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</p:sldMasterIdLst>
  <p:notesMasterIdLst>
    <p:notesMasterId r:id="rId44"/>
  </p:notesMasterIdLst>
  <p:sldIdLst>
    <p:sldId id="259" r:id="rId5"/>
    <p:sldId id="306" r:id="rId6"/>
    <p:sldId id="1647" r:id="rId7"/>
    <p:sldId id="4219" r:id="rId8"/>
    <p:sldId id="334" r:id="rId9"/>
    <p:sldId id="4223" r:id="rId10"/>
    <p:sldId id="316" r:id="rId11"/>
    <p:sldId id="345" r:id="rId12"/>
    <p:sldId id="346" r:id="rId13"/>
    <p:sldId id="347" r:id="rId14"/>
    <p:sldId id="1783" r:id="rId15"/>
    <p:sldId id="260" r:id="rId16"/>
    <p:sldId id="261" r:id="rId17"/>
    <p:sldId id="305" r:id="rId18"/>
    <p:sldId id="4224" r:id="rId19"/>
    <p:sldId id="275" r:id="rId20"/>
    <p:sldId id="4222" r:id="rId21"/>
    <p:sldId id="262" r:id="rId22"/>
    <p:sldId id="4220" r:id="rId23"/>
    <p:sldId id="318" r:id="rId24"/>
    <p:sldId id="335" r:id="rId25"/>
    <p:sldId id="336" r:id="rId26"/>
    <p:sldId id="337" r:id="rId27"/>
    <p:sldId id="338" r:id="rId28"/>
    <p:sldId id="339" r:id="rId29"/>
    <p:sldId id="340" r:id="rId30"/>
    <p:sldId id="342" r:id="rId31"/>
    <p:sldId id="341" r:id="rId32"/>
    <p:sldId id="343" r:id="rId33"/>
    <p:sldId id="268" r:id="rId34"/>
    <p:sldId id="272" r:id="rId35"/>
    <p:sldId id="265" r:id="rId36"/>
    <p:sldId id="271" r:id="rId37"/>
    <p:sldId id="4217" r:id="rId38"/>
    <p:sldId id="4218" r:id="rId39"/>
    <p:sldId id="273" r:id="rId40"/>
    <p:sldId id="269" r:id="rId41"/>
    <p:sldId id="270" r:id="rId42"/>
    <p:sldId id="274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A47EE-AAF5-4F42-843B-28B0EC40FD9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410D-BA1A-42B6-A369-66DD05FB7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91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These digital clock timers countdown</a:t>
            </a:r>
            <a:r>
              <a:rPr lang="en-GB" baseline="0" dirty="0"/>
              <a:t> from either 2 minutes, 1 min 30secs or 1 minute. The timings of these cannot be easily changed, although the colour can be by simply selecting the entire ‘pile’ of shapes that makes them up, and then formatting the colours.</a:t>
            </a:r>
          </a:p>
          <a:p>
            <a:endParaRPr lang="en-GB" baseline="0" dirty="0"/>
          </a:p>
          <a:p>
            <a:r>
              <a:rPr lang="en-GB" baseline="0" dirty="0"/>
              <a:t>There is a bell timer at the end of the countdown, if this is not desired then enter the animation settings, and delete the animation that ends .wav from the animation listing.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25F53-CE1C-4883-A9C6-41FCDABA9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89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E67D-BC87-46F9-BA1B-198F006C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036B2-36CB-4C70-A96F-501FF9DB7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4CD3-886A-4631-A0D2-5CC55123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C1C2B-12B5-4D03-BB38-1CEF36BF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2098-7FD2-4D4C-858E-C02FD90D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22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85F8-4068-4BE6-A4E0-1885016F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0643E-90FE-4D05-9F54-4FC3AE913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A551-3EEC-481D-9BC3-CE3F745B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37E38-A9D1-4E36-AF56-5745326B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4DF2C-E749-4135-96A0-3F23E260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76918-9907-4A40-83FE-B598EEEB2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581A9-BEC2-4193-8D3A-F86FA6C8B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7D01B-308B-40E9-B709-667A7BB6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DD70-D2F7-45BC-A798-88D02A46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82138-5600-41E2-B9E8-C80E71AA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3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31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53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71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5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07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77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12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61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403CA-5BC9-476E-9175-7683DFEE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D6EA-A181-4F1F-B162-F6864203E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D065-B560-492E-807C-F3CC20D4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27B22-2F18-4B0A-A511-6041F685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9F27A-6AF0-48C8-8C0A-96454238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8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10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78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65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60376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نص العنوان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19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406400" indent="-355600" algn="ctr">
              <a:buClrTx/>
              <a:buSzTx/>
              <a:buFontTx/>
              <a:buNone/>
              <a:defRPr sz="2400"/>
            </a:lvl1pPr>
            <a:lvl2pPr marL="406400" indent="127000" algn="ctr">
              <a:buClrTx/>
              <a:buSzTx/>
              <a:buFontTx/>
              <a:buNone/>
              <a:defRPr sz="2400"/>
            </a:lvl2pPr>
            <a:lvl3pPr marL="406400" indent="609600" algn="ctr">
              <a:buClrTx/>
              <a:buSzTx/>
              <a:buFontTx/>
              <a:buNone/>
              <a:defRPr sz="2400"/>
            </a:lvl3pPr>
            <a:lvl4pPr marL="406400" indent="1079500" algn="ctr">
              <a:buClrTx/>
              <a:buSzTx/>
              <a:buFontTx/>
              <a:buNone/>
              <a:defRPr sz="2400"/>
            </a:lvl4pPr>
            <a:lvl5pPr marL="406400" indent="1536700" algn="ctr">
              <a:buClrTx/>
              <a:buSzTx/>
              <a:buFontTx/>
              <a:buNone/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80079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3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228600" indent="4572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228600" indent="9144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228600" indent="13716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228600" indent="1828800">
              <a:buClrTx/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138605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" name="Google Shape;36;p16"/>
          <p:cNvSpPr txBox="1">
            <a:spLocks noGrp="1"/>
          </p:cNvSpPr>
          <p:nvPr>
            <p:ph type="body" sz="half" idx="13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indent="-342900" rtl="0">
              <a:defRPr/>
            </a:pPr>
            <a:endParaRPr/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338357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_OBJECT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228600" indent="0">
              <a:buClrTx/>
              <a:buSzTx/>
              <a:buFontTx/>
              <a:buNone/>
              <a:defRPr sz="2400" b="1"/>
            </a:lvl1pPr>
            <a:lvl2pPr marL="228600" indent="457200">
              <a:buClrTx/>
              <a:buSzTx/>
              <a:buFontTx/>
              <a:buNone/>
              <a:defRPr sz="2400" b="1"/>
            </a:lvl2pPr>
            <a:lvl3pPr marL="228600" indent="914400">
              <a:buClrTx/>
              <a:buSzTx/>
              <a:buFontTx/>
              <a:buNone/>
              <a:defRPr sz="2400" b="1"/>
            </a:lvl3pPr>
            <a:lvl4pPr marL="228600" indent="1371600">
              <a:buClrTx/>
              <a:buSzTx/>
              <a:buFontTx/>
              <a:buNone/>
              <a:defRPr sz="2400" b="1"/>
            </a:lvl4pPr>
            <a:lvl5pPr marL="228600" indent="1828800">
              <a:buClrTx/>
              <a:buSzTx/>
              <a:buFontTx/>
              <a:buNone/>
              <a:defRPr sz="2400" b="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Google Shape;43;p17"/>
          <p:cNvSpPr txBox="1">
            <a:spLocks noGrp="1"/>
          </p:cNvSpPr>
          <p:nvPr>
            <p:ph type="body" sz="half" idx="13"/>
          </p:nvPr>
        </p:nvSpPr>
        <p:spPr>
          <a:xfrm>
            <a:off x="839787" y="2505075"/>
            <a:ext cx="5157788" cy="3684588"/>
          </a:xfrm>
          <a:prstGeom prst="rect">
            <a:avLst/>
          </a:prstGeom>
        </p:spPr>
        <p:txBody>
          <a:bodyPr/>
          <a:lstStyle/>
          <a:p>
            <a:pPr indent="-342900" rtl="0">
              <a:defRPr/>
            </a:pPr>
            <a:endParaRPr/>
          </a:p>
        </p:txBody>
      </p:sp>
      <p:sp>
        <p:nvSpPr>
          <p:cNvPr id="58" name="Google Shape;44;p17"/>
          <p:cNvSpPr txBox="1">
            <a:spLocks noGrp="1"/>
          </p:cNvSpPr>
          <p:nvPr>
            <p:ph type="body" sz="quarter" idx="14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228600" indent="0" rtl="0">
              <a:buClrTx/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" name="Google Shape;45;p17"/>
          <p:cNvSpPr txBox="1">
            <a:spLocks noGrp="1"/>
          </p:cNvSpPr>
          <p:nvPr>
            <p:ph type="body" sz="half" idx="15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indent="-342900" rtl="0">
              <a:defRPr/>
            </a:pPr>
            <a:endParaRPr/>
          </a:p>
        </p:txBody>
      </p:sp>
      <p:sp>
        <p:nvSpPr>
          <p:cNvPr id="6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87953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69594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76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 indent="-431800">
              <a:buSzPts val="3200"/>
              <a:defRPr sz="3200"/>
            </a:lvl1pPr>
            <a:lvl2pPr marL="972457" indent="-464457">
              <a:buSzPts val="3200"/>
              <a:defRPr sz="3200"/>
            </a:lvl2pPr>
            <a:lvl3pPr marL="1498600" indent="-508000">
              <a:buSzPts val="3200"/>
              <a:defRPr sz="3200"/>
            </a:lvl3pPr>
            <a:lvl4pPr marL="2042160" indent="-568960">
              <a:buSzPts val="3200"/>
              <a:defRPr sz="3200"/>
            </a:lvl4pPr>
            <a:lvl5pPr marL="2499360" indent="-568960">
              <a:buSzPts val="3200"/>
              <a:defRPr sz="3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" name="Google Shape;57;p19"/>
          <p:cNvSpPr txBox="1"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228600" indent="0" rtl="0"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7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29153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9A46-DF9B-4C44-BFC1-00D978F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0E30-A708-481D-9229-3FB36831F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A42DC-FBCF-47BF-A5A2-2113C2B6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F817A-1E00-4764-9AF6-406C1459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9EEDB-6538-42BE-890D-ACFFFEF4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46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_WITH_CAPTIO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نص العنوان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نص العنوان</a:t>
            </a:r>
          </a:p>
        </p:txBody>
      </p:sp>
      <p:sp>
        <p:nvSpPr>
          <p:cNvPr id="86" name="Google Shape;63;p20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228600" indent="0">
              <a:buClrTx/>
              <a:buSzTx/>
              <a:buFontTx/>
              <a:buNone/>
              <a:defRPr sz="1600"/>
            </a:lvl1pPr>
            <a:lvl2pPr marL="228600" indent="457200">
              <a:buClrTx/>
              <a:buSzTx/>
              <a:buFontTx/>
              <a:buNone/>
              <a:defRPr sz="1600"/>
            </a:lvl2pPr>
            <a:lvl3pPr marL="228600" indent="914400">
              <a:buClrTx/>
              <a:buSzTx/>
              <a:buFontTx/>
              <a:buNone/>
              <a:defRPr sz="1600"/>
            </a:lvl3pPr>
            <a:lvl4pPr marL="228600" indent="1371600">
              <a:buClrTx/>
              <a:buSzTx/>
              <a:buFontTx/>
              <a:buNone/>
              <a:defRPr sz="1600"/>
            </a:lvl4pPr>
            <a:lvl5pPr marL="228600" indent="1828800">
              <a:buClrTx/>
              <a:buSzTx/>
              <a:buFontTx/>
              <a:buNone/>
              <a:defRPr sz="16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582725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نص العنوان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96" name="مستوى النص الأول…"/>
          <p:cNvSpPr txBox="1">
            <a:spLocks noGrp="1"/>
          </p:cNvSpPr>
          <p:nvPr>
            <p:ph type="body" idx="1"/>
          </p:nvPr>
        </p:nvSpPr>
        <p:spPr>
          <a:xfrm rot="5400000">
            <a:off x="3920330" y="-1256506"/>
            <a:ext cx="4351339" cy="105156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15976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_TITLE_AND_VERTICAL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نص العنوان"/>
          <p:cNvSpPr txBox="1">
            <a:spLocks noGrp="1"/>
          </p:cNvSpPr>
          <p:nvPr>
            <p:ph type="title"/>
          </p:nvPr>
        </p:nvSpPr>
        <p:spPr>
          <a:xfrm rot="5400000">
            <a:off x="7133431" y="1956593"/>
            <a:ext cx="5811839" cy="2628901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05" name="مستوى النص الأول…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7"/>
            <a:ext cx="5811838" cy="7734301"/>
          </a:xfrm>
          <a:prstGeom prst="rect">
            <a:avLst/>
          </a:prstGeom>
        </p:spPr>
        <p:txBody>
          <a:bodyPr/>
          <a:lstStyle>
            <a:lvl1pPr indent="-342900"/>
            <a:lvl2pPr marL="971550" indent="-400050"/>
            <a:lvl3pPr marL="1508760" indent="-480060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63645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3E67D-BC87-46F9-BA1B-198F006C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2036B2-36CB-4C70-A96F-501FF9DB77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54CD3-886A-4631-A0D2-5CC55123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C1C2B-12B5-4D03-BB38-1CEF36BF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D2098-7FD2-4D4C-858E-C02FD90D2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8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403CA-5BC9-476E-9175-7683DFEE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5D6EA-A181-4F1F-B162-F6864203E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BD065-B560-492E-807C-F3CC20D4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27B22-2F18-4B0A-A511-6041F685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9F27A-6AF0-48C8-8C0A-96454238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53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C9A46-DF9B-4C44-BFC1-00D978F6F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60E30-A708-481D-9229-3FB36831F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A42DC-FBCF-47BF-A5A2-2113C2B60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F817A-1E00-4764-9AF6-406C1459D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9EEDB-6538-42BE-890D-ACFFFEF4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73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E963-8BE3-4FE0-A65F-4F5AC123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118B5-2AC3-4FE6-8F0C-58CC67F5A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74F7B-0A96-4F62-9C6D-EB9AA3997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CBE06-494F-458B-906A-44265092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398F8-4A10-4E68-A70D-58AFB036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A679B-7858-41F7-9C0E-E5B78F84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27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DDBB-414A-4C7F-B3B6-D106DE18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90C44-BA28-4DD5-9590-194C669A6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E5C30-23AE-4215-982B-591470D34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28162-98B5-4C42-B228-78A18D67B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9C500-1370-4A53-BC8B-2D23FE06D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D9BB5A-A71D-4F29-AF88-2F576D42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9F785-F708-4E2A-919F-0963C5C8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ED3706-EB59-4117-AB11-B9CB65C9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44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8C625-94DC-4D69-A446-7602380E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7DF23-C78C-47BE-93B3-1654FE0D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6A0F6-E6BD-4B1E-AE21-341A046D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C9A50-DFF3-481F-92D2-DB352E05B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607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EE14A-8BA1-43B1-A8A3-BB3D2520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A90AF-3175-4127-ACA9-41ABCEDA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45C51-6782-4769-83A6-0DE6DE1A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30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E963-8BE3-4FE0-A65F-4F5AC123B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118B5-2AC3-4FE6-8F0C-58CC67F5AC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174F7B-0A96-4F62-9C6D-EB9AA3997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CBE06-494F-458B-906A-442650924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398F8-4A10-4E68-A70D-58AFB0369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A679B-7858-41F7-9C0E-E5B78F84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3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96F8-BCFD-4851-B384-90750291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F1781-E85A-4E6F-9873-6DC570D72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322B8-51BF-449B-B12A-91821F7E3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BFA88-3E1D-4B87-98DD-67F1746B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0ABAD-77EF-4E65-80CA-CEF91124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D98FE-59B1-48F5-8E01-B0B75E18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75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5DD8-525D-4B24-A183-A47794A2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E5703-521A-4CEA-AE0F-2F9131441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7497E-0C22-4848-82F3-582B076C9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38"/>
            </a:lvl2pPr>
            <a:lvl3pPr marL="742950" indent="0">
              <a:buNone/>
              <a:defRPr sz="975"/>
            </a:lvl3pPr>
            <a:lvl4pPr marL="1114425" indent="0">
              <a:buNone/>
              <a:defRPr sz="813"/>
            </a:lvl4pPr>
            <a:lvl5pPr marL="1485900" indent="0">
              <a:buNone/>
              <a:defRPr sz="813"/>
            </a:lvl5pPr>
            <a:lvl6pPr marL="1857375" indent="0">
              <a:buNone/>
              <a:defRPr sz="813"/>
            </a:lvl6pPr>
            <a:lvl7pPr marL="2228850" indent="0">
              <a:buNone/>
              <a:defRPr sz="813"/>
            </a:lvl7pPr>
            <a:lvl8pPr marL="2600325" indent="0">
              <a:buNone/>
              <a:defRPr sz="813"/>
            </a:lvl8pPr>
            <a:lvl9pPr marL="2971800" indent="0">
              <a:buNone/>
              <a:defRPr sz="8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E2EF4-B5C9-4B35-9E6E-D712068D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04D67-D893-408E-A624-59EA0663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F86C8-9A4C-4667-B6FD-C693A2ED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728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85F8-4068-4BE6-A4E0-1885016F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20643E-90FE-4D05-9F54-4FC3AE913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A551-3EEC-481D-9BC3-CE3F745B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37E38-A9D1-4E36-AF56-5745326B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4DF2C-E749-4135-96A0-3F23E260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070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D76918-9907-4A40-83FE-B598EEEB2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2581A9-BEC2-4193-8D3A-F86FA6C8B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7D01B-308B-40E9-B709-667A7BB6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DD70-D2F7-45BC-A798-88D02A46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82138-5600-41E2-B9E8-C80E71AA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DDBB-414A-4C7F-B3B6-D106DE18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90C44-BA28-4DD5-9590-194C669A6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E5C30-23AE-4215-982B-591470D34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28162-98B5-4C42-B228-78A18D67B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9C500-1370-4A53-BC8B-2D23FE06DD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D9BB5A-A71D-4F29-AF88-2F576D42E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A9F785-F708-4E2A-919F-0963C5C8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ED3706-EB59-4117-AB11-B9CB65C9E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70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8C625-94DC-4D69-A446-7602380E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7DF23-C78C-47BE-93B3-1654FE0DE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6A0F6-E6BD-4B1E-AE21-341A046D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CC9A50-DFF3-481F-92D2-DB352E05B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61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5EE14A-8BA1-43B1-A8A3-BB3D25208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4A90AF-3175-4127-ACA9-41ABCEDA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45C51-6782-4769-83A6-0DE6DE1A1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67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C96F8-BCFD-4851-B384-90750291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F1781-E85A-4E6F-9873-6DC570D72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322B8-51BF-449B-B12A-91821F7E3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BFA88-3E1D-4B87-98DD-67F1746B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0ABAD-77EF-4E65-80CA-CEF911240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D98FE-59B1-48F5-8E01-B0B75E18F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7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B5DD8-525D-4B24-A183-A47794A2F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E5703-521A-4CEA-AE0F-2F9131441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7497E-0C22-4848-82F3-582B076C9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E2EF4-B5C9-4B35-9E6E-D712068D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04D67-D893-408E-A624-59EA06630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F86C8-9A4C-4667-B6FD-C693A2ED0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195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6A80C-EDAA-417E-99BE-426336B6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151D2-6228-4C0A-8D01-D6B0DB68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09D27-A38D-4173-B91E-830C121EB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3BA35-277A-4A95-89EB-2CA7DDFD6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1A550-81F2-46A7-9F72-82E1A9A42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AA7CB-F668-4733-B24B-76DF1387A935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9BEA-EEE6-48A7-B741-4576673BFF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1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3322518" y="6414780"/>
            <a:ext cx="258882" cy="248265"/>
          </a:xfrm>
          <a:prstGeom prst="rect">
            <a:avLst/>
          </a:prstGeom>
          <a:ln w="12700">
            <a:miter lim="400000"/>
          </a:ln>
        </p:spPr>
        <p:txBody>
          <a:bodyPr wrap="none" lIns="45699" tIns="45699" rIns="45699" bIns="4569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5496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/>
  <p:txStyles>
    <p:titleStyle>
      <a:lvl1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r" defTabSz="914400" rtl="1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4064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77900" marR="0" indent="-4445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13839" marR="0" indent="-497839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19300" marR="0" indent="-5334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76500" marR="0" indent="-5334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33700" marR="0" indent="-5334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390900" marR="0" indent="-5334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848100" marR="0" indent="-5334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05300" marR="0" indent="-533400" algn="r" defTabSz="914400" rtl="1" latinLnBrk="0">
        <a:lnSpc>
          <a:spcPct val="90000"/>
        </a:lnSpc>
        <a:spcBef>
          <a:spcPts val="1000"/>
        </a:spcBef>
        <a:spcAft>
          <a:spcPts val="0"/>
        </a:spcAft>
        <a:buClr>
          <a:srgbClr val="000000"/>
        </a:buClr>
        <a:buSzPts val="28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66A80C-EDAA-417E-99BE-426336B6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151D2-6228-4C0A-8D01-D6B0DB688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09D27-A38D-4173-B91E-830C121EB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51686-73D7-4111-9624-7CD2ED0ADDBC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3BA35-277A-4A95-89EB-2CA7DDFD6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1A550-81F2-46A7-9F72-82E1A9A42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E9A7C-5C4C-4EF2-BE5A-541B7B7D3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0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t.me/joinchat/1VhCAn0qaaE1MDQ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m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6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hyperlink" Target="https://kuwait10.net/2010/10/01/windows_time_synchronizing/" TargetMode="Externa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WAV"/><Relationship Id="rId7" Type="http://schemas.openxmlformats.org/officeDocument/2006/relationships/image" Target="../media/image35.jp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dwall.net/play/3552/109/6866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21.jpeg"/><Relationship Id="rId4" Type="http://schemas.openxmlformats.org/officeDocument/2006/relationships/image" Target="../media/image2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1.jpeg"/><Relationship Id="rId4" Type="http://schemas.openxmlformats.org/officeDocument/2006/relationships/image" Target="../media/image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joinchat/1VhCAn0qaaE1MDQ0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10.xml"/><Relationship Id="rId7" Type="http://schemas.openxmlformats.org/officeDocument/2006/relationships/slide" Target="slide7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10" Type="http://schemas.openxmlformats.org/officeDocument/2006/relationships/image" Target="../media/image10.svg"/><Relationship Id="rId4" Type="http://schemas.openxmlformats.org/officeDocument/2006/relationships/image" Target="../media/image8.jp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2556E-7299-4962-A21A-449BF517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3" name="Picture 2" descr="Oxford Training and Management Center">
            <a:extLst>
              <a:ext uri="{FF2B5EF4-FFF2-40B4-BE49-F238E27FC236}">
                <a16:creationId xmlns:a16="http://schemas.microsoft.com/office/drawing/2014/main" id="{72BB0369-C05E-4521-B44D-C87C38D65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71" y="300040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" descr="شخصيات إكسبو | إكسبو 2020 دبي">
            <a:extLst>
              <a:ext uri="{FF2B5EF4-FFF2-40B4-BE49-F238E27FC236}">
                <a16:creationId xmlns:a16="http://schemas.microsoft.com/office/drawing/2014/main" id="{484C5C71-F7DC-4224-B4FA-4A39495F3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2" descr="Expo 2020 Dubai Logo Download Vector">
            <a:extLst>
              <a:ext uri="{FF2B5EF4-FFF2-40B4-BE49-F238E27FC236}">
                <a16:creationId xmlns:a16="http://schemas.microsoft.com/office/drawing/2014/main" id="{A7755DC5-0D10-4798-BE1A-C861DEDBA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4" descr="Expo 2020 Dubai Logo Download Vector">
            <a:extLst>
              <a:ext uri="{FF2B5EF4-FFF2-40B4-BE49-F238E27FC236}">
                <a16:creationId xmlns:a16="http://schemas.microsoft.com/office/drawing/2014/main" id="{8F1047A7-0985-4E4F-8A9F-40BFE03EAE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1D7F7-0890-4F23-92E4-EE4EC5679BF2}"/>
              </a:ext>
            </a:extLst>
          </p:cNvPr>
          <p:cNvSpPr txBox="1"/>
          <p:nvPr/>
        </p:nvSpPr>
        <p:spPr>
          <a:xfrm>
            <a:off x="5768621" y="1997838"/>
            <a:ext cx="60508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600" b="1" dirty="0"/>
              <a:t>أهلاً وسهلاً  بكم بحصة اللغة العربية</a:t>
            </a:r>
            <a:endParaRPr lang="en-US" sz="3600" b="1" dirty="0"/>
          </a:p>
          <a:p>
            <a:pPr algn="ctr"/>
            <a:r>
              <a:rPr lang="ar-DZ" sz="3600" b="1" dirty="0"/>
              <a:t> </a:t>
            </a:r>
          </a:p>
          <a:p>
            <a:pPr algn="ctr"/>
            <a:r>
              <a:rPr lang="ar-DZ" sz="3600" b="1" dirty="0"/>
              <a:t>عنوان الدرس : </a:t>
            </a:r>
            <a:r>
              <a:rPr lang="ar-SA" sz="3600" b="1" dirty="0"/>
              <a:t>الجملة الفعلية</a:t>
            </a:r>
            <a:endParaRPr lang="ar-DZ" sz="3600" b="1" dirty="0"/>
          </a:p>
          <a:p>
            <a:pPr algn="ctr"/>
            <a:r>
              <a:rPr lang="ar-DZ" sz="3600" b="1" dirty="0"/>
              <a:t>اليوم : </a:t>
            </a:r>
            <a:r>
              <a:rPr lang="ar-SA" sz="3600" b="1" dirty="0"/>
              <a:t>الأربعاء</a:t>
            </a:r>
            <a:endParaRPr lang="en-US" sz="3600" b="1" dirty="0"/>
          </a:p>
          <a:p>
            <a:pPr algn="ctr"/>
            <a:r>
              <a:rPr lang="ar-SA" sz="3600" b="1" dirty="0"/>
              <a:t>6</a:t>
            </a:r>
            <a:r>
              <a:rPr lang="en-US" sz="3600" b="1" dirty="0"/>
              <a:t>-10-2021</a:t>
            </a:r>
            <a:endParaRPr lang="ar-DZ" sz="3600" b="1" dirty="0"/>
          </a:p>
          <a:p>
            <a:pPr algn="ctr"/>
            <a:endParaRPr lang="ar-DZ" sz="3600" b="1" dirty="0"/>
          </a:p>
          <a:p>
            <a:pPr algn="ctr"/>
            <a:r>
              <a:rPr lang="en-US" sz="3600" b="1" dirty="0">
                <a:hlinkClick r:id="rId4"/>
              </a:rPr>
              <a:t>https://t.me/joinchat/1VhCAn0qaaE1MDQ0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410053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35740-4EE5-4433-BC23-01702C52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18"/>
          <a:stretch/>
        </p:blipFill>
        <p:spPr>
          <a:xfrm>
            <a:off x="1842052" y="1"/>
            <a:ext cx="8017565" cy="6758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E430E-8C07-4D7A-B97F-764BF7B63900}"/>
              </a:ext>
            </a:extLst>
          </p:cNvPr>
          <p:cNvSpPr txBox="1"/>
          <p:nvPr/>
        </p:nvSpPr>
        <p:spPr>
          <a:xfrm rot="21197016">
            <a:off x="3694009" y="1433065"/>
            <a:ext cx="577396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166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يَشْرَبُ</a:t>
            </a:r>
            <a:endParaRPr lang="en-US" sz="16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Graphic 5" descr="House">
            <a:hlinkClick r:id="rId4" action="ppaction://hlinksldjump"/>
            <a:extLst>
              <a:ext uri="{FF2B5EF4-FFF2-40B4-BE49-F238E27FC236}">
                <a16:creationId xmlns:a16="http://schemas.microsoft.com/office/drawing/2014/main" id="{665624C3-424A-45D5-8B84-BBC2985A27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0718" y="56333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1F8816B0-70F2-489F-B962-E11F63ADB1DC}"/>
              </a:ext>
            </a:extLst>
          </p:cNvPr>
          <p:cNvGraphicFramePr>
            <a:graphicFrameLocks noGrp="1"/>
          </p:cNvGraphicFramePr>
          <p:nvPr/>
        </p:nvGraphicFramePr>
        <p:xfrm>
          <a:off x="224590" y="352926"/>
          <a:ext cx="1764631" cy="6125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4631">
                  <a:extLst>
                    <a:ext uri="{9D8B030D-6E8A-4147-A177-3AD203B41FA5}">
                      <a16:colId xmlns:a16="http://schemas.microsoft.com/office/drawing/2014/main" val="1080789089"/>
                    </a:ext>
                  </a:extLst>
                </a:gridCol>
              </a:tblGrid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خطة سير الحصة</a:t>
                      </a:r>
                      <a:endParaRPr lang="en-US" sz="18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618547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قوانين التعليم عن يعد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43814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الحضور والغياب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768224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الروتين اليومي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43370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التهيئة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94263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نواتج التعلم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79558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مبادرة قراءتي أحمل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50270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 err="1"/>
                        <a:t>استرااتيحية</a:t>
                      </a:r>
                      <a:r>
                        <a:rPr lang="ar-SA" sz="1800" b="1" dirty="0"/>
                        <a:t> الدقيقة الواحدة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96152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عرض الدرس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890880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الجلسة القرائية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5429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عمل المجموعات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39939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بطاقة الخروج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17451"/>
                  </a:ext>
                </a:extLst>
              </a:tr>
            </a:tbl>
          </a:graphicData>
        </a:graphic>
      </p:graphicFrame>
      <p:pic>
        <p:nvPicPr>
          <p:cNvPr id="3" name="Picture 2" descr="A picture containing object, clock, sign&#10;&#10;Description automatically generated">
            <a:extLst>
              <a:ext uri="{FF2B5EF4-FFF2-40B4-BE49-F238E27FC236}">
                <a16:creationId xmlns:a16="http://schemas.microsoft.com/office/drawing/2014/main" id="{C5F51E86-88CC-4D66-95E2-E95A56553C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10606" y="573510"/>
            <a:ext cx="1286158" cy="11048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D9C33D-FBC9-44C5-8440-18C9F42C72D6}"/>
              </a:ext>
            </a:extLst>
          </p:cNvPr>
          <p:cNvSpPr txBox="1"/>
          <p:nvPr/>
        </p:nvSpPr>
        <p:spPr>
          <a:xfrm>
            <a:off x="3975652" y="958340"/>
            <a:ext cx="5062331" cy="677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cs typeface="Arial" panose="020B0604020202020204" pitchFamily="34" charset="0"/>
              </a:rPr>
              <a:t>استراتيجية الدقيقة الواحدة</a:t>
            </a:r>
            <a:endParaRPr kumimoji="0" lang="en-US" sz="4400" b="1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C21F4-BCE0-4FE3-B81C-79AAA4F5D201}"/>
              </a:ext>
            </a:extLst>
          </p:cNvPr>
          <p:cNvSpPr txBox="1"/>
          <p:nvPr/>
        </p:nvSpPr>
        <p:spPr>
          <a:xfrm>
            <a:off x="2968487" y="2088961"/>
            <a:ext cx="7924800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ea typeface="+mj-ea"/>
                <a:cs typeface="Arial"/>
                <a:sym typeface="Arial"/>
              </a:rPr>
              <a:t>ناتج التعلم  </a:t>
            </a: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يقرأ  قراءةً صحيحةً في حدود  العشرين كلمة في الدقيقة الواحدة على أن تكون الكلمات مشكولة شكلًا تامًا</a:t>
            </a:r>
            <a:r>
              <a:rPr kumimoji="0" lang="ar-SA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pic>
        <p:nvPicPr>
          <p:cNvPr id="8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76FA1DD1-4FE6-4140-92D7-8E4986EB7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9348" y="573510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Picture 1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B69BDDF6-370B-4F8D-B82F-3CD793D8B2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95" y="2734329"/>
            <a:ext cx="6812583" cy="3743739"/>
          </a:xfrm>
          <a:prstGeom prst="rect">
            <a:avLst/>
          </a:prstGeom>
        </p:spPr>
      </p:pic>
      <p:pic>
        <p:nvPicPr>
          <p:cNvPr id="9" name="Picture 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92109B4-A07F-4236-AFDB-346BB0FDAD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9" t="77939" r="1464" b="3809"/>
          <a:stretch/>
        </p:blipFill>
        <p:spPr>
          <a:xfrm>
            <a:off x="3524595" y="5281549"/>
            <a:ext cx="6812583" cy="119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71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289E89-9CA3-4410-BD93-EA76F089A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236" y="1256004"/>
            <a:ext cx="8687553" cy="53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504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5E9B06-305C-47F4-AE91-04F59AEA9A85}"/>
              </a:ext>
            </a:extLst>
          </p:cNvPr>
          <p:cNvSpPr txBox="1"/>
          <p:nvPr/>
        </p:nvSpPr>
        <p:spPr>
          <a:xfrm>
            <a:off x="6096000" y="2279374"/>
            <a:ext cx="40816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/>
              <a:t>نواتج التعلم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11404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642939"/>
            <a:ext cx="9906000" cy="557212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9791403" y="855356"/>
            <a:ext cx="1007530" cy="51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55" y="855356"/>
            <a:ext cx="910648" cy="4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A542BB-8C8B-4A4C-BEAF-4C4784655AA1}"/>
              </a:ext>
            </a:extLst>
          </p:cNvPr>
          <p:cNvSpPr txBox="1"/>
          <p:nvPr/>
        </p:nvSpPr>
        <p:spPr>
          <a:xfrm>
            <a:off x="4838403" y="2607755"/>
            <a:ext cx="4953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647" indent="-603647" algn="r" defTabSz="742950" rtl="1">
              <a:buFont typeface="+mj-lt"/>
              <a:buAutoNum type="arabicPeriod"/>
              <a:defRPr/>
            </a:pPr>
            <a:r>
              <a:rPr lang="ar-AE" sz="2800" dirty="0">
                <a:cs typeface="(AH) Manal Black" pitchFamily="2" charset="-78"/>
              </a:rPr>
              <a:t>يحاكي المتعلّم جملة فعلية بسيطة فعلها ماض أو مضارع</a:t>
            </a:r>
            <a:r>
              <a:rPr lang="ar-DZ" sz="2800" dirty="0">
                <a:cs typeface="(AH) Manal Black" pitchFamily="2" charset="-78"/>
              </a:rPr>
              <a:t> </a:t>
            </a:r>
            <a:r>
              <a:rPr lang="ar-AE" sz="2800" dirty="0">
                <a:cs typeface="(AH) Manal Black" pitchFamily="2" charset="-78"/>
              </a:rPr>
              <a:t>ويفهم الفرق بين دلالة ا</a:t>
            </a:r>
            <a:r>
              <a:rPr lang="ar-DZ" sz="2800" dirty="0">
                <a:cs typeface="(AH) Manal Black" pitchFamily="2" charset="-78"/>
              </a:rPr>
              <a:t>لأفعال</a:t>
            </a:r>
            <a:endParaRPr lang="en-US" sz="146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4ACD0-360D-44C7-AB30-98F72DFB807B}"/>
              </a:ext>
            </a:extLst>
          </p:cNvPr>
          <p:cNvSpPr txBox="1"/>
          <p:nvPr/>
        </p:nvSpPr>
        <p:spPr>
          <a:xfrm>
            <a:off x="4930431" y="1688544"/>
            <a:ext cx="499068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42950" rtl="1">
              <a:defRPr/>
            </a:pPr>
            <a:r>
              <a:rPr lang="ar-AE" sz="39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alibri" panose="020F0502020204030204"/>
                <a:cs typeface="Arial" panose="020B0604020202020204" pitchFamily="34" charset="0"/>
              </a:rPr>
              <a:t>نواتج التعلم : </a:t>
            </a:r>
            <a:endParaRPr lang="en-US" sz="39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7164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642939"/>
            <a:ext cx="9906000" cy="557212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429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6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9791403" y="855356"/>
            <a:ext cx="1007530" cy="51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55" y="855356"/>
            <a:ext cx="910648" cy="4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A542BB-8C8B-4A4C-BEAF-4C4784655AA1}"/>
              </a:ext>
            </a:extLst>
          </p:cNvPr>
          <p:cNvSpPr txBox="1"/>
          <p:nvPr/>
        </p:nvSpPr>
        <p:spPr>
          <a:xfrm>
            <a:off x="4838403" y="2607755"/>
            <a:ext cx="4953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647" marR="0" lvl="0" indent="-603647" algn="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**أنا استطيع أن اميز الفعل الماضي والمضارع من جمل معطاة </a:t>
            </a:r>
          </a:p>
          <a:p>
            <a:pPr marL="603647" marR="0" lvl="0" indent="-603647" algn="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أنا أستطيع أن استخدم الفعل الماضي والمضارع في جمل من انشائي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94ACD0-360D-44C7-AB30-98F72DFB807B}"/>
              </a:ext>
            </a:extLst>
          </p:cNvPr>
          <p:cNvSpPr txBox="1"/>
          <p:nvPr/>
        </p:nvSpPr>
        <p:spPr>
          <a:xfrm>
            <a:off x="4930431" y="1688544"/>
            <a:ext cx="49906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429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DZ" sz="4000" u="sng" dirty="0">
                <a:highlight>
                  <a:srgbClr val="FFFF00"/>
                </a:highlight>
                <a:cs typeface="(AH) Manal Black" pitchFamily="2" charset="-78"/>
              </a:rPr>
              <a:t>معايير النجاح </a:t>
            </a:r>
            <a:r>
              <a:rPr lang="ar-BH" sz="4000" u="sng" dirty="0">
                <a:highlight>
                  <a:srgbClr val="FFFF00"/>
                </a:highlight>
                <a:cs typeface="(AH) Manal Black" pitchFamily="2" charset="-78"/>
              </a:rPr>
              <a:t>: </a:t>
            </a:r>
            <a:r>
              <a:rPr kumimoji="0" lang="ar-AE" sz="39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endParaRPr kumimoji="0" lang="en-US" sz="39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14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96" y="-177282"/>
            <a:ext cx="12392296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51" y="780843"/>
            <a:ext cx="10679663" cy="52963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7A3143-6E76-40B9-9E95-866D1E3CDF89}"/>
              </a:ext>
            </a:extLst>
          </p:cNvPr>
          <p:cNvSpPr/>
          <p:nvPr/>
        </p:nvSpPr>
        <p:spPr>
          <a:xfrm>
            <a:off x="438686" y="1914704"/>
            <a:ext cx="11415251" cy="2753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4000" dirty="0">
                <a:solidFill>
                  <a:schemeClr val="bg1"/>
                </a:solidFill>
                <a:latin typeface="Sakkal Majalla" panose="02000000000000000000" pitchFamily="2" charset="-78"/>
                <a:cs typeface="(AH) Manal Black" pitchFamily="2" charset="-78"/>
              </a:rPr>
              <a:t>*</a:t>
            </a:r>
            <a:r>
              <a:rPr lang="ar-BH" sz="4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DZ" sz="4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أنا استطيع أن اميز الفعل الماضي </a:t>
            </a:r>
            <a:r>
              <a:rPr lang="ar-SA" sz="4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والمضارع </a:t>
            </a:r>
            <a:r>
              <a:rPr lang="ar-DZ" sz="4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من جمل معطاة </a:t>
            </a:r>
          </a:p>
          <a:p>
            <a:pPr algn="ctr" rtl="1">
              <a:lnSpc>
                <a:spcPct val="200000"/>
              </a:lnSpc>
            </a:pPr>
            <a:r>
              <a:rPr lang="ar-DZ" sz="4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أنا أستطيع أن استخدم الفعل الماضي</a:t>
            </a:r>
            <a:r>
              <a:rPr lang="ar-SA" sz="4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 والمضارع</a:t>
            </a:r>
            <a:r>
              <a:rPr lang="ar-DZ" sz="40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 في جمل من انشائي </a:t>
            </a:r>
            <a:r>
              <a:rPr lang="en-US" sz="5400" dirty="0">
                <a:latin typeface="Arial" panose="020B0604020202020204" pitchFamily="34" charset="0"/>
                <a:cs typeface="(AH) Manal Black" pitchFamily="2" charset="-78"/>
              </a:rPr>
              <a:t>.</a:t>
            </a:r>
            <a:endParaRPr lang="en-US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049ACA-0C4E-41C9-8A83-4A8D9C096427}"/>
              </a:ext>
            </a:extLst>
          </p:cNvPr>
          <p:cNvSpPr/>
          <p:nvPr/>
        </p:nvSpPr>
        <p:spPr>
          <a:xfrm>
            <a:off x="4484058" y="295275"/>
            <a:ext cx="38747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6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DZ" sz="6000" u="sng" dirty="0">
                <a:cs typeface="(AH) Manal Black" pitchFamily="2" charset="-78"/>
              </a:rPr>
              <a:t>معايير النجاح </a:t>
            </a:r>
            <a:r>
              <a:rPr lang="ar-BH" sz="6000" u="sng" dirty="0">
                <a:cs typeface="(AH) Manal Black" pitchFamily="2" charset="-78"/>
              </a:rPr>
              <a:t>:</a:t>
            </a:r>
          </a:p>
        </p:txBody>
      </p:sp>
      <p:pic>
        <p:nvPicPr>
          <p:cNvPr id="8" name="Picture 2" descr="One year to go">
            <a:extLst>
              <a:ext uri="{FF2B5EF4-FFF2-40B4-BE49-F238E27FC236}">
                <a16:creationId xmlns:a16="http://schemas.microsoft.com/office/drawing/2014/main" id="{4A3C7D45-6118-4739-AD31-023039840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864" y="10897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976269-6DF2-485C-BDD0-1AE78C5A5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1220" y="3864208"/>
            <a:ext cx="847417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679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217835-2B1A-4CBD-A090-815E1CD4B548}"/>
              </a:ext>
            </a:extLst>
          </p:cNvPr>
          <p:cNvSpPr txBox="1"/>
          <p:nvPr/>
        </p:nvSpPr>
        <p:spPr>
          <a:xfrm>
            <a:off x="6636770" y="958149"/>
            <a:ext cx="5420139" cy="1754326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4999"/>
              </a:srgbClr>
            </a:solidFill>
            <a:prstDash val="solid"/>
          </a:ln>
          <a:effectLst/>
        </p:spPr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Helvetica"/>
                <a:sym typeface="Arial"/>
              </a:rPr>
              <a:t>التهيئة الحافزة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Helvetica"/>
                <a:sym typeface="Arial"/>
              </a:rPr>
              <a:t>فكر-واستنتج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9C015D47-B503-452A-8013-F21523B03F4E}"/>
              </a:ext>
            </a:extLst>
          </p:cNvPr>
          <p:cNvSpPr/>
          <p:nvPr/>
        </p:nvSpPr>
        <p:spPr>
          <a:xfrm>
            <a:off x="2291311" y="3562093"/>
            <a:ext cx="6344184" cy="2537673"/>
          </a:xfrm>
          <a:prstGeom prst="leftRightRibbon">
            <a:avLst/>
          </a:prstGeom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5A419-566B-40BA-82E1-BB32DD480D24}"/>
              </a:ext>
            </a:extLst>
          </p:cNvPr>
          <p:cNvSpPr txBox="1"/>
          <p:nvPr/>
        </p:nvSpPr>
        <p:spPr>
          <a:xfrm>
            <a:off x="7650297" y="2819962"/>
            <a:ext cx="2993891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مستويات النضج الالكتروني :التعزيز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96627-9321-4FA3-B940-7731FA501317}"/>
              </a:ext>
            </a:extLst>
          </p:cNvPr>
          <p:cNvSpPr txBox="1"/>
          <p:nvPr/>
        </p:nvSpPr>
        <p:spPr>
          <a:xfrm>
            <a:off x="6279069" y="4530106"/>
            <a:ext cx="1289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800" b="1" dirty="0"/>
              <a:t>شاهد </a:t>
            </a:r>
            <a:endParaRPr lang="en-US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E779B6-9672-4A60-8B2A-E187EF0325B4}"/>
              </a:ext>
            </a:extLst>
          </p:cNvPr>
          <p:cNvSpPr txBox="1"/>
          <p:nvPr/>
        </p:nvSpPr>
        <p:spPr>
          <a:xfrm>
            <a:off x="3816626" y="4176164"/>
            <a:ext cx="1245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/>
              <a:t>ودوِّن</a:t>
            </a:r>
            <a:endParaRPr lang="en-US" sz="40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C5B8C5-68A8-4E78-A433-BAFF57E0D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422233"/>
              </p:ext>
            </p:extLst>
          </p:nvPr>
        </p:nvGraphicFramePr>
        <p:xfrm>
          <a:off x="307776" y="261437"/>
          <a:ext cx="1985074" cy="6376945"/>
        </p:xfrm>
        <a:graphic>
          <a:graphicData uri="http://schemas.openxmlformats.org/drawingml/2006/table">
            <a:tbl>
              <a:tblPr firstRow="1" bandRow="1"/>
              <a:tblGrid>
                <a:gridCol w="1985074">
                  <a:extLst>
                    <a:ext uri="{9D8B030D-6E8A-4147-A177-3AD203B41FA5}">
                      <a16:colId xmlns:a16="http://schemas.microsoft.com/office/drawing/2014/main" val="310042868"/>
                    </a:ext>
                  </a:extLst>
                </a:gridCol>
              </a:tblGrid>
              <a:tr h="992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خطة سير الحصة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40595"/>
                  </a:ext>
                </a:extLst>
              </a:tr>
              <a:tr h="747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قوانين التعليم عن يعد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076407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الحضور والغياب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12708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الروتين اليومي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448683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التهيئة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999687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نواتج التعلم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986974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كلمات شائعة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060113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الجلسة القرائية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1578351"/>
                  </a:ext>
                </a:extLst>
              </a:tr>
              <a:tr h="747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استراتيجية امسك قلم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53406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عرض الدرس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023427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عمل المجموعات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338197"/>
                  </a:ext>
                </a:extLst>
              </a:tr>
              <a:tr h="4321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Helvetica"/>
                          <a:ea typeface="Helvetica"/>
                          <a:cs typeface="Helvetica"/>
                        </a:defRPr>
                      </a:lvl9pPr>
                    </a:lstStyle>
                    <a:p>
                      <a:pPr algn="ctr"/>
                      <a:r>
                        <a:rPr lang="ar-SA" sz="1800" b="1" dirty="0"/>
                        <a:t>بطاقة الخروج</a:t>
                      </a:r>
                      <a:endParaRPr lang="en-US" sz="1800" b="1" dirty="0"/>
                    </a:p>
                  </a:txBody>
                  <a:tcPr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98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7737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أقسام الفعل الصف الرابع النحو">
            <a:hlinkClick r:id="" action="ppaction://media"/>
            <a:extLst>
              <a:ext uri="{FF2B5EF4-FFF2-40B4-BE49-F238E27FC236}">
                <a16:creationId xmlns:a16="http://schemas.microsoft.com/office/drawing/2014/main" id="{7F3B2391-802B-455D-8A37-6391B41783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362" y="166603"/>
            <a:ext cx="10298915" cy="579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0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513183" y="357515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C78BE3-44C9-4588-9151-EABB657B71A1}"/>
              </a:ext>
            </a:extLst>
          </p:cNvPr>
          <p:cNvSpPr txBox="1"/>
          <p:nvPr/>
        </p:nvSpPr>
        <p:spPr>
          <a:xfrm>
            <a:off x="5877197" y="1437860"/>
            <a:ext cx="538700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عرض الدرس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الجملة الفعلية (فعل الماضي –فعل المضارع)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54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642939"/>
            <a:ext cx="9906000" cy="557212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1143001" y="0"/>
            <a:ext cx="9905999" cy="6858000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9791403" y="855356"/>
            <a:ext cx="1007530" cy="51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755" y="855356"/>
            <a:ext cx="910648" cy="49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0EE778-E012-4B5C-B3FF-7A687BB3ADA3}"/>
              </a:ext>
            </a:extLst>
          </p:cNvPr>
          <p:cNvSpPr txBox="1"/>
          <p:nvPr/>
        </p:nvSpPr>
        <p:spPr>
          <a:xfrm>
            <a:off x="5126935" y="2065017"/>
            <a:ext cx="4953000" cy="1082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42950" rtl="1">
              <a:lnSpc>
                <a:spcPct val="90000"/>
              </a:lnSpc>
              <a:spcBef>
                <a:spcPct val="0"/>
              </a:spcBef>
              <a:spcAft>
                <a:spcPts val="275"/>
              </a:spcAft>
              <a:defRPr/>
            </a:pPr>
            <a:r>
              <a:rPr lang="ar-AE" sz="3575" b="1" dirty="0">
                <a:solidFill>
                  <a:srgbClr val="4472C4"/>
                </a:solidFill>
                <a:latin typeface="Calibri Light" panose="020F0302020204030204"/>
                <a:cs typeface="Arial" panose="020B0604020202020204" pitchFamily="34" charset="0"/>
              </a:rPr>
              <a:t>نبدأ الآن بتسجيل </a:t>
            </a:r>
            <a:r>
              <a:rPr lang="en-US" sz="3575" b="1" dirty="0" err="1">
                <a:solidFill>
                  <a:srgbClr val="4472C4"/>
                </a:solidFill>
                <a:latin typeface="Calibri Light" panose="020F0302020204030204"/>
              </a:rPr>
              <a:t>الحضور</a:t>
            </a:r>
            <a:r>
              <a:rPr lang="en-US" sz="3575" b="1" dirty="0">
                <a:solidFill>
                  <a:srgbClr val="4472C4"/>
                </a:solidFill>
                <a:latin typeface="Calibri Light" panose="020F0302020204030204"/>
              </a:rPr>
              <a:t> </a:t>
            </a:r>
            <a:r>
              <a:rPr lang="en-US" sz="3575" b="1" dirty="0" err="1">
                <a:solidFill>
                  <a:srgbClr val="4472C4"/>
                </a:solidFill>
                <a:latin typeface="Calibri Light" panose="020F0302020204030204"/>
              </a:rPr>
              <a:t>والغياب</a:t>
            </a:r>
            <a:r>
              <a:rPr lang="ar-AE" sz="3575" b="1" dirty="0">
                <a:solidFill>
                  <a:srgbClr val="4472C4"/>
                </a:solidFill>
                <a:latin typeface="Calibri Light" panose="020F0302020204030204"/>
                <a:cs typeface="Arial" panose="020B0604020202020204" pitchFamily="34" charset="0"/>
              </a:rPr>
              <a:t> يا أحبائي</a:t>
            </a:r>
            <a:endParaRPr lang="en-US" sz="3575" b="1" dirty="0">
              <a:solidFill>
                <a:srgbClr val="4472C4"/>
              </a:solidFill>
              <a:latin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7C149-A709-4765-BC76-4B7AF8DFC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3130310"/>
            <a:ext cx="2770183" cy="23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6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F9C0030-C9EF-46D3-91A8-B6A2CF07B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8"/>
          <a:stretch/>
        </p:blipFill>
        <p:spPr>
          <a:xfrm>
            <a:off x="1524000" y="95802"/>
            <a:ext cx="9144000" cy="6762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3246783" y="695358"/>
            <a:ext cx="667611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حول الجملة الفعلية وفق النمـط ؟</a:t>
            </a:r>
            <a:endParaRPr lang="en-US" sz="4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8AE3CD8-73B3-4B05-89C3-7C5238654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2" y="1696811"/>
            <a:ext cx="3056033" cy="32329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5283604" y="2224495"/>
            <a:ext cx="539363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رَسَـمَ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خالدُ لَوْحَةً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388FC480-3777-41EE-852C-04E3BD0FF0A9}"/>
              </a:ext>
            </a:extLst>
          </p:cNvPr>
          <p:cNvSpPr txBox="1"/>
          <p:nvPr/>
        </p:nvSpPr>
        <p:spPr>
          <a:xfrm>
            <a:off x="5128594" y="3856890"/>
            <a:ext cx="539363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يَ</a:t>
            </a:r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رْسُـمُ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خالدُ لَوْحَةً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68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F9C0030-C9EF-46D3-91A8-B6A2CF07B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8"/>
          <a:stretch/>
        </p:blipFill>
        <p:spPr>
          <a:xfrm>
            <a:off x="1524000" y="95802"/>
            <a:ext cx="9144000" cy="6762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3246783" y="695358"/>
            <a:ext cx="667611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حول الجملة الفعلية وفق النمـط ؟</a:t>
            </a:r>
            <a:endParaRPr lang="en-US" sz="4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5274368" y="2224495"/>
            <a:ext cx="539363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قَـرَأَ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ماجِدُ قِصَّةً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  <p:sp>
        <p:nvSpPr>
          <p:cNvPr id="7" name="مربع نص 5">
            <a:extLst>
              <a:ext uri="{FF2B5EF4-FFF2-40B4-BE49-F238E27FC236}">
                <a16:creationId xmlns:a16="http://schemas.microsoft.com/office/drawing/2014/main" id="{8DF5A125-998E-4C2F-9A17-24E0FF9CC6CD}"/>
              </a:ext>
            </a:extLst>
          </p:cNvPr>
          <p:cNvSpPr txBox="1"/>
          <p:nvPr/>
        </p:nvSpPr>
        <p:spPr>
          <a:xfrm>
            <a:off x="5255895" y="3593491"/>
            <a:ext cx="539363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يَـ</a:t>
            </a:r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قْرَأ</a:t>
            </a:r>
            <a:r>
              <a:rPr lang="ar-AE" sz="60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ُ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ماجِدُ قِصَّةً</a:t>
            </a:r>
            <a:r>
              <a:rPr lang="ar-SA" sz="60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  <p:pic>
        <p:nvPicPr>
          <p:cNvPr id="3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7E141E2-F978-433F-80D9-85393B00D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40" y="2115734"/>
            <a:ext cx="2658801" cy="261529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63388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F9C0030-C9EF-46D3-91A8-B6A2CF07B1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8"/>
          <a:stretch/>
        </p:blipFill>
        <p:spPr>
          <a:xfrm>
            <a:off x="1524000" y="95802"/>
            <a:ext cx="9144000" cy="6762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3246783" y="695358"/>
            <a:ext cx="667611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4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حول الجملة الفعلية وفق النمـط ؟</a:t>
            </a:r>
            <a:endParaRPr lang="en-US" sz="4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4572001" y="2224494"/>
            <a:ext cx="609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صَلَّى</a:t>
            </a:r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الْوَلَدُ صَلاةَ الْفَجْرِ</a:t>
            </a:r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  <p:sp>
        <p:nvSpPr>
          <p:cNvPr id="8" name="مربع نص 5">
            <a:extLst>
              <a:ext uri="{FF2B5EF4-FFF2-40B4-BE49-F238E27FC236}">
                <a16:creationId xmlns:a16="http://schemas.microsoft.com/office/drawing/2014/main" id="{1DAFCAF5-0466-419F-8D12-03CF0DE07AF2}"/>
              </a:ext>
            </a:extLst>
          </p:cNvPr>
          <p:cNvSpPr txBox="1"/>
          <p:nvPr/>
        </p:nvSpPr>
        <p:spPr>
          <a:xfrm>
            <a:off x="4572000" y="3445855"/>
            <a:ext cx="609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يُ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صَلّي</a:t>
            </a:r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الْوَلَدُ صَلاةَ الْفَجْرِ</a:t>
            </a:r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0507958-489A-4ED4-80F2-1C6AE5787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359" y="2429106"/>
            <a:ext cx="2202417" cy="21296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38377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52BE3BA-6FF7-4EEB-A357-82BC2939E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3356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1868557" y="2659560"/>
            <a:ext cx="855321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اصنع الفعل المناسب في الفراع لأكون جملة فعلية صحيحة ؟</a:t>
            </a:r>
            <a:endParaRPr lang="en-US" sz="32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4443669" y="3841259"/>
            <a:ext cx="609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الطَّبيبُ الْمَريضَ</a:t>
            </a:r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  <p:pic>
        <p:nvPicPr>
          <p:cNvPr id="9" name="Picture 8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14B91A2A-61B4-434B-AD55-C32FE907D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7"/>
          <a:stretch/>
        </p:blipFill>
        <p:spPr>
          <a:xfrm>
            <a:off x="2039775" y="3542474"/>
            <a:ext cx="2286000" cy="1970431"/>
          </a:xfrm>
          <a:prstGeom prst="rect">
            <a:avLst/>
          </a:prstGeom>
        </p:spPr>
      </p:pic>
      <p:sp>
        <p:nvSpPr>
          <p:cNvPr id="12" name="مربع نص 5">
            <a:extLst>
              <a:ext uri="{FF2B5EF4-FFF2-40B4-BE49-F238E27FC236}">
                <a16:creationId xmlns:a16="http://schemas.microsoft.com/office/drawing/2014/main" id="{74E194DF-DC4D-4573-9502-600CBE7DB73D}"/>
              </a:ext>
            </a:extLst>
          </p:cNvPr>
          <p:cNvSpPr txBox="1"/>
          <p:nvPr/>
        </p:nvSpPr>
        <p:spPr>
          <a:xfrm>
            <a:off x="4325775" y="5051239"/>
            <a:ext cx="609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الطَّبيبُ الْمَريضَ</a:t>
            </a:r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.</a:t>
            </a: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4A79948E-FC5E-4D35-B970-00D432D77D73}"/>
              </a:ext>
            </a:extLst>
          </p:cNvPr>
          <p:cNvSpPr txBox="1"/>
          <p:nvPr/>
        </p:nvSpPr>
        <p:spPr>
          <a:xfrm>
            <a:off x="8280174" y="3815116"/>
            <a:ext cx="17252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عـالَـجَ</a:t>
            </a:r>
            <a:endParaRPr lang="ar-SA" sz="5400" b="1" dirty="0">
              <a:solidFill>
                <a:srgbClr val="FF0000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99693E91-83FA-4109-A1FE-C9AF18457FE4}"/>
              </a:ext>
            </a:extLst>
          </p:cNvPr>
          <p:cNvSpPr txBox="1"/>
          <p:nvPr/>
        </p:nvSpPr>
        <p:spPr>
          <a:xfrm>
            <a:off x="8187630" y="4971726"/>
            <a:ext cx="17252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يُـ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عالِج</a:t>
            </a:r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ُ</a:t>
            </a:r>
            <a:endParaRPr lang="ar-SA" sz="5400" b="1" dirty="0">
              <a:solidFill>
                <a:srgbClr val="FF0000"/>
              </a:solidFill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459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52BE3BA-6FF7-4EEB-A357-82BC2939E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3356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1868557" y="2659560"/>
            <a:ext cx="855321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اصنع الفعل المناسب في الفراع لأكون جملة فعلية صحيحة ؟</a:t>
            </a:r>
            <a:endParaRPr lang="en-US" sz="32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4443669" y="3841259"/>
            <a:ext cx="609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الْوَلَدُ الْحَليبَ .  </a:t>
            </a:r>
            <a:endParaRPr lang="ar-SA" sz="54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4A79948E-FC5E-4D35-B970-00D432D77D73}"/>
              </a:ext>
            </a:extLst>
          </p:cNvPr>
          <p:cNvSpPr txBox="1"/>
          <p:nvPr/>
        </p:nvSpPr>
        <p:spPr>
          <a:xfrm>
            <a:off x="8280174" y="3815116"/>
            <a:ext cx="17252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شَرِبَ</a:t>
            </a:r>
            <a:endParaRPr lang="ar-SA" sz="5400" b="1" dirty="0">
              <a:solidFill>
                <a:srgbClr val="FF0000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99693E91-83FA-4109-A1FE-C9AF18457FE4}"/>
              </a:ext>
            </a:extLst>
          </p:cNvPr>
          <p:cNvSpPr txBox="1"/>
          <p:nvPr/>
        </p:nvSpPr>
        <p:spPr>
          <a:xfrm>
            <a:off x="8187630" y="4971726"/>
            <a:ext cx="17252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يُـ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شْرَبُ</a:t>
            </a:r>
            <a:endParaRPr lang="ar-SA" sz="5400" b="1" dirty="0">
              <a:solidFill>
                <a:srgbClr val="FF0000"/>
              </a:solidFill>
              <a:latin typeface="Calibri" panose="020F0502020204030204"/>
              <a:cs typeface="Akhbar MT" pitchFamily="2" charset="-78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961865-1A02-4051-B3D1-577D3A82AE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003" y="3667181"/>
            <a:ext cx="2302773" cy="2307388"/>
          </a:xfrm>
          <a:prstGeom prst="rect">
            <a:avLst/>
          </a:prstGeom>
        </p:spPr>
      </p:pic>
      <p:sp>
        <p:nvSpPr>
          <p:cNvPr id="15" name="مربع نص 5">
            <a:extLst>
              <a:ext uri="{FF2B5EF4-FFF2-40B4-BE49-F238E27FC236}">
                <a16:creationId xmlns:a16="http://schemas.microsoft.com/office/drawing/2014/main" id="{86DB1D51-2E71-4895-A04F-B5EC6761E046}"/>
              </a:ext>
            </a:extLst>
          </p:cNvPr>
          <p:cNvSpPr txBox="1"/>
          <p:nvPr/>
        </p:nvSpPr>
        <p:spPr>
          <a:xfrm>
            <a:off x="4325775" y="4991533"/>
            <a:ext cx="386185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الْوَلَدُ الْحَليبَ .  </a:t>
            </a:r>
            <a:endParaRPr lang="ar-SA" sz="54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811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52BE3BA-6FF7-4EEB-A357-82BC2939E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3356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1868557" y="2659560"/>
            <a:ext cx="855321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  اصنع الفعل المناسب في الفراع لأكون جملة فعلية صحيحة ؟</a:t>
            </a:r>
            <a:endParaRPr lang="en-US" sz="32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4443669" y="3841259"/>
            <a:ext cx="60960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الْفَلاحُ الْحَقلَ.    </a:t>
            </a:r>
            <a:endParaRPr lang="ar-SA" sz="54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id="{4A79948E-FC5E-4D35-B970-00D432D77D73}"/>
              </a:ext>
            </a:extLst>
          </p:cNvPr>
          <p:cNvSpPr txBox="1"/>
          <p:nvPr/>
        </p:nvSpPr>
        <p:spPr>
          <a:xfrm>
            <a:off x="8280174" y="3815116"/>
            <a:ext cx="17252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زَرَعَ</a:t>
            </a:r>
            <a:endParaRPr lang="ar-SA" sz="5400" b="1" dirty="0">
              <a:solidFill>
                <a:srgbClr val="FF0000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14" name="مربع نص 5">
            <a:extLst>
              <a:ext uri="{FF2B5EF4-FFF2-40B4-BE49-F238E27FC236}">
                <a16:creationId xmlns:a16="http://schemas.microsoft.com/office/drawing/2014/main" id="{99693E91-83FA-4109-A1FE-C9AF18457FE4}"/>
              </a:ext>
            </a:extLst>
          </p:cNvPr>
          <p:cNvSpPr txBox="1"/>
          <p:nvPr/>
        </p:nvSpPr>
        <p:spPr>
          <a:xfrm>
            <a:off x="8187630" y="4971726"/>
            <a:ext cx="172521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AE" sz="5400" b="1" dirty="0">
                <a:solidFill>
                  <a:srgbClr val="FF0000"/>
                </a:solidFill>
                <a:latin typeface="Calibri" panose="020F0502020204030204"/>
                <a:cs typeface="Akhbar MT" pitchFamily="2" charset="-78"/>
              </a:rPr>
              <a:t>يُـ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زْرَعُ</a:t>
            </a:r>
            <a:endParaRPr lang="ar-SA" sz="5400" b="1" dirty="0">
              <a:solidFill>
                <a:srgbClr val="FF0000"/>
              </a:solidFill>
              <a:latin typeface="Calibri" panose="020F0502020204030204"/>
              <a:cs typeface="Akhbar MT" pitchFamily="2" charset="-78"/>
            </a:endParaRP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B15C7498-A67C-45D7-9208-2A9D0C76A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52" y="3544781"/>
            <a:ext cx="2466014" cy="2414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مربع نص 5">
            <a:extLst>
              <a:ext uri="{FF2B5EF4-FFF2-40B4-BE49-F238E27FC236}">
                <a16:creationId xmlns:a16="http://schemas.microsoft.com/office/drawing/2014/main" id="{FF8F38D1-DC7F-4349-A6B4-6D91F0486463}"/>
              </a:ext>
            </a:extLst>
          </p:cNvPr>
          <p:cNvSpPr txBox="1"/>
          <p:nvPr/>
        </p:nvSpPr>
        <p:spPr>
          <a:xfrm>
            <a:off x="4432523" y="4959288"/>
            <a:ext cx="406775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defTabSz="457200"/>
            <a:r>
              <a:rPr lang="ar-SA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 </a:t>
            </a:r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الْفَلاحُ الْحَقلَ.    </a:t>
            </a:r>
            <a:endParaRPr lang="ar-SA" sz="54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290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5727033" y="1102572"/>
            <a:ext cx="44660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مهارة تأليف الجمـل 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2279375" y="2078288"/>
            <a:ext cx="7993925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defTabSz="457200"/>
            <a:r>
              <a:rPr lang="ar-AE" sz="36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أعد ترتيب الكلمات التالية للحصول على جملة فعلية </a:t>
            </a:r>
            <a:endParaRPr lang="ar-SA" sz="36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930E2989-3E8A-47EC-99A8-0DA53DC36C75}"/>
              </a:ext>
            </a:extLst>
          </p:cNvPr>
          <p:cNvSpPr txBox="1"/>
          <p:nvPr/>
        </p:nvSpPr>
        <p:spPr>
          <a:xfrm>
            <a:off x="8280174" y="2786106"/>
            <a:ext cx="2183186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r" defTabSz="457200" rtl="1"/>
            <a:r>
              <a:rPr lang="ar-AE" sz="36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الكلمات  :-</a:t>
            </a:r>
            <a:endParaRPr lang="ar-SA" sz="36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BF06870C-EBCF-4924-B578-17E679229E81}"/>
              </a:ext>
            </a:extLst>
          </p:cNvPr>
          <p:cNvSpPr/>
          <p:nvPr/>
        </p:nvSpPr>
        <p:spPr>
          <a:xfrm>
            <a:off x="6481086" y="2749827"/>
            <a:ext cx="2183186" cy="923330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lowchart: Data 14">
            <a:extLst>
              <a:ext uri="{FF2B5EF4-FFF2-40B4-BE49-F238E27FC236}">
                <a16:creationId xmlns:a16="http://schemas.microsoft.com/office/drawing/2014/main" id="{022E707A-621E-4DC0-8F21-CE8EED84BC3A}"/>
              </a:ext>
            </a:extLst>
          </p:cNvPr>
          <p:cNvSpPr/>
          <p:nvPr/>
        </p:nvSpPr>
        <p:spPr>
          <a:xfrm>
            <a:off x="4359966" y="2724618"/>
            <a:ext cx="2304553" cy="923330"/>
          </a:xfrm>
          <a:prstGeom prst="flowChartInputOutp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lowchart: Data 16">
            <a:extLst>
              <a:ext uri="{FF2B5EF4-FFF2-40B4-BE49-F238E27FC236}">
                <a16:creationId xmlns:a16="http://schemas.microsoft.com/office/drawing/2014/main" id="{CA804110-8D0D-4C93-9C9E-A11D67E7517D}"/>
              </a:ext>
            </a:extLst>
          </p:cNvPr>
          <p:cNvSpPr/>
          <p:nvPr/>
        </p:nvSpPr>
        <p:spPr>
          <a:xfrm>
            <a:off x="2305326" y="2724618"/>
            <a:ext cx="2183186" cy="923330"/>
          </a:xfrm>
          <a:prstGeom prst="flowChartInputOutp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25E3CF3-E539-47E4-82EF-8D34C4502A55}"/>
              </a:ext>
            </a:extLst>
          </p:cNvPr>
          <p:cNvSpPr/>
          <p:nvPr/>
        </p:nvSpPr>
        <p:spPr>
          <a:xfrm>
            <a:off x="3180523" y="4320210"/>
            <a:ext cx="6042991" cy="143521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7F499-23B5-4345-BB83-6DBB43AF2682}"/>
              </a:ext>
            </a:extLst>
          </p:cNvPr>
          <p:cNvSpPr txBox="1"/>
          <p:nvPr/>
        </p:nvSpPr>
        <p:spPr>
          <a:xfrm>
            <a:off x="7079534" y="2842161"/>
            <a:ext cx="1349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الْبابَ</a:t>
            </a:r>
            <a:endParaRPr lang="en-U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39CB7-2457-4694-8EA0-CE97648CB2F7}"/>
              </a:ext>
            </a:extLst>
          </p:cNvPr>
          <p:cNvSpPr txBox="1"/>
          <p:nvPr/>
        </p:nvSpPr>
        <p:spPr>
          <a:xfrm>
            <a:off x="4998616" y="2816952"/>
            <a:ext cx="1349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حَمَـدُ</a:t>
            </a:r>
            <a:endParaRPr lang="en-U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C0376-D8BA-4489-B097-4CB22F100A13}"/>
              </a:ext>
            </a:extLst>
          </p:cNvPr>
          <p:cNvSpPr txBox="1"/>
          <p:nvPr/>
        </p:nvSpPr>
        <p:spPr>
          <a:xfrm>
            <a:off x="2711455" y="2795994"/>
            <a:ext cx="1349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فَـتَـحَ</a:t>
            </a:r>
            <a:endParaRPr lang="en-U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 descr="A close up of a pen&#10;&#10;Description automatically generated">
            <a:extLst>
              <a:ext uri="{FF2B5EF4-FFF2-40B4-BE49-F238E27FC236}">
                <a16:creationId xmlns:a16="http://schemas.microsoft.com/office/drawing/2014/main" id="{CDDD6293-F828-45C1-BCB8-4FE32AD4C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22" y="3895016"/>
            <a:ext cx="1519802" cy="167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9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0954 0.2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08837 0.26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33594 0.2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2279375" y="2078288"/>
            <a:ext cx="7993925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defTabSz="457200"/>
            <a:r>
              <a:rPr lang="ar-AE" sz="36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أعد ترتيب الكلمات التالية للحصول على جملة فعلية </a:t>
            </a:r>
            <a:endParaRPr lang="ar-SA" sz="36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930E2989-3E8A-47EC-99A8-0DA53DC36C75}"/>
              </a:ext>
            </a:extLst>
          </p:cNvPr>
          <p:cNvSpPr txBox="1"/>
          <p:nvPr/>
        </p:nvSpPr>
        <p:spPr>
          <a:xfrm>
            <a:off x="8280174" y="2786106"/>
            <a:ext cx="2183186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r" defTabSz="457200" rtl="1"/>
            <a:r>
              <a:rPr lang="ar-AE" sz="36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الكلمات  :-</a:t>
            </a:r>
            <a:endParaRPr lang="ar-SA" sz="36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BF06870C-EBCF-4924-B578-17E679229E81}"/>
              </a:ext>
            </a:extLst>
          </p:cNvPr>
          <p:cNvSpPr/>
          <p:nvPr/>
        </p:nvSpPr>
        <p:spPr>
          <a:xfrm>
            <a:off x="6481086" y="2749827"/>
            <a:ext cx="2183186" cy="923330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lowchart: Data 14">
            <a:extLst>
              <a:ext uri="{FF2B5EF4-FFF2-40B4-BE49-F238E27FC236}">
                <a16:creationId xmlns:a16="http://schemas.microsoft.com/office/drawing/2014/main" id="{022E707A-621E-4DC0-8F21-CE8EED84BC3A}"/>
              </a:ext>
            </a:extLst>
          </p:cNvPr>
          <p:cNvSpPr/>
          <p:nvPr/>
        </p:nvSpPr>
        <p:spPr>
          <a:xfrm>
            <a:off x="4359966" y="2724618"/>
            <a:ext cx="2304553" cy="923330"/>
          </a:xfrm>
          <a:prstGeom prst="flowChartInputOutp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lowchart: Data 16">
            <a:extLst>
              <a:ext uri="{FF2B5EF4-FFF2-40B4-BE49-F238E27FC236}">
                <a16:creationId xmlns:a16="http://schemas.microsoft.com/office/drawing/2014/main" id="{CA804110-8D0D-4C93-9C9E-A11D67E7517D}"/>
              </a:ext>
            </a:extLst>
          </p:cNvPr>
          <p:cNvSpPr/>
          <p:nvPr/>
        </p:nvSpPr>
        <p:spPr>
          <a:xfrm>
            <a:off x="2305326" y="2724618"/>
            <a:ext cx="2183186" cy="923330"/>
          </a:xfrm>
          <a:prstGeom prst="flowChartInputOutp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25E3CF3-E539-47E4-82EF-8D34C4502A55}"/>
              </a:ext>
            </a:extLst>
          </p:cNvPr>
          <p:cNvSpPr/>
          <p:nvPr/>
        </p:nvSpPr>
        <p:spPr>
          <a:xfrm>
            <a:off x="3180523" y="4320210"/>
            <a:ext cx="6042991" cy="143521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7F499-23B5-4345-BB83-6DBB43AF2682}"/>
              </a:ext>
            </a:extLst>
          </p:cNvPr>
          <p:cNvSpPr txBox="1"/>
          <p:nvPr/>
        </p:nvSpPr>
        <p:spPr>
          <a:xfrm>
            <a:off x="6771423" y="2906466"/>
            <a:ext cx="194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36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الْأرجوحة</a:t>
            </a:r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39CB7-2457-4694-8EA0-CE97648CB2F7}"/>
              </a:ext>
            </a:extLst>
          </p:cNvPr>
          <p:cNvSpPr txBox="1"/>
          <p:nvPr/>
        </p:nvSpPr>
        <p:spPr>
          <a:xfrm>
            <a:off x="4998616" y="2816952"/>
            <a:ext cx="1349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عُمَرُ</a:t>
            </a:r>
            <a:endParaRPr lang="en-U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C0376-D8BA-4489-B097-4CB22F100A13}"/>
              </a:ext>
            </a:extLst>
          </p:cNvPr>
          <p:cNvSpPr txBox="1"/>
          <p:nvPr/>
        </p:nvSpPr>
        <p:spPr>
          <a:xfrm>
            <a:off x="2711455" y="2795994"/>
            <a:ext cx="1349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رَكِبَ</a:t>
            </a:r>
            <a:endParaRPr lang="en-U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 descr="A close up of a pen&#10;&#10;Description automatically generated">
            <a:extLst>
              <a:ext uri="{FF2B5EF4-FFF2-40B4-BE49-F238E27FC236}">
                <a16:creationId xmlns:a16="http://schemas.microsoft.com/office/drawing/2014/main" id="{CDDD6293-F828-45C1-BCB8-4FE32AD4C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22" y="3895016"/>
            <a:ext cx="1519802" cy="16741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41CB20-20C0-4D52-BE11-36E131F7C5F6}"/>
              </a:ext>
            </a:extLst>
          </p:cNvPr>
          <p:cNvSpPr txBox="1"/>
          <p:nvPr/>
        </p:nvSpPr>
        <p:spPr>
          <a:xfrm>
            <a:off x="5727033" y="1102572"/>
            <a:ext cx="44660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مهارة تأليف الجمـل 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7685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0954 0.2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6 L 0.08837 0.261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061 L -0.29705 0.264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5">
            <a:extLst>
              <a:ext uri="{FF2B5EF4-FFF2-40B4-BE49-F238E27FC236}">
                <a16:creationId xmlns:a16="http://schemas.microsoft.com/office/drawing/2014/main" id="{1456BF3B-7048-4072-A92E-AB1BA9015752}"/>
              </a:ext>
            </a:extLst>
          </p:cNvPr>
          <p:cNvSpPr txBox="1"/>
          <p:nvPr/>
        </p:nvSpPr>
        <p:spPr>
          <a:xfrm>
            <a:off x="2279375" y="2078288"/>
            <a:ext cx="7993925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defTabSz="457200"/>
            <a:r>
              <a:rPr lang="ar-AE" sz="36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أعد ترتيب الكلمات التالية للحصول على جملة فعلية </a:t>
            </a:r>
            <a:endParaRPr lang="ar-SA" sz="36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930E2989-3E8A-47EC-99A8-0DA53DC36C75}"/>
              </a:ext>
            </a:extLst>
          </p:cNvPr>
          <p:cNvSpPr txBox="1"/>
          <p:nvPr/>
        </p:nvSpPr>
        <p:spPr>
          <a:xfrm>
            <a:off x="8280174" y="2786106"/>
            <a:ext cx="2183186" cy="64633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r" defTabSz="457200" rtl="1"/>
            <a:r>
              <a:rPr lang="ar-AE" sz="36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الكلمات  :-</a:t>
            </a:r>
            <a:endParaRPr lang="ar-SA" sz="36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5" name="Flowchart: Data 4">
            <a:extLst>
              <a:ext uri="{FF2B5EF4-FFF2-40B4-BE49-F238E27FC236}">
                <a16:creationId xmlns:a16="http://schemas.microsoft.com/office/drawing/2014/main" id="{BF06870C-EBCF-4924-B578-17E679229E81}"/>
              </a:ext>
            </a:extLst>
          </p:cNvPr>
          <p:cNvSpPr/>
          <p:nvPr/>
        </p:nvSpPr>
        <p:spPr>
          <a:xfrm>
            <a:off x="6481086" y="2749827"/>
            <a:ext cx="2183186" cy="923330"/>
          </a:xfrm>
          <a:prstGeom prst="flowChartInputOutp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Flowchart: Data 14">
            <a:extLst>
              <a:ext uri="{FF2B5EF4-FFF2-40B4-BE49-F238E27FC236}">
                <a16:creationId xmlns:a16="http://schemas.microsoft.com/office/drawing/2014/main" id="{022E707A-621E-4DC0-8F21-CE8EED84BC3A}"/>
              </a:ext>
            </a:extLst>
          </p:cNvPr>
          <p:cNvSpPr/>
          <p:nvPr/>
        </p:nvSpPr>
        <p:spPr>
          <a:xfrm>
            <a:off x="4359966" y="2724618"/>
            <a:ext cx="2304553" cy="923330"/>
          </a:xfrm>
          <a:prstGeom prst="flowChartInputOutp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lowchart: Data 16">
            <a:extLst>
              <a:ext uri="{FF2B5EF4-FFF2-40B4-BE49-F238E27FC236}">
                <a16:creationId xmlns:a16="http://schemas.microsoft.com/office/drawing/2014/main" id="{CA804110-8D0D-4C93-9C9E-A11D67E7517D}"/>
              </a:ext>
            </a:extLst>
          </p:cNvPr>
          <p:cNvSpPr/>
          <p:nvPr/>
        </p:nvSpPr>
        <p:spPr>
          <a:xfrm>
            <a:off x="2305326" y="2724618"/>
            <a:ext cx="2183186" cy="923330"/>
          </a:xfrm>
          <a:prstGeom prst="flowChartInputOutp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25E3CF3-E539-47E4-82EF-8D34C4502A55}"/>
              </a:ext>
            </a:extLst>
          </p:cNvPr>
          <p:cNvSpPr/>
          <p:nvPr/>
        </p:nvSpPr>
        <p:spPr>
          <a:xfrm>
            <a:off x="3180523" y="4320210"/>
            <a:ext cx="6042991" cy="143521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7F499-23B5-4345-BB83-6DBB43AF2682}"/>
              </a:ext>
            </a:extLst>
          </p:cNvPr>
          <p:cNvSpPr txBox="1"/>
          <p:nvPr/>
        </p:nvSpPr>
        <p:spPr>
          <a:xfrm>
            <a:off x="7079534" y="2842161"/>
            <a:ext cx="1349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راشِدُ</a:t>
            </a:r>
            <a:endParaRPr lang="en-U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39CB7-2457-4694-8EA0-CE97648CB2F7}"/>
              </a:ext>
            </a:extLst>
          </p:cNvPr>
          <p:cNvSpPr txBox="1"/>
          <p:nvPr/>
        </p:nvSpPr>
        <p:spPr>
          <a:xfrm>
            <a:off x="4659188" y="2857548"/>
            <a:ext cx="187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الشَّجَرَةُ  </a:t>
            </a:r>
            <a:endParaRPr lang="en-US" sz="4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CC0376-D8BA-4489-B097-4CB22F100A13}"/>
              </a:ext>
            </a:extLst>
          </p:cNvPr>
          <p:cNvSpPr txBox="1"/>
          <p:nvPr/>
        </p:nvSpPr>
        <p:spPr>
          <a:xfrm>
            <a:off x="2668594" y="2795993"/>
            <a:ext cx="1781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تَسَلَّقَ</a:t>
            </a:r>
            <a:endParaRPr lang="en-US" sz="48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4" name="Picture 23" descr="A close up of a pen&#10;&#10;Description automatically generated">
            <a:extLst>
              <a:ext uri="{FF2B5EF4-FFF2-40B4-BE49-F238E27FC236}">
                <a16:creationId xmlns:a16="http://schemas.microsoft.com/office/drawing/2014/main" id="{CDDD6293-F828-45C1-BCB8-4FE32AD4C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222" y="3895016"/>
            <a:ext cx="1519802" cy="16741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ECB247F-D881-402A-95FB-A37206C7AB3A}"/>
              </a:ext>
            </a:extLst>
          </p:cNvPr>
          <p:cNvSpPr txBox="1"/>
          <p:nvPr/>
        </p:nvSpPr>
        <p:spPr>
          <a:xfrm>
            <a:off x="5727033" y="1102572"/>
            <a:ext cx="4466091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مهارة تأليف الجمـل 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13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0.50955 0.268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69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00718 L -0.125 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-0.07552 0.268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387009-EDCE-41F9-B6DA-565A7721D03D}"/>
              </a:ext>
            </a:extLst>
          </p:cNvPr>
          <p:cNvSpPr txBox="1"/>
          <p:nvPr/>
        </p:nvSpPr>
        <p:spPr>
          <a:xfrm>
            <a:off x="4882033" y="1102573"/>
            <a:ext cx="5311091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6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مهارة تأليف الجمـل </a:t>
            </a:r>
            <a:endParaRPr lang="en-US" sz="6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F25E3CF3-E539-47E4-82EF-8D34C4502A55}"/>
              </a:ext>
            </a:extLst>
          </p:cNvPr>
          <p:cNvSpPr/>
          <p:nvPr/>
        </p:nvSpPr>
        <p:spPr>
          <a:xfrm>
            <a:off x="3074505" y="4592925"/>
            <a:ext cx="6042991" cy="143521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4" name="Picture 23" descr="A close up of a pen&#10;&#10;Description automatically generated">
            <a:extLst>
              <a:ext uri="{FF2B5EF4-FFF2-40B4-BE49-F238E27FC236}">
                <a16:creationId xmlns:a16="http://schemas.microsoft.com/office/drawing/2014/main" id="{CDDD6293-F828-45C1-BCB8-4FE32AD4C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198" y="4081272"/>
            <a:ext cx="1519802" cy="1674157"/>
          </a:xfrm>
          <a:prstGeom prst="rect">
            <a:avLst/>
          </a:prstGeom>
        </p:spPr>
      </p:pic>
      <p:sp>
        <p:nvSpPr>
          <p:cNvPr id="13" name="Flowchart: Alternate Process 12">
            <a:extLst>
              <a:ext uri="{FF2B5EF4-FFF2-40B4-BE49-F238E27FC236}">
                <a16:creationId xmlns:a16="http://schemas.microsoft.com/office/drawing/2014/main" id="{A84C282D-ECA9-498D-AA18-F72541C01E91}"/>
              </a:ext>
            </a:extLst>
          </p:cNvPr>
          <p:cNvSpPr/>
          <p:nvPr/>
        </p:nvSpPr>
        <p:spPr>
          <a:xfrm>
            <a:off x="3105208" y="2646053"/>
            <a:ext cx="6042991" cy="143521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pen&#10;&#10;Description automatically generated">
            <a:extLst>
              <a:ext uri="{FF2B5EF4-FFF2-40B4-BE49-F238E27FC236}">
                <a16:creationId xmlns:a16="http://schemas.microsoft.com/office/drawing/2014/main" id="{33B4E057-FC14-49DD-91E8-CF5D9AEEE5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901" y="2134400"/>
            <a:ext cx="1519802" cy="1674157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D5E6EA-51A0-4EF0-8999-BF8F12E272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849">
            <a:off x="2163383" y="1735612"/>
            <a:ext cx="2554145" cy="4145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F92333-DE4A-44B5-AB6C-BA236CF0E2C4}"/>
              </a:ext>
            </a:extLst>
          </p:cNvPr>
          <p:cNvSpPr txBox="1"/>
          <p:nvPr/>
        </p:nvSpPr>
        <p:spPr>
          <a:xfrm>
            <a:off x="3043803" y="2134399"/>
            <a:ext cx="93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فكر في جملة فعلية  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5149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1F8816B0-70F2-489F-B962-E11F63ADB1DC}"/>
              </a:ext>
            </a:extLst>
          </p:cNvPr>
          <p:cNvGraphicFramePr>
            <a:graphicFrameLocks noGrp="1"/>
          </p:cNvGraphicFramePr>
          <p:nvPr/>
        </p:nvGraphicFramePr>
        <p:xfrm>
          <a:off x="224590" y="352926"/>
          <a:ext cx="1764631" cy="61251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4631">
                  <a:extLst>
                    <a:ext uri="{9D8B030D-6E8A-4147-A177-3AD203B41FA5}">
                      <a16:colId xmlns:a16="http://schemas.microsoft.com/office/drawing/2014/main" val="1080789089"/>
                    </a:ext>
                  </a:extLst>
                </a:gridCol>
              </a:tblGrid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خطة سير الحصة</a:t>
                      </a:r>
                      <a:endParaRPr lang="en-US" sz="1800" b="1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618547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قوانين التعليم عن يعد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043814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الحضور والغياب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768224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الروتين اليومي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543370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التهيئة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94263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نواتج التعلم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679558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مبادرة قراءتي أحمل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50270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 err="1"/>
                        <a:t>استرااتيحية</a:t>
                      </a:r>
                      <a:r>
                        <a:rPr lang="ar-SA" sz="1800" b="1" dirty="0"/>
                        <a:t> الدقيقة الواحدة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96152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عرض الدرس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890880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الجلسة القرائية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35429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عمل المجموعات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939939"/>
                  </a:ext>
                </a:extLst>
              </a:tr>
              <a:tr h="498642">
                <a:tc>
                  <a:txBody>
                    <a:bodyPr/>
                    <a:lstStyle/>
                    <a:p>
                      <a:pPr algn="ctr"/>
                      <a:r>
                        <a:rPr lang="ar-SA" sz="1800" b="1" dirty="0"/>
                        <a:t>بطاقة الخروج</a:t>
                      </a:r>
                      <a:endParaRPr lang="en-US" sz="18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17451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90FA8AD-5123-45B4-8DDF-39BAA5A998C7}"/>
              </a:ext>
            </a:extLst>
          </p:cNvPr>
          <p:cNvSpPr txBox="1"/>
          <p:nvPr/>
        </p:nvSpPr>
        <p:spPr>
          <a:xfrm>
            <a:off x="3697357" y="622852"/>
            <a:ext cx="6185382" cy="67710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مبادرة قراءتي أجمل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581A9-807D-40F6-BC7A-2A04AE879595}"/>
              </a:ext>
            </a:extLst>
          </p:cNvPr>
          <p:cNvSpPr txBox="1"/>
          <p:nvPr/>
        </p:nvSpPr>
        <p:spPr>
          <a:xfrm>
            <a:off x="3379305" y="1683027"/>
            <a:ext cx="665583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  </a:t>
            </a:r>
            <a:r>
              <a:rPr kumimoji="0" lang="ar-SA" sz="1800" b="1" i="0" u="sng" strike="noStrike" kern="1200" cap="none" spc="0" normalizeH="0" baseline="0" noProof="0" dirty="0">
                <a:ln>
                  <a:noFill/>
                </a:ln>
                <a:solidFill>
                  <a:srgbClr val="292828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cs typeface="Sakkal Majalla" panose="02000000000000000000" pitchFamily="2" charset="-78"/>
              </a:rPr>
              <a:t>ناتج التعلم    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292828"/>
                </a:solidFill>
                <a:effectLst/>
                <a:uLnTx/>
                <a:uFillTx/>
                <a:latin typeface="Helvetica"/>
                <a:cs typeface="Sakkal Majalla" panose="02000000000000000000" pitchFamily="2" charset="-78"/>
              </a:rPr>
              <a:t>يتعرّف بعض الأجناس الأدبية التي تقرأ له مثل: القصص القصيـرة، الأناشيد، الألغاز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384046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MS910219404[1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156341" y="3284985"/>
            <a:ext cx="244475" cy="244475"/>
          </a:xfrm>
          <a:prstGeom prst="rect">
            <a:avLst/>
          </a:prstGeom>
        </p:spPr>
      </p:pic>
      <p:pic>
        <p:nvPicPr>
          <p:cNvPr id="564" name="MS910219404[1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59997" y="3284985"/>
            <a:ext cx="244475" cy="244475"/>
          </a:xfrm>
          <a:prstGeom prst="rect">
            <a:avLst/>
          </a:prstGeom>
        </p:spPr>
      </p:pic>
      <p:pic>
        <p:nvPicPr>
          <p:cNvPr id="563" name="MS910219404[1]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071665" y="3284985"/>
            <a:ext cx="244475" cy="244475"/>
          </a:xfrm>
          <a:prstGeom prst="rect">
            <a:avLst/>
          </a:prstGeom>
        </p:spPr>
      </p:pic>
      <p:sp>
        <p:nvSpPr>
          <p:cNvPr id="248" name="Rectangle 3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2:00</a:t>
            </a:r>
          </a:p>
        </p:txBody>
      </p:sp>
      <p:sp>
        <p:nvSpPr>
          <p:cNvPr id="249" name="Rectangle 4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1:59</a:t>
            </a:r>
          </a:p>
        </p:txBody>
      </p:sp>
      <p:sp>
        <p:nvSpPr>
          <p:cNvPr id="250" name="Rectangle 5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1:58</a:t>
            </a:r>
          </a:p>
        </p:txBody>
      </p:sp>
      <p:sp>
        <p:nvSpPr>
          <p:cNvPr id="251" name="Rectangle 6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1:57</a:t>
            </a:r>
          </a:p>
        </p:txBody>
      </p:sp>
      <p:sp>
        <p:nvSpPr>
          <p:cNvPr id="252" name="Rectangle 7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1:56</a:t>
            </a:r>
          </a:p>
        </p:txBody>
      </p:sp>
      <p:sp>
        <p:nvSpPr>
          <p:cNvPr id="253" name="Rectangle 8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1:55</a:t>
            </a:r>
          </a:p>
        </p:txBody>
      </p:sp>
      <p:sp>
        <p:nvSpPr>
          <p:cNvPr id="254" name="Rectangle 9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1:54</a:t>
            </a:r>
          </a:p>
        </p:txBody>
      </p:sp>
      <p:sp>
        <p:nvSpPr>
          <p:cNvPr id="255" name="Rectangle 10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1:53</a:t>
            </a:r>
          </a:p>
        </p:txBody>
      </p:sp>
      <p:sp>
        <p:nvSpPr>
          <p:cNvPr id="256" name="Rectangle 11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1:52</a:t>
            </a:r>
          </a:p>
        </p:txBody>
      </p:sp>
      <p:sp>
        <p:nvSpPr>
          <p:cNvPr id="257" name="Rectangle 12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1:51</a:t>
            </a:r>
          </a:p>
        </p:txBody>
      </p:sp>
      <p:sp>
        <p:nvSpPr>
          <p:cNvPr id="258" name="Rectangle 13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1:50</a:t>
            </a:r>
          </a:p>
        </p:txBody>
      </p:sp>
      <p:sp>
        <p:nvSpPr>
          <p:cNvPr id="259" name="Rectangle 14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1:49</a:t>
            </a:r>
          </a:p>
        </p:txBody>
      </p:sp>
      <p:sp>
        <p:nvSpPr>
          <p:cNvPr id="260" name="Rectangle 15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1:48</a:t>
            </a:r>
          </a:p>
        </p:txBody>
      </p:sp>
      <p:sp>
        <p:nvSpPr>
          <p:cNvPr id="261" name="Rectangle 16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1:47</a:t>
            </a:r>
          </a:p>
        </p:txBody>
      </p:sp>
      <p:sp>
        <p:nvSpPr>
          <p:cNvPr id="262" name="Rectangle 17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1:46</a:t>
            </a:r>
          </a:p>
        </p:txBody>
      </p:sp>
      <p:sp>
        <p:nvSpPr>
          <p:cNvPr id="263" name="Rectangle 18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1:45</a:t>
            </a:r>
          </a:p>
        </p:txBody>
      </p:sp>
      <p:sp>
        <p:nvSpPr>
          <p:cNvPr id="264" name="Rectangle 19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1:44</a:t>
            </a:r>
          </a:p>
        </p:txBody>
      </p:sp>
      <p:sp>
        <p:nvSpPr>
          <p:cNvPr id="265" name="Rectangle 20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1:43</a:t>
            </a:r>
          </a:p>
        </p:txBody>
      </p:sp>
      <p:sp>
        <p:nvSpPr>
          <p:cNvPr id="266" name="Rectangle 21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1:42</a:t>
            </a:r>
          </a:p>
        </p:txBody>
      </p:sp>
      <p:sp>
        <p:nvSpPr>
          <p:cNvPr id="267" name="Rectangle 22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1:41</a:t>
            </a:r>
          </a:p>
        </p:txBody>
      </p:sp>
      <p:sp>
        <p:nvSpPr>
          <p:cNvPr id="268" name="Rectangle 23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1:40</a:t>
            </a:r>
          </a:p>
        </p:txBody>
      </p:sp>
      <p:sp>
        <p:nvSpPr>
          <p:cNvPr id="269" name="Rectangle 24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1:39</a:t>
            </a:r>
          </a:p>
        </p:txBody>
      </p:sp>
      <p:sp>
        <p:nvSpPr>
          <p:cNvPr id="270" name="Rectangle 25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1:38</a:t>
            </a:r>
          </a:p>
        </p:txBody>
      </p:sp>
      <p:sp>
        <p:nvSpPr>
          <p:cNvPr id="271" name="Rectangle 26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1:37</a:t>
            </a:r>
          </a:p>
        </p:txBody>
      </p:sp>
      <p:sp>
        <p:nvSpPr>
          <p:cNvPr id="272" name="Rectangle 27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1:36</a:t>
            </a:r>
          </a:p>
        </p:txBody>
      </p:sp>
      <p:sp>
        <p:nvSpPr>
          <p:cNvPr id="273" name="Rectangle 28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1:35</a:t>
            </a:r>
          </a:p>
        </p:txBody>
      </p:sp>
      <p:sp>
        <p:nvSpPr>
          <p:cNvPr id="274" name="Rectangle 29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1:34</a:t>
            </a:r>
          </a:p>
        </p:txBody>
      </p:sp>
      <p:sp>
        <p:nvSpPr>
          <p:cNvPr id="275" name="Rectangle 30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1:33</a:t>
            </a:r>
          </a:p>
        </p:txBody>
      </p:sp>
      <p:sp>
        <p:nvSpPr>
          <p:cNvPr id="276" name="Rectangle 31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1:32</a:t>
            </a:r>
          </a:p>
        </p:txBody>
      </p:sp>
      <p:sp>
        <p:nvSpPr>
          <p:cNvPr id="277" name="Rectangle 32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1:31</a:t>
            </a:r>
          </a:p>
        </p:txBody>
      </p:sp>
      <p:sp>
        <p:nvSpPr>
          <p:cNvPr id="278" name="Rectangle 33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1:30</a:t>
            </a:r>
          </a:p>
        </p:txBody>
      </p:sp>
      <p:sp>
        <p:nvSpPr>
          <p:cNvPr id="279" name="Rectangle 34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1:29</a:t>
            </a:r>
          </a:p>
        </p:txBody>
      </p:sp>
      <p:sp>
        <p:nvSpPr>
          <p:cNvPr id="280" name="Rectangle 35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1:28</a:t>
            </a:r>
          </a:p>
        </p:txBody>
      </p:sp>
      <p:sp>
        <p:nvSpPr>
          <p:cNvPr id="281" name="Rectangle 36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1:27</a:t>
            </a:r>
          </a:p>
        </p:txBody>
      </p:sp>
      <p:sp>
        <p:nvSpPr>
          <p:cNvPr id="282" name="Rectangle 37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1:26</a:t>
            </a:r>
          </a:p>
        </p:txBody>
      </p:sp>
      <p:sp>
        <p:nvSpPr>
          <p:cNvPr id="283" name="Rectangle 38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1:25</a:t>
            </a:r>
          </a:p>
        </p:txBody>
      </p:sp>
      <p:sp>
        <p:nvSpPr>
          <p:cNvPr id="284" name="Rectangle 39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1:24</a:t>
            </a:r>
          </a:p>
        </p:txBody>
      </p:sp>
      <p:sp>
        <p:nvSpPr>
          <p:cNvPr id="285" name="Rectangle 40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1:23</a:t>
            </a:r>
          </a:p>
        </p:txBody>
      </p:sp>
      <p:sp>
        <p:nvSpPr>
          <p:cNvPr id="286" name="Rectangle 41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1:22</a:t>
            </a:r>
          </a:p>
        </p:txBody>
      </p:sp>
      <p:sp>
        <p:nvSpPr>
          <p:cNvPr id="287" name="Rectangle 42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1:21</a:t>
            </a:r>
          </a:p>
        </p:txBody>
      </p:sp>
      <p:sp>
        <p:nvSpPr>
          <p:cNvPr id="288" name="Rectangle 43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1:20</a:t>
            </a:r>
          </a:p>
        </p:txBody>
      </p:sp>
      <p:sp>
        <p:nvSpPr>
          <p:cNvPr id="289" name="Rectangle 44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1:19</a:t>
            </a:r>
          </a:p>
        </p:txBody>
      </p:sp>
      <p:sp>
        <p:nvSpPr>
          <p:cNvPr id="290" name="Rectangle 45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1:18</a:t>
            </a:r>
          </a:p>
        </p:txBody>
      </p:sp>
      <p:sp>
        <p:nvSpPr>
          <p:cNvPr id="291" name="Rectangle 46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1:17</a:t>
            </a:r>
          </a:p>
        </p:txBody>
      </p:sp>
      <p:sp>
        <p:nvSpPr>
          <p:cNvPr id="292" name="Rectangle 47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1:16</a:t>
            </a:r>
          </a:p>
        </p:txBody>
      </p:sp>
      <p:sp>
        <p:nvSpPr>
          <p:cNvPr id="293" name="Rectangle 48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1:15</a:t>
            </a:r>
          </a:p>
        </p:txBody>
      </p:sp>
      <p:sp>
        <p:nvSpPr>
          <p:cNvPr id="294" name="Rectangle 49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1:14</a:t>
            </a:r>
          </a:p>
        </p:txBody>
      </p:sp>
      <p:sp>
        <p:nvSpPr>
          <p:cNvPr id="295" name="Rectangle 50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1:13</a:t>
            </a:r>
          </a:p>
        </p:txBody>
      </p:sp>
      <p:sp>
        <p:nvSpPr>
          <p:cNvPr id="296" name="Rectangle 51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1:12</a:t>
            </a:r>
          </a:p>
        </p:txBody>
      </p:sp>
      <p:sp>
        <p:nvSpPr>
          <p:cNvPr id="297" name="Rectangle 52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1:11</a:t>
            </a:r>
          </a:p>
        </p:txBody>
      </p:sp>
      <p:sp>
        <p:nvSpPr>
          <p:cNvPr id="298" name="Rectangle 53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1:10</a:t>
            </a:r>
          </a:p>
        </p:txBody>
      </p:sp>
      <p:sp>
        <p:nvSpPr>
          <p:cNvPr id="299" name="Rectangle 54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1:09</a:t>
            </a:r>
          </a:p>
        </p:txBody>
      </p:sp>
      <p:sp>
        <p:nvSpPr>
          <p:cNvPr id="300" name="Rectangle 55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1:08</a:t>
            </a:r>
          </a:p>
        </p:txBody>
      </p:sp>
      <p:sp>
        <p:nvSpPr>
          <p:cNvPr id="301" name="Rectangle 56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1:07</a:t>
            </a:r>
          </a:p>
        </p:txBody>
      </p:sp>
      <p:sp>
        <p:nvSpPr>
          <p:cNvPr id="302" name="Rectangle 57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1:06</a:t>
            </a:r>
          </a:p>
        </p:txBody>
      </p:sp>
      <p:sp>
        <p:nvSpPr>
          <p:cNvPr id="303" name="Rectangle 58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1:05</a:t>
            </a:r>
          </a:p>
        </p:txBody>
      </p:sp>
      <p:sp>
        <p:nvSpPr>
          <p:cNvPr id="304" name="Rectangle 59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1:04</a:t>
            </a:r>
          </a:p>
        </p:txBody>
      </p:sp>
      <p:sp>
        <p:nvSpPr>
          <p:cNvPr id="305" name="Rectangle 60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1:03</a:t>
            </a:r>
          </a:p>
        </p:txBody>
      </p:sp>
      <p:sp>
        <p:nvSpPr>
          <p:cNvPr id="306" name="Rectangle 61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1:02</a:t>
            </a:r>
          </a:p>
        </p:txBody>
      </p:sp>
      <p:sp>
        <p:nvSpPr>
          <p:cNvPr id="307" name="Rectangle 62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1:01</a:t>
            </a:r>
          </a:p>
        </p:txBody>
      </p:sp>
      <p:sp>
        <p:nvSpPr>
          <p:cNvPr id="308" name="Rectangle 63"/>
          <p:cNvSpPr>
            <a:spLocks noChangeArrowheads="1"/>
          </p:cNvSpPr>
          <p:nvPr/>
        </p:nvSpPr>
        <p:spPr bwMode="auto">
          <a:xfrm>
            <a:off x="2027635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1:00</a:t>
            </a:r>
          </a:p>
        </p:txBody>
      </p:sp>
      <p:sp>
        <p:nvSpPr>
          <p:cNvPr id="309" name="Rectangle 64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0:59</a:t>
            </a:r>
          </a:p>
        </p:txBody>
      </p:sp>
      <p:sp>
        <p:nvSpPr>
          <p:cNvPr id="310" name="Rectangle 65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0:58</a:t>
            </a:r>
          </a:p>
        </p:txBody>
      </p:sp>
      <p:sp>
        <p:nvSpPr>
          <p:cNvPr id="311" name="Rectangle 66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0:57</a:t>
            </a:r>
          </a:p>
        </p:txBody>
      </p:sp>
      <p:sp>
        <p:nvSpPr>
          <p:cNvPr id="312" name="Rectangle 67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0:56</a:t>
            </a:r>
          </a:p>
        </p:txBody>
      </p:sp>
      <p:sp>
        <p:nvSpPr>
          <p:cNvPr id="313" name="Rectangle 68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0:55</a:t>
            </a:r>
          </a:p>
        </p:txBody>
      </p:sp>
      <p:sp>
        <p:nvSpPr>
          <p:cNvPr id="314" name="Rectangle 69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0:54</a:t>
            </a:r>
          </a:p>
        </p:txBody>
      </p:sp>
      <p:sp>
        <p:nvSpPr>
          <p:cNvPr id="315" name="Rectangle 70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0:53</a:t>
            </a:r>
          </a:p>
        </p:txBody>
      </p:sp>
      <p:sp>
        <p:nvSpPr>
          <p:cNvPr id="316" name="Rectangle 71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0:52</a:t>
            </a:r>
          </a:p>
        </p:txBody>
      </p:sp>
      <p:sp>
        <p:nvSpPr>
          <p:cNvPr id="317" name="Rectangle 72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0:51</a:t>
            </a:r>
          </a:p>
        </p:txBody>
      </p:sp>
      <p:sp>
        <p:nvSpPr>
          <p:cNvPr id="318" name="Rectangle 73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0:50</a:t>
            </a:r>
          </a:p>
        </p:txBody>
      </p:sp>
      <p:sp>
        <p:nvSpPr>
          <p:cNvPr id="319" name="Rectangle 74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0:49</a:t>
            </a:r>
          </a:p>
        </p:txBody>
      </p:sp>
      <p:sp>
        <p:nvSpPr>
          <p:cNvPr id="320" name="Rectangle 75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0:48</a:t>
            </a:r>
          </a:p>
        </p:txBody>
      </p:sp>
      <p:sp>
        <p:nvSpPr>
          <p:cNvPr id="321" name="Rectangle 76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0:47</a:t>
            </a:r>
          </a:p>
        </p:txBody>
      </p:sp>
      <p:sp>
        <p:nvSpPr>
          <p:cNvPr id="322" name="Rectangle 77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0:46</a:t>
            </a:r>
          </a:p>
        </p:txBody>
      </p:sp>
      <p:sp>
        <p:nvSpPr>
          <p:cNvPr id="323" name="Rectangle 78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0:45</a:t>
            </a:r>
          </a:p>
        </p:txBody>
      </p:sp>
      <p:sp>
        <p:nvSpPr>
          <p:cNvPr id="324" name="Rectangle 79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0:44</a:t>
            </a:r>
          </a:p>
        </p:txBody>
      </p:sp>
      <p:sp>
        <p:nvSpPr>
          <p:cNvPr id="325" name="Rectangle 80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0:43</a:t>
            </a:r>
          </a:p>
        </p:txBody>
      </p:sp>
      <p:sp>
        <p:nvSpPr>
          <p:cNvPr id="326" name="Rectangle 81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0:42</a:t>
            </a:r>
          </a:p>
        </p:txBody>
      </p:sp>
      <p:sp>
        <p:nvSpPr>
          <p:cNvPr id="327" name="Rectangle 82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0:41</a:t>
            </a:r>
          </a:p>
        </p:txBody>
      </p:sp>
      <p:sp>
        <p:nvSpPr>
          <p:cNvPr id="328" name="Rectangle 83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0:40</a:t>
            </a:r>
          </a:p>
        </p:txBody>
      </p:sp>
      <p:sp>
        <p:nvSpPr>
          <p:cNvPr id="329" name="Rectangle 84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0:39</a:t>
            </a:r>
          </a:p>
        </p:txBody>
      </p:sp>
      <p:sp>
        <p:nvSpPr>
          <p:cNvPr id="330" name="Rectangle 85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0:38</a:t>
            </a:r>
          </a:p>
        </p:txBody>
      </p:sp>
      <p:sp>
        <p:nvSpPr>
          <p:cNvPr id="331" name="Rectangle 86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0:37</a:t>
            </a:r>
          </a:p>
        </p:txBody>
      </p:sp>
      <p:sp>
        <p:nvSpPr>
          <p:cNvPr id="332" name="Rectangle 87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0:36</a:t>
            </a:r>
          </a:p>
        </p:txBody>
      </p:sp>
      <p:sp>
        <p:nvSpPr>
          <p:cNvPr id="333" name="Rectangle 88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0:35</a:t>
            </a:r>
          </a:p>
        </p:txBody>
      </p:sp>
      <p:sp>
        <p:nvSpPr>
          <p:cNvPr id="334" name="Rectangle 89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0:34</a:t>
            </a:r>
          </a:p>
        </p:txBody>
      </p:sp>
      <p:sp>
        <p:nvSpPr>
          <p:cNvPr id="335" name="Rectangle 90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0:33</a:t>
            </a:r>
          </a:p>
        </p:txBody>
      </p:sp>
      <p:sp>
        <p:nvSpPr>
          <p:cNvPr id="336" name="Rectangle 91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0:32</a:t>
            </a:r>
          </a:p>
        </p:txBody>
      </p:sp>
      <p:sp>
        <p:nvSpPr>
          <p:cNvPr id="337" name="Rectangle 92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0:31</a:t>
            </a:r>
          </a:p>
        </p:txBody>
      </p:sp>
      <p:sp>
        <p:nvSpPr>
          <p:cNvPr id="338" name="Rectangle 93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0:30</a:t>
            </a:r>
          </a:p>
        </p:txBody>
      </p:sp>
      <p:sp>
        <p:nvSpPr>
          <p:cNvPr id="339" name="Rectangle 94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0:29</a:t>
            </a:r>
          </a:p>
        </p:txBody>
      </p:sp>
      <p:sp>
        <p:nvSpPr>
          <p:cNvPr id="340" name="Rectangle 95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0:28</a:t>
            </a:r>
          </a:p>
        </p:txBody>
      </p:sp>
      <p:sp>
        <p:nvSpPr>
          <p:cNvPr id="341" name="Rectangle 96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0:27</a:t>
            </a:r>
          </a:p>
        </p:txBody>
      </p:sp>
      <p:sp>
        <p:nvSpPr>
          <p:cNvPr id="342" name="Rectangle 97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0:26</a:t>
            </a:r>
          </a:p>
        </p:txBody>
      </p:sp>
      <p:sp>
        <p:nvSpPr>
          <p:cNvPr id="343" name="Rectangle 98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0:25</a:t>
            </a:r>
          </a:p>
        </p:txBody>
      </p:sp>
      <p:sp>
        <p:nvSpPr>
          <p:cNvPr id="344" name="Rectangle 99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0:24</a:t>
            </a:r>
          </a:p>
        </p:txBody>
      </p:sp>
      <p:sp>
        <p:nvSpPr>
          <p:cNvPr id="345" name="Rectangle 100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0:23</a:t>
            </a:r>
          </a:p>
        </p:txBody>
      </p:sp>
      <p:sp>
        <p:nvSpPr>
          <p:cNvPr id="346" name="Rectangle 101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0:22</a:t>
            </a:r>
          </a:p>
        </p:txBody>
      </p:sp>
      <p:sp>
        <p:nvSpPr>
          <p:cNvPr id="347" name="Rectangle 102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0:21</a:t>
            </a:r>
          </a:p>
        </p:txBody>
      </p:sp>
      <p:sp>
        <p:nvSpPr>
          <p:cNvPr id="348" name="Rectangle 103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0:20</a:t>
            </a:r>
          </a:p>
        </p:txBody>
      </p:sp>
      <p:sp>
        <p:nvSpPr>
          <p:cNvPr id="349" name="Rectangle 104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0:19</a:t>
            </a:r>
          </a:p>
        </p:txBody>
      </p:sp>
      <p:sp>
        <p:nvSpPr>
          <p:cNvPr id="350" name="Rectangle 105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0:18</a:t>
            </a:r>
          </a:p>
        </p:txBody>
      </p:sp>
      <p:sp>
        <p:nvSpPr>
          <p:cNvPr id="351" name="Rectangle 106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0:17</a:t>
            </a:r>
          </a:p>
        </p:txBody>
      </p:sp>
      <p:sp>
        <p:nvSpPr>
          <p:cNvPr id="352" name="Rectangle 107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0:16</a:t>
            </a:r>
          </a:p>
        </p:txBody>
      </p:sp>
      <p:sp>
        <p:nvSpPr>
          <p:cNvPr id="353" name="Rectangle 108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0:15</a:t>
            </a:r>
          </a:p>
        </p:txBody>
      </p:sp>
      <p:sp>
        <p:nvSpPr>
          <p:cNvPr id="354" name="Rectangle 109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0:14</a:t>
            </a:r>
          </a:p>
        </p:txBody>
      </p:sp>
      <p:sp>
        <p:nvSpPr>
          <p:cNvPr id="355" name="Rectangle 110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0:13</a:t>
            </a:r>
          </a:p>
        </p:txBody>
      </p:sp>
      <p:sp>
        <p:nvSpPr>
          <p:cNvPr id="356" name="Rectangle 111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0:12</a:t>
            </a:r>
          </a:p>
        </p:txBody>
      </p:sp>
      <p:sp>
        <p:nvSpPr>
          <p:cNvPr id="357" name="Rectangle 112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0:11</a:t>
            </a:r>
          </a:p>
        </p:txBody>
      </p:sp>
      <p:sp>
        <p:nvSpPr>
          <p:cNvPr id="358" name="Rectangle 113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0:10</a:t>
            </a:r>
          </a:p>
        </p:txBody>
      </p:sp>
      <p:sp>
        <p:nvSpPr>
          <p:cNvPr id="359" name="Rectangle 114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0:09</a:t>
            </a:r>
          </a:p>
        </p:txBody>
      </p:sp>
      <p:sp>
        <p:nvSpPr>
          <p:cNvPr id="360" name="Rectangle 115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0:08</a:t>
            </a:r>
          </a:p>
        </p:txBody>
      </p:sp>
      <p:sp>
        <p:nvSpPr>
          <p:cNvPr id="361" name="Rectangle 116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0:07</a:t>
            </a:r>
          </a:p>
        </p:txBody>
      </p:sp>
      <p:sp>
        <p:nvSpPr>
          <p:cNvPr id="362" name="Rectangle 117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0:06</a:t>
            </a:r>
          </a:p>
        </p:txBody>
      </p:sp>
      <p:sp>
        <p:nvSpPr>
          <p:cNvPr id="363" name="Rectangle 118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0:05</a:t>
            </a:r>
          </a:p>
        </p:txBody>
      </p:sp>
      <p:sp>
        <p:nvSpPr>
          <p:cNvPr id="364" name="Rectangle 119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0:04</a:t>
            </a:r>
          </a:p>
        </p:txBody>
      </p:sp>
      <p:sp>
        <p:nvSpPr>
          <p:cNvPr id="365" name="Rectangle 120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0:03</a:t>
            </a:r>
          </a:p>
        </p:txBody>
      </p:sp>
      <p:sp>
        <p:nvSpPr>
          <p:cNvPr id="366" name="Rectangle 121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0:02</a:t>
            </a:r>
          </a:p>
        </p:txBody>
      </p:sp>
      <p:sp>
        <p:nvSpPr>
          <p:cNvPr id="367" name="Rectangle 122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0:01</a:t>
            </a:r>
          </a:p>
        </p:txBody>
      </p:sp>
      <p:sp>
        <p:nvSpPr>
          <p:cNvPr id="368" name="Rectangle 123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 dirty="0">
                <a:solidFill>
                  <a:prstClr val="black"/>
                </a:solidFill>
                <a:latin typeface="Calibri" panose="020F0502020204030204"/>
              </a:rPr>
              <a:t>End</a:t>
            </a:r>
          </a:p>
        </p:txBody>
      </p:sp>
      <p:sp>
        <p:nvSpPr>
          <p:cNvPr id="369" name="Rectangle 123"/>
          <p:cNvSpPr>
            <a:spLocks noChangeArrowheads="1"/>
          </p:cNvSpPr>
          <p:nvPr/>
        </p:nvSpPr>
        <p:spPr bwMode="auto">
          <a:xfrm>
            <a:off x="2027634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ar-AE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02</a:t>
            </a:r>
            <a:r>
              <a:rPr lang="en-GB" sz="6600" dirty="0">
                <a:solidFill>
                  <a:prstClr val="black"/>
                </a:solidFill>
                <a:latin typeface="Calibri" panose="020F0502020204030204"/>
              </a:rPr>
              <a:t>:00</a:t>
            </a:r>
          </a:p>
        </p:txBody>
      </p:sp>
      <p:sp>
        <p:nvSpPr>
          <p:cNvPr id="370" name="Rectangle 63"/>
          <p:cNvSpPr>
            <a:spLocks noChangeArrowheads="1"/>
          </p:cNvSpPr>
          <p:nvPr/>
        </p:nvSpPr>
        <p:spPr bwMode="auto">
          <a:xfrm>
            <a:off x="7787879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1:00</a:t>
            </a:r>
          </a:p>
        </p:txBody>
      </p:sp>
      <p:sp>
        <p:nvSpPr>
          <p:cNvPr id="371" name="Rectangle 64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0:59</a:t>
            </a:r>
          </a:p>
        </p:txBody>
      </p:sp>
      <p:sp>
        <p:nvSpPr>
          <p:cNvPr id="372" name="Rectangle 65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0:58</a:t>
            </a:r>
          </a:p>
        </p:txBody>
      </p:sp>
      <p:sp>
        <p:nvSpPr>
          <p:cNvPr id="373" name="Rectangle 66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0:57</a:t>
            </a:r>
          </a:p>
        </p:txBody>
      </p:sp>
      <p:sp>
        <p:nvSpPr>
          <p:cNvPr id="374" name="Rectangle 67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0:56</a:t>
            </a:r>
          </a:p>
        </p:txBody>
      </p:sp>
      <p:sp>
        <p:nvSpPr>
          <p:cNvPr id="375" name="Rectangle 68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0:55</a:t>
            </a:r>
          </a:p>
        </p:txBody>
      </p:sp>
      <p:sp>
        <p:nvSpPr>
          <p:cNvPr id="376" name="Rectangle 69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0:54</a:t>
            </a:r>
          </a:p>
        </p:txBody>
      </p:sp>
      <p:sp>
        <p:nvSpPr>
          <p:cNvPr id="377" name="Rectangle 70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0:53</a:t>
            </a:r>
          </a:p>
        </p:txBody>
      </p:sp>
      <p:sp>
        <p:nvSpPr>
          <p:cNvPr id="378" name="Rectangle 71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0:52</a:t>
            </a:r>
          </a:p>
        </p:txBody>
      </p:sp>
      <p:sp>
        <p:nvSpPr>
          <p:cNvPr id="379" name="Rectangle 72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0:51</a:t>
            </a:r>
          </a:p>
        </p:txBody>
      </p:sp>
      <p:sp>
        <p:nvSpPr>
          <p:cNvPr id="380" name="Rectangle 73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0:50</a:t>
            </a:r>
          </a:p>
        </p:txBody>
      </p:sp>
      <p:sp>
        <p:nvSpPr>
          <p:cNvPr id="381" name="Rectangle 74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0:49</a:t>
            </a:r>
          </a:p>
        </p:txBody>
      </p:sp>
      <p:sp>
        <p:nvSpPr>
          <p:cNvPr id="382" name="Rectangle 75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0:48</a:t>
            </a:r>
          </a:p>
        </p:txBody>
      </p:sp>
      <p:sp>
        <p:nvSpPr>
          <p:cNvPr id="383" name="Rectangle 76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0:47</a:t>
            </a:r>
          </a:p>
        </p:txBody>
      </p:sp>
      <p:sp>
        <p:nvSpPr>
          <p:cNvPr id="384" name="Rectangle 77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0:46</a:t>
            </a:r>
          </a:p>
        </p:txBody>
      </p:sp>
      <p:sp>
        <p:nvSpPr>
          <p:cNvPr id="385" name="Rectangle 78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0:45</a:t>
            </a:r>
          </a:p>
        </p:txBody>
      </p:sp>
      <p:sp>
        <p:nvSpPr>
          <p:cNvPr id="386" name="Rectangle 79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0:44</a:t>
            </a:r>
          </a:p>
        </p:txBody>
      </p:sp>
      <p:sp>
        <p:nvSpPr>
          <p:cNvPr id="387" name="Rectangle 80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0:43</a:t>
            </a:r>
          </a:p>
        </p:txBody>
      </p:sp>
      <p:sp>
        <p:nvSpPr>
          <p:cNvPr id="388" name="Rectangle 81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0:42</a:t>
            </a:r>
          </a:p>
        </p:txBody>
      </p:sp>
      <p:sp>
        <p:nvSpPr>
          <p:cNvPr id="389" name="Rectangle 82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0:41</a:t>
            </a:r>
          </a:p>
        </p:txBody>
      </p:sp>
      <p:sp>
        <p:nvSpPr>
          <p:cNvPr id="390" name="Rectangle 83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0:40</a:t>
            </a:r>
          </a:p>
        </p:txBody>
      </p:sp>
      <p:sp>
        <p:nvSpPr>
          <p:cNvPr id="391" name="Rectangle 84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0:39</a:t>
            </a:r>
          </a:p>
        </p:txBody>
      </p:sp>
      <p:sp>
        <p:nvSpPr>
          <p:cNvPr id="392" name="Rectangle 85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0:38</a:t>
            </a:r>
          </a:p>
        </p:txBody>
      </p:sp>
      <p:sp>
        <p:nvSpPr>
          <p:cNvPr id="393" name="Rectangle 86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0:37</a:t>
            </a:r>
          </a:p>
        </p:txBody>
      </p:sp>
      <p:sp>
        <p:nvSpPr>
          <p:cNvPr id="394" name="Rectangle 87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0:36</a:t>
            </a:r>
          </a:p>
        </p:txBody>
      </p:sp>
      <p:sp>
        <p:nvSpPr>
          <p:cNvPr id="395" name="Rectangle 88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0:35</a:t>
            </a:r>
          </a:p>
        </p:txBody>
      </p:sp>
      <p:sp>
        <p:nvSpPr>
          <p:cNvPr id="396" name="Rectangle 89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0:34</a:t>
            </a:r>
          </a:p>
        </p:txBody>
      </p:sp>
      <p:sp>
        <p:nvSpPr>
          <p:cNvPr id="397" name="Rectangle 90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0:33</a:t>
            </a:r>
          </a:p>
        </p:txBody>
      </p:sp>
      <p:sp>
        <p:nvSpPr>
          <p:cNvPr id="398" name="Rectangle 91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0:32</a:t>
            </a:r>
          </a:p>
        </p:txBody>
      </p:sp>
      <p:sp>
        <p:nvSpPr>
          <p:cNvPr id="399" name="Rectangle 92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0:31</a:t>
            </a:r>
          </a:p>
        </p:txBody>
      </p:sp>
      <p:sp>
        <p:nvSpPr>
          <p:cNvPr id="400" name="Rectangle 93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0:30</a:t>
            </a:r>
          </a:p>
        </p:txBody>
      </p:sp>
      <p:sp>
        <p:nvSpPr>
          <p:cNvPr id="401" name="Rectangle 94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0:29</a:t>
            </a:r>
          </a:p>
        </p:txBody>
      </p:sp>
      <p:sp>
        <p:nvSpPr>
          <p:cNvPr id="402" name="Rectangle 95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0:28</a:t>
            </a:r>
          </a:p>
        </p:txBody>
      </p:sp>
      <p:sp>
        <p:nvSpPr>
          <p:cNvPr id="403" name="Rectangle 96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0:27</a:t>
            </a:r>
          </a:p>
        </p:txBody>
      </p:sp>
      <p:sp>
        <p:nvSpPr>
          <p:cNvPr id="404" name="Rectangle 97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0:26</a:t>
            </a:r>
          </a:p>
        </p:txBody>
      </p:sp>
      <p:sp>
        <p:nvSpPr>
          <p:cNvPr id="405" name="Rectangle 98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0:25</a:t>
            </a:r>
          </a:p>
        </p:txBody>
      </p:sp>
      <p:sp>
        <p:nvSpPr>
          <p:cNvPr id="406" name="Rectangle 99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0:24</a:t>
            </a:r>
          </a:p>
        </p:txBody>
      </p:sp>
      <p:sp>
        <p:nvSpPr>
          <p:cNvPr id="407" name="Rectangle 100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0:23</a:t>
            </a:r>
          </a:p>
        </p:txBody>
      </p:sp>
      <p:sp>
        <p:nvSpPr>
          <p:cNvPr id="408" name="Rectangle 101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0:22</a:t>
            </a:r>
          </a:p>
        </p:txBody>
      </p:sp>
      <p:sp>
        <p:nvSpPr>
          <p:cNvPr id="409" name="Rectangle 102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0:21</a:t>
            </a:r>
          </a:p>
        </p:txBody>
      </p:sp>
      <p:sp>
        <p:nvSpPr>
          <p:cNvPr id="410" name="Rectangle 103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0:20</a:t>
            </a:r>
          </a:p>
        </p:txBody>
      </p:sp>
      <p:sp>
        <p:nvSpPr>
          <p:cNvPr id="411" name="Rectangle 104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0:19</a:t>
            </a:r>
          </a:p>
        </p:txBody>
      </p:sp>
      <p:sp>
        <p:nvSpPr>
          <p:cNvPr id="412" name="Rectangle 105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0:18</a:t>
            </a:r>
          </a:p>
        </p:txBody>
      </p:sp>
      <p:sp>
        <p:nvSpPr>
          <p:cNvPr id="413" name="Rectangle 106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0:17</a:t>
            </a:r>
          </a:p>
        </p:txBody>
      </p:sp>
      <p:sp>
        <p:nvSpPr>
          <p:cNvPr id="414" name="Rectangle 107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0:16</a:t>
            </a:r>
          </a:p>
        </p:txBody>
      </p:sp>
      <p:sp>
        <p:nvSpPr>
          <p:cNvPr id="415" name="Rectangle 108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0:15</a:t>
            </a:r>
          </a:p>
        </p:txBody>
      </p:sp>
      <p:sp>
        <p:nvSpPr>
          <p:cNvPr id="416" name="Rectangle 109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0:14</a:t>
            </a:r>
          </a:p>
        </p:txBody>
      </p:sp>
      <p:sp>
        <p:nvSpPr>
          <p:cNvPr id="417" name="Rectangle 110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0:13</a:t>
            </a:r>
          </a:p>
        </p:txBody>
      </p:sp>
      <p:sp>
        <p:nvSpPr>
          <p:cNvPr id="418" name="Rectangle 111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0:12</a:t>
            </a:r>
          </a:p>
        </p:txBody>
      </p:sp>
      <p:sp>
        <p:nvSpPr>
          <p:cNvPr id="419" name="Rectangle 112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0:11</a:t>
            </a:r>
          </a:p>
        </p:txBody>
      </p:sp>
      <p:sp>
        <p:nvSpPr>
          <p:cNvPr id="420" name="Rectangle 113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0:10</a:t>
            </a:r>
          </a:p>
        </p:txBody>
      </p:sp>
      <p:sp>
        <p:nvSpPr>
          <p:cNvPr id="421" name="Rectangle 114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0:09</a:t>
            </a:r>
          </a:p>
        </p:txBody>
      </p:sp>
      <p:sp>
        <p:nvSpPr>
          <p:cNvPr id="422" name="Rectangle 115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0:08</a:t>
            </a:r>
          </a:p>
        </p:txBody>
      </p:sp>
      <p:sp>
        <p:nvSpPr>
          <p:cNvPr id="423" name="Rectangle 116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0:07</a:t>
            </a:r>
          </a:p>
        </p:txBody>
      </p:sp>
      <p:sp>
        <p:nvSpPr>
          <p:cNvPr id="424" name="Rectangle 117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0:06</a:t>
            </a:r>
          </a:p>
        </p:txBody>
      </p:sp>
      <p:sp>
        <p:nvSpPr>
          <p:cNvPr id="425" name="Rectangle 118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0:05</a:t>
            </a:r>
          </a:p>
        </p:txBody>
      </p:sp>
      <p:sp>
        <p:nvSpPr>
          <p:cNvPr id="426" name="Rectangle 119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0:04</a:t>
            </a:r>
          </a:p>
        </p:txBody>
      </p:sp>
      <p:sp>
        <p:nvSpPr>
          <p:cNvPr id="427" name="Rectangle 120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0:03</a:t>
            </a:r>
          </a:p>
        </p:txBody>
      </p:sp>
      <p:sp>
        <p:nvSpPr>
          <p:cNvPr id="428" name="Rectangle 121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0:02</a:t>
            </a:r>
          </a:p>
        </p:txBody>
      </p:sp>
      <p:sp>
        <p:nvSpPr>
          <p:cNvPr id="429" name="Rectangle 122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0:01</a:t>
            </a:r>
          </a:p>
        </p:txBody>
      </p:sp>
      <p:sp>
        <p:nvSpPr>
          <p:cNvPr id="430" name="Rectangle 123"/>
          <p:cNvSpPr>
            <a:spLocks noChangeArrowheads="1"/>
          </p:cNvSpPr>
          <p:nvPr/>
        </p:nvSpPr>
        <p:spPr bwMode="auto">
          <a:xfrm>
            <a:off x="7787878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 dirty="0">
                <a:solidFill>
                  <a:prstClr val="black"/>
                </a:solidFill>
                <a:latin typeface="Calibri" panose="020F0502020204030204"/>
              </a:rPr>
              <a:t>End</a:t>
            </a:r>
          </a:p>
        </p:txBody>
      </p:sp>
      <p:sp>
        <p:nvSpPr>
          <p:cNvPr id="431" name="Rectangle 430"/>
          <p:cNvSpPr>
            <a:spLocks noChangeArrowheads="1"/>
          </p:cNvSpPr>
          <p:nvPr/>
        </p:nvSpPr>
        <p:spPr bwMode="auto">
          <a:xfrm>
            <a:off x="7787877" y="288493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ar-AE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01</a:t>
            </a:r>
            <a:r>
              <a:rPr lang="en-GB" sz="6600" dirty="0">
                <a:solidFill>
                  <a:prstClr val="black"/>
                </a:solidFill>
                <a:latin typeface="Calibri" panose="020F0502020204030204"/>
              </a:rPr>
              <a:t>:00</a:t>
            </a:r>
          </a:p>
        </p:txBody>
      </p:sp>
      <p:sp>
        <p:nvSpPr>
          <p:cNvPr id="464" name="Rectangle 33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1:30</a:t>
            </a:r>
          </a:p>
        </p:txBody>
      </p:sp>
      <p:sp>
        <p:nvSpPr>
          <p:cNvPr id="465" name="Rectangle 34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1:29</a:t>
            </a:r>
          </a:p>
        </p:txBody>
      </p:sp>
      <p:sp>
        <p:nvSpPr>
          <p:cNvPr id="466" name="Rectangle 35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1:28</a:t>
            </a:r>
          </a:p>
        </p:txBody>
      </p:sp>
      <p:sp>
        <p:nvSpPr>
          <p:cNvPr id="467" name="Rectangle 36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1:27</a:t>
            </a:r>
          </a:p>
        </p:txBody>
      </p:sp>
      <p:sp>
        <p:nvSpPr>
          <p:cNvPr id="468" name="Rectangle 37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1:26</a:t>
            </a:r>
          </a:p>
        </p:txBody>
      </p:sp>
      <p:sp>
        <p:nvSpPr>
          <p:cNvPr id="469" name="Rectangle 38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1:25</a:t>
            </a:r>
          </a:p>
        </p:txBody>
      </p:sp>
      <p:sp>
        <p:nvSpPr>
          <p:cNvPr id="470" name="Rectangle 39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1:24</a:t>
            </a:r>
          </a:p>
        </p:txBody>
      </p:sp>
      <p:sp>
        <p:nvSpPr>
          <p:cNvPr id="471" name="Rectangle 40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1:23</a:t>
            </a:r>
          </a:p>
        </p:txBody>
      </p:sp>
      <p:sp>
        <p:nvSpPr>
          <p:cNvPr id="472" name="Rectangle 41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1:22</a:t>
            </a:r>
          </a:p>
        </p:txBody>
      </p:sp>
      <p:sp>
        <p:nvSpPr>
          <p:cNvPr id="473" name="Rectangle 42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1:21</a:t>
            </a:r>
          </a:p>
        </p:txBody>
      </p:sp>
      <p:sp>
        <p:nvSpPr>
          <p:cNvPr id="474" name="Rectangle 43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1:20</a:t>
            </a:r>
          </a:p>
        </p:txBody>
      </p:sp>
      <p:sp>
        <p:nvSpPr>
          <p:cNvPr id="475" name="Rectangle 44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1:19</a:t>
            </a:r>
          </a:p>
        </p:txBody>
      </p:sp>
      <p:sp>
        <p:nvSpPr>
          <p:cNvPr id="476" name="Rectangle 45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1:18</a:t>
            </a:r>
          </a:p>
        </p:txBody>
      </p:sp>
      <p:sp>
        <p:nvSpPr>
          <p:cNvPr id="477" name="Rectangle 46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1:17</a:t>
            </a:r>
          </a:p>
        </p:txBody>
      </p:sp>
      <p:sp>
        <p:nvSpPr>
          <p:cNvPr id="478" name="Rectangle 47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1:16</a:t>
            </a:r>
          </a:p>
        </p:txBody>
      </p:sp>
      <p:sp>
        <p:nvSpPr>
          <p:cNvPr id="479" name="Rectangle 48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1:15</a:t>
            </a:r>
          </a:p>
        </p:txBody>
      </p:sp>
      <p:sp>
        <p:nvSpPr>
          <p:cNvPr id="480" name="Rectangle 49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1:14</a:t>
            </a:r>
          </a:p>
        </p:txBody>
      </p:sp>
      <p:sp>
        <p:nvSpPr>
          <p:cNvPr id="481" name="Rectangle 50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1:13</a:t>
            </a:r>
          </a:p>
        </p:txBody>
      </p:sp>
      <p:sp>
        <p:nvSpPr>
          <p:cNvPr id="482" name="Rectangle 51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1:12</a:t>
            </a:r>
          </a:p>
        </p:txBody>
      </p:sp>
      <p:sp>
        <p:nvSpPr>
          <p:cNvPr id="483" name="Rectangle 52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1:11</a:t>
            </a:r>
          </a:p>
        </p:txBody>
      </p:sp>
      <p:sp>
        <p:nvSpPr>
          <p:cNvPr id="484" name="Rectangle 53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1:10</a:t>
            </a:r>
          </a:p>
        </p:txBody>
      </p:sp>
      <p:sp>
        <p:nvSpPr>
          <p:cNvPr id="485" name="Rectangle 54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1:09</a:t>
            </a:r>
          </a:p>
        </p:txBody>
      </p:sp>
      <p:sp>
        <p:nvSpPr>
          <p:cNvPr id="486" name="Rectangle 55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1:08</a:t>
            </a:r>
          </a:p>
        </p:txBody>
      </p:sp>
      <p:sp>
        <p:nvSpPr>
          <p:cNvPr id="487" name="Rectangle 56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1:07</a:t>
            </a:r>
          </a:p>
        </p:txBody>
      </p:sp>
      <p:sp>
        <p:nvSpPr>
          <p:cNvPr id="488" name="Rectangle 57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1:06</a:t>
            </a:r>
          </a:p>
        </p:txBody>
      </p:sp>
      <p:sp>
        <p:nvSpPr>
          <p:cNvPr id="489" name="Rectangle 58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1:05</a:t>
            </a:r>
          </a:p>
        </p:txBody>
      </p:sp>
      <p:sp>
        <p:nvSpPr>
          <p:cNvPr id="490" name="Rectangle 59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1:04</a:t>
            </a:r>
          </a:p>
        </p:txBody>
      </p:sp>
      <p:sp>
        <p:nvSpPr>
          <p:cNvPr id="491" name="Rectangle 60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1:03</a:t>
            </a:r>
          </a:p>
        </p:txBody>
      </p:sp>
      <p:sp>
        <p:nvSpPr>
          <p:cNvPr id="492" name="Rectangle 61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1:02</a:t>
            </a:r>
          </a:p>
        </p:txBody>
      </p:sp>
      <p:sp>
        <p:nvSpPr>
          <p:cNvPr id="493" name="Rectangle 62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1:01</a:t>
            </a:r>
          </a:p>
        </p:txBody>
      </p:sp>
      <p:sp>
        <p:nvSpPr>
          <p:cNvPr id="494" name="Rectangle 63"/>
          <p:cNvSpPr>
            <a:spLocks noChangeArrowheads="1"/>
          </p:cNvSpPr>
          <p:nvPr/>
        </p:nvSpPr>
        <p:spPr bwMode="auto">
          <a:xfrm>
            <a:off x="4907757" y="2906714"/>
            <a:ext cx="2376487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1:00</a:t>
            </a:r>
          </a:p>
        </p:txBody>
      </p:sp>
      <p:sp>
        <p:nvSpPr>
          <p:cNvPr id="495" name="Rectangle 64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0:59</a:t>
            </a:r>
          </a:p>
        </p:txBody>
      </p:sp>
      <p:sp>
        <p:nvSpPr>
          <p:cNvPr id="496" name="Rectangle 65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0:58</a:t>
            </a:r>
          </a:p>
        </p:txBody>
      </p:sp>
      <p:sp>
        <p:nvSpPr>
          <p:cNvPr id="497" name="Rectangle 66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0:57</a:t>
            </a:r>
          </a:p>
        </p:txBody>
      </p:sp>
      <p:sp>
        <p:nvSpPr>
          <p:cNvPr id="498" name="Rectangle 67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0:56</a:t>
            </a:r>
          </a:p>
        </p:txBody>
      </p:sp>
      <p:sp>
        <p:nvSpPr>
          <p:cNvPr id="499" name="Rectangle 68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0:55</a:t>
            </a:r>
          </a:p>
        </p:txBody>
      </p:sp>
      <p:sp>
        <p:nvSpPr>
          <p:cNvPr id="500" name="Rectangle 69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0:54</a:t>
            </a:r>
          </a:p>
        </p:txBody>
      </p:sp>
      <p:sp>
        <p:nvSpPr>
          <p:cNvPr id="501" name="Rectangle 70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0:53</a:t>
            </a:r>
          </a:p>
        </p:txBody>
      </p:sp>
      <p:sp>
        <p:nvSpPr>
          <p:cNvPr id="502" name="Rectangle 71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0:52</a:t>
            </a:r>
          </a:p>
        </p:txBody>
      </p:sp>
      <p:sp>
        <p:nvSpPr>
          <p:cNvPr id="503" name="Rectangle 72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0:51</a:t>
            </a:r>
          </a:p>
        </p:txBody>
      </p:sp>
      <p:sp>
        <p:nvSpPr>
          <p:cNvPr id="504" name="Rectangle 73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0:50</a:t>
            </a:r>
          </a:p>
        </p:txBody>
      </p:sp>
      <p:sp>
        <p:nvSpPr>
          <p:cNvPr id="505" name="Rectangle 74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0:49</a:t>
            </a:r>
          </a:p>
        </p:txBody>
      </p:sp>
      <p:sp>
        <p:nvSpPr>
          <p:cNvPr id="506" name="Rectangle 75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0:48</a:t>
            </a:r>
          </a:p>
        </p:txBody>
      </p:sp>
      <p:sp>
        <p:nvSpPr>
          <p:cNvPr id="507" name="Rectangle 76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0:47</a:t>
            </a:r>
          </a:p>
        </p:txBody>
      </p:sp>
      <p:sp>
        <p:nvSpPr>
          <p:cNvPr id="508" name="Rectangle 77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0:46</a:t>
            </a:r>
          </a:p>
        </p:txBody>
      </p:sp>
      <p:sp>
        <p:nvSpPr>
          <p:cNvPr id="509" name="Rectangle 78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0:45</a:t>
            </a:r>
          </a:p>
        </p:txBody>
      </p:sp>
      <p:sp>
        <p:nvSpPr>
          <p:cNvPr id="510" name="Rectangle 79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0:44</a:t>
            </a:r>
          </a:p>
        </p:txBody>
      </p:sp>
      <p:sp>
        <p:nvSpPr>
          <p:cNvPr id="511" name="Rectangle 80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0:43</a:t>
            </a:r>
          </a:p>
        </p:txBody>
      </p:sp>
      <p:sp>
        <p:nvSpPr>
          <p:cNvPr id="512" name="Rectangle 81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0:42</a:t>
            </a:r>
          </a:p>
        </p:txBody>
      </p:sp>
      <p:sp>
        <p:nvSpPr>
          <p:cNvPr id="513" name="Rectangle 82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0:41</a:t>
            </a:r>
          </a:p>
        </p:txBody>
      </p:sp>
      <p:sp>
        <p:nvSpPr>
          <p:cNvPr id="514" name="Rectangle 83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0:40</a:t>
            </a:r>
          </a:p>
        </p:txBody>
      </p:sp>
      <p:sp>
        <p:nvSpPr>
          <p:cNvPr id="515" name="Rectangle 84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0:39</a:t>
            </a:r>
          </a:p>
        </p:txBody>
      </p:sp>
      <p:sp>
        <p:nvSpPr>
          <p:cNvPr id="516" name="Rectangle 85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0:38</a:t>
            </a:r>
          </a:p>
        </p:txBody>
      </p:sp>
      <p:sp>
        <p:nvSpPr>
          <p:cNvPr id="517" name="Rectangle 86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0:37</a:t>
            </a:r>
          </a:p>
        </p:txBody>
      </p:sp>
      <p:sp>
        <p:nvSpPr>
          <p:cNvPr id="518" name="Rectangle 87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0:36</a:t>
            </a:r>
          </a:p>
        </p:txBody>
      </p:sp>
      <p:sp>
        <p:nvSpPr>
          <p:cNvPr id="519" name="Rectangle 88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0:35</a:t>
            </a:r>
          </a:p>
        </p:txBody>
      </p:sp>
      <p:sp>
        <p:nvSpPr>
          <p:cNvPr id="520" name="Rectangle 89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0:34</a:t>
            </a:r>
          </a:p>
        </p:txBody>
      </p:sp>
      <p:sp>
        <p:nvSpPr>
          <p:cNvPr id="521" name="Rectangle 90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0:33</a:t>
            </a:r>
          </a:p>
        </p:txBody>
      </p:sp>
      <p:sp>
        <p:nvSpPr>
          <p:cNvPr id="522" name="Rectangle 91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0:32</a:t>
            </a:r>
          </a:p>
        </p:txBody>
      </p:sp>
      <p:sp>
        <p:nvSpPr>
          <p:cNvPr id="523" name="Rectangle 92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0:31</a:t>
            </a:r>
          </a:p>
        </p:txBody>
      </p:sp>
      <p:sp>
        <p:nvSpPr>
          <p:cNvPr id="524" name="Rectangle 93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0:30</a:t>
            </a:r>
          </a:p>
        </p:txBody>
      </p:sp>
      <p:sp>
        <p:nvSpPr>
          <p:cNvPr id="525" name="Rectangle 94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0:29</a:t>
            </a:r>
          </a:p>
        </p:txBody>
      </p:sp>
      <p:sp>
        <p:nvSpPr>
          <p:cNvPr id="526" name="Rectangle 95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0:28</a:t>
            </a:r>
          </a:p>
        </p:txBody>
      </p:sp>
      <p:sp>
        <p:nvSpPr>
          <p:cNvPr id="527" name="Rectangle 96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0:27</a:t>
            </a:r>
          </a:p>
        </p:txBody>
      </p:sp>
      <p:sp>
        <p:nvSpPr>
          <p:cNvPr id="528" name="Rectangle 97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0:26</a:t>
            </a:r>
          </a:p>
        </p:txBody>
      </p:sp>
      <p:sp>
        <p:nvSpPr>
          <p:cNvPr id="529" name="Rectangle 98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0:25</a:t>
            </a:r>
          </a:p>
        </p:txBody>
      </p:sp>
      <p:sp>
        <p:nvSpPr>
          <p:cNvPr id="530" name="Rectangle 99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0:24</a:t>
            </a:r>
          </a:p>
        </p:txBody>
      </p:sp>
      <p:sp>
        <p:nvSpPr>
          <p:cNvPr id="531" name="Rectangle 100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0:23</a:t>
            </a:r>
          </a:p>
        </p:txBody>
      </p:sp>
      <p:sp>
        <p:nvSpPr>
          <p:cNvPr id="532" name="Rectangle 101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0:22</a:t>
            </a:r>
          </a:p>
        </p:txBody>
      </p:sp>
      <p:sp>
        <p:nvSpPr>
          <p:cNvPr id="533" name="Rectangle 102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0:21</a:t>
            </a:r>
          </a:p>
        </p:txBody>
      </p:sp>
      <p:sp>
        <p:nvSpPr>
          <p:cNvPr id="534" name="Rectangle 103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0:20</a:t>
            </a:r>
          </a:p>
        </p:txBody>
      </p:sp>
      <p:sp>
        <p:nvSpPr>
          <p:cNvPr id="535" name="Rectangle 104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0:19</a:t>
            </a:r>
          </a:p>
        </p:txBody>
      </p:sp>
      <p:sp>
        <p:nvSpPr>
          <p:cNvPr id="536" name="Rectangle 105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0:18</a:t>
            </a:r>
          </a:p>
        </p:txBody>
      </p:sp>
      <p:sp>
        <p:nvSpPr>
          <p:cNvPr id="537" name="Rectangle 106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0:17</a:t>
            </a:r>
          </a:p>
        </p:txBody>
      </p:sp>
      <p:sp>
        <p:nvSpPr>
          <p:cNvPr id="538" name="Rectangle 107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0:16</a:t>
            </a:r>
          </a:p>
        </p:txBody>
      </p:sp>
      <p:sp>
        <p:nvSpPr>
          <p:cNvPr id="539" name="Rectangle 108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0:15</a:t>
            </a:r>
          </a:p>
        </p:txBody>
      </p:sp>
      <p:sp>
        <p:nvSpPr>
          <p:cNvPr id="540" name="Rectangle 109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0:14</a:t>
            </a:r>
          </a:p>
        </p:txBody>
      </p:sp>
      <p:sp>
        <p:nvSpPr>
          <p:cNvPr id="541" name="Rectangle 110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0:13</a:t>
            </a:r>
          </a:p>
        </p:txBody>
      </p:sp>
      <p:sp>
        <p:nvSpPr>
          <p:cNvPr id="542" name="Rectangle 111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0:12</a:t>
            </a:r>
          </a:p>
        </p:txBody>
      </p:sp>
      <p:sp>
        <p:nvSpPr>
          <p:cNvPr id="543" name="Rectangle 112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0:11</a:t>
            </a:r>
          </a:p>
        </p:txBody>
      </p:sp>
      <p:sp>
        <p:nvSpPr>
          <p:cNvPr id="544" name="Rectangle 113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0:10</a:t>
            </a:r>
          </a:p>
        </p:txBody>
      </p:sp>
      <p:sp>
        <p:nvSpPr>
          <p:cNvPr id="545" name="Rectangle 114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0:09</a:t>
            </a:r>
          </a:p>
        </p:txBody>
      </p:sp>
      <p:sp>
        <p:nvSpPr>
          <p:cNvPr id="546" name="Rectangle 115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0:08</a:t>
            </a:r>
          </a:p>
        </p:txBody>
      </p:sp>
      <p:sp>
        <p:nvSpPr>
          <p:cNvPr id="547" name="Rectangle 116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0:07</a:t>
            </a:r>
          </a:p>
        </p:txBody>
      </p:sp>
      <p:sp>
        <p:nvSpPr>
          <p:cNvPr id="548" name="Rectangle 117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0:06</a:t>
            </a:r>
          </a:p>
        </p:txBody>
      </p:sp>
      <p:sp>
        <p:nvSpPr>
          <p:cNvPr id="549" name="Rectangle 118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0:05</a:t>
            </a:r>
          </a:p>
        </p:txBody>
      </p:sp>
      <p:sp>
        <p:nvSpPr>
          <p:cNvPr id="550" name="Rectangle 119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0:04</a:t>
            </a:r>
          </a:p>
        </p:txBody>
      </p:sp>
      <p:sp>
        <p:nvSpPr>
          <p:cNvPr id="551" name="Rectangle 120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0:03</a:t>
            </a:r>
          </a:p>
        </p:txBody>
      </p:sp>
      <p:sp>
        <p:nvSpPr>
          <p:cNvPr id="552" name="Rectangle 121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0:02</a:t>
            </a:r>
          </a:p>
        </p:txBody>
      </p:sp>
      <p:sp>
        <p:nvSpPr>
          <p:cNvPr id="553" name="Rectangle 122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>
                <a:solidFill>
                  <a:prstClr val="black"/>
                </a:solidFill>
                <a:latin typeface="Calibri" panose="020F0502020204030204"/>
              </a:rPr>
              <a:t>0:01</a:t>
            </a:r>
          </a:p>
        </p:txBody>
      </p:sp>
      <p:sp>
        <p:nvSpPr>
          <p:cNvPr id="554" name="Rectangle 123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 dirty="0">
                <a:solidFill>
                  <a:prstClr val="black"/>
                </a:solidFill>
                <a:latin typeface="Calibri" panose="020F0502020204030204"/>
              </a:rPr>
              <a:t>End</a:t>
            </a:r>
          </a:p>
        </p:txBody>
      </p:sp>
      <p:sp>
        <p:nvSpPr>
          <p:cNvPr id="555" name="Rectangle 123"/>
          <p:cNvSpPr>
            <a:spLocks noChangeArrowheads="1"/>
          </p:cNvSpPr>
          <p:nvPr/>
        </p:nvSpPr>
        <p:spPr bwMode="auto">
          <a:xfrm>
            <a:off x="4907756" y="2906714"/>
            <a:ext cx="2376488" cy="1044575"/>
          </a:xfrm>
          <a:prstGeom prst="rect">
            <a:avLst/>
          </a:prstGeom>
          <a:solidFill>
            <a:srgbClr val="66CC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457200"/>
            <a:r>
              <a:rPr lang="en-GB" sz="6600" dirty="0">
                <a:solidFill>
                  <a:prstClr val="black"/>
                </a:solidFill>
                <a:latin typeface="Calibri" panose="020F0502020204030204"/>
              </a:rPr>
              <a:t>1:30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68587470-2942-41AD-89C6-CBE7C8700181}"/>
              </a:ext>
            </a:extLst>
          </p:cNvPr>
          <p:cNvSpPr txBox="1"/>
          <p:nvPr/>
        </p:nvSpPr>
        <p:spPr>
          <a:xfrm>
            <a:off x="4739200" y="532729"/>
            <a:ext cx="5311091" cy="923330"/>
          </a:xfrm>
          <a:prstGeom prst="rect">
            <a:avLst/>
          </a:prstGeom>
          <a:solidFill>
            <a:srgbClr val="00B0F0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5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مهارة الطلاقة اللفظية</a:t>
            </a:r>
            <a:endParaRPr lang="en-US" sz="54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433" name="مربع نص 5">
            <a:extLst>
              <a:ext uri="{FF2B5EF4-FFF2-40B4-BE49-F238E27FC236}">
                <a16:creationId xmlns:a16="http://schemas.microsoft.com/office/drawing/2014/main" id="{CA8431A4-FFBF-4982-8099-18D625980842}"/>
              </a:ext>
            </a:extLst>
          </p:cNvPr>
          <p:cNvSpPr txBox="1"/>
          <p:nvPr/>
        </p:nvSpPr>
        <p:spPr>
          <a:xfrm>
            <a:off x="4756838" y="2479586"/>
            <a:ext cx="2637906" cy="1569660"/>
          </a:xfrm>
          <a:prstGeom prst="rect">
            <a:avLst/>
          </a:prstGeom>
          <a:solidFill>
            <a:schemeClr val="bg2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عدد كلمات تدل فعل على ماض خلال دقيقة مثل : كتب رسم </a:t>
            </a:r>
            <a:endParaRPr lang="ar-SA" sz="32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34" name="مربع نص 5">
            <a:extLst>
              <a:ext uri="{FF2B5EF4-FFF2-40B4-BE49-F238E27FC236}">
                <a16:creationId xmlns:a16="http://schemas.microsoft.com/office/drawing/2014/main" id="{AE52E477-4654-49FC-864C-87C1722143B1}"/>
              </a:ext>
            </a:extLst>
          </p:cNvPr>
          <p:cNvSpPr txBox="1"/>
          <p:nvPr/>
        </p:nvSpPr>
        <p:spPr>
          <a:xfrm>
            <a:off x="1707062" y="2479585"/>
            <a:ext cx="2729204" cy="1569660"/>
          </a:xfrm>
          <a:prstGeom prst="rect">
            <a:avLst/>
          </a:prstGeom>
          <a:solidFill>
            <a:schemeClr val="bg2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1">
            <a:spAutoFit/>
          </a:bodyPr>
          <a:lstStyle/>
          <a:p>
            <a:pPr algn="r" defTabSz="457200"/>
            <a:r>
              <a:rPr lang="ar-AE" sz="3200" b="1" dirty="0">
                <a:solidFill>
                  <a:prstClr val="black"/>
                </a:solidFill>
                <a:latin typeface="Calibri" panose="020F0502020204030204"/>
                <a:cs typeface="Akhbar MT" pitchFamily="2" charset="-78"/>
              </a:rPr>
              <a:t>عدد كلمات تدل على فعل ماض خلال دقيقة مثل : يكتب يرسم </a:t>
            </a:r>
            <a:endParaRPr lang="ar-SA" sz="3200" b="1" dirty="0">
              <a:solidFill>
                <a:prstClr val="black"/>
              </a:solidFill>
              <a:latin typeface="Calibri" panose="020F0502020204030204"/>
              <a:cs typeface="Akhbar MT" pitchFamily="2" charset="-78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C1975576-EDB2-4E4D-96AA-AB4473D5FBEB}"/>
              </a:ext>
            </a:extLst>
          </p:cNvPr>
          <p:cNvSpPr/>
          <p:nvPr/>
        </p:nvSpPr>
        <p:spPr>
          <a:xfrm rot="16200000">
            <a:off x="8306221" y="4140820"/>
            <a:ext cx="1262346" cy="926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08DD1-F003-4D62-A71A-D398240E34BF}"/>
              </a:ext>
            </a:extLst>
          </p:cNvPr>
          <p:cNvSpPr txBox="1"/>
          <p:nvPr/>
        </p:nvSpPr>
        <p:spPr>
          <a:xfrm>
            <a:off x="8022708" y="4464312"/>
            <a:ext cx="2027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ar-AE" sz="3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اضغط هنا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9428" fill="hold"/>
                                        <p:tgtEl>
                                          <p:spTgt spid="5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4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000"/>
                            </p:stCondLst>
                            <p:childTnLst>
                              <p:par>
                                <p:cTn id="3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20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40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5000"/>
                            </p:stCondLst>
                            <p:childTnLst>
                              <p:par>
                                <p:cTn id="3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6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80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9000"/>
                            </p:stCondLst>
                            <p:childTnLst>
                              <p:par>
                                <p:cTn id="4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3000"/>
                            </p:stCondLst>
                            <p:childTnLst>
                              <p:par>
                                <p:cTn id="4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4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280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9000"/>
                            </p:stCondLst>
                            <p:childTnLst>
                              <p:par>
                                <p:cTn id="4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300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31000"/>
                            </p:stCondLst>
                            <p:childTnLst>
                              <p:par>
                                <p:cTn id="4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4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5000"/>
                            </p:stCondLst>
                            <p:childTnLst>
                              <p:par>
                                <p:cTn id="4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36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37000"/>
                            </p:stCondLst>
                            <p:childTnLst>
                              <p:par>
                                <p:cTn id="4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380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9000"/>
                            </p:stCondLst>
                            <p:childTnLst>
                              <p:par>
                                <p:cTn id="4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400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41000"/>
                            </p:stCondLst>
                            <p:childTnLst>
                              <p:par>
                                <p:cTn id="5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42000"/>
                            </p:stCondLst>
                            <p:childTnLst>
                              <p:par>
                                <p:cTn id="5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43000"/>
                            </p:stCondLst>
                            <p:childTnLst>
                              <p:par>
                                <p:cTn id="5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440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45000"/>
                            </p:stCondLst>
                            <p:childTnLst>
                              <p:par>
                                <p:cTn id="5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46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47000"/>
                            </p:stCondLst>
                            <p:childTnLst>
                              <p:par>
                                <p:cTn id="5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480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49000"/>
                            </p:stCondLst>
                            <p:childTnLst>
                              <p:par>
                                <p:cTn id="5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00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51000"/>
                            </p:stCondLst>
                            <p:childTnLst>
                              <p:par>
                                <p:cTn id="5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20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5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540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5000"/>
                            </p:stCondLst>
                            <p:childTnLst>
                              <p:par>
                                <p:cTn id="5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56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57000"/>
                            </p:stCondLst>
                            <p:childTnLst>
                              <p:par>
                                <p:cTn id="5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580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9000"/>
                            </p:stCondLst>
                            <p:childTnLst>
                              <p:par>
                                <p:cTn id="5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1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5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000"/>
                            </p:stCondLst>
                            <p:childTnLst>
                              <p:par>
                                <p:cTn id="5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2000"/>
                            </p:stCondLst>
                            <p:childTnLst>
                              <p:par>
                                <p:cTn id="5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3000"/>
                            </p:stCondLst>
                            <p:childTnLst>
                              <p:par>
                                <p:cTn id="5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4000"/>
                            </p:stCondLst>
                            <p:childTnLst>
                              <p:par>
                                <p:cTn id="5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5000"/>
                            </p:stCondLst>
                            <p:childTnLst>
                              <p:par>
                                <p:cTn id="5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6000"/>
                            </p:stCondLst>
                            <p:childTnLst>
                              <p:par>
                                <p:cTn id="5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7000"/>
                            </p:stCondLst>
                            <p:childTnLst>
                              <p:par>
                                <p:cTn id="5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80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9000"/>
                            </p:stCondLst>
                            <p:childTnLst>
                              <p:par>
                                <p:cTn id="5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6000"/>
                            </p:stCondLst>
                            <p:childTnLst>
                              <p:par>
                                <p:cTn id="6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6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6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22000"/>
                            </p:stCondLst>
                            <p:childTnLst>
                              <p:par>
                                <p:cTn id="6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3000"/>
                            </p:stCondLst>
                            <p:childTnLst>
                              <p:par>
                                <p:cTn id="6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4000"/>
                            </p:stCondLst>
                            <p:childTnLst>
                              <p:par>
                                <p:cTn id="6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6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6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7000"/>
                            </p:stCondLst>
                            <p:childTnLst>
                              <p:par>
                                <p:cTn id="6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6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31000"/>
                            </p:stCondLst>
                            <p:childTnLst>
                              <p:par>
                                <p:cTn id="6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32000"/>
                            </p:stCondLst>
                            <p:childTnLst>
                              <p:par>
                                <p:cTn id="6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34000"/>
                            </p:stCondLst>
                            <p:childTnLst>
                              <p:par>
                                <p:cTn id="6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36000"/>
                            </p:stCondLst>
                            <p:childTnLst>
                              <p:par>
                                <p:cTn id="6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37000"/>
                            </p:stCondLst>
                            <p:childTnLst>
                              <p:par>
                                <p:cTn id="6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38000"/>
                            </p:stCondLst>
                            <p:childTnLst>
                              <p:par>
                                <p:cTn id="6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39000"/>
                            </p:stCondLst>
                            <p:childTnLst>
                              <p:par>
                                <p:cTn id="6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40000"/>
                            </p:stCondLst>
                            <p:childTnLst>
                              <p:par>
                                <p:cTn id="6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41000"/>
                            </p:stCondLst>
                            <p:childTnLst>
                              <p:par>
                                <p:cTn id="6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42000"/>
                            </p:stCondLst>
                            <p:childTnLst>
                              <p:par>
                                <p:cTn id="6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43000"/>
                            </p:stCondLst>
                            <p:childTnLst>
                              <p:par>
                                <p:cTn id="6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44000"/>
                            </p:stCondLst>
                            <p:childTnLst>
                              <p:par>
                                <p:cTn id="6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45000"/>
                            </p:stCondLst>
                            <p:childTnLst>
                              <p:par>
                                <p:cTn id="7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47000"/>
                            </p:stCondLst>
                            <p:childTnLst>
                              <p:par>
                                <p:cTn id="7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48000"/>
                            </p:stCondLst>
                            <p:childTnLst>
                              <p:par>
                                <p:cTn id="7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49000"/>
                            </p:stCondLst>
                            <p:childTnLst>
                              <p:par>
                                <p:cTn id="71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50000"/>
                            </p:stCondLst>
                            <p:childTnLst>
                              <p:par>
                                <p:cTn id="7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51000"/>
                            </p:stCondLst>
                            <p:childTnLst>
                              <p:par>
                                <p:cTn id="7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52000"/>
                            </p:stCondLst>
                            <p:childTnLst>
                              <p:par>
                                <p:cTn id="7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53000"/>
                            </p:stCondLst>
                            <p:childTnLst>
                              <p:par>
                                <p:cTn id="7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54000"/>
                            </p:stCondLst>
                            <p:childTnLst>
                              <p:par>
                                <p:cTn id="7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55000"/>
                            </p:stCondLst>
                            <p:childTnLst>
                              <p:par>
                                <p:cTn id="7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56000"/>
                            </p:stCondLst>
                            <p:childTnLst>
                              <p:par>
                                <p:cTn id="7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57000"/>
                            </p:stCondLst>
                            <p:childTnLst>
                              <p:par>
                                <p:cTn id="7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58000"/>
                            </p:stCondLst>
                            <p:childTnLst>
                              <p:par>
                                <p:cTn id="7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59000"/>
                            </p:stCondLst>
                            <p:childTnLst>
                              <p:par>
                                <p:cTn id="7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60000"/>
                            </p:stCondLst>
                            <p:childTnLst>
                              <p:par>
                                <p:cTn id="7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61000"/>
                            </p:stCondLst>
                            <p:childTnLst>
                              <p:par>
                                <p:cTn id="7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7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63000"/>
                            </p:stCondLst>
                            <p:childTnLst>
                              <p:par>
                                <p:cTn id="7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64000"/>
                            </p:stCondLst>
                            <p:childTnLst>
                              <p:par>
                                <p:cTn id="7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65000"/>
                            </p:stCondLst>
                            <p:childTnLst>
                              <p:par>
                                <p:cTn id="7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6000"/>
                            </p:stCondLst>
                            <p:childTnLst>
                              <p:par>
                                <p:cTn id="7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67000"/>
                            </p:stCondLst>
                            <p:childTnLst>
                              <p:par>
                                <p:cTn id="7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68000"/>
                            </p:stCondLst>
                            <p:childTnLst>
                              <p:par>
                                <p:cTn id="7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69000"/>
                            </p:stCondLst>
                            <p:childTnLst>
                              <p:par>
                                <p:cTn id="7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70000"/>
                            </p:stCondLst>
                            <p:childTnLst>
                              <p:par>
                                <p:cTn id="7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71000"/>
                            </p:stCondLst>
                            <p:childTnLst>
                              <p:par>
                                <p:cTn id="7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72000"/>
                            </p:stCondLst>
                            <p:childTnLst>
                              <p:par>
                                <p:cTn id="7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73000"/>
                            </p:stCondLst>
                            <p:childTnLst>
                              <p:par>
                                <p:cTn id="7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74000"/>
                            </p:stCondLst>
                            <p:childTnLst>
                              <p:par>
                                <p:cTn id="7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75000"/>
                            </p:stCondLst>
                            <p:childTnLst>
                              <p:par>
                                <p:cTn id="7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76000"/>
                            </p:stCondLst>
                            <p:childTnLst>
                              <p:par>
                                <p:cTn id="7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77000"/>
                            </p:stCondLst>
                            <p:childTnLst>
                              <p:par>
                                <p:cTn id="7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78000"/>
                            </p:stCondLst>
                            <p:childTnLst>
                              <p:par>
                                <p:cTn id="8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79000"/>
                            </p:stCondLst>
                            <p:childTnLst>
                              <p:par>
                                <p:cTn id="8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80000"/>
                            </p:stCondLst>
                            <p:childTnLst>
                              <p:par>
                                <p:cTn id="8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81000"/>
                            </p:stCondLst>
                            <p:childTnLst>
                              <p:par>
                                <p:cTn id="8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82000"/>
                            </p:stCondLst>
                            <p:childTnLst>
                              <p:par>
                                <p:cTn id="8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83000"/>
                            </p:stCondLst>
                            <p:childTnLst>
                              <p:par>
                                <p:cTn id="8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84000"/>
                            </p:stCondLst>
                            <p:childTnLst>
                              <p:par>
                                <p:cTn id="8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85000"/>
                            </p:stCondLst>
                            <p:childTnLst>
                              <p:par>
                                <p:cTn id="8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86000"/>
                            </p:stCondLst>
                            <p:childTnLst>
                              <p:par>
                                <p:cTn id="8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87000"/>
                            </p:stCondLst>
                            <p:childTnLst>
                              <p:par>
                                <p:cTn id="8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88000"/>
                            </p:stCondLst>
                            <p:childTnLst>
                              <p:par>
                                <p:cTn id="8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89000"/>
                            </p:stCondLst>
                            <p:childTnLst>
                              <p:par>
                                <p:cTn id="8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6" dur="9428" fill="hold"/>
                                        <p:tgtEl>
                                          <p:spTgt spid="5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5"/>
                  </p:tgtEl>
                </p:cond>
              </p:nextCondLst>
            </p:seq>
            <p:audio>
              <p:cMediaNode showWhenStopped="0">
                <p:cTn id="8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3"/>
                </p:tgtEl>
              </p:cMediaNode>
            </p:audio>
            <p:audio>
              <p:cMediaNode showWhenStopped="0">
                <p:cTn id="8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4"/>
                </p:tgtEl>
              </p:cMediaNode>
            </p:audio>
            <p:audio>
              <p:cMediaNode showWhenStopped="0">
                <p:cTn id="8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5"/>
                </p:tgtEl>
              </p:cMediaNode>
            </p:audio>
          </p:childTnLst>
        </p:cTn>
      </p:par>
    </p:tnLst>
    <p:bldLst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  <p:bldP spid="498" grpId="0" animBg="1"/>
      <p:bldP spid="499" grpId="0" animBg="1"/>
      <p:bldP spid="500" grpId="0" animBg="1"/>
      <p:bldP spid="501" grpId="0" animBg="1"/>
      <p:bldP spid="502" grpId="0" animBg="1"/>
      <p:bldP spid="503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511" grpId="0" animBg="1"/>
      <p:bldP spid="512" grpId="0" animBg="1"/>
      <p:bldP spid="513" grpId="0" animBg="1"/>
      <p:bldP spid="514" grpId="0" animBg="1"/>
      <p:bldP spid="515" grpId="0" animBg="1"/>
      <p:bldP spid="516" grpId="0" animBg="1"/>
      <p:bldP spid="517" grpId="0" animBg="1"/>
      <p:bldP spid="518" grpId="0" animBg="1"/>
      <p:bldP spid="519" grpId="0" animBg="1"/>
      <p:bldP spid="520" grpId="0" animBg="1"/>
      <p:bldP spid="521" grpId="0" animBg="1"/>
      <p:bldP spid="522" grpId="0" animBg="1"/>
      <p:bldP spid="523" grpId="0" animBg="1"/>
      <p:bldP spid="524" grpId="0" animBg="1"/>
      <p:bldP spid="525" grpId="0" animBg="1"/>
      <p:bldP spid="526" grpId="0" animBg="1"/>
      <p:bldP spid="527" grpId="0" animBg="1"/>
      <p:bldP spid="528" grpId="0" animBg="1"/>
      <p:bldP spid="529" grpId="0" animBg="1"/>
      <p:bldP spid="530" grpId="0" animBg="1"/>
      <p:bldP spid="531" grpId="0" animBg="1"/>
      <p:bldP spid="532" grpId="0" animBg="1"/>
      <p:bldP spid="533" grpId="0" animBg="1"/>
      <p:bldP spid="534" grpId="0" animBg="1"/>
      <p:bldP spid="535" grpId="0" animBg="1"/>
      <p:bldP spid="536" grpId="0" animBg="1"/>
      <p:bldP spid="537" grpId="0" animBg="1"/>
      <p:bldP spid="538" grpId="0" animBg="1"/>
      <p:bldP spid="539" grpId="0" animBg="1"/>
      <p:bldP spid="540" grpId="0" animBg="1"/>
      <p:bldP spid="541" grpId="0" animBg="1"/>
      <p:bldP spid="542" grpId="0" animBg="1"/>
      <p:bldP spid="543" grpId="0" animBg="1"/>
      <p:bldP spid="544" grpId="0" animBg="1"/>
      <p:bldP spid="545" grpId="0" animBg="1"/>
      <p:bldP spid="546" grpId="0" animBg="1"/>
      <p:bldP spid="547" grpId="0" animBg="1"/>
      <p:bldP spid="548" grpId="0" animBg="1"/>
      <p:bldP spid="549" grpId="0" animBg="1"/>
      <p:bldP spid="550" grpId="0" animBg="1"/>
      <p:bldP spid="551" grpId="0" animBg="1"/>
      <p:bldP spid="552" grpId="0" animBg="1"/>
      <p:bldP spid="553" grpId="0" animBg="1"/>
      <p:bldP spid="554" grpId="0" animBg="1"/>
      <p:bldP spid="55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3614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D7F453-9116-40A9-89C8-F8C5A0F17389}"/>
              </a:ext>
            </a:extLst>
          </p:cNvPr>
          <p:cNvSpPr txBox="1"/>
          <p:nvPr/>
        </p:nvSpPr>
        <p:spPr>
          <a:xfrm>
            <a:off x="3104444" y="699911"/>
            <a:ext cx="5531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600" b="1" dirty="0"/>
              <a:t>هيا بنا نلعب لعبة الفعل الماضي </a:t>
            </a:r>
            <a:endParaRPr lang="en-US" sz="3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8AD922-510F-461E-A69E-9ABC0EDE4AD4}"/>
              </a:ext>
            </a:extLst>
          </p:cNvPr>
          <p:cNvSpPr txBox="1"/>
          <p:nvPr/>
        </p:nvSpPr>
        <p:spPr>
          <a:xfrm>
            <a:off x="1334270" y="1779733"/>
            <a:ext cx="8218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linkClick r:id="rId6"/>
              </a:rPr>
              <a:t>https://wordwall.net/play/3552/109/6866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71138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206175" y="103393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83EC93-5F62-4414-9CA5-11E86EB06246}"/>
              </a:ext>
            </a:extLst>
          </p:cNvPr>
          <p:cNvSpPr txBox="1"/>
          <p:nvPr/>
        </p:nvSpPr>
        <p:spPr>
          <a:xfrm>
            <a:off x="5192889" y="1025266"/>
            <a:ext cx="545129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6600" dirty="0"/>
              <a:t>نشاط تعاوني </a:t>
            </a:r>
          </a:p>
          <a:p>
            <a:pPr algn="ctr"/>
            <a:r>
              <a:rPr lang="ar-DZ" sz="6600" dirty="0">
                <a:highlight>
                  <a:srgbClr val="FFFF00"/>
                </a:highlight>
              </a:rPr>
              <a:t>المجموعة الصفية </a:t>
            </a:r>
          </a:p>
          <a:p>
            <a:pPr algn="ctr"/>
            <a:r>
              <a:rPr lang="ar-DZ" sz="5400" dirty="0">
                <a:highlight>
                  <a:srgbClr val="00FF00"/>
                </a:highlight>
              </a:rPr>
              <a:t>مجموعة التعلم عن بعد </a:t>
            </a:r>
            <a:endParaRPr lang="en-US" sz="5400" dirty="0">
              <a:highlight>
                <a:srgbClr val="00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F973D8-E752-419D-998F-6B1892F43C74}"/>
              </a:ext>
            </a:extLst>
          </p:cNvPr>
          <p:cNvSpPr txBox="1"/>
          <p:nvPr/>
        </p:nvSpPr>
        <p:spPr>
          <a:xfrm>
            <a:off x="5168206" y="483988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DZ" sz="2400" b="1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أنا استطيع أن اميز الفعل الماضي من جمل معطاة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59746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ne year to go">
            <a:extLst>
              <a:ext uri="{FF2B5EF4-FFF2-40B4-BE49-F238E27FC236}">
                <a16:creationId xmlns:a16="http://schemas.microsoft.com/office/drawing/2014/main" id="{D45832F7-1809-4474-8D28-762EDAC9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1C4DB8-DC74-452E-965C-B147D709E0AE}"/>
              </a:ext>
            </a:extLst>
          </p:cNvPr>
          <p:cNvSpPr txBox="1"/>
          <p:nvPr/>
        </p:nvSpPr>
        <p:spPr>
          <a:xfrm>
            <a:off x="2971112" y="288412"/>
            <a:ext cx="639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DZ" sz="2400" dirty="0">
                <a:highlight>
                  <a:srgbClr val="00FF00"/>
                </a:highlight>
              </a:rPr>
              <a:t>استخرج أفعال ماضية من القصة واكتبها في دفترك </a:t>
            </a:r>
            <a:endParaRPr lang="en-US" sz="2400" dirty="0">
              <a:highlight>
                <a:srgbClr val="00FF00"/>
              </a:highlight>
            </a:endParaRPr>
          </a:p>
        </p:txBody>
      </p:sp>
      <p:pic>
        <p:nvPicPr>
          <p:cNvPr id="14" name="Picture 2" descr="ألعاب تفاعلية في مادة اللغة العربية للصف الثاني الأساسي - الدرس الخامس - الغراب  والجرة">
            <a:extLst>
              <a:ext uri="{FF2B5EF4-FFF2-40B4-BE49-F238E27FC236}">
                <a16:creationId xmlns:a16="http://schemas.microsoft.com/office/drawing/2014/main" id="{781A3C83-331D-4815-8FFE-3D61C41AB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478" y="928063"/>
            <a:ext cx="8691984" cy="53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9585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3FDA8644-5406-49C8-90B4-D8A6E2E2F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2385936"/>
              </p:ext>
            </p:extLst>
          </p:nvPr>
        </p:nvGraphicFramePr>
        <p:xfrm>
          <a:off x="126610" y="98475"/>
          <a:ext cx="12065390" cy="682431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065390">
                  <a:extLst>
                    <a:ext uri="{9D8B030D-6E8A-4147-A177-3AD203B41FA5}">
                      <a16:colId xmlns:a16="http://schemas.microsoft.com/office/drawing/2014/main" val="2159414304"/>
                    </a:ext>
                  </a:extLst>
                </a:gridCol>
              </a:tblGrid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402235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492435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582632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423047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4499680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2172951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9360004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479778"/>
                  </a:ext>
                </a:extLst>
              </a:tr>
              <a:tr h="58475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652561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341706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451373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2812991"/>
                  </a:ext>
                </a:extLst>
              </a:tr>
              <a:tr h="5199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49066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5FF0A7-3927-46F2-80FD-57C6731B12E8}"/>
              </a:ext>
            </a:extLst>
          </p:cNvPr>
          <p:cNvSpPr/>
          <p:nvPr/>
        </p:nvSpPr>
        <p:spPr>
          <a:xfrm>
            <a:off x="8970498" y="590843"/>
            <a:ext cx="3221502" cy="49236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2400" b="1" dirty="0"/>
              <a:t>6</a:t>
            </a:r>
            <a:r>
              <a:rPr lang="en-US" sz="2400" b="1" dirty="0"/>
              <a:t>-10-2021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ED3329-2252-435F-94C0-2FA408BA67EB}"/>
              </a:ext>
            </a:extLst>
          </p:cNvPr>
          <p:cNvSpPr/>
          <p:nvPr/>
        </p:nvSpPr>
        <p:spPr>
          <a:xfrm>
            <a:off x="126610" y="590842"/>
            <a:ext cx="3221502" cy="4923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2800" b="1" dirty="0"/>
              <a:t>الفعل الماضي 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51AD01-8D97-458E-9CB8-DBA2F56637E9}"/>
              </a:ext>
            </a:extLst>
          </p:cNvPr>
          <p:cNvSpPr txBox="1"/>
          <p:nvPr/>
        </p:nvSpPr>
        <p:spPr>
          <a:xfrm>
            <a:off x="10803987" y="3785937"/>
            <a:ext cx="70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BD6F9-4E90-4ECF-AE05-984953BC3079}"/>
              </a:ext>
            </a:extLst>
          </p:cNvPr>
          <p:cNvSpPr txBox="1"/>
          <p:nvPr/>
        </p:nvSpPr>
        <p:spPr>
          <a:xfrm>
            <a:off x="10796954" y="2187620"/>
            <a:ext cx="640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075AD-6AAE-4EF8-AAFE-48AA323D90DF}"/>
              </a:ext>
            </a:extLst>
          </p:cNvPr>
          <p:cNvSpPr txBox="1"/>
          <p:nvPr/>
        </p:nvSpPr>
        <p:spPr>
          <a:xfrm>
            <a:off x="10733648" y="5444343"/>
            <a:ext cx="70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46293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BDD1DF4-095B-40D6-B73A-45E56C311399}"/>
              </a:ext>
            </a:extLst>
          </p:cNvPr>
          <p:cNvSpPr/>
          <p:nvPr/>
        </p:nvSpPr>
        <p:spPr>
          <a:xfrm>
            <a:off x="4863406" y="2561140"/>
            <a:ext cx="6172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DZ" sz="36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وقت التصحيح الصفي </a:t>
            </a:r>
          </a:p>
          <a:p>
            <a:pPr algn="ctr" rtl="1"/>
            <a:r>
              <a:rPr lang="ar-DZ" sz="36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ارجو التزام الهدوء </a:t>
            </a:r>
            <a:r>
              <a:rPr lang="ar-DZ" sz="3600" b="1" dirty="0" err="1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لاعطاء</a:t>
            </a:r>
            <a:r>
              <a:rPr lang="ar-DZ" sz="36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التغذية الراجعة</a:t>
            </a:r>
            <a:endParaRPr lang="en-US" sz="3600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8456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7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One year to go">
            <a:extLst>
              <a:ext uri="{FF2B5EF4-FFF2-40B4-BE49-F238E27FC236}">
                <a16:creationId xmlns:a16="http://schemas.microsoft.com/office/drawing/2014/main" id="{D45832F7-1809-4474-8D28-762EDAC9B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4312766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676B3E-B39C-4BD1-AB1A-ED90B5972F08}"/>
              </a:ext>
            </a:extLst>
          </p:cNvPr>
          <p:cNvSpPr/>
          <p:nvPr/>
        </p:nvSpPr>
        <p:spPr>
          <a:xfrm>
            <a:off x="2473752" y="520058"/>
            <a:ext cx="7244496" cy="1234355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800" b="1" dirty="0" err="1"/>
              <a:t>عبرعن</a:t>
            </a:r>
            <a:r>
              <a:rPr lang="ar-DZ" sz="2800" b="1" dirty="0"/>
              <a:t> الصور الاتية  ب</a:t>
            </a:r>
            <a:r>
              <a:rPr lang="ar-SA" sz="2800" b="1" dirty="0"/>
              <a:t>فقرة</a:t>
            </a:r>
            <a:r>
              <a:rPr lang="ar-DZ" sz="2800" b="1" dirty="0"/>
              <a:t> من انشائك مستخدما </a:t>
            </a:r>
            <a:r>
              <a:rPr lang="ar-DZ" sz="2800" b="1" dirty="0" err="1"/>
              <a:t>أفعالأ</a:t>
            </a:r>
            <a:r>
              <a:rPr lang="ar-DZ" sz="2800" b="1" dirty="0"/>
              <a:t> واكتبها على دفترك الصغير  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26AD2-87F3-4F64-9475-D85C22473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8287" y="2013034"/>
            <a:ext cx="7155425" cy="34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740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C324156-B924-4C6D-9B80-8E73C1D33117}"/>
              </a:ext>
            </a:extLst>
          </p:cNvPr>
          <p:cNvSpPr txBox="1">
            <a:spLocks/>
          </p:cNvSpPr>
          <p:nvPr/>
        </p:nvSpPr>
        <p:spPr>
          <a:xfrm>
            <a:off x="8058259" y="1386386"/>
            <a:ext cx="2833426" cy="624776"/>
          </a:xfrm>
          <a:prstGeom prst="rect">
            <a:avLst/>
          </a:prstGeom>
          <a:noFill/>
          <a:effectLst>
            <a:softEdge rad="63500"/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3600" dirty="0">
                <a:solidFill>
                  <a:schemeClr val="accent6">
                    <a:lumMod val="75000"/>
                  </a:schemeClr>
                </a:solidFill>
                <a:latin typeface="SHAGARA v2" pitchFamily="2" charset="0"/>
                <a:cs typeface="Mudir MT" pitchFamily="2" charset="-78"/>
              </a:rPr>
              <a:t>بطاقة الخروج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5D3420-683A-4BB8-9BD7-FFF32862BF48}"/>
              </a:ext>
            </a:extLst>
          </p:cNvPr>
          <p:cNvGrpSpPr/>
          <p:nvPr/>
        </p:nvGrpSpPr>
        <p:grpSpPr>
          <a:xfrm>
            <a:off x="5136602" y="2454268"/>
            <a:ext cx="4160059" cy="974732"/>
            <a:chOff x="4261913" y="1940216"/>
            <a:chExt cx="3191650" cy="703523"/>
          </a:xfrm>
        </p:grpSpPr>
        <p:sp>
          <p:nvSpPr>
            <p:cNvPr id="11" name="مستطيل: زوايا مستديرة 8">
              <a:extLst>
                <a:ext uri="{FF2B5EF4-FFF2-40B4-BE49-F238E27FC236}">
                  <a16:creationId xmlns:a16="http://schemas.microsoft.com/office/drawing/2014/main" id="{C6E39BF0-7133-4EDE-A103-B959871CE36B}"/>
                </a:ext>
              </a:extLst>
            </p:cNvPr>
            <p:cNvSpPr/>
            <p:nvPr/>
          </p:nvSpPr>
          <p:spPr>
            <a:xfrm>
              <a:off x="4261913" y="1940216"/>
              <a:ext cx="3009014" cy="549294"/>
            </a:xfrm>
            <a:prstGeom prst="roundRect">
              <a:avLst/>
            </a:prstGeom>
            <a:solidFill>
              <a:srgbClr val="BC8332"/>
            </a:solidFill>
            <a:ln>
              <a:solidFill>
                <a:srgbClr val="BC833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  <p:sp>
          <p:nvSpPr>
            <p:cNvPr id="13" name="مستطيل: زوايا مستديرة 10">
              <a:extLst>
                <a:ext uri="{FF2B5EF4-FFF2-40B4-BE49-F238E27FC236}">
                  <a16:creationId xmlns:a16="http://schemas.microsoft.com/office/drawing/2014/main" id="{CCD9C53B-BA12-4C75-9AE5-0E734A81CEAE}"/>
                </a:ext>
              </a:extLst>
            </p:cNvPr>
            <p:cNvSpPr/>
            <p:nvPr/>
          </p:nvSpPr>
          <p:spPr>
            <a:xfrm>
              <a:off x="4444549" y="2082223"/>
              <a:ext cx="3009014" cy="561516"/>
            </a:xfrm>
            <a:prstGeom prst="roundRect">
              <a:avLst/>
            </a:prstGeom>
            <a:solidFill>
              <a:srgbClr val="E0BC88"/>
            </a:solidFill>
            <a:ln>
              <a:solidFill>
                <a:srgbClr val="E0BC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3600" dirty="0">
                  <a:solidFill>
                    <a:schemeClr val="tx1"/>
                  </a:solidFill>
                  <a:latin typeface="SHAGARA v2" pitchFamily="2" charset="0"/>
                  <a:cs typeface="SHAGARA v2" pitchFamily="2" charset="0"/>
                </a:rPr>
                <a:t>ماذا تعلمت اليوم؟</a:t>
              </a:r>
              <a:endParaRPr lang="en-GB" sz="3600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05716A-DA81-49E6-92FF-9BAF1C8B6C71}"/>
              </a:ext>
            </a:extLst>
          </p:cNvPr>
          <p:cNvGrpSpPr/>
          <p:nvPr/>
        </p:nvGrpSpPr>
        <p:grpSpPr>
          <a:xfrm>
            <a:off x="5476721" y="3625749"/>
            <a:ext cx="5414964" cy="1077043"/>
            <a:chOff x="4098853" y="3880662"/>
            <a:chExt cx="3292096" cy="857304"/>
          </a:xfrm>
        </p:grpSpPr>
        <p:sp>
          <p:nvSpPr>
            <p:cNvPr id="16" name="مستطيل: زوايا مستديرة 16">
              <a:extLst>
                <a:ext uri="{FF2B5EF4-FFF2-40B4-BE49-F238E27FC236}">
                  <a16:creationId xmlns:a16="http://schemas.microsoft.com/office/drawing/2014/main" id="{86A6F02D-4B7C-4040-A3C4-7A3FAF8B60C8}"/>
                </a:ext>
              </a:extLst>
            </p:cNvPr>
            <p:cNvSpPr/>
            <p:nvPr/>
          </p:nvSpPr>
          <p:spPr>
            <a:xfrm>
              <a:off x="4098853" y="3880662"/>
              <a:ext cx="3292096" cy="738302"/>
            </a:xfrm>
            <a:prstGeom prst="roundRect">
              <a:avLst>
                <a:gd name="adj" fmla="val 50000"/>
              </a:avLst>
            </a:prstGeom>
            <a:solidFill>
              <a:srgbClr val="AEB3D5"/>
            </a:solidFill>
            <a:ln>
              <a:solidFill>
                <a:srgbClr val="AEB3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sp>
          <p:nvSpPr>
            <p:cNvPr id="17" name="مستطيل: زوايا مستديرة 18">
              <a:extLst>
                <a:ext uri="{FF2B5EF4-FFF2-40B4-BE49-F238E27FC236}">
                  <a16:creationId xmlns:a16="http://schemas.microsoft.com/office/drawing/2014/main" id="{2C4EE236-8353-41BA-A6B4-DB370AD5FCD4}"/>
                </a:ext>
              </a:extLst>
            </p:cNvPr>
            <p:cNvSpPr/>
            <p:nvPr/>
          </p:nvSpPr>
          <p:spPr>
            <a:xfrm>
              <a:off x="4205003" y="4176450"/>
              <a:ext cx="3185946" cy="561516"/>
            </a:xfrm>
            <a:prstGeom prst="roundRect">
              <a:avLst/>
            </a:prstGeom>
            <a:solidFill>
              <a:srgbClr val="D1D4E7"/>
            </a:solidFill>
            <a:ln>
              <a:solidFill>
                <a:srgbClr val="D1D4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AE" sz="2400" b="1" dirty="0">
                  <a:solidFill>
                    <a:schemeClr val="tx1"/>
                  </a:solidFill>
                  <a:latin typeface="SHAGARA v2" pitchFamily="2" charset="0"/>
                  <a:cs typeface="SHAGARA v2" pitchFamily="2" charset="0"/>
                </a:rPr>
                <a:t>ما الذي أعجبك في درس اليوم؟ هيا قيم نفسك يا صغيري بعدد النجوم</a:t>
              </a:r>
              <a:endParaRPr lang="en-GB" sz="2400" b="1" dirty="0">
                <a:solidFill>
                  <a:schemeClr val="tx1"/>
                </a:solidFill>
                <a:latin typeface="SHAGARA v2" pitchFamily="2" charset="0"/>
                <a:cs typeface="SHAGARA v2" pitchFamily="2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9C5E4C-FBE6-41E3-836B-8B785AD71BDC}"/>
              </a:ext>
            </a:extLst>
          </p:cNvPr>
          <p:cNvGrpSpPr/>
          <p:nvPr/>
        </p:nvGrpSpPr>
        <p:grpSpPr>
          <a:xfrm>
            <a:off x="5999935" y="5058136"/>
            <a:ext cx="4661467" cy="650682"/>
            <a:chOff x="3909269" y="4445611"/>
            <a:chExt cx="4661467" cy="650682"/>
          </a:xfrm>
        </p:grpSpPr>
        <p:pic>
          <p:nvPicPr>
            <p:cNvPr id="19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9DC5829C-5372-4AC9-B2C1-4333D20A281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381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5AB0E655-91BC-4629-9C4B-8133EBBE5B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269" y="4445611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BC104C83-BBAE-42B1-9F2A-DCFF2FBD53C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620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3295AC0D-A90C-4632-9C27-F933DDA4B3C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508" y="4445611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B2BEE68E-B4E2-45DE-A06C-B3ACF5B942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303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Glitter clipart string star, Picture #1222380 glitter clipart string star">
              <a:extLst>
                <a:ext uri="{FF2B5EF4-FFF2-40B4-BE49-F238E27FC236}">
                  <a16:creationId xmlns:a16="http://schemas.microsoft.com/office/drawing/2014/main" id="{C85DDD34-87CD-477F-B6DD-0300E960E44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191" y="4453645"/>
              <a:ext cx="680433" cy="64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2765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1E1B0-0D55-42FA-894B-FF72FADCB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2" b="59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pic>
        <p:nvPicPr>
          <p:cNvPr id="12" name="Picture 16" descr="Industry Events - Expo 2020 Dubai">
            <a:extLst>
              <a:ext uri="{FF2B5EF4-FFF2-40B4-BE49-F238E27FC236}">
                <a16:creationId xmlns:a16="http://schemas.microsoft.com/office/drawing/2014/main" id="{96258446-CF2B-48B7-B0CD-EB613E1C2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Oxford Training and Management Center">
            <a:extLst>
              <a:ext uri="{FF2B5EF4-FFF2-40B4-BE49-F238E27FC236}">
                <a16:creationId xmlns:a16="http://schemas.microsoft.com/office/drawing/2014/main" id="{C6CAA9BE-4787-4EC2-B4DA-CAE0D9261A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BDD1DF4-095B-40D6-B73A-45E56C311399}"/>
              </a:ext>
            </a:extLst>
          </p:cNvPr>
          <p:cNvSpPr/>
          <p:nvPr/>
        </p:nvSpPr>
        <p:spPr>
          <a:xfrm>
            <a:off x="4863406" y="2561140"/>
            <a:ext cx="61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AE" sz="3600" b="1" dirty="0">
                <a:solidFill>
                  <a:srgbClr val="002060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ألقاكم في الغد .. يا أبطالي الرائعين .. شكراً لحضوركم اليوم </a:t>
            </a:r>
            <a:endParaRPr lang="en-US" sz="3600" b="1" dirty="0">
              <a:solidFill>
                <a:srgbClr val="002060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85690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خلفيات ايفون 6">
            <a:extLst>
              <a:ext uri="{FF2B5EF4-FFF2-40B4-BE49-F238E27FC236}">
                <a16:creationId xmlns:a16="http://schemas.microsoft.com/office/drawing/2014/main" id="{D36F9CE1-26B1-4274-9DF2-EACCC580A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5" y="261438"/>
            <a:ext cx="11576450" cy="63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Industry Events - Expo 2020 Dubai">
            <a:extLst>
              <a:ext uri="{FF2B5EF4-FFF2-40B4-BE49-F238E27FC236}">
                <a16:creationId xmlns:a16="http://schemas.microsoft.com/office/drawing/2014/main" id="{DDCF594E-B6CD-4BA9-8F55-C9825D505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30024" r="9249" b="29046"/>
          <a:stretch/>
        </p:blipFill>
        <p:spPr bwMode="auto">
          <a:xfrm>
            <a:off x="10644188" y="261437"/>
            <a:ext cx="1240037" cy="6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Oxford Training and Management Center">
            <a:extLst>
              <a:ext uri="{FF2B5EF4-FFF2-40B4-BE49-F238E27FC236}">
                <a16:creationId xmlns:a16="http://schemas.microsoft.com/office/drawing/2014/main" id="{9096BD15-B729-4A7D-B6E9-5583767F3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91" y="261437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One year to go">
            <a:extLst>
              <a:ext uri="{FF2B5EF4-FFF2-40B4-BE49-F238E27FC236}">
                <a16:creationId xmlns:a16="http://schemas.microsoft.com/office/drawing/2014/main" id="{001AC177-1F2A-4EEF-A5A1-CDB8A1650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2" y="4492869"/>
            <a:ext cx="1752416" cy="210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23BBD2-1C02-438F-AA3D-2B7749D80DC4}"/>
              </a:ext>
            </a:extLst>
          </p:cNvPr>
          <p:cNvSpPr txBox="1"/>
          <p:nvPr/>
        </p:nvSpPr>
        <p:spPr>
          <a:xfrm>
            <a:off x="3048000" y="312297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hlinkClick r:id="rId6"/>
              </a:rPr>
              <a:t>https://t.me/joinchat/1VhCAn0qaaE1MDQ0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0235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2556E-7299-4962-A21A-449BF517B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23" name="Picture 2" descr="Oxford Training and Management Center">
            <a:extLst>
              <a:ext uri="{FF2B5EF4-FFF2-40B4-BE49-F238E27FC236}">
                <a16:creationId xmlns:a16="http://schemas.microsoft.com/office/drawing/2014/main" id="{72BB0369-C05E-4521-B44D-C87C38D657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671" y="300040"/>
            <a:ext cx="112079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" descr="شخصيات إكسبو | إكسبو 2020 دبي">
            <a:extLst>
              <a:ext uri="{FF2B5EF4-FFF2-40B4-BE49-F238E27FC236}">
                <a16:creationId xmlns:a16="http://schemas.microsoft.com/office/drawing/2014/main" id="{484C5C71-F7DC-4224-B4FA-4A39495F3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utoShape 2" descr="Expo 2020 Dubai Logo Download Vector">
            <a:extLst>
              <a:ext uri="{FF2B5EF4-FFF2-40B4-BE49-F238E27FC236}">
                <a16:creationId xmlns:a16="http://schemas.microsoft.com/office/drawing/2014/main" id="{A7755DC5-0D10-4798-BE1A-C861DEDBAC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AutoShape 4" descr="Expo 2020 Dubai Logo Download Vector">
            <a:extLst>
              <a:ext uri="{FF2B5EF4-FFF2-40B4-BE49-F238E27FC236}">
                <a16:creationId xmlns:a16="http://schemas.microsoft.com/office/drawing/2014/main" id="{8F1047A7-0985-4E4F-8A9F-40BFE03EAE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D1D7F7-0890-4F23-92E4-EE4EC5679BF2}"/>
              </a:ext>
            </a:extLst>
          </p:cNvPr>
          <p:cNvSpPr txBox="1"/>
          <p:nvPr/>
        </p:nvSpPr>
        <p:spPr>
          <a:xfrm>
            <a:off x="5331299" y="2383304"/>
            <a:ext cx="605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تهيئة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92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832F3A-8565-4C8E-B548-1ADEC991B66B}"/>
              </a:ext>
            </a:extLst>
          </p:cNvPr>
          <p:cNvSpPr txBox="1"/>
          <p:nvPr/>
        </p:nvSpPr>
        <p:spPr>
          <a:xfrm>
            <a:off x="6140605" y="2271951"/>
            <a:ext cx="2120349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يُغَطِّي </a:t>
            </a:r>
            <a:endParaRPr lang="en-US" sz="6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0D70BB-06EA-48A7-BF26-893E2D5FE1FE}"/>
              </a:ext>
            </a:extLst>
          </p:cNvPr>
          <p:cNvSpPr txBox="1"/>
          <p:nvPr/>
        </p:nvSpPr>
        <p:spPr>
          <a:xfrm>
            <a:off x="3500499" y="5359464"/>
            <a:ext cx="472313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r" defTabSz="457200" rtl="1"/>
            <a:r>
              <a:rPr lang="ar-AE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ماذا نسمي هذه الكلمات ؟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8D3338-31F1-4FC0-B33E-1C4003348699}"/>
              </a:ext>
            </a:extLst>
          </p:cNvPr>
          <p:cNvSpPr txBox="1"/>
          <p:nvPr/>
        </p:nvSpPr>
        <p:spPr>
          <a:xfrm>
            <a:off x="3779036" y="2258455"/>
            <a:ext cx="2120349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تَشْرَبُ</a:t>
            </a:r>
            <a:endParaRPr lang="en-US" sz="6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7F3DE3-84ED-412E-9C21-2DC825C7DB8D}"/>
              </a:ext>
            </a:extLst>
          </p:cNvPr>
          <p:cNvSpPr txBox="1"/>
          <p:nvPr/>
        </p:nvSpPr>
        <p:spPr>
          <a:xfrm>
            <a:off x="6100849" y="3680511"/>
            <a:ext cx="2120349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تُحِبُّ</a:t>
            </a:r>
            <a:endParaRPr lang="en-US" sz="6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AFDE3-8FEE-41D9-904A-E867DBA089CA}"/>
              </a:ext>
            </a:extLst>
          </p:cNvPr>
          <p:cNvSpPr txBox="1"/>
          <p:nvPr/>
        </p:nvSpPr>
        <p:spPr>
          <a:xfrm>
            <a:off x="3885327" y="3653519"/>
            <a:ext cx="2120349" cy="11079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6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تَـخافُ</a:t>
            </a:r>
            <a:endParaRPr lang="en-US" sz="66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107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58399A9-23B0-48AB-9CDD-71ABC6B95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686" y="2610886"/>
            <a:ext cx="1886000" cy="3127304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4DA91131-1EC7-4649-A942-960B7B30FD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712" y="2610886"/>
            <a:ext cx="1886000" cy="3127304"/>
          </a:xfrm>
          <a:prstGeom prst="rect">
            <a:avLst/>
          </a:prstGeom>
        </p:spPr>
      </p:pic>
      <p:pic>
        <p:nvPicPr>
          <p:cNvPr id="5" name="Picture 4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AF19B553-C5EA-4B1E-8A23-BCBEA1A09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024" y="2610886"/>
            <a:ext cx="1886000" cy="3127304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04BC2544-6550-46EC-B4B7-257536E94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50" y="2610886"/>
            <a:ext cx="1886000" cy="3127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96C74D-399B-448B-B83C-ED5E138F3B9C}"/>
              </a:ext>
            </a:extLst>
          </p:cNvPr>
          <p:cNvSpPr txBox="1"/>
          <p:nvPr/>
        </p:nvSpPr>
        <p:spPr>
          <a:xfrm>
            <a:off x="8962272" y="3389707"/>
            <a:ext cx="1086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68068B-83F2-4204-AB44-94CDA61D19E7}"/>
              </a:ext>
            </a:extLst>
          </p:cNvPr>
          <p:cNvSpPr txBox="1"/>
          <p:nvPr/>
        </p:nvSpPr>
        <p:spPr>
          <a:xfrm>
            <a:off x="6725404" y="3306881"/>
            <a:ext cx="1086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A12802-05A4-47AF-BA00-507B64F934B0}"/>
              </a:ext>
            </a:extLst>
          </p:cNvPr>
          <p:cNvSpPr txBox="1"/>
          <p:nvPr/>
        </p:nvSpPr>
        <p:spPr>
          <a:xfrm>
            <a:off x="4725548" y="3306881"/>
            <a:ext cx="1086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0BEAC-90AA-4495-86DE-DF94C00303B5}"/>
              </a:ext>
            </a:extLst>
          </p:cNvPr>
          <p:cNvSpPr txBox="1"/>
          <p:nvPr/>
        </p:nvSpPr>
        <p:spPr>
          <a:xfrm>
            <a:off x="2609236" y="3306881"/>
            <a:ext cx="10866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1" name="Graphic 10" descr="Play">
            <a:hlinkClick r:id="rId8" action="ppaction://hlinksldjump"/>
            <a:extLst>
              <a:ext uri="{FF2B5EF4-FFF2-40B4-BE49-F238E27FC236}">
                <a16:creationId xmlns:a16="http://schemas.microsoft.com/office/drawing/2014/main" id="{D8F9DD7D-2A8A-4B8B-857A-DA8DA4C1A0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4353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12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35740-4EE5-4433-BC23-01702C52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18"/>
          <a:stretch/>
        </p:blipFill>
        <p:spPr>
          <a:xfrm>
            <a:off x="1842052" y="1"/>
            <a:ext cx="8017565" cy="6758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E430E-8C07-4D7A-B97F-764BF7B63900}"/>
              </a:ext>
            </a:extLst>
          </p:cNvPr>
          <p:cNvSpPr txBox="1"/>
          <p:nvPr/>
        </p:nvSpPr>
        <p:spPr>
          <a:xfrm rot="21197016">
            <a:off x="4216185" y="1467910"/>
            <a:ext cx="577396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199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أَكَـلَ</a:t>
            </a:r>
            <a:endParaRPr lang="en-US" sz="199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Graphic 5" descr="House">
            <a:hlinkClick r:id="rId4" action="ppaction://hlinksldjump"/>
            <a:extLst>
              <a:ext uri="{FF2B5EF4-FFF2-40B4-BE49-F238E27FC236}">
                <a16:creationId xmlns:a16="http://schemas.microsoft.com/office/drawing/2014/main" id="{72CD1051-4003-44D2-A66D-81AD55191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92815" y="57169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35740-4EE5-4433-BC23-01702C52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18"/>
          <a:stretch/>
        </p:blipFill>
        <p:spPr>
          <a:xfrm>
            <a:off x="1842052" y="1"/>
            <a:ext cx="8017565" cy="6758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E430E-8C07-4D7A-B97F-764BF7B63900}"/>
              </a:ext>
            </a:extLst>
          </p:cNvPr>
          <p:cNvSpPr txBox="1"/>
          <p:nvPr/>
        </p:nvSpPr>
        <p:spPr>
          <a:xfrm rot="21197016">
            <a:off x="4216185" y="1721826"/>
            <a:ext cx="577396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166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شَرِبَ</a:t>
            </a:r>
            <a:endParaRPr lang="en-US" sz="166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Graphic 5" descr="House">
            <a:hlinkClick r:id="rId4" action="ppaction://hlinksldjump"/>
            <a:extLst>
              <a:ext uri="{FF2B5EF4-FFF2-40B4-BE49-F238E27FC236}">
                <a16:creationId xmlns:a16="http://schemas.microsoft.com/office/drawing/2014/main" id="{B5718CA7-0FE0-4F68-A10A-19D37A8986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0718" y="56333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D35740-4EE5-4433-BC23-01702C526A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118"/>
          <a:stretch/>
        </p:blipFill>
        <p:spPr>
          <a:xfrm>
            <a:off x="1842052" y="1"/>
            <a:ext cx="8017565" cy="6758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E430E-8C07-4D7A-B97F-764BF7B63900}"/>
              </a:ext>
            </a:extLst>
          </p:cNvPr>
          <p:cNvSpPr txBox="1"/>
          <p:nvPr/>
        </p:nvSpPr>
        <p:spPr>
          <a:xfrm rot="21197016">
            <a:off x="4216185" y="1467910"/>
            <a:ext cx="577396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1"/>
            <a:r>
              <a:rPr lang="ar-AE" sz="19900" b="1" dirty="0">
                <a:solidFill>
                  <a:prstClr val="black"/>
                </a:solidFill>
                <a:latin typeface="Calibri" panose="020F0502020204030204"/>
                <a:cs typeface="Times New Roman" panose="02020603050405020304" pitchFamily="18" charset="0"/>
              </a:rPr>
              <a:t>يَأْكُلُ</a:t>
            </a:r>
            <a:endParaRPr lang="en-US" sz="199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Graphic 5" descr="House">
            <a:hlinkClick r:id="rId4" action="ppaction://hlinksldjump"/>
            <a:extLst>
              <a:ext uri="{FF2B5EF4-FFF2-40B4-BE49-F238E27FC236}">
                <a16:creationId xmlns:a16="http://schemas.microsoft.com/office/drawing/2014/main" id="{D8FB9081-3205-4FA0-8F2C-29FC7CF04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10718" y="56333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4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0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نسق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نسق Offic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1401</TotalTime>
  <Words>944</Words>
  <Application>Microsoft Office PowerPoint</Application>
  <PresentationFormat>Widescreen</PresentationFormat>
  <Paragraphs>428</Paragraphs>
  <Slides>39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Arial</vt:lpstr>
      <vt:lpstr>Calibri</vt:lpstr>
      <vt:lpstr>Calibri Light</vt:lpstr>
      <vt:lpstr>Dubai</vt:lpstr>
      <vt:lpstr>Helvetica</vt:lpstr>
      <vt:lpstr>Sakkal Majalla</vt:lpstr>
      <vt:lpstr>SHAGARA v2</vt:lpstr>
      <vt:lpstr>Tw Cen MT</vt:lpstr>
      <vt:lpstr>Office Theme</vt:lpstr>
      <vt:lpstr>1_Office Theme</vt:lpstr>
      <vt:lpstr>نسق Office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Muna Ahmed Ismael Al Hosani</dc:creator>
  <cp:lastModifiedBy>Sit Al Banat Osman</cp:lastModifiedBy>
  <cp:revision>38</cp:revision>
  <dcterms:created xsi:type="dcterms:W3CDTF">2021-09-22T09:06:23Z</dcterms:created>
  <dcterms:modified xsi:type="dcterms:W3CDTF">2021-10-05T16:14:28Z</dcterms:modified>
</cp:coreProperties>
</file>