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2" r:id="rId3"/>
  </p:sldMasterIdLst>
  <p:sldIdLst>
    <p:sldId id="261" r:id="rId4"/>
    <p:sldId id="262" r:id="rId5"/>
    <p:sldId id="257" r:id="rId6"/>
    <p:sldId id="267" r:id="rId7"/>
    <p:sldId id="259" r:id="rId8"/>
    <p:sldId id="260" r:id="rId9"/>
    <p:sldId id="310" r:id="rId10"/>
    <p:sldId id="263" r:id="rId11"/>
    <p:sldId id="265" r:id="rId12"/>
    <p:sldId id="264" r:id="rId13"/>
    <p:sldId id="311" r:id="rId14"/>
    <p:sldId id="266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288" r:id="rId23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A0FFC4-A041-4D6D-A9CC-DD5E6B310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ADCF7FA-A6BE-47B2-B77F-1622E972A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1C3ADC9-03CB-4408-ABB3-5FC587429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BCE8-83D9-4D64-AE3C-F3EDFE33F4FF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8BD6696-C8A9-4488-884E-CBD34D017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3DB0565-A0D2-4852-8E46-275A98E1F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8AB7-86F2-4BE4-A09C-A5610C6CC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53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5A810CA-7D14-4689-BFA9-01A4172E5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BE1CF1D-DD51-4E02-8BFB-31B14775BB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C21C45A-6196-4191-8B2E-75608483F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BCE8-83D9-4D64-AE3C-F3EDFE33F4FF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B73C692-2C74-4F69-94A3-7726E6B1C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1C174E2-637F-4004-BEF0-63163CC73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8AB7-86F2-4BE4-A09C-A5610C6CC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76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3F3CBFDA-2210-4883-ADD0-0C402D3639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56DCD25-C3E4-428C-9D54-AA652A7483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13C24AD-3ED5-4242-B11E-F8DA253AA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BCE8-83D9-4D64-AE3C-F3EDFE33F4FF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601D91D-4231-48A5-927D-6B3A33BEF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E890145-63EB-4615-8AF2-EC24BDA11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8AB7-86F2-4BE4-A09C-A5610C6CC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91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103632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00600"/>
            <a:ext cx="9144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F60D-DDE0-44F0-A84A-DF8BF48F29D3}" type="datetimeFigureOut">
              <a:rPr lang="ar-AE" smtClean="0"/>
              <a:t>20/04/1442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861F22-BB8E-4E3E-AA8A-1B2E6DA9F5D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96291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F60D-DDE0-44F0-A84A-DF8BF48F29D3}" type="datetimeFigureOut">
              <a:rPr lang="ar-AE" smtClean="0"/>
              <a:t>20/04/1442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1F22-BB8E-4E3E-AA8A-1B2E6DA9F5D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942695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1"/>
            <a:ext cx="103632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8601"/>
            <a:ext cx="103632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F60D-DDE0-44F0-A84A-DF8BF48F29D3}" type="datetimeFigureOut">
              <a:rPr lang="ar-AE" smtClean="0"/>
              <a:t>20/04/1442</a:t>
            </a:fld>
            <a:endParaRPr lang="ar-A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861F22-BB8E-4E3E-AA8A-1B2E6DA9F5D4}" type="slidenum">
              <a:rPr lang="ar-AE" smtClean="0"/>
              <a:t>‹#›</a:t>
            </a:fld>
            <a:endParaRPr lang="ar-A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689599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424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88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F60D-DDE0-44F0-A84A-DF8BF48F29D3}" type="datetimeFigureOut">
              <a:rPr lang="ar-AE" smtClean="0"/>
              <a:t>20/04/1442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1F22-BB8E-4E3E-AA8A-1B2E6DA9F5D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683494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176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176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0944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0944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F60D-DDE0-44F0-A84A-DF8BF48F29D3}" type="datetimeFigureOut">
              <a:rPr lang="ar-AE" smtClean="0"/>
              <a:t>20/04/1442</a:t>
            </a:fld>
            <a:endParaRPr lang="ar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1F22-BB8E-4E3E-AA8A-1B2E6DA9F5D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26301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F60D-DDE0-44F0-A84A-DF8BF48F29D3}" type="datetimeFigureOut">
              <a:rPr lang="ar-AE" smtClean="0"/>
              <a:t>20/04/1442</a:t>
            </a:fld>
            <a:endParaRPr lang="ar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1F22-BB8E-4E3E-AA8A-1B2E6DA9F5D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53830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F60D-DDE0-44F0-A84A-DF8BF48F29D3}" type="datetimeFigureOut">
              <a:rPr lang="ar-AE" smtClean="0"/>
              <a:t>20/04/1442</a:t>
            </a:fld>
            <a:endParaRPr lang="ar-A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1F22-BB8E-4E3E-AA8A-1B2E6DA9F5D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7055663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00200"/>
            <a:ext cx="6815667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600200"/>
            <a:ext cx="4011084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F60D-DDE0-44F0-A84A-DF8BF48F29D3}" type="datetimeFigureOut">
              <a:rPr lang="ar-AE" smtClean="0"/>
              <a:t>20/04/1442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1F22-BB8E-4E3E-AA8A-1B2E6DA9F5D4}" type="slidenum">
              <a:rPr lang="ar-AE" smtClean="0"/>
              <a:t>‹#›</a:t>
            </a:fld>
            <a:endParaRPr lang="ar-A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7455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B958EED-FDDF-461F-AD9A-F650D1B07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38D8E30-563E-4DD3-AF2F-D486D9EB3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F117175-5C73-45C5-8A2D-EF1754003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BCE8-83D9-4D64-AE3C-F3EDFE33F4FF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F44A4FF-F87B-4FBA-B206-C14A35411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B120153-4BE2-4A33-9EB0-42D64AF1E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8AB7-86F2-4BE4-A09C-A5610C6CC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03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12001169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715000"/>
            <a:ext cx="108712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F60D-DDE0-44F0-A84A-DF8BF48F29D3}" type="datetimeFigureOut">
              <a:rPr lang="ar-AE" smtClean="0"/>
              <a:t>20/04/1442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861F22-BB8E-4E3E-AA8A-1B2E6DA9F5D4}" type="slidenum">
              <a:rPr lang="ar-AE" smtClean="0"/>
              <a:t>‹#›</a:t>
            </a:fld>
            <a:endParaRPr lang="ar-A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4953000"/>
            <a:ext cx="108712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845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F60D-DDE0-44F0-A84A-DF8BF48F29D3}" type="datetimeFigureOut">
              <a:rPr lang="ar-AE" smtClean="0"/>
              <a:t>20/04/1442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1F22-BB8E-4E3E-AA8A-1B2E6DA9F5D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6468056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F60D-DDE0-44F0-A84A-DF8BF48F29D3}" type="datetimeFigureOut">
              <a:rPr lang="ar-AE" smtClean="0"/>
              <a:t>20/04/1442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1F22-BB8E-4E3E-AA8A-1B2E6DA9F5D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7335816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0495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9473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8830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8422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0733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0509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068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3A4BA45-2D59-4CF3-9FE0-652A77139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B81264-5DF7-4F1B-B946-4776B3C12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5D85BDB-E010-4E76-9DDA-220E42B23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BCE8-83D9-4D64-AE3C-F3EDFE33F4FF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97ECE31-1B34-4131-890F-8311BDFA7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F351FD6-CDE0-499B-9F9D-83683CECA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8AB7-86F2-4BE4-A09C-A5610C6CC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9447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1980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4164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1594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538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F1EF2D3-8636-427B-AF43-0A2FD4ACD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B7F38AA-3A3F-41D5-8B7F-AEFC5B4ED0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22FF769-7E41-4624-9867-68C06DBE8A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6CDAAAB-823D-4071-9B38-5CE7241BE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BCE8-83D9-4D64-AE3C-F3EDFE33F4FF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4335848-67BF-484E-8F97-71263B510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A01ABF3-CE31-4A12-B570-C1AA2F862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8AB7-86F2-4BE4-A09C-A5610C6CC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A04DC38-80C0-4E5F-9421-ACCA18B2E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A63FD60-A0EF-4401-8102-ECBCC6B3F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E02A6E6-0CCA-4289-BAE4-ABD990E63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47AB1840-DB6F-4B32-9EB4-502DE27351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486A78F-29BC-4677-BFCB-EEA6837EB0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1AB67403-B4F5-438B-91BE-2FC82EE21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BCE8-83D9-4D64-AE3C-F3EDFE33F4FF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00AC2F3-78C5-4EA7-BF50-B19DECDFD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B61E963-DBE0-46AC-8282-75E2C80A0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8AB7-86F2-4BE4-A09C-A5610C6CC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750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1BFA9A-2AAF-4A0F-BC67-5072F8303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9B0FC43-5878-4D1F-A13A-E759DC939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BCE8-83D9-4D64-AE3C-F3EDFE33F4FF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481E8C25-D9C4-44C7-BAA9-48D01A617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3ED9221B-3C79-434C-8BD8-C003DCEC0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8AB7-86F2-4BE4-A09C-A5610C6CC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80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8069E8E3-53B4-4862-A8C3-8E68E1013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BCE8-83D9-4D64-AE3C-F3EDFE33F4FF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8710F11B-AD4A-4C3B-AABA-29D4C19D9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64C9D62-749B-4DB6-B334-00C85A13D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8AB7-86F2-4BE4-A09C-A5610C6CC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44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E9C8F49-064B-44ED-8091-F843DBBA8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5FC2CD2-58CA-4498-9F45-5F09A90C5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11FF7BF-EE27-4FC0-800D-F80C1472F7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649069C-A0ED-4F2B-B94C-98E8555D0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BCE8-83D9-4D64-AE3C-F3EDFE33F4FF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B73AF32-17B3-4FFB-8656-BA925F572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58468C4-2919-4944-826F-98D5365CA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8AB7-86F2-4BE4-A09C-A5610C6CC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75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42A5E42-5985-464C-B272-96D0BF59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47992AF6-3FDE-4468-9E65-B2FBF65675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1C1E20E-34B9-4A3F-BE6F-3773E6A68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9171DAC-0B97-41FD-BF46-D2FE0CFBD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BCE8-83D9-4D64-AE3C-F3EDFE33F4FF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F36129D-D688-4FE4-A6C0-382D42024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3FDD1ED-5410-4822-A1FE-5F45CF465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8AB7-86F2-4BE4-A09C-A5610C6CC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60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C1872C6-CFDF-4F3C-A7B3-4E22468D9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C75D34A-8358-41A4-BC66-80349594C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8270AA5-A8E4-4266-84FA-B4921380E9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ABCE8-83D9-4D64-AE3C-F3EDFE33F4FF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913267D-4ABC-4072-B74D-71E6B12390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97BD6D6-D5F1-47A2-9E8F-01645B35A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18AB7-86F2-4BE4-A09C-A5610C6CC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44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16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A621F60D-DDE0-44F0-A84A-DF8BF48F29D3}" type="datetimeFigureOut">
              <a:rPr lang="ar-AE" smtClean="0"/>
              <a:t>20/04/1442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11189124" y="5824644"/>
            <a:ext cx="131572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EE861F22-BB8E-4E3E-AA8A-1B2E6DA9F5D4}" type="slidenum">
              <a:rPr lang="ar-AE" smtClean="0"/>
              <a:t>‹#›</a:t>
            </a:fld>
            <a:endParaRPr lang="ar-AE"/>
          </a:p>
        </p:txBody>
      </p:sp>
      <p:sp>
        <p:nvSpPr>
          <p:cNvPr id="7" name="Rectangle 6"/>
          <p:cNvSpPr/>
          <p:nvPr/>
        </p:nvSpPr>
        <p:spPr>
          <a:xfrm>
            <a:off x="12001499" y="0"/>
            <a:ext cx="190501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001499" y="1371600"/>
            <a:ext cx="190501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23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C6AFB74-E868-45BB-8BB4-79BD00CB3CF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rtl="0"/>
              <a:t>05/12/2020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AE24AC1-71A0-49C3-965D-BD39AC9CF28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56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3.xml"/><Relationship Id="rId6" Type="http://schemas.openxmlformats.org/officeDocument/2006/relationships/audio" Target="../media/audio3.wav"/><Relationship Id="rId5" Type="http://schemas.openxmlformats.org/officeDocument/2006/relationships/image" Target="../media/image15.png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3.xml"/><Relationship Id="rId6" Type="http://schemas.openxmlformats.org/officeDocument/2006/relationships/audio" Target="../media/audio3.wav"/><Relationship Id="rId5" Type="http://schemas.openxmlformats.org/officeDocument/2006/relationships/image" Target="../media/image15.png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3.xml"/><Relationship Id="rId6" Type="http://schemas.openxmlformats.org/officeDocument/2006/relationships/audio" Target="../media/audio3.wav"/><Relationship Id="rId5" Type="http://schemas.openxmlformats.org/officeDocument/2006/relationships/image" Target="../media/image15.png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Qurannkareeem/videos/952418975224545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Qurannkareeem/videos/952418975224545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3000"/>
            <a:lum/>
          </a:blip>
          <a:srcRect/>
          <a:stretch>
            <a:fillRect l="-2000" t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8657" y="5699322"/>
            <a:ext cx="3827887" cy="616526"/>
          </a:xfrm>
        </p:spPr>
        <p:txBody>
          <a:bodyPr/>
          <a:lstStyle/>
          <a:p>
            <a:pPr algn="r" rtl="1"/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69402" y="3094637"/>
            <a:ext cx="3829060" cy="1938992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400" b="0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44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00B0F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200" b="0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D1282E">
                    <a:lumMod val="75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</a:t>
            </a:r>
            <a:endParaRPr kumimoji="0" lang="en-AU" sz="32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D1282E">
                  <a:lumMod val="75000"/>
                </a:srgb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3711" y="1748245"/>
            <a:ext cx="5920033" cy="120032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sz="3600" dirty="0">
                <a:ln w="18415" cmpd="sng">
                  <a:noFill/>
                  <a:prstDash val="solid"/>
                </a:ln>
                <a:solidFill>
                  <a:srgbClr val="00CC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التعامل مع كبار السن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600" b="0" i="0" u="none" strike="noStrike" kern="1200" cap="none" spc="0" normalizeH="0" baseline="0" noProof="0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(نص معلوماتي)</a:t>
            </a:r>
            <a:endParaRPr kumimoji="0" lang="en-AU" sz="3600" b="0" i="0" u="none" strike="noStrike" kern="1200" cap="none" spc="0" normalizeH="0" baseline="0" noProof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un 6"/>
          <p:cNvSpPr/>
          <p:nvPr/>
        </p:nvSpPr>
        <p:spPr>
          <a:xfrm>
            <a:off x="623316" y="258186"/>
            <a:ext cx="395785" cy="411674"/>
          </a:xfrm>
          <a:prstGeom prst="sun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48669" y="464023"/>
            <a:ext cx="4408227" cy="9416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600" b="1" i="0" u="none" strike="noStrike" kern="1200" cap="none" spc="0" normalizeH="0" baseline="0" noProof="0" dirty="0">
                <a:ln>
                  <a:noFill/>
                </a:ln>
                <a:solidFill>
                  <a:srgbClr val="DC5924">
                    <a:lumMod val="60000"/>
                    <a:lumOff val="40000"/>
                  </a:srgbClr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بسم الله الرحمن الرحيم 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srgbClr val="DC5924">
                  <a:lumMod val="60000"/>
                  <a:lumOff val="40000"/>
                </a:srgbClr>
              </a:solidFill>
              <a:effectLst/>
              <a:uLnTx/>
              <a:uFillTx/>
              <a:latin typeface="Andalus" pitchFamily="18" charset="-78"/>
              <a:ea typeface="+mn-ea"/>
              <a:cs typeface="Andalus" pitchFamily="18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9904A4CB-3DC3-47B1-9FDB-A86E15A0B88F}"/>
              </a:ext>
            </a:extLst>
          </p:cNvPr>
          <p:cNvSpPr txBox="1"/>
          <p:nvPr/>
        </p:nvSpPr>
        <p:spPr>
          <a:xfrm>
            <a:off x="6052782" y="3771745"/>
            <a:ext cx="47312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3200" dirty="0">
                <a:solidFill>
                  <a:srgbClr val="C00000"/>
                </a:solidFill>
              </a:rPr>
              <a:t>اليوم: الأحد</a:t>
            </a:r>
          </a:p>
          <a:p>
            <a:r>
              <a:rPr lang="ar-AE" sz="3200" dirty="0">
                <a:solidFill>
                  <a:srgbClr val="C00000"/>
                </a:solidFill>
              </a:rPr>
              <a:t>التاريخ: 6\12\2020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31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AEAD8D83-5150-4747-8682-E59374BDB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668" y="1898571"/>
            <a:ext cx="10991654" cy="4822740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15031B57-6180-458A-87A7-FF47BA98315D}"/>
              </a:ext>
            </a:extLst>
          </p:cNvPr>
          <p:cNvSpPr/>
          <p:nvPr/>
        </p:nvSpPr>
        <p:spPr>
          <a:xfrm>
            <a:off x="7692273" y="688157"/>
            <a:ext cx="3638746" cy="12104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>
                <a:solidFill>
                  <a:srgbClr val="333333"/>
                </a:solidFill>
                <a:latin typeface="amiri"/>
              </a:rPr>
              <a:t>مُلاَحَظَتَهَا وَمُرَاقَبَتَهَا عَنْ قُرْبٍ</a:t>
            </a:r>
            <a:endParaRPr lang="en-US" sz="3600" b="1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6E9F33BD-5C5F-454E-BE9C-CBFA0F4F556F}"/>
              </a:ext>
            </a:extLst>
          </p:cNvPr>
          <p:cNvSpPr/>
          <p:nvPr/>
        </p:nvSpPr>
        <p:spPr>
          <a:xfrm>
            <a:off x="1696825" y="622169"/>
            <a:ext cx="5118754" cy="1480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solidFill>
                  <a:srgbClr val="333333"/>
                </a:solidFill>
                <a:latin typeface="amiri"/>
              </a:rPr>
              <a:t>مَرْحَلَةٌ مِنْ مَرَاحِلِ العُمْرِ تَبْدَأُ مِنْ سِنِّ الْخَمْسِينَ فَما فَوْق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5345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FC4FDB2-BF23-4B86-95BB-4C370DF00D7C}"/>
              </a:ext>
            </a:extLst>
          </p:cNvPr>
          <p:cNvSpPr/>
          <p:nvPr/>
        </p:nvSpPr>
        <p:spPr>
          <a:xfrm>
            <a:off x="1981200" y="457200"/>
            <a:ext cx="8458200" cy="2971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ar-SA" sz="7200" dirty="0"/>
              <a:t> </a:t>
            </a:r>
            <a:r>
              <a:rPr lang="ar-SA" sz="8800" b="1" dirty="0">
                <a:solidFill>
                  <a:srgbClr val="00B0F0"/>
                </a:solidFill>
              </a:rPr>
              <a:t>ت</a:t>
            </a:r>
            <a:r>
              <a:rPr lang="ar-AE" sz="8800" b="1" dirty="0">
                <a:solidFill>
                  <a:srgbClr val="00B0F0"/>
                </a:solidFill>
              </a:rPr>
              <a:t>َ</a:t>
            </a:r>
            <a:r>
              <a:rPr lang="ar-SA" sz="8800" b="1" dirty="0">
                <a:solidFill>
                  <a:srgbClr val="00B0F0"/>
                </a:solidFill>
              </a:rPr>
              <a:t>ت</a:t>
            </a:r>
            <a:r>
              <a:rPr lang="ar-AE" sz="8800" b="1" dirty="0">
                <a:solidFill>
                  <a:srgbClr val="00B0F0"/>
                </a:solidFill>
              </a:rPr>
              <a:t>َ</a:t>
            </a:r>
            <a:r>
              <a:rPr lang="ar-SA" sz="8800" b="1" dirty="0">
                <a:solidFill>
                  <a:srgbClr val="00B0F0"/>
                </a:solidFill>
              </a:rPr>
              <a:t>ف</a:t>
            </a:r>
            <a:r>
              <a:rPr lang="ar-AE" sz="8800" b="1" dirty="0">
                <a:solidFill>
                  <a:srgbClr val="00B0F0"/>
                </a:solidFill>
              </a:rPr>
              <a:t>ـ</a:t>
            </a:r>
            <a:r>
              <a:rPr lang="ar-SA" sz="8800" b="1" dirty="0">
                <a:solidFill>
                  <a:srgbClr val="00B0F0"/>
                </a:solidFill>
              </a:rPr>
              <a:t>ق</a:t>
            </a:r>
            <a:r>
              <a:rPr lang="ar-AE" sz="8800" b="1" dirty="0">
                <a:solidFill>
                  <a:srgbClr val="00B0F0"/>
                </a:solidFill>
              </a:rPr>
              <a:t>ّـ</a:t>
            </a:r>
            <a:r>
              <a:rPr lang="ar-SA" sz="8800" b="1" dirty="0">
                <a:solidFill>
                  <a:srgbClr val="00B0F0"/>
                </a:solidFill>
              </a:rPr>
              <a:t>د: </a:t>
            </a:r>
            <a:r>
              <a:rPr lang="ar-SA" sz="8800" b="1" dirty="0">
                <a:solidFill>
                  <a:schemeClr val="accent4">
                    <a:lumMod val="75000"/>
                  </a:schemeClr>
                </a:solidFill>
              </a:rPr>
              <a:t>تُلاَحَظَ وَتُرَاقَبَ</a:t>
            </a:r>
            <a:endParaRPr lang="en-US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2291" name="Picture 2" descr="Related image">
            <a:extLst>
              <a:ext uri="{FF2B5EF4-FFF2-40B4-BE49-F238E27FC236}">
                <a16:creationId xmlns:a16="http://schemas.microsoft.com/office/drawing/2014/main" id="{4A1B5AFA-854B-4F51-86CB-B4A4B38FC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09976"/>
            <a:ext cx="54102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D60A05B-B736-48BA-8E28-F8291BD03871}"/>
              </a:ext>
            </a:extLst>
          </p:cNvPr>
          <p:cNvSpPr/>
          <p:nvPr/>
        </p:nvSpPr>
        <p:spPr>
          <a:xfrm>
            <a:off x="2819400" y="381000"/>
            <a:ext cx="7391400" cy="2971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ar-SA" sz="7200" dirty="0"/>
              <a:t> </a:t>
            </a:r>
            <a:r>
              <a:rPr lang="ar-SA" sz="7200" b="1" dirty="0">
                <a:solidFill>
                  <a:schemeClr val="tx2">
                    <a:lumMod val="75000"/>
                  </a:schemeClr>
                </a:solidFill>
              </a:rPr>
              <a:t>الش</a:t>
            </a:r>
            <a:r>
              <a:rPr lang="ar-AE" sz="7200" b="1" dirty="0">
                <a:solidFill>
                  <a:schemeClr val="tx2">
                    <a:lumMod val="75000"/>
                  </a:schemeClr>
                </a:solidFill>
              </a:rPr>
              <a:t>َّ</a:t>
            </a:r>
            <a:r>
              <a:rPr lang="ar-SA" sz="7200" b="1" dirty="0">
                <a:solidFill>
                  <a:schemeClr val="tx2">
                    <a:lumMod val="75000"/>
                  </a:schemeClr>
                </a:solidFill>
              </a:rPr>
              <a:t>يخوخة: </a:t>
            </a:r>
            <a:r>
              <a:rPr lang="ar-SA" sz="6000" b="1" dirty="0">
                <a:solidFill>
                  <a:srgbClr val="C00000"/>
                </a:solidFill>
              </a:rPr>
              <a:t>م</a:t>
            </a:r>
            <a:r>
              <a:rPr lang="ar-AE" sz="6000" b="1" dirty="0">
                <a:solidFill>
                  <a:srgbClr val="C00000"/>
                </a:solidFill>
              </a:rPr>
              <a:t>َ</a:t>
            </a:r>
            <a:r>
              <a:rPr lang="ar-SA" sz="6000" b="1" dirty="0">
                <a:solidFill>
                  <a:srgbClr val="C00000"/>
                </a:solidFill>
              </a:rPr>
              <a:t>رحلة م</a:t>
            </a:r>
            <a:r>
              <a:rPr lang="ar-AE" sz="6000" b="1" dirty="0">
                <a:solidFill>
                  <a:srgbClr val="C00000"/>
                </a:solidFill>
              </a:rPr>
              <a:t>ِ</a:t>
            </a:r>
            <a:r>
              <a:rPr lang="ar-SA" sz="6000" b="1" dirty="0">
                <a:solidFill>
                  <a:srgbClr val="C00000"/>
                </a:solidFill>
              </a:rPr>
              <a:t>ن م</a:t>
            </a:r>
            <a:r>
              <a:rPr lang="ar-AE" sz="6000" b="1" dirty="0">
                <a:solidFill>
                  <a:srgbClr val="C00000"/>
                </a:solidFill>
              </a:rPr>
              <a:t>َ</a:t>
            </a:r>
            <a:r>
              <a:rPr lang="ar-SA" sz="6000" b="1" dirty="0">
                <a:solidFill>
                  <a:srgbClr val="C00000"/>
                </a:solidFill>
              </a:rPr>
              <a:t>راحل العمر م</a:t>
            </a:r>
            <a:r>
              <a:rPr lang="ar-AE" sz="6000" b="1" dirty="0">
                <a:solidFill>
                  <a:srgbClr val="C00000"/>
                </a:solidFill>
              </a:rPr>
              <a:t>ِ</a:t>
            </a:r>
            <a:r>
              <a:rPr lang="ar-SA" sz="6000" b="1" dirty="0">
                <a:solidFill>
                  <a:srgbClr val="C00000"/>
                </a:solidFill>
              </a:rPr>
              <a:t>ن الخمسين فما فوق</a:t>
            </a:r>
            <a:r>
              <a:rPr lang="ar-AE" sz="6000" b="1" dirty="0">
                <a:solidFill>
                  <a:srgbClr val="C00000"/>
                </a:solidFill>
              </a:rPr>
              <a:t>.</a:t>
            </a:r>
            <a:r>
              <a:rPr lang="ar-SA" sz="7200" dirty="0"/>
              <a:t> </a:t>
            </a:r>
            <a:endParaRPr lang="en-US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363" name="AutoShape 2" descr="Related image">
            <a:extLst>
              <a:ext uri="{FF2B5EF4-FFF2-40B4-BE49-F238E27FC236}">
                <a16:creationId xmlns:a16="http://schemas.microsoft.com/office/drawing/2014/main" id="{32BA3AB9-8BFC-418A-AA65-5F4252AFA7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364" name="AutoShape 4" descr="Related image">
            <a:extLst>
              <a:ext uri="{FF2B5EF4-FFF2-40B4-BE49-F238E27FC236}">
                <a16:creationId xmlns:a16="http://schemas.microsoft.com/office/drawing/2014/main" id="{4A083AD9-F207-4309-888D-A01EFF5C0F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5365" name="Picture 2" descr="Related image">
            <a:extLst>
              <a:ext uri="{FF2B5EF4-FFF2-40B4-BE49-F238E27FC236}">
                <a16:creationId xmlns:a16="http://schemas.microsoft.com/office/drawing/2014/main" id="{905E87EF-A93C-444D-9568-1E404EF68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81400"/>
            <a:ext cx="8305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C197D5F-EA68-4DC6-9DAD-2448D43AA872}"/>
              </a:ext>
            </a:extLst>
          </p:cNvPr>
          <p:cNvSpPr/>
          <p:nvPr/>
        </p:nvSpPr>
        <p:spPr>
          <a:xfrm>
            <a:off x="1828800" y="6507164"/>
            <a:ext cx="838200" cy="3508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 rtl="0"/>
              <a:r>
                <a:rPr lang="en-US" sz="100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9" name="A"/>
          <p:cNvSpPr/>
          <p:nvPr/>
        </p:nvSpPr>
        <p:spPr>
          <a:xfrm>
            <a:off x="318540" y="2635836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ar-AE" sz="6600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</a:t>
            </a:r>
            <a:endParaRPr lang="en-GB" sz="6600" dirty="0">
              <a:solidFill>
                <a:srgbClr val="5B9BD5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rtl="0"/>
            <a:r>
              <a:rPr lang="ar-AE" sz="4400" dirty="0">
                <a:solidFill>
                  <a:prstClr val="white"/>
                </a:solidFill>
                <a:latin typeface="Calibri Light"/>
              </a:rPr>
              <a:t> طمأنينة النَّفس</a:t>
            </a:r>
          </a:p>
          <a:p>
            <a:pPr algn="ctr" rtl="0"/>
            <a:endParaRPr lang="en-GB" sz="4400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21" name="B"/>
          <p:cNvSpPr/>
          <p:nvPr/>
        </p:nvSpPr>
        <p:spPr>
          <a:xfrm>
            <a:off x="6323091" y="2634459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ar-AE" sz="6600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</a:t>
            </a:r>
            <a:endParaRPr lang="en-GB" sz="6600" dirty="0">
              <a:solidFill>
                <a:srgbClr val="5B9BD5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rtl="0"/>
            <a:r>
              <a:rPr lang="ar-AE" sz="4400" dirty="0">
                <a:solidFill>
                  <a:prstClr val="white"/>
                </a:solidFill>
                <a:latin typeface="Calibri Light"/>
              </a:rPr>
              <a:t>يلاعب</a:t>
            </a:r>
            <a:endParaRPr lang="en-GB" sz="4400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20" name="C"/>
          <p:cNvSpPr/>
          <p:nvPr/>
        </p:nvSpPr>
        <p:spPr>
          <a:xfrm>
            <a:off x="318540" y="4246997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ar-AE" sz="6600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</a:t>
            </a:r>
            <a:endParaRPr lang="en-GB" sz="6600" dirty="0">
              <a:solidFill>
                <a:srgbClr val="5B9BD5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_answer"/>
          <p:cNvSpPr/>
          <p:nvPr/>
        </p:nvSpPr>
        <p:spPr>
          <a:xfrm>
            <a:off x="1476340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rtl="0"/>
            <a:r>
              <a:rPr lang="ar-AE" sz="4400" dirty="0">
                <a:solidFill>
                  <a:prstClr val="white"/>
                </a:solidFill>
                <a:latin typeface="Calibri Light"/>
              </a:rPr>
              <a:t>تراقب</a:t>
            </a:r>
            <a:endParaRPr lang="en-GB" sz="4400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22" name="D"/>
          <p:cNvSpPr/>
          <p:nvPr/>
        </p:nvSpPr>
        <p:spPr>
          <a:xfrm>
            <a:off x="6323091" y="4245620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ar-AE" sz="6600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ج</a:t>
            </a:r>
            <a:endParaRPr lang="en-GB" sz="6600" dirty="0">
              <a:solidFill>
                <a:srgbClr val="5B9BD5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D_answer"/>
          <p:cNvSpPr/>
          <p:nvPr/>
        </p:nvSpPr>
        <p:spPr>
          <a:xfrm>
            <a:off x="7480891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rtl="0"/>
            <a:r>
              <a:rPr lang="ar-AE" sz="4400" dirty="0">
                <a:solidFill>
                  <a:prstClr val="white"/>
                </a:solidFill>
                <a:latin typeface="Calibri Light"/>
              </a:rPr>
              <a:t>لا يهتم</a:t>
            </a:r>
            <a:endParaRPr lang="en-GB" sz="4400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318540" y="306052"/>
            <a:ext cx="11520000" cy="2160000"/>
          </a:xfrm>
          <a:prstGeom prst="roundRect">
            <a:avLst/>
          </a:prstGeom>
          <a:solidFill>
            <a:srgbClr val="C00000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rtl="0"/>
            <a:r>
              <a:rPr lang="ar-AE" sz="4400" b="1" dirty="0">
                <a:solidFill>
                  <a:prstClr val="white"/>
                </a:solidFill>
                <a:latin typeface="Calibri Light"/>
              </a:rPr>
              <a:t>معنى (راحة البال)</a:t>
            </a:r>
            <a:endParaRPr lang="en-GB" sz="4400" b="1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5" name="click.wav"/>
            </a:hlinkClick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sz="2800" dirty="0">
                <a:solidFill>
                  <a:srgbClr val="5B9BD5">
                    <a:lumMod val="60000"/>
                    <a:lumOff val="40000"/>
                  </a:srgbClr>
                </a:solidFill>
                <a:latin typeface="Calibri Light"/>
              </a:rPr>
              <a:t>&gt;</a:t>
            </a:r>
            <a:endParaRPr lang="en-GB" sz="4400" dirty="0">
              <a:solidFill>
                <a:srgbClr val="5B9BD5">
                  <a:lumMod val="60000"/>
                  <a:lumOff val="40000"/>
                </a:srgbClr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99745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1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 w="0"/>
                  <a:solidFill>
                    <a:srgbClr val="2C63A8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tekhnologic</a:t>
              </a:r>
            </a:p>
          </p:txBody>
        </p:sp>
      </p:grpSp>
      <p:sp>
        <p:nvSpPr>
          <p:cNvPr id="19" name="A"/>
          <p:cNvSpPr/>
          <p:nvPr/>
        </p:nvSpPr>
        <p:spPr>
          <a:xfrm>
            <a:off x="318540" y="2635836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6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</a:t>
            </a:r>
            <a:endParaRPr kumimoji="0" lang="en-GB" sz="6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lvl="0" algn="ctr" rtl="0"/>
            <a:r>
              <a:rPr lang="ar-AE" sz="4400" dirty="0">
                <a:solidFill>
                  <a:prstClr val="white"/>
                </a:solidFill>
                <a:latin typeface="Calibri Light"/>
              </a:rPr>
              <a:t>ضعف وتعب</a:t>
            </a:r>
          </a:p>
        </p:txBody>
      </p:sp>
      <p:sp>
        <p:nvSpPr>
          <p:cNvPr id="21" name="B"/>
          <p:cNvSpPr/>
          <p:nvPr/>
        </p:nvSpPr>
        <p:spPr>
          <a:xfrm>
            <a:off x="6096000" y="2634459"/>
            <a:ext cx="1384891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6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</a:t>
            </a:r>
            <a:endParaRPr kumimoji="0" lang="en-GB" sz="6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B_answer"/>
          <p:cNvSpPr/>
          <p:nvPr/>
        </p:nvSpPr>
        <p:spPr>
          <a:xfrm>
            <a:off x="7315200" y="2635837"/>
            <a:ext cx="4876801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lvl="0" algn="ctr" rtl="0"/>
            <a:r>
              <a:rPr lang="ar-AE" sz="4400" dirty="0">
                <a:solidFill>
                  <a:prstClr val="white"/>
                </a:solidFill>
                <a:latin typeface="Calibri Light"/>
              </a:rPr>
              <a:t>مَرْحَلَةٌ مِنْ مَرَاحِلِ العُمْرِ تَبْدَأُ مِنْ سِنِّ الْخَمْسِينَ فَما فَوْق</a:t>
            </a:r>
          </a:p>
        </p:txBody>
      </p:sp>
      <p:sp>
        <p:nvSpPr>
          <p:cNvPr id="20" name="C"/>
          <p:cNvSpPr/>
          <p:nvPr/>
        </p:nvSpPr>
        <p:spPr>
          <a:xfrm>
            <a:off x="318540" y="4246997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6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د</a:t>
            </a:r>
            <a:endParaRPr kumimoji="0" lang="en-GB" sz="6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C_answer"/>
          <p:cNvSpPr/>
          <p:nvPr/>
        </p:nvSpPr>
        <p:spPr>
          <a:xfrm>
            <a:off x="1476340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lvl="0" algn="ctr" rtl="0"/>
            <a:r>
              <a:rPr lang="ar-AE" sz="4400">
                <a:solidFill>
                  <a:prstClr val="white"/>
                </a:solidFill>
                <a:latin typeface="Calibri Light"/>
              </a:rPr>
              <a:t>لم ينتبه إليه أو يهتمَّ به.</a:t>
            </a:r>
            <a:endParaRPr lang="ar-AE" sz="4400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22" name="D"/>
          <p:cNvSpPr/>
          <p:nvPr/>
        </p:nvSpPr>
        <p:spPr>
          <a:xfrm>
            <a:off x="6323091" y="4245620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6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ج</a:t>
            </a:r>
            <a:endParaRPr kumimoji="0" lang="en-GB" sz="6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D_answer"/>
          <p:cNvSpPr/>
          <p:nvPr/>
        </p:nvSpPr>
        <p:spPr>
          <a:xfrm>
            <a:off x="7480891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lvl="0" algn="ctr" rtl="0"/>
            <a:r>
              <a:rPr lang="ar-AE" sz="4400">
                <a:solidFill>
                  <a:prstClr val="white"/>
                </a:solidFill>
                <a:latin typeface="Calibri Light"/>
              </a:rPr>
              <a:t> قام بعمله</a:t>
            </a:r>
            <a:endParaRPr lang="ar-AE" sz="4400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C00000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sz="4400" dirty="0">
                <a:solidFill>
                  <a:prstClr val="white"/>
                </a:solidFill>
                <a:latin typeface="Calibri Light"/>
                <a:cs typeface="Arial" panose="020B0604020202020204" pitchFamily="34" charset="0"/>
              </a:rPr>
              <a:t>معنى الشيخوخة</a:t>
            </a:r>
            <a:endParaRPr kumimoji="0" lang="ar-AE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6" name="click.wav"/>
            </a:hlinkClick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&gt;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60000"/>
                  <a:lumOff val="40000"/>
                </a:srgb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665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1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 w="0"/>
                  <a:solidFill>
                    <a:srgbClr val="2C63A8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tekhnologic</a:t>
              </a:r>
            </a:p>
          </p:txBody>
        </p:sp>
      </p:grpSp>
      <p:sp>
        <p:nvSpPr>
          <p:cNvPr id="19" name="A"/>
          <p:cNvSpPr/>
          <p:nvPr/>
        </p:nvSpPr>
        <p:spPr>
          <a:xfrm>
            <a:off x="318540" y="2635836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6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</a:t>
            </a:r>
            <a:endParaRPr kumimoji="0" lang="en-GB" sz="6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+mn-ea"/>
                <a:cs typeface="Arial" panose="020B0604020202020204" pitchFamily="34" charset="0"/>
              </a:rPr>
              <a:t> </a:t>
            </a:r>
            <a:r>
              <a:rPr lang="ar-AE" sz="4000" dirty="0">
                <a:solidFill>
                  <a:srgbClr val="FFC000"/>
                </a:solidFill>
                <a:latin typeface="Calibri Light"/>
                <a:cs typeface="Arial" panose="020B0604020202020204" pitchFamily="34" charset="0"/>
              </a:rPr>
              <a:t>ترتاح</a:t>
            </a:r>
            <a:endParaRPr kumimoji="0" lang="ar-AE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B"/>
          <p:cNvSpPr/>
          <p:nvPr/>
        </p:nvSpPr>
        <p:spPr>
          <a:xfrm>
            <a:off x="6323091" y="2634459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6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</a:t>
            </a:r>
            <a:endParaRPr kumimoji="0" lang="en-GB" sz="6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Arial" panose="020B0604020202020204" pitchFamily="34" charset="0"/>
              </a:rPr>
              <a:t> </a:t>
            </a:r>
            <a:r>
              <a:rPr lang="ar-AE" sz="4000" dirty="0">
                <a:solidFill>
                  <a:srgbClr val="FFC000"/>
                </a:solidFill>
                <a:latin typeface="Calibri Light"/>
                <a:cs typeface="Arial" panose="020B0604020202020204" pitchFamily="34" charset="0"/>
              </a:rPr>
              <a:t>تهتم</a:t>
            </a:r>
            <a:endParaRPr kumimoji="0" lang="ar-AE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C"/>
          <p:cNvSpPr/>
          <p:nvPr/>
        </p:nvSpPr>
        <p:spPr>
          <a:xfrm>
            <a:off x="318540" y="4246997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6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د</a:t>
            </a:r>
            <a:endParaRPr kumimoji="0" lang="en-GB" sz="6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C_answer"/>
          <p:cNvSpPr/>
          <p:nvPr/>
        </p:nvSpPr>
        <p:spPr>
          <a:xfrm>
            <a:off x="1476340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Arial" panose="020B0604020202020204" pitchFamily="34" charset="0"/>
              </a:rPr>
              <a:t>لا تهتم </a:t>
            </a:r>
          </a:p>
        </p:txBody>
      </p:sp>
      <p:sp>
        <p:nvSpPr>
          <p:cNvPr id="22" name="D"/>
          <p:cNvSpPr/>
          <p:nvPr/>
        </p:nvSpPr>
        <p:spPr>
          <a:xfrm>
            <a:off x="6323091" y="4245620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6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ج</a:t>
            </a:r>
            <a:endParaRPr kumimoji="0" lang="en-GB" sz="6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D_answer"/>
          <p:cNvSpPr/>
          <p:nvPr/>
        </p:nvSpPr>
        <p:spPr>
          <a:xfrm>
            <a:off x="7480891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Arial" panose="020B0604020202020204" pitchFamily="34" charset="0"/>
              </a:rPr>
              <a:t> </a:t>
            </a:r>
            <a:r>
              <a:rPr lang="ar-AE" sz="4000" dirty="0">
                <a:solidFill>
                  <a:srgbClr val="FFC000"/>
                </a:solidFill>
                <a:latin typeface="Calibri Light"/>
                <a:cs typeface="Arial" panose="020B0604020202020204" pitchFamily="34" charset="0"/>
              </a:rPr>
              <a:t>تتعب</a:t>
            </a:r>
            <a:endParaRPr kumimoji="0" lang="ar-AE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C00000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Arial" panose="020B0604020202020204" pitchFamily="34" charset="0"/>
              </a:rPr>
              <a:t> </a:t>
            </a:r>
            <a:r>
              <a:rPr lang="ar-AE" sz="3600" b="1" dirty="0">
                <a:solidFill>
                  <a:prstClr val="white"/>
                </a:solidFill>
                <a:latin typeface="Calibri Light"/>
                <a:cs typeface="Arial" panose="020B0604020202020204" pitchFamily="34" charset="0"/>
              </a:rPr>
              <a:t>معنى ( لا تلقي بال)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6" name="click.wav"/>
            </a:hlinkClick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&gt;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60000"/>
                  <a:lumOff val="40000"/>
                </a:srgb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445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1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 w="0"/>
                  <a:solidFill>
                    <a:srgbClr val="2C63A8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tekhnologic</a:t>
              </a:r>
            </a:p>
          </p:txBody>
        </p:sp>
      </p:grpSp>
      <p:sp>
        <p:nvSpPr>
          <p:cNvPr id="19" name="A"/>
          <p:cNvSpPr/>
          <p:nvPr/>
        </p:nvSpPr>
        <p:spPr>
          <a:xfrm>
            <a:off x="318540" y="2635836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6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</a:t>
            </a:r>
            <a:endParaRPr kumimoji="0" lang="en-GB" sz="6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لعب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1" name="B"/>
          <p:cNvSpPr/>
          <p:nvPr/>
        </p:nvSpPr>
        <p:spPr>
          <a:xfrm>
            <a:off x="6323091" y="2634459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6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</a:t>
            </a:r>
            <a:endParaRPr kumimoji="0" lang="en-GB" sz="6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sz="4400" dirty="0">
                <a:solidFill>
                  <a:prstClr val="white"/>
                </a:solidFill>
                <a:latin typeface="Calibri Light"/>
                <a:cs typeface="Arial" panose="020B0604020202020204" pitchFamily="34" charset="0"/>
              </a:rPr>
              <a:t>ركض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0" name="C"/>
          <p:cNvSpPr/>
          <p:nvPr/>
        </p:nvSpPr>
        <p:spPr>
          <a:xfrm>
            <a:off x="318540" y="4246997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6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د</a:t>
            </a:r>
            <a:endParaRPr kumimoji="0" lang="en-GB" sz="6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C_answer"/>
          <p:cNvSpPr/>
          <p:nvPr/>
        </p:nvSpPr>
        <p:spPr>
          <a:xfrm>
            <a:off x="1476340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رياضة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2" name="D"/>
          <p:cNvSpPr/>
          <p:nvPr/>
        </p:nvSpPr>
        <p:spPr>
          <a:xfrm>
            <a:off x="6323091" y="4245620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6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ج</a:t>
            </a:r>
            <a:endParaRPr kumimoji="0" lang="en-GB" sz="6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D_answer"/>
          <p:cNvSpPr/>
          <p:nvPr/>
        </p:nvSpPr>
        <p:spPr>
          <a:xfrm>
            <a:off x="7480891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Arial" panose="020B0604020202020204" pitchFamily="34" charset="0"/>
              </a:rPr>
              <a:t>القيام</a:t>
            </a:r>
            <a:r>
              <a:rPr kumimoji="0" lang="ar-AE" sz="4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Arial" panose="020B0604020202020204" pitchFamily="34" charset="0"/>
              </a:rPr>
              <a:t> بالفعل باستمرار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C00000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sz="4400" dirty="0">
                <a:solidFill>
                  <a:prstClr val="white"/>
                </a:solidFill>
                <a:latin typeface="Calibri Light"/>
                <a:cs typeface="Arial" panose="020B0604020202020204" pitchFamily="34" charset="0"/>
              </a:rPr>
              <a:t>معنى (ممارسة)</a:t>
            </a:r>
            <a:r>
              <a:rPr kumimoji="0" lang="ar-AE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Arial" panose="020B0604020202020204" pitchFamily="34" charset="0"/>
              </a:rPr>
              <a:t>: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6" name="click.wav"/>
            </a:hlinkClick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&gt;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60000"/>
                  <a:lumOff val="40000"/>
                </a:srgb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21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_2020-11-14_00-53-16">
            <a:hlinkClick r:id="" action="ppaction://media"/>
            <a:extLst>
              <a:ext uri="{FF2B5EF4-FFF2-40B4-BE49-F238E27FC236}">
                <a16:creationId xmlns:a16="http://schemas.microsoft.com/office/drawing/2014/main" id="{9A7408DD-F752-450B-9690-B4C5DCE43F3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video_2020-11-14_00-53-16">
            <a:hlinkClick r:id="" action="ppaction://media"/>
            <a:extLst>
              <a:ext uri="{FF2B5EF4-FFF2-40B4-BE49-F238E27FC236}">
                <a16:creationId xmlns:a16="http://schemas.microsoft.com/office/drawing/2014/main" id="{F28594D9-E706-4472-9DA2-688E738E6D2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3674" y="82483"/>
            <a:ext cx="11764652" cy="669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37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9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69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46BB67EF-1AAA-4E8B-BDCD-1C175BE8E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94A29637-16B0-4092-B8F1-2F1973DD2A65}"/>
              </a:ext>
            </a:extLst>
          </p:cNvPr>
          <p:cNvSpPr/>
          <p:nvPr/>
        </p:nvSpPr>
        <p:spPr>
          <a:xfrm>
            <a:off x="5363851" y="3082565"/>
            <a:ext cx="4967925" cy="10086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AE" sz="3200" dirty="0"/>
              <a:t>شرح كيفية التعامل مع كبار السن</a:t>
            </a:r>
            <a:endParaRPr lang="en-US" sz="3200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60690C47-9147-4A45-B98C-C10ACFA8CE95}"/>
              </a:ext>
            </a:extLst>
          </p:cNvPr>
          <p:cNvSpPr/>
          <p:nvPr/>
        </p:nvSpPr>
        <p:spPr>
          <a:xfrm>
            <a:off x="4637987" y="4892511"/>
            <a:ext cx="5335571" cy="631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AE" sz="3600" dirty="0"/>
              <a:t> شراء الهدايا للكبار بالسن</a:t>
            </a:r>
            <a:endParaRPr lang="en-US" sz="360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14A593D6-32BF-40D0-9F87-462F525418D1}"/>
              </a:ext>
            </a:extLst>
          </p:cNvPr>
          <p:cNvSpPr/>
          <p:nvPr/>
        </p:nvSpPr>
        <p:spPr>
          <a:xfrm>
            <a:off x="4751109" y="5590095"/>
            <a:ext cx="5222449" cy="537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AE" sz="3200" dirty="0"/>
              <a:t> أخذهم في نزهة إلى الطبيعة</a:t>
            </a:r>
            <a:endParaRPr lang="en-US" sz="3200" dirty="0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75AA1D6E-B4DE-42AD-8BF4-FC87574C9225}"/>
              </a:ext>
            </a:extLst>
          </p:cNvPr>
          <p:cNvSpPr/>
          <p:nvPr/>
        </p:nvSpPr>
        <p:spPr>
          <a:xfrm>
            <a:off x="4582996" y="6193411"/>
            <a:ext cx="5335571" cy="631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AE" sz="3600" dirty="0"/>
              <a:t> مشاركتهم الأفكار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8585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BF22D3EC-0CDE-48E2-8FB2-577A2686E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15" y="0"/>
            <a:ext cx="12038028" cy="6857999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EA304E55-DD5E-4B77-A940-E64492C808B7}"/>
              </a:ext>
            </a:extLst>
          </p:cNvPr>
          <p:cNvSpPr txBox="1"/>
          <p:nvPr/>
        </p:nvSpPr>
        <p:spPr>
          <a:xfrm>
            <a:off x="5429839" y="5165889"/>
            <a:ext cx="4157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https://www.facebook.com/Qurannkareeem/videos/952418975224545/</a:t>
            </a:r>
            <a:r>
              <a:rPr lang="ar-AE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288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8925" y="749372"/>
            <a:ext cx="3531466" cy="790024"/>
          </a:xfrm>
          <a:solidFill>
            <a:srgbClr val="D4F3F6"/>
          </a:solidFill>
          <a:ln w="38100">
            <a:solidFill>
              <a:srgbClr val="92D05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r" rtl="1"/>
            <a:r>
              <a:rPr lang="ar-AE" cap="none" spc="0" dirty="0">
                <a:ln w="18415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أتعلم من هذا الدرس : </a:t>
            </a:r>
            <a:endParaRPr lang="en-AU" cap="none" spc="0" dirty="0">
              <a:ln w="18415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3868615" y="1754457"/>
            <a:ext cx="7033847" cy="4195581"/>
          </a:xfrm>
          <a:prstGeom prst="round2Diag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2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1-</a:t>
            </a:r>
            <a:r>
              <a:rPr kumimoji="0" lang="en-US" sz="3600" b="0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F5C201">
                    <a:lumMod val="50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ar-AE" sz="3600" b="0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أن</a:t>
            </a:r>
            <a:r>
              <a:rPr kumimoji="0" lang="ar-AE" sz="3600" b="0" i="0" u="none" strike="noStrike" kern="1200" cap="none" spc="0" normalizeH="0" noProof="0" dirty="0">
                <a:ln w="18415" cmpd="sng">
                  <a:noFill/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يقرأ المتعلم النص قراءة سليمة مراعيا ضبط الكلمات ضبطا صحيحا</a:t>
            </a:r>
            <a:r>
              <a:rPr kumimoji="0" lang="ar-AE" sz="3600" b="0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sz="3600" dirty="0">
                <a:ln w="18415" cmpd="sng">
                  <a:noFill/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2- أن يحدد العناوين الفرعية في النص.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600" b="0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3-</a:t>
            </a:r>
            <a:r>
              <a:rPr kumimoji="0" lang="ar-AE" sz="3600" b="0" i="0" u="none" strike="noStrike" kern="1200" cap="none" spc="0" normalizeH="0" noProof="0" dirty="0">
                <a:ln w="18415" cmpd="sng">
                  <a:noFill/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أن يستخرج المتعلم المعلومات المهمة الواردة في النص.</a:t>
            </a:r>
            <a:endParaRPr kumimoji="0" lang="ar-AE" sz="36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00B0F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6F2"/>
              </a:clrFrom>
              <a:clrTo>
                <a:srgbClr val="F7F6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75" y="558727"/>
            <a:ext cx="2318969" cy="2097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40"/>
          <a:stretch/>
        </p:blipFill>
        <p:spPr>
          <a:xfrm>
            <a:off x="42335" y="3532832"/>
            <a:ext cx="1084119" cy="32897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928143" y="0"/>
            <a:ext cx="263857" cy="6858000"/>
          </a:xfrm>
          <a:prstGeom prst="rect">
            <a:avLst/>
          </a:prstGeom>
          <a:solidFill>
            <a:srgbClr val="D4F3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50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3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003" y="1599076"/>
            <a:ext cx="5861611" cy="36598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85" y="3920073"/>
            <a:ext cx="2677695" cy="26776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85" y="2771242"/>
            <a:ext cx="1124535" cy="11245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265" y="3178240"/>
            <a:ext cx="3419528" cy="341952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8588" y="168587"/>
            <a:ext cx="11980443" cy="10119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8588" y="422177"/>
            <a:ext cx="11980443" cy="10119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431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04855DE0-AA1E-4CB0-A17C-9C8F56D87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018" y="-2439186"/>
            <a:ext cx="12192000" cy="68580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A99DF43-C4C0-4437-B3F0-BB799923A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1859" y="0"/>
            <a:ext cx="6858352" cy="98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180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4">
            <a:extLst>
              <a:ext uri="{FF2B5EF4-FFF2-40B4-BE49-F238E27FC236}">
                <a16:creationId xmlns:a16="http://schemas.microsoft.com/office/drawing/2014/main" id="{D6F1A255-1104-4BE7-9234-79CB00C21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990601"/>
            <a:ext cx="304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AE" altLang="en-US" sz="2000"/>
              <a:t>مـ</a:t>
            </a:r>
            <a:r>
              <a:rPr lang="ar-AE" altLang="en-US" sz="2800"/>
              <a:t>شهد مؤثر</a:t>
            </a:r>
            <a:endParaRPr lang="en-US" altLang="en-US" sz="2000"/>
          </a:p>
        </p:txBody>
      </p:sp>
      <p:sp>
        <p:nvSpPr>
          <p:cNvPr id="2051" name="TextBox 4">
            <a:extLst>
              <a:ext uri="{FF2B5EF4-FFF2-40B4-BE49-F238E27FC236}">
                <a16:creationId xmlns:a16="http://schemas.microsoft.com/office/drawing/2014/main" id="{7EBAB028-C381-4C76-989D-3E02F1841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101976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hlinkClick r:id="rId2"/>
              </a:rPr>
              <a:t>https://www.facebook.com/Qurannkareeem/videos/952418975224545/</a:t>
            </a:r>
            <a:r>
              <a:rPr lang="ar-AE" altLang="en-US"/>
              <a:t> </a:t>
            </a:r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3B8B7A4B-DEBC-4EA0-A5E7-02E85FAF0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017" y="0"/>
            <a:ext cx="9231984" cy="6858000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A7145E2D-EF01-4109-9E34-6642FFFC771A}"/>
              </a:ext>
            </a:extLst>
          </p:cNvPr>
          <p:cNvSpPr/>
          <p:nvPr/>
        </p:nvSpPr>
        <p:spPr>
          <a:xfrm>
            <a:off x="744718" y="1743959"/>
            <a:ext cx="2705492" cy="1131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dirty="0">
                <a:solidFill>
                  <a:srgbClr val="333333"/>
                </a:solidFill>
                <a:latin typeface="amiri"/>
              </a:rPr>
              <a:t>طمأنينة النَّفس، خلوّ من الهمِّ</a:t>
            </a:r>
            <a:endParaRPr lang="en-US" sz="320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D00B38EF-5058-497C-B0D5-67802DD58453}"/>
              </a:ext>
            </a:extLst>
          </p:cNvPr>
          <p:cNvSpPr/>
          <p:nvPr/>
        </p:nvSpPr>
        <p:spPr>
          <a:xfrm>
            <a:off x="623741" y="4451023"/>
            <a:ext cx="2705492" cy="1131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dirty="0"/>
              <a:t>لاعبته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952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1244C7B-A8B3-482D-A4F4-6D5876452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69" y="2016052"/>
            <a:ext cx="11255604" cy="4479016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5F4582F6-3ACC-47B6-8A01-09A705A88724}"/>
              </a:ext>
            </a:extLst>
          </p:cNvPr>
          <p:cNvSpPr/>
          <p:nvPr/>
        </p:nvSpPr>
        <p:spPr>
          <a:xfrm>
            <a:off x="7522590" y="499621"/>
            <a:ext cx="2799761" cy="9049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dirty="0">
                <a:solidFill>
                  <a:schemeClr val="tx1"/>
                </a:solidFill>
              </a:rPr>
              <a:t>ضعف وتعب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67F7C092-A23B-4FA7-BCA4-2E8DB3B728A5}"/>
              </a:ext>
            </a:extLst>
          </p:cNvPr>
          <p:cNvSpPr/>
          <p:nvPr/>
        </p:nvSpPr>
        <p:spPr>
          <a:xfrm>
            <a:off x="2386553" y="499621"/>
            <a:ext cx="2799761" cy="9049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AE" sz="3200" dirty="0">
                <a:solidFill>
                  <a:schemeClr val="tx1"/>
                </a:solidFill>
              </a:rPr>
              <a:t>عَاوَنَهُ، </a:t>
            </a:r>
            <a:r>
              <a:rPr lang="ar-AE" sz="3200" b="1" dirty="0">
                <a:solidFill>
                  <a:schemeClr val="tx1"/>
                </a:solidFill>
              </a:rPr>
              <a:t>سَاعَدَهُ</a:t>
            </a:r>
            <a:r>
              <a:rPr lang="ar-AE" sz="32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981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510C5D-4C37-4475-93F7-D464DBA4B79A}"/>
              </a:ext>
            </a:extLst>
          </p:cNvPr>
          <p:cNvSpPr/>
          <p:nvPr/>
        </p:nvSpPr>
        <p:spPr>
          <a:xfrm>
            <a:off x="2209800" y="228600"/>
            <a:ext cx="8077200" cy="4038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ar-SA" sz="13800" b="1" dirty="0">
                <a:solidFill>
                  <a:srgbClr val="FF0000"/>
                </a:solidFill>
              </a:rPr>
              <a:t>و</a:t>
            </a:r>
            <a:r>
              <a:rPr lang="ar-AE" sz="13800" b="1" dirty="0">
                <a:solidFill>
                  <a:srgbClr val="FF0000"/>
                </a:solidFill>
              </a:rPr>
              <a:t>َ</a:t>
            </a:r>
            <a:r>
              <a:rPr lang="ar-SA" sz="13800" b="1" dirty="0">
                <a:solidFill>
                  <a:srgbClr val="FF0000"/>
                </a:solidFill>
              </a:rPr>
              <a:t>ه</a:t>
            </a:r>
            <a:r>
              <a:rPr lang="ar-AE" sz="13800" b="1" dirty="0">
                <a:solidFill>
                  <a:srgbClr val="FF0000"/>
                </a:solidFill>
              </a:rPr>
              <a:t>َــ</a:t>
            </a:r>
            <a:r>
              <a:rPr lang="ar-SA" sz="13800" b="1" dirty="0">
                <a:solidFill>
                  <a:srgbClr val="FF0000"/>
                </a:solidFill>
              </a:rPr>
              <a:t>ن</a:t>
            </a:r>
            <a:r>
              <a:rPr lang="ar-SA" sz="8800" b="1" dirty="0">
                <a:solidFill>
                  <a:srgbClr val="FF0000"/>
                </a:solidFill>
              </a:rPr>
              <a:t>: </a:t>
            </a:r>
            <a:r>
              <a:rPr lang="ar-SA" sz="11500" b="1" dirty="0">
                <a:solidFill>
                  <a:schemeClr val="bg2">
                    <a:lumMod val="25000"/>
                  </a:schemeClr>
                </a:solidFill>
              </a:rPr>
              <a:t>ض</a:t>
            </a:r>
            <a:r>
              <a:rPr lang="ar-AE" sz="11500" b="1" dirty="0">
                <a:solidFill>
                  <a:schemeClr val="bg2">
                    <a:lumMod val="25000"/>
                  </a:schemeClr>
                </a:solidFill>
              </a:rPr>
              <a:t>َ</a:t>
            </a:r>
            <a:r>
              <a:rPr lang="ar-SA" sz="11500" b="1" dirty="0">
                <a:solidFill>
                  <a:schemeClr val="bg2">
                    <a:lumMod val="25000"/>
                  </a:schemeClr>
                </a:solidFill>
              </a:rPr>
              <a:t>ع</a:t>
            </a:r>
            <a:r>
              <a:rPr lang="ar-AE" sz="11500" b="1" dirty="0">
                <a:solidFill>
                  <a:schemeClr val="bg2">
                    <a:lumMod val="25000"/>
                  </a:schemeClr>
                </a:solidFill>
              </a:rPr>
              <a:t>ـ</a:t>
            </a:r>
            <a:r>
              <a:rPr lang="ar-SA" sz="11500" b="1" dirty="0">
                <a:solidFill>
                  <a:schemeClr val="bg2">
                    <a:lumMod val="25000"/>
                  </a:schemeClr>
                </a:solidFill>
              </a:rPr>
              <a:t>ف</a:t>
            </a:r>
            <a:endParaRPr lang="en-US" sz="4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1267" name="Picture 2" descr="Related image">
            <a:extLst>
              <a:ext uri="{FF2B5EF4-FFF2-40B4-BE49-F238E27FC236}">
                <a16:creationId xmlns:a16="http://schemas.microsoft.com/office/drawing/2014/main" id="{0E03C70A-6C92-4004-8731-D3EC4C84F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191000"/>
            <a:ext cx="5257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F48EDC4D-A138-47B2-92CC-6FB195052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996" y="2281287"/>
            <a:ext cx="10624008" cy="4420818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85495069-47C8-4767-A75B-65352F8169EB}"/>
              </a:ext>
            </a:extLst>
          </p:cNvPr>
          <p:cNvSpPr/>
          <p:nvPr/>
        </p:nvSpPr>
        <p:spPr>
          <a:xfrm>
            <a:off x="7569724" y="603315"/>
            <a:ext cx="2950589" cy="1074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AE" sz="2800" b="1" dirty="0">
                <a:solidFill>
                  <a:schemeClr val="tx1"/>
                </a:solidFill>
              </a:rPr>
              <a:t>لم ينتبه إليه أو يهتمَّ به.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534F24A7-B269-4CAD-AB9C-FEB264136339}"/>
              </a:ext>
            </a:extLst>
          </p:cNvPr>
          <p:cNvSpPr/>
          <p:nvPr/>
        </p:nvSpPr>
        <p:spPr>
          <a:xfrm>
            <a:off x="2066041" y="716437"/>
            <a:ext cx="3099847" cy="1074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>
                <a:solidFill>
                  <a:srgbClr val="333333"/>
                </a:solidFill>
                <a:latin typeface="amiri"/>
              </a:rPr>
              <a:t> قام بعمله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35864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B82AD18-AD20-43D0-8ADE-CE2AAAC4D873}"/>
              </a:ext>
            </a:extLst>
          </p:cNvPr>
          <p:cNvSpPr/>
          <p:nvPr/>
        </p:nvSpPr>
        <p:spPr>
          <a:xfrm>
            <a:off x="1981200" y="381000"/>
            <a:ext cx="8534400" cy="2971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ar-SA" sz="9600" b="1" dirty="0">
                <a:solidFill>
                  <a:srgbClr val="A96731"/>
                </a:solidFill>
              </a:rPr>
              <a:t>لا تلقي بالا: </a:t>
            </a:r>
            <a:r>
              <a:rPr lang="ar-SA" sz="9600" b="1" dirty="0">
                <a:solidFill>
                  <a:srgbClr val="9A5483"/>
                </a:solidFill>
              </a:rPr>
              <a:t>لا تهْتِمَ </a:t>
            </a:r>
            <a:r>
              <a:rPr lang="ar-SA" sz="9600" b="1" dirty="0"/>
              <a:t> </a:t>
            </a:r>
            <a:endParaRPr lang="en-US" sz="4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339" name="AutoShape 2" descr="Related image">
            <a:extLst>
              <a:ext uri="{FF2B5EF4-FFF2-40B4-BE49-F238E27FC236}">
                <a16:creationId xmlns:a16="http://schemas.microsoft.com/office/drawing/2014/main" id="{1091C281-D99C-4A61-86F9-7EF4651DD9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40" name="AutoShape 4" descr="Related image">
            <a:extLst>
              <a:ext uri="{FF2B5EF4-FFF2-40B4-BE49-F238E27FC236}">
                <a16:creationId xmlns:a16="http://schemas.microsoft.com/office/drawing/2014/main" id="{D0C6AE09-2EFA-479B-8E04-44BD369802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4341" name="Picture 2" descr="Image result for careless">
            <a:extLst>
              <a:ext uri="{FF2B5EF4-FFF2-40B4-BE49-F238E27FC236}">
                <a16:creationId xmlns:a16="http://schemas.microsoft.com/office/drawing/2014/main" id="{068FF45E-52D5-4A11-97D2-2B298B601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" t="23386" r="16611"/>
          <a:stretch>
            <a:fillRect/>
          </a:stretch>
        </p:blipFill>
        <p:spPr bwMode="auto">
          <a:xfrm>
            <a:off x="3048000" y="3429000"/>
            <a:ext cx="6096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280</Words>
  <Application>Microsoft Office PowerPoint</Application>
  <PresentationFormat>Widescreen</PresentationFormat>
  <Paragraphs>76</Paragraphs>
  <Slides>20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amiri</vt:lpstr>
      <vt:lpstr>Andalus</vt:lpstr>
      <vt:lpstr>Arial</vt:lpstr>
      <vt:lpstr>Calibri</vt:lpstr>
      <vt:lpstr>Calibri Light</vt:lpstr>
      <vt:lpstr>Century Gothic</vt:lpstr>
      <vt:lpstr>نسق Office</vt:lpstr>
      <vt:lpstr>Essential</vt:lpstr>
      <vt:lpstr>2_Office Theme</vt:lpstr>
      <vt:lpstr>PowerPoint Presentation</vt:lpstr>
      <vt:lpstr>أتعلم من هذا الدرس 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ThinkPad</dc:creator>
  <cp:lastModifiedBy>Naseem Mohammed Noman Ali</cp:lastModifiedBy>
  <cp:revision>30</cp:revision>
  <dcterms:created xsi:type="dcterms:W3CDTF">2020-11-11T19:45:47Z</dcterms:created>
  <dcterms:modified xsi:type="dcterms:W3CDTF">2020-12-05T15:58:33Z</dcterms:modified>
</cp:coreProperties>
</file>