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90" r:id="rId2"/>
    <p:sldId id="299" r:id="rId3"/>
    <p:sldId id="291" r:id="rId4"/>
    <p:sldId id="266" r:id="rId5"/>
    <p:sldId id="260" r:id="rId6"/>
    <p:sldId id="261" r:id="rId7"/>
    <p:sldId id="296" r:id="rId8"/>
    <p:sldId id="257" r:id="rId9"/>
    <p:sldId id="293" r:id="rId10"/>
    <p:sldId id="292" r:id="rId11"/>
    <p:sldId id="297" r:id="rId12"/>
    <p:sldId id="304" r:id="rId13"/>
    <p:sldId id="294" r:id="rId14"/>
    <p:sldId id="300" r:id="rId15"/>
    <p:sldId id="262" r:id="rId16"/>
    <p:sldId id="259" r:id="rId17"/>
    <p:sldId id="258" r:id="rId18"/>
    <p:sldId id="298" r:id="rId19"/>
    <p:sldId id="301" r:id="rId20"/>
    <p:sldId id="302" r:id="rId21"/>
    <p:sldId id="283" r:id="rId22"/>
    <p:sldId id="303" r:id="rId23"/>
    <p:sldId id="285" r:id="rId24"/>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059" autoAdjust="0"/>
    <p:restoredTop sz="94660"/>
  </p:normalViewPr>
  <p:slideViewPr>
    <p:cSldViewPr snapToGrid="0">
      <p:cViewPr varScale="1">
        <p:scale>
          <a:sx n="75" d="100"/>
          <a:sy n="75" d="100"/>
        </p:scale>
        <p:origin x="6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AE"/>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A67D341-574F-4D71-9D35-260E916D4BC6}" type="datetimeFigureOut">
              <a:rPr lang="ar-AE" smtClean="0"/>
              <a:t>21/01/1438</a:t>
            </a:fld>
            <a:endParaRPr lang="ar-AE"/>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AE"/>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AE"/>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FE719C4-70B8-41D8-9F81-CD98C07D44C4}" type="slidenum">
              <a:rPr lang="ar-AE" smtClean="0"/>
              <a:t>‹#›</a:t>
            </a:fld>
            <a:endParaRPr lang="ar-AE"/>
          </a:p>
        </p:txBody>
      </p:sp>
    </p:spTree>
    <p:extLst>
      <p:ext uri="{BB962C8B-B14F-4D97-AF65-F5344CB8AC3E}">
        <p14:creationId xmlns:p14="http://schemas.microsoft.com/office/powerpoint/2010/main" val="39013467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0CB2C-77A5-4BF9-991F-7B518F9FFE18}" type="slidenum">
              <a:rPr lang="en-US" smtClean="0"/>
              <a:t>7</a:t>
            </a:fld>
            <a:endParaRPr lang="en-US"/>
          </a:p>
        </p:txBody>
      </p:sp>
    </p:spTree>
    <p:extLst>
      <p:ext uri="{BB962C8B-B14F-4D97-AF65-F5344CB8AC3E}">
        <p14:creationId xmlns:p14="http://schemas.microsoft.com/office/powerpoint/2010/main" val="114013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AE"/>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AE"/>
          </a:p>
        </p:txBody>
      </p:sp>
      <p:sp>
        <p:nvSpPr>
          <p:cNvPr id="4" name="عنصر نائب للتاريخ 3"/>
          <p:cNvSpPr>
            <a:spLocks noGrp="1"/>
          </p:cNvSpPr>
          <p:nvPr>
            <p:ph type="dt" sz="half" idx="10"/>
          </p:nvPr>
        </p:nvSpPr>
        <p:spPr/>
        <p:txBody>
          <a:bodyPr/>
          <a:lstStyle/>
          <a:p>
            <a:fld id="{D41253A1-06EB-47C4-A1B9-DE324DA03B2F}" type="datetimeFigureOut">
              <a:rPr lang="ar-AE" smtClean="0"/>
              <a:t>21/01/1438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30503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D41253A1-06EB-47C4-A1B9-DE324DA03B2F}" type="datetimeFigureOut">
              <a:rPr lang="ar-AE" smtClean="0"/>
              <a:t>21/01/1438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314031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AE"/>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D41253A1-06EB-47C4-A1B9-DE324DA03B2F}" type="datetimeFigureOut">
              <a:rPr lang="ar-AE" smtClean="0"/>
              <a:t>21/01/1438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109392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D41253A1-06EB-47C4-A1B9-DE324DA03B2F}" type="datetimeFigureOut">
              <a:rPr lang="ar-AE" smtClean="0"/>
              <a:t>21/01/1438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57889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41253A1-06EB-47C4-A1B9-DE324DA03B2F}" type="datetimeFigureOut">
              <a:rPr lang="ar-AE" smtClean="0"/>
              <a:t>21/01/1438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67300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5" name="عنصر نائب للتاريخ 4"/>
          <p:cNvSpPr>
            <a:spLocks noGrp="1"/>
          </p:cNvSpPr>
          <p:nvPr>
            <p:ph type="dt" sz="half" idx="10"/>
          </p:nvPr>
        </p:nvSpPr>
        <p:spPr/>
        <p:txBody>
          <a:bodyPr/>
          <a:lstStyle/>
          <a:p>
            <a:fld id="{D41253A1-06EB-47C4-A1B9-DE324DA03B2F}" type="datetimeFigureOut">
              <a:rPr lang="ar-AE" smtClean="0"/>
              <a:t>21/01/1438</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422538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7" name="عنصر نائب للتاريخ 6"/>
          <p:cNvSpPr>
            <a:spLocks noGrp="1"/>
          </p:cNvSpPr>
          <p:nvPr>
            <p:ph type="dt" sz="half" idx="10"/>
          </p:nvPr>
        </p:nvSpPr>
        <p:spPr/>
        <p:txBody>
          <a:bodyPr/>
          <a:lstStyle/>
          <a:p>
            <a:fld id="{D41253A1-06EB-47C4-A1B9-DE324DA03B2F}" type="datetimeFigureOut">
              <a:rPr lang="ar-AE" smtClean="0"/>
              <a:t>21/01/1438</a:t>
            </a:fld>
            <a:endParaRPr lang="ar-AE"/>
          </a:p>
        </p:txBody>
      </p:sp>
      <p:sp>
        <p:nvSpPr>
          <p:cNvPr id="8" name="عنصر نائب للتذييل 7"/>
          <p:cNvSpPr>
            <a:spLocks noGrp="1"/>
          </p:cNvSpPr>
          <p:nvPr>
            <p:ph type="ftr" sz="quarter" idx="11"/>
          </p:nvPr>
        </p:nvSpPr>
        <p:spPr/>
        <p:txBody>
          <a:bodyPr/>
          <a:lstStyle/>
          <a:p>
            <a:endParaRPr lang="ar-AE"/>
          </a:p>
        </p:txBody>
      </p:sp>
      <p:sp>
        <p:nvSpPr>
          <p:cNvPr id="9" name="عنصر نائب لرقم الشريحة 8"/>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413174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تاريخ 2"/>
          <p:cNvSpPr>
            <a:spLocks noGrp="1"/>
          </p:cNvSpPr>
          <p:nvPr>
            <p:ph type="dt" sz="half" idx="10"/>
          </p:nvPr>
        </p:nvSpPr>
        <p:spPr/>
        <p:txBody>
          <a:bodyPr/>
          <a:lstStyle/>
          <a:p>
            <a:fld id="{D41253A1-06EB-47C4-A1B9-DE324DA03B2F}" type="datetimeFigureOut">
              <a:rPr lang="ar-AE" smtClean="0"/>
              <a:t>21/01/1438</a:t>
            </a:fld>
            <a:endParaRPr lang="ar-AE"/>
          </a:p>
        </p:txBody>
      </p:sp>
      <p:sp>
        <p:nvSpPr>
          <p:cNvPr id="4" name="عنصر نائب للتذييل 3"/>
          <p:cNvSpPr>
            <a:spLocks noGrp="1"/>
          </p:cNvSpPr>
          <p:nvPr>
            <p:ph type="ftr" sz="quarter" idx="11"/>
          </p:nvPr>
        </p:nvSpPr>
        <p:spPr/>
        <p:txBody>
          <a:bodyPr/>
          <a:lstStyle/>
          <a:p>
            <a:endParaRPr lang="ar-AE"/>
          </a:p>
        </p:txBody>
      </p:sp>
      <p:sp>
        <p:nvSpPr>
          <p:cNvPr id="5" name="عنصر نائب لرقم الشريحة 4"/>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317855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41253A1-06EB-47C4-A1B9-DE324DA03B2F}" type="datetimeFigureOut">
              <a:rPr lang="ar-AE" smtClean="0"/>
              <a:t>21/01/1438</a:t>
            </a:fld>
            <a:endParaRPr lang="ar-AE"/>
          </a:p>
        </p:txBody>
      </p:sp>
      <p:sp>
        <p:nvSpPr>
          <p:cNvPr id="3" name="عنصر نائب للتذييل 2"/>
          <p:cNvSpPr>
            <a:spLocks noGrp="1"/>
          </p:cNvSpPr>
          <p:nvPr>
            <p:ph type="ftr" sz="quarter" idx="11"/>
          </p:nvPr>
        </p:nvSpPr>
        <p:spPr/>
        <p:txBody>
          <a:bodyPr/>
          <a:lstStyle/>
          <a:p>
            <a:endParaRPr lang="ar-AE"/>
          </a:p>
        </p:txBody>
      </p:sp>
      <p:sp>
        <p:nvSpPr>
          <p:cNvPr id="4" name="عنصر نائب لرقم الشريحة 3"/>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276712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AE"/>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41253A1-06EB-47C4-A1B9-DE324DA03B2F}" type="datetimeFigureOut">
              <a:rPr lang="ar-AE" smtClean="0"/>
              <a:t>21/01/1438</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73278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AE"/>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41253A1-06EB-47C4-A1B9-DE324DA03B2F}" type="datetimeFigureOut">
              <a:rPr lang="ar-AE" smtClean="0"/>
              <a:t>21/01/1438</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698158F3-B29A-4BAF-825B-F52DBC108491}" type="slidenum">
              <a:rPr lang="ar-AE" smtClean="0"/>
              <a:t>‹#›</a:t>
            </a:fld>
            <a:endParaRPr lang="ar-AE"/>
          </a:p>
        </p:txBody>
      </p:sp>
    </p:spTree>
    <p:extLst>
      <p:ext uri="{BB962C8B-B14F-4D97-AF65-F5344CB8AC3E}">
        <p14:creationId xmlns:p14="http://schemas.microsoft.com/office/powerpoint/2010/main" val="84358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1253A1-06EB-47C4-A1B9-DE324DA03B2F}" type="datetimeFigureOut">
              <a:rPr lang="ar-AE" smtClean="0"/>
              <a:t>21/01/1438</a:t>
            </a:fld>
            <a:endParaRPr lang="ar-AE"/>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8158F3-B29A-4BAF-825B-F52DBC108491}" type="slidenum">
              <a:rPr lang="ar-AE" smtClean="0"/>
              <a:t>‹#›</a:t>
            </a:fld>
            <a:endParaRPr lang="ar-AE"/>
          </a:p>
        </p:txBody>
      </p:sp>
    </p:spTree>
    <p:extLst>
      <p:ext uri="{BB962C8B-B14F-4D97-AF65-F5344CB8AC3E}">
        <p14:creationId xmlns:p14="http://schemas.microsoft.com/office/powerpoint/2010/main" val="328586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emf"/><Relationship Id="rId5" Type="http://schemas.openxmlformats.org/officeDocument/2006/relationships/slideLayout" Target="../slideLayouts/slideLayout7.xml"/><Relationship Id="rId4" Type="http://schemas.openxmlformats.org/officeDocument/2006/relationships/audio" Target="../media/media2.m4a"/></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12052300" cy="984199"/>
          </a:xfrm>
        </p:spPr>
        <p:txBody>
          <a:bodyPr>
            <a:normAutofit fontScale="90000"/>
          </a:bodyPr>
          <a:lstStyle/>
          <a:p>
            <a:r>
              <a:rPr lang="ar-AE" dirty="0" smtClean="0"/>
              <a:t>(خروج الرسول </a:t>
            </a:r>
            <a:r>
              <a:rPr lang="ar-AE" sz="2000" dirty="0" smtClean="0"/>
              <a:t>صلى الله عليه وسلم </a:t>
            </a:r>
            <a:r>
              <a:rPr lang="ar-AE" dirty="0" smtClean="0"/>
              <a:t>إلى الطائف يدعو إلى الإسلام)</a:t>
            </a:r>
            <a:endParaRPr lang="ar-AE" dirty="0"/>
          </a:p>
        </p:txBody>
      </p:sp>
      <p:sp>
        <p:nvSpPr>
          <p:cNvPr id="4" name="عنوان فرعي 3"/>
          <p:cNvSpPr>
            <a:spLocks noGrp="1"/>
          </p:cNvSpPr>
          <p:nvPr>
            <p:ph type="subTitle" idx="1"/>
          </p:nvPr>
        </p:nvSpPr>
        <p:spPr/>
        <p:txBody>
          <a:bodyPr/>
          <a:lstStyle/>
          <a:p>
            <a:endParaRPr lang="ar-AE"/>
          </a:p>
        </p:txBody>
      </p:sp>
      <p:sp>
        <p:nvSpPr>
          <p:cNvPr id="5" name="عنوان فرعي 2"/>
          <p:cNvSpPr txBox="1">
            <a:spLocks/>
          </p:cNvSpPr>
          <p:nvPr/>
        </p:nvSpPr>
        <p:spPr>
          <a:xfrm>
            <a:off x="1727200" y="1747838"/>
            <a:ext cx="9144000" cy="4273601"/>
          </a:xfrm>
          <a:prstGeom prst="rect">
            <a:avLst/>
          </a:prstGeom>
          <a:solidFill>
            <a:schemeClr val="accent4">
              <a:lumMod val="20000"/>
              <a:lumOff val="80000"/>
            </a:schemeClr>
          </a:solidFill>
          <a:ln w="76200">
            <a:solidFill>
              <a:srgbClr val="FFC000"/>
            </a:solidFill>
          </a:ln>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ar-AE" sz="3600" b="1" smtClean="0">
              <a:ln w="19050">
                <a:solidFill>
                  <a:schemeClr val="accent4">
                    <a:lumMod val="75000"/>
                  </a:schemeClr>
                </a:solidFill>
              </a:ln>
              <a:solidFill>
                <a:srgbClr val="92D050"/>
              </a:solidFill>
              <a:latin typeface="Aldhabi" panose="01000000000000000000" pitchFamily="2" charset="-78"/>
              <a:cs typeface="Aldhabi" panose="01000000000000000000" pitchFamily="2" charset="-78"/>
            </a:endParaRPr>
          </a:p>
          <a:p>
            <a:r>
              <a:rPr lang="ar-AE" sz="7200" b="1" smtClean="0">
                <a:ln w="19050">
                  <a:solidFill>
                    <a:schemeClr val="accent4">
                      <a:lumMod val="75000"/>
                    </a:schemeClr>
                  </a:solidFill>
                </a:ln>
                <a:solidFill>
                  <a:srgbClr val="92D050"/>
                </a:solidFill>
                <a:latin typeface="Aldhabi" panose="01000000000000000000" pitchFamily="2" charset="-78"/>
                <a:cs typeface="Aldhabi" panose="01000000000000000000" pitchFamily="2" charset="-78"/>
              </a:rPr>
              <a:t>الصف الخامس الابتدائي </a:t>
            </a:r>
          </a:p>
          <a:p>
            <a:r>
              <a:rPr lang="ar-AE" sz="7200" b="1" smtClean="0">
                <a:ln w="19050">
                  <a:solidFill>
                    <a:schemeClr val="accent4">
                      <a:lumMod val="75000"/>
                    </a:schemeClr>
                  </a:solidFill>
                </a:ln>
                <a:solidFill>
                  <a:srgbClr val="92D050"/>
                </a:solidFill>
                <a:latin typeface="Aldhabi" panose="01000000000000000000" pitchFamily="2" charset="-78"/>
                <a:cs typeface="Aldhabi" panose="01000000000000000000" pitchFamily="2" charset="-78"/>
              </a:rPr>
              <a:t>مدرسة البحث العلمي</a:t>
            </a:r>
          </a:p>
          <a:p>
            <a:r>
              <a:rPr lang="ar-AE" sz="7200" b="1" smtClean="0">
                <a:ln w="19050">
                  <a:solidFill>
                    <a:schemeClr val="accent4">
                      <a:lumMod val="75000"/>
                    </a:schemeClr>
                  </a:solidFill>
                </a:ln>
                <a:solidFill>
                  <a:srgbClr val="92D050"/>
                </a:solidFill>
                <a:latin typeface="Aldhabi" panose="01000000000000000000" pitchFamily="2" charset="-78"/>
                <a:cs typeface="Aldhabi" panose="01000000000000000000" pitchFamily="2" charset="-78"/>
              </a:rPr>
              <a:t>المعلم: أحمد الفروح  </a:t>
            </a:r>
            <a:endParaRPr lang="ar-AE" sz="7200" b="1" dirty="0">
              <a:ln w="19050">
                <a:solidFill>
                  <a:schemeClr val="accent4">
                    <a:lumMod val="75000"/>
                  </a:schemeClr>
                </a:solidFill>
              </a:ln>
              <a:solidFill>
                <a:srgbClr val="92D050"/>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214120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42900" y="1305342"/>
            <a:ext cx="11633200" cy="4247317"/>
          </a:xfrm>
          <a:prstGeom prst="rect">
            <a:avLst/>
          </a:prstGeom>
        </p:spPr>
        <p:txBody>
          <a:bodyPr wrap="square">
            <a:spAutoFit/>
          </a:bodyPr>
          <a:lstStyle/>
          <a:p>
            <a:r>
              <a:rPr lang="ar-AE" sz="3600" dirty="0" smtClean="0">
                <a:solidFill>
                  <a:srgbClr val="000000"/>
                </a:solidFill>
                <a:latin typeface="KarimLTRegular"/>
              </a:rPr>
              <a:t>أ- ما </a:t>
            </a:r>
            <a:r>
              <a:rPr lang="ar-AE" sz="3600" dirty="0">
                <a:solidFill>
                  <a:srgbClr val="000000"/>
                </a:solidFill>
                <a:latin typeface="KarimLTRegular"/>
              </a:rPr>
              <a:t>مَوْقِفُ أَهْلِ الطّائِفِ مِنْ دَعْوَةِ الرَّسولِ </a:t>
            </a:r>
            <a:r>
              <a:rPr lang="ar-AE" dirty="0"/>
              <a:t>صلى الله عليه وسلم</a:t>
            </a:r>
            <a:r>
              <a:rPr lang="ar-AE" sz="3600" dirty="0" smtClean="0">
                <a:solidFill>
                  <a:srgbClr val="000000"/>
                </a:solidFill>
                <a:latin typeface="KarimLTRegular"/>
              </a:rPr>
              <a:t>؟</a:t>
            </a:r>
          </a:p>
          <a:p>
            <a:r>
              <a:rPr lang="ar-AE" sz="3600" dirty="0" smtClean="0">
                <a:solidFill>
                  <a:srgbClr val="000000"/>
                </a:solidFill>
                <a:latin typeface="KarimLTRegular"/>
              </a:rPr>
              <a:t>.........................................................................................</a:t>
            </a:r>
            <a:endParaRPr lang="ar-AE" sz="3600" dirty="0">
              <a:solidFill>
                <a:srgbClr val="000000"/>
              </a:solidFill>
              <a:latin typeface="KarimLTRegular"/>
            </a:endParaRPr>
          </a:p>
          <a:p>
            <a:r>
              <a:rPr lang="ar-AE" sz="3600" dirty="0">
                <a:solidFill>
                  <a:srgbClr val="000000"/>
                </a:solidFill>
                <a:latin typeface="KarimLTRegular"/>
              </a:rPr>
              <a:t> ب- </a:t>
            </a:r>
            <a:r>
              <a:rPr lang="ar-AE" sz="3600" dirty="0" smtClean="0">
                <a:solidFill>
                  <a:srgbClr val="000000"/>
                </a:solidFill>
                <a:latin typeface="KarimLTRegular"/>
              </a:rPr>
              <a:t>ما </a:t>
            </a:r>
            <a:r>
              <a:rPr lang="ar-AE" sz="3600" dirty="0">
                <a:solidFill>
                  <a:srgbClr val="000000"/>
                </a:solidFill>
                <a:latin typeface="KarimLTRegular"/>
              </a:rPr>
              <a:t>مَوْقِفُ الرَّسولِ </a:t>
            </a:r>
            <a:r>
              <a:rPr lang="ar-AE" dirty="0"/>
              <a:t>صلى الله عليه وسلم </a:t>
            </a:r>
            <a:r>
              <a:rPr lang="ar-AE" sz="3600" dirty="0" smtClean="0">
                <a:solidFill>
                  <a:srgbClr val="000000"/>
                </a:solidFill>
                <a:latin typeface="KarimLTRegular"/>
              </a:rPr>
              <a:t>مِنْ </a:t>
            </a:r>
            <a:r>
              <a:rPr lang="ar-AE" sz="3600" dirty="0">
                <a:solidFill>
                  <a:srgbClr val="000000"/>
                </a:solidFill>
                <a:latin typeface="KarimLTRegular"/>
              </a:rPr>
              <a:t>رَدِّ فِعْلِ أَهْلِ الطّائِفِ</a:t>
            </a:r>
            <a:r>
              <a:rPr lang="ar-AE" sz="3600" dirty="0" smtClean="0">
                <a:solidFill>
                  <a:srgbClr val="000000"/>
                </a:solidFill>
                <a:latin typeface="KarimLTRegular"/>
              </a:rPr>
              <a:t>؟</a:t>
            </a:r>
          </a:p>
          <a:p>
            <a:r>
              <a:rPr lang="ar-AE" sz="3600" dirty="0" smtClean="0">
                <a:solidFill>
                  <a:srgbClr val="000000"/>
                </a:solidFill>
                <a:latin typeface="KarimLTRegular"/>
              </a:rPr>
              <a:t>.........................................................................................</a:t>
            </a:r>
          </a:p>
          <a:p>
            <a:r>
              <a:rPr lang="ar-AE" sz="3600" dirty="0">
                <a:solidFill>
                  <a:srgbClr val="000000"/>
                </a:solidFill>
                <a:latin typeface="KarimLTRegular"/>
              </a:rPr>
              <a:t>ج- وضِّحْ صَبْرَ الرَّسولِ </a:t>
            </a:r>
            <a:r>
              <a:rPr lang="ar-AE" sz="1600" b="1" dirty="0">
                <a:solidFill>
                  <a:srgbClr val="000000"/>
                </a:solidFill>
                <a:latin typeface="KarimLTRegular"/>
              </a:rPr>
              <a:t>صلى الله عليه وسلم </a:t>
            </a:r>
            <a:r>
              <a:rPr lang="ar-AE" sz="3600" dirty="0">
                <a:solidFill>
                  <a:srgbClr val="000000"/>
                </a:solidFill>
                <a:latin typeface="KarimLTRegular"/>
              </a:rPr>
              <a:t>وَعَزيمَتَهُ مِنْ خِلالِ أَحْداثِ دَعْوَةِ أَهْلِ الطّائِفِ</a:t>
            </a:r>
            <a:r>
              <a:rPr lang="ar-AE" sz="3600" dirty="0" smtClean="0">
                <a:solidFill>
                  <a:srgbClr val="000000"/>
                </a:solidFill>
                <a:latin typeface="KarimLTRegular"/>
              </a:rPr>
              <a:t>.</a:t>
            </a:r>
          </a:p>
          <a:p>
            <a:pPr marL="571500" indent="-571500">
              <a:buFont typeface="Arial" panose="020B0604020202020204" pitchFamily="34" charset="0"/>
              <a:buChar char="•"/>
            </a:pPr>
            <a:r>
              <a:rPr lang="ar-AE" sz="3600" dirty="0" smtClean="0">
                <a:solidFill>
                  <a:srgbClr val="000000"/>
                </a:solidFill>
                <a:latin typeface="KarimLTRegular"/>
              </a:rPr>
              <a:t>.....................................................................................</a:t>
            </a:r>
            <a:endParaRPr lang="ar-AE" sz="3600" dirty="0">
              <a:solidFill>
                <a:srgbClr val="000000"/>
              </a:solidFill>
              <a:latin typeface="KarimLTRegular"/>
            </a:endParaRPr>
          </a:p>
          <a:p>
            <a:pPr marL="571500" indent="-571500">
              <a:buFont typeface="Arial" panose="020B0604020202020204" pitchFamily="34" charset="0"/>
              <a:buChar char="•"/>
            </a:pPr>
            <a:r>
              <a:rPr lang="ar-AE" sz="3600" dirty="0" smtClean="0">
                <a:solidFill>
                  <a:srgbClr val="000000"/>
                </a:solidFill>
                <a:latin typeface="KarimLTRegular"/>
              </a:rPr>
              <a:t>.....................................................................................</a:t>
            </a:r>
            <a:endParaRPr lang="ar-AE" sz="3600" dirty="0">
              <a:solidFill>
                <a:srgbClr val="000000"/>
              </a:solidFill>
              <a:latin typeface="KarimLTRegular"/>
            </a:endParaRPr>
          </a:p>
          <a:p>
            <a:endParaRPr lang="ar-AE" dirty="0"/>
          </a:p>
        </p:txBody>
      </p:sp>
      <p:sp>
        <p:nvSpPr>
          <p:cNvPr id="5" name="شكل بيضاوي 4"/>
          <p:cNvSpPr/>
          <p:nvPr/>
        </p:nvSpPr>
        <p:spPr>
          <a:xfrm>
            <a:off x="5130800" y="152400"/>
            <a:ext cx="2349500" cy="115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smtClean="0"/>
              <a:t>ورقة عمل رقم 2</a:t>
            </a:r>
            <a:endParaRPr lang="ar-AE" dirty="0"/>
          </a:p>
        </p:txBody>
      </p:sp>
    </p:spTree>
    <p:extLst>
      <p:ext uri="{BB962C8B-B14F-4D97-AF65-F5344CB8AC3E}">
        <p14:creationId xmlns:p14="http://schemas.microsoft.com/office/powerpoint/2010/main" val="3565068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8842" y="-18739"/>
            <a:ext cx="1856556" cy="769441"/>
          </a:xfrm>
          <a:prstGeom prst="rect">
            <a:avLst/>
          </a:prstGeom>
          <a:noFill/>
        </p:spPr>
        <p:txBody>
          <a:bodyPr wrap="square" rtlCol="1">
            <a:spAutoFit/>
          </a:bodyPr>
          <a:lstStyle/>
          <a:p>
            <a:pPr algn="ctr"/>
            <a:r>
              <a:rPr lang="ar-AE"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فكر</a:t>
            </a:r>
            <a:endParaRPr lang="ar-AE"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مستطيل 1"/>
          <p:cNvSpPr/>
          <p:nvPr/>
        </p:nvSpPr>
        <p:spPr>
          <a:xfrm>
            <a:off x="0" y="707886"/>
            <a:ext cx="12090400" cy="3970318"/>
          </a:xfrm>
          <a:prstGeom prst="rect">
            <a:avLst/>
          </a:prstGeom>
          <a:solidFill>
            <a:schemeClr val="accent6">
              <a:lumMod val="20000"/>
              <a:lumOff val="80000"/>
            </a:schemeClr>
          </a:solidFill>
        </p:spPr>
        <p:txBody>
          <a:bodyPr wrap="square">
            <a:spAutoFit/>
          </a:bodyPr>
          <a:lstStyle/>
          <a:p>
            <a:pPr algn="ctr"/>
            <a:r>
              <a:rPr lang="ar-AE" sz="5400" b="1" dirty="0">
                <a:solidFill>
                  <a:schemeClr val="accent1">
                    <a:lumMod val="50000"/>
                  </a:schemeClr>
                </a:solidFill>
                <a:effectLst>
                  <a:glow rad="228600">
                    <a:schemeClr val="accent2">
                      <a:satMod val="175000"/>
                      <a:alpha val="40000"/>
                    </a:schemeClr>
                  </a:glow>
                </a:effectLst>
                <a:latin typeface="Tahoma" pitchFamily="34" charset="0"/>
                <a:ea typeface="Tahoma" pitchFamily="34" charset="0"/>
                <a:cs typeface="Simple Outline Pat" panose="02010400000000000000" pitchFamily="2" charset="-78"/>
              </a:rPr>
              <a:t>لقد أمر الله تعالى رسوله بالصبر على أذى قريش </a:t>
            </a:r>
            <a:endParaRPr lang="ar-AE" sz="5400" b="1" dirty="0" smtClean="0">
              <a:solidFill>
                <a:schemeClr val="accent1">
                  <a:lumMod val="50000"/>
                </a:schemeClr>
              </a:solidFill>
              <a:effectLst>
                <a:glow rad="228600">
                  <a:schemeClr val="accent2">
                    <a:satMod val="175000"/>
                    <a:alpha val="40000"/>
                  </a:schemeClr>
                </a:glow>
              </a:effectLst>
              <a:latin typeface="Tahoma" pitchFamily="34" charset="0"/>
              <a:ea typeface="Tahoma" pitchFamily="34" charset="0"/>
              <a:cs typeface="Simple Outline Pat" panose="02010400000000000000" pitchFamily="2" charset="-78"/>
            </a:endParaRPr>
          </a:p>
          <a:p>
            <a:pPr algn="just"/>
            <a:r>
              <a:rPr lang="ar-AE" sz="6600" b="1" dirty="0">
                <a:solidFill>
                  <a:schemeClr val="accent2"/>
                </a:solidFill>
                <a:effectLst/>
                <a:latin typeface="Arabic Typesetting" panose="03020402040406030203" pitchFamily="66" charset="-78"/>
                <a:ea typeface="Tahoma" pitchFamily="34" charset="0"/>
                <a:cs typeface="Arabic Typesetting" panose="03020402040406030203" pitchFamily="66" charset="-78"/>
              </a:rPr>
              <a:t>فكيف توفق بين خروج النبي صلى الله عليه وسلم من مكة إلى الطائف لدعوة  أهلها إلى </a:t>
            </a:r>
            <a:r>
              <a:rPr lang="ar-AE" sz="6600" b="1" dirty="0" smtClean="0">
                <a:solidFill>
                  <a:schemeClr val="accent2"/>
                </a:solidFill>
                <a:effectLst/>
                <a:latin typeface="Arabic Typesetting" panose="03020402040406030203" pitchFamily="66" charset="-78"/>
                <a:ea typeface="Tahoma" pitchFamily="34" charset="0"/>
                <a:cs typeface="Arabic Typesetting" panose="03020402040406030203" pitchFamily="66" charset="-78"/>
              </a:rPr>
              <a:t>الإسلام </a:t>
            </a:r>
            <a:r>
              <a:rPr lang="ar-AE" sz="6600" b="1" dirty="0">
                <a:solidFill>
                  <a:schemeClr val="accent2"/>
                </a:solidFill>
                <a:effectLst/>
                <a:latin typeface="Arabic Typesetting" panose="03020402040406030203" pitchFamily="66" charset="-78"/>
                <a:ea typeface="Tahoma" pitchFamily="34" charset="0"/>
                <a:cs typeface="Arabic Typesetting" panose="03020402040406030203" pitchFamily="66" charset="-78"/>
              </a:rPr>
              <a:t>وبين أمر الله عزو جل رسوله صلى الله عليه وسلم بالصبر على أذى </a:t>
            </a:r>
            <a:r>
              <a:rPr lang="ar-AE" sz="6600" b="1" dirty="0" smtClean="0">
                <a:solidFill>
                  <a:schemeClr val="accent2"/>
                </a:solidFill>
                <a:effectLst/>
                <a:latin typeface="Arabic Typesetting" panose="03020402040406030203" pitchFamily="66" charset="-78"/>
                <a:ea typeface="Tahoma" pitchFamily="34" charset="0"/>
                <a:cs typeface="Arabic Typesetting" panose="03020402040406030203" pitchFamily="66" charset="-78"/>
              </a:rPr>
              <a:t>قريش؟ </a:t>
            </a:r>
            <a:endParaRPr lang="ar-AE" sz="6600" b="1" dirty="0">
              <a:solidFill>
                <a:schemeClr val="accent2"/>
              </a:solidFill>
              <a:effectLst/>
              <a:latin typeface="Arabic Typesetting" panose="03020402040406030203" pitchFamily="66" charset="-78"/>
              <a:ea typeface="Tahoma" pitchFamily="34" charset="0"/>
              <a:cs typeface="Arabic Typesetting" panose="03020402040406030203" pitchFamily="66" charset="-78"/>
            </a:endParaRPr>
          </a:p>
        </p:txBody>
      </p:sp>
      <p:pic>
        <p:nvPicPr>
          <p:cNvPr id="2053" name="Picture 5"/>
          <p:cNvPicPr>
            <a:picLocks noChangeAspect="1" noChangeArrowheads="1"/>
          </p:cNvPicPr>
          <p:nvPr/>
        </p:nvPicPr>
        <p:blipFill>
          <a:blip r:embed="rId2" cstate="print"/>
          <a:srcRect/>
          <a:stretch>
            <a:fillRect/>
          </a:stretch>
        </p:blipFill>
        <p:spPr bwMode="auto">
          <a:xfrm>
            <a:off x="0" y="4484860"/>
            <a:ext cx="1376468" cy="2304256"/>
          </a:xfrm>
          <a:prstGeom prst="rect">
            <a:avLst/>
          </a:prstGeom>
          <a:noFill/>
          <a:ln w="9525">
            <a:noFill/>
            <a:miter lim="800000"/>
            <a:headEnd/>
            <a:tailEnd/>
          </a:ln>
        </p:spPr>
      </p:pic>
      <p:sp>
        <p:nvSpPr>
          <p:cNvPr id="3" name="مربع نص 2"/>
          <p:cNvSpPr txBox="1"/>
          <p:nvPr/>
        </p:nvSpPr>
        <p:spPr>
          <a:xfrm>
            <a:off x="1376468" y="4727013"/>
            <a:ext cx="10701232" cy="2062103"/>
          </a:xfrm>
          <a:prstGeom prst="rect">
            <a:avLst/>
          </a:prstGeom>
          <a:noFill/>
        </p:spPr>
        <p:txBody>
          <a:bodyPr wrap="square" rtlCol="1">
            <a:spAutoFit/>
          </a:bodyPr>
          <a:lstStyle/>
          <a:p>
            <a:pPr algn="just"/>
            <a:r>
              <a:rPr lang="ar-AE" sz="3200" b="1" dirty="0" smtClean="0"/>
              <a:t>لأن الرسول صلى الله عليه وسلم  لم يدعُ عليهم  وخروجه كان للدعوة بعد أن رفضتها قريش ولو علم أن بقاءه فيهم،  فيه  مصلحة لبقي،  فليس من الصبر البقاء في قوم لا يريدون الإسلام بعد التيقن من أنه لن يسلم أحد فيهم . ودعوة الإسلام ليس لقريش فقط بل لكل الناس. </a:t>
            </a:r>
            <a:endParaRPr lang="ar-AE" sz="3200" b="1" dirty="0"/>
          </a:p>
        </p:txBody>
      </p:sp>
    </p:spTree>
    <p:extLst>
      <p:ext uri="{BB962C8B-B14F-4D97-AF65-F5344CB8AC3E}">
        <p14:creationId xmlns:p14="http://schemas.microsoft.com/office/powerpoint/2010/main" val="5937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linds(horizontal)">
                                      <p:cBhvr>
                                        <p:cTn id="1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62450" y="454025"/>
            <a:ext cx="4038600" cy="968375"/>
          </a:xfrm>
          <a:solidFill>
            <a:schemeClr val="accent4">
              <a:lumMod val="40000"/>
              <a:lumOff val="60000"/>
            </a:schemeClr>
          </a:solidFill>
        </p:spPr>
        <p:txBody>
          <a:bodyPr/>
          <a:lstStyle/>
          <a:p>
            <a:pPr algn="ctr"/>
            <a:r>
              <a:rPr lang="ar-AE" b="1" dirty="0" smtClean="0"/>
              <a:t>أسئلة سابرة </a:t>
            </a:r>
            <a:endParaRPr lang="ar-AE" b="1" dirty="0"/>
          </a:p>
        </p:txBody>
      </p:sp>
      <p:sp>
        <p:nvSpPr>
          <p:cNvPr id="3" name="عنصر نائب للمحتوى 2"/>
          <p:cNvSpPr>
            <a:spLocks noGrp="1"/>
          </p:cNvSpPr>
          <p:nvPr>
            <p:ph idx="1"/>
          </p:nvPr>
        </p:nvSpPr>
        <p:spPr>
          <a:xfrm>
            <a:off x="558800" y="1943100"/>
            <a:ext cx="11087100" cy="4351338"/>
          </a:xfrm>
          <a:solidFill>
            <a:schemeClr val="accent4">
              <a:lumMod val="20000"/>
              <a:lumOff val="80000"/>
            </a:schemeClr>
          </a:solidFill>
        </p:spPr>
        <p:txBody>
          <a:bodyPr>
            <a:normAutofit/>
          </a:bodyPr>
          <a:lstStyle/>
          <a:p>
            <a:r>
              <a:rPr lang="ar-AE" sz="3600" b="1" dirty="0" smtClean="0"/>
              <a:t>من هو الغلام الذي قدم لرسول الله صلى الله عليه وسلم قطف العنب ؟</a:t>
            </a:r>
          </a:p>
          <a:p>
            <a:r>
              <a:rPr lang="ar-AE" sz="3600" b="1" dirty="0" smtClean="0"/>
              <a:t>من أي بلد هو ؟</a:t>
            </a:r>
          </a:p>
          <a:p>
            <a:r>
              <a:rPr lang="ar-AE" sz="3600" b="1" dirty="0" smtClean="0"/>
              <a:t>ماذا فعل عندما وضع له قطف العنب ؟</a:t>
            </a:r>
          </a:p>
          <a:p>
            <a:r>
              <a:rPr lang="ar-AE" sz="3600" b="1" dirty="0" smtClean="0"/>
              <a:t>لماذا أكبَّ عداس على الرسول صلى الله عليه وسلم يقبل يديه ورجليه ؟</a:t>
            </a:r>
          </a:p>
          <a:p>
            <a:r>
              <a:rPr lang="ar-AE" sz="3600" b="1" dirty="0" smtClean="0"/>
              <a:t>كيف عرف عداس أن محمداً صلى الله عليه وسلم على حق ؟</a:t>
            </a:r>
          </a:p>
          <a:p>
            <a:r>
              <a:rPr lang="ar-AE" sz="3600" b="1" dirty="0"/>
              <a:t>بحِمايَةِ من </a:t>
            </a:r>
            <a:r>
              <a:rPr lang="ar-AE" sz="3600" b="1" dirty="0" smtClean="0"/>
              <a:t>دخل </a:t>
            </a:r>
            <a:r>
              <a:rPr lang="ar-AE" sz="3600" b="1" dirty="0"/>
              <a:t>النبي  صلى الله عليه وسلم </a:t>
            </a:r>
            <a:r>
              <a:rPr lang="ar-AE" sz="3600" b="1" dirty="0" smtClean="0"/>
              <a:t>مَكَّةَ عندما عاد إليها؟</a:t>
            </a:r>
          </a:p>
        </p:txBody>
      </p:sp>
    </p:spTree>
    <p:extLst>
      <p:ext uri="{BB962C8B-B14F-4D97-AF65-F5344CB8AC3E}">
        <p14:creationId xmlns:p14="http://schemas.microsoft.com/office/powerpoint/2010/main" val="166673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98425"/>
            <a:ext cx="12065000" cy="1325563"/>
          </a:xfrm>
        </p:spPr>
        <p:txBody>
          <a:bodyPr>
            <a:normAutofit fontScale="90000"/>
          </a:bodyPr>
          <a:lstStyle/>
          <a:p>
            <a:pPr algn="ctr"/>
            <a:r>
              <a:rPr lang="ar-AE" b="1" dirty="0" smtClean="0">
                <a:solidFill>
                  <a:schemeClr val="accent4">
                    <a:lumMod val="50000"/>
                  </a:schemeClr>
                </a:solidFill>
                <a:effectLst>
                  <a:glow rad="228600">
                    <a:schemeClr val="accent2">
                      <a:satMod val="175000"/>
                      <a:alpha val="40000"/>
                    </a:schemeClr>
                  </a:glow>
                </a:effectLst>
              </a:rPr>
              <a:t/>
            </a:r>
            <a:br>
              <a:rPr lang="ar-AE" b="1" dirty="0" smtClean="0">
                <a:solidFill>
                  <a:schemeClr val="accent4">
                    <a:lumMod val="50000"/>
                  </a:schemeClr>
                </a:solidFill>
                <a:effectLst>
                  <a:glow rad="228600">
                    <a:schemeClr val="accent2">
                      <a:satMod val="175000"/>
                      <a:alpha val="40000"/>
                    </a:schemeClr>
                  </a:glow>
                </a:effectLst>
              </a:rPr>
            </a:br>
            <a:r>
              <a:rPr lang="ar-AE" b="1" dirty="0" smtClean="0">
                <a:solidFill>
                  <a:schemeClr val="accent4">
                    <a:lumMod val="50000"/>
                  </a:schemeClr>
                </a:solidFill>
                <a:effectLst>
                  <a:glow rad="228600">
                    <a:schemeClr val="accent2">
                      <a:satMod val="175000"/>
                      <a:alpha val="40000"/>
                    </a:schemeClr>
                  </a:glow>
                </a:effectLst>
              </a:rPr>
              <a:t>يستنتجَ </a:t>
            </a:r>
            <a:r>
              <a:rPr lang="ar-AE" b="1" dirty="0">
                <a:solidFill>
                  <a:schemeClr val="accent4">
                    <a:lumMod val="50000"/>
                  </a:schemeClr>
                </a:solidFill>
                <a:effectLst>
                  <a:glow rad="228600">
                    <a:schemeClr val="accent2">
                      <a:satMod val="175000"/>
                      <a:alpha val="40000"/>
                    </a:schemeClr>
                  </a:glow>
                </a:effectLst>
              </a:rPr>
              <a:t>القيمة والخلق العظيم الذي تحلى به الرسول </a:t>
            </a:r>
            <a:r>
              <a:rPr lang="ar-AE" sz="2400" b="1" dirty="0">
                <a:solidFill>
                  <a:schemeClr val="accent4">
                    <a:lumMod val="50000"/>
                  </a:schemeClr>
                </a:solidFill>
                <a:effectLst>
                  <a:glow rad="228600">
                    <a:schemeClr val="accent2">
                      <a:satMod val="175000"/>
                      <a:alpha val="40000"/>
                    </a:schemeClr>
                  </a:glow>
                </a:effectLst>
              </a:rPr>
              <a:t>صلى الله عليه وسلم</a:t>
            </a:r>
            <a:r>
              <a:rPr lang="ar-AE" b="1" dirty="0">
                <a:solidFill>
                  <a:schemeClr val="accent4">
                    <a:lumMod val="50000"/>
                  </a:schemeClr>
                </a:solidFill>
                <a:effectLst>
                  <a:glow rad="228600">
                    <a:schemeClr val="accent2">
                      <a:satMod val="175000"/>
                      <a:alpha val="40000"/>
                    </a:schemeClr>
                  </a:glow>
                </a:effectLst>
              </a:rPr>
              <a:t> بعد تعرضه لأذى أهل </a:t>
            </a:r>
            <a:r>
              <a:rPr lang="ar-AE" b="1" dirty="0" smtClean="0">
                <a:solidFill>
                  <a:schemeClr val="accent4">
                    <a:lumMod val="50000"/>
                  </a:schemeClr>
                </a:solidFill>
                <a:effectLst>
                  <a:glow rad="228600">
                    <a:schemeClr val="accent2">
                      <a:satMod val="175000"/>
                      <a:alpha val="40000"/>
                    </a:schemeClr>
                  </a:glow>
                </a:effectLst>
              </a:rPr>
              <a:t>الطائف.</a:t>
            </a:r>
            <a:r>
              <a:rPr lang="ar-AE" b="1" dirty="0">
                <a:solidFill>
                  <a:schemeClr val="accent4">
                    <a:lumMod val="50000"/>
                  </a:schemeClr>
                </a:solidFill>
                <a:effectLst>
                  <a:glow rad="228600">
                    <a:schemeClr val="accent2">
                      <a:satMod val="175000"/>
                      <a:alpha val="40000"/>
                    </a:schemeClr>
                  </a:glow>
                </a:effectLst>
              </a:rPr>
              <a:t/>
            </a:r>
            <a:br>
              <a:rPr lang="ar-AE" b="1" dirty="0">
                <a:solidFill>
                  <a:schemeClr val="accent4">
                    <a:lumMod val="50000"/>
                  </a:schemeClr>
                </a:solidFill>
                <a:effectLst>
                  <a:glow rad="228600">
                    <a:schemeClr val="accent2">
                      <a:satMod val="175000"/>
                      <a:alpha val="40000"/>
                    </a:schemeClr>
                  </a:glow>
                </a:effectLst>
              </a:rPr>
            </a:br>
            <a:endParaRPr lang="ar-AE" dirty="0"/>
          </a:p>
        </p:txBody>
      </p:sp>
      <p:sp>
        <p:nvSpPr>
          <p:cNvPr id="4" name="مستطيل 3"/>
          <p:cNvSpPr/>
          <p:nvPr/>
        </p:nvSpPr>
        <p:spPr>
          <a:xfrm>
            <a:off x="266700" y="1690688"/>
            <a:ext cx="11925300" cy="3416320"/>
          </a:xfrm>
          <a:prstGeom prst="rect">
            <a:avLst/>
          </a:prstGeom>
        </p:spPr>
        <p:txBody>
          <a:bodyPr wrap="square">
            <a:spAutoFit/>
          </a:bodyPr>
          <a:lstStyle/>
          <a:p>
            <a:r>
              <a:rPr lang="ar-AE" sz="3600" dirty="0">
                <a:solidFill>
                  <a:srgbClr val="000000"/>
                </a:solidFill>
                <a:latin typeface="KarimLTRegular"/>
              </a:rPr>
              <a:t>حينَما رَفَضَ زُعَماءُ الطّائِفِ دَعْوَةَ الإِسْلامِ حَزِنَ الرَّسولُ صلى الله عليه وسلم حُزْنًا شَديدًا فانْطَلَقَ وَهُوَ مَهْمومٌ عَلى وَجْهِهِ </a:t>
            </a:r>
            <a:r>
              <a:rPr lang="ar-AE" sz="3600" dirty="0" smtClean="0">
                <a:solidFill>
                  <a:srgbClr val="000000"/>
                </a:solidFill>
                <a:latin typeface="KarimLTRegular"/>
              </a:rPr>
              <a:t>فَلَمْ يَسْتَفِقْ إِلّا </a:t>
            </a:r>
            <a:r>
              <a:rPr lang="ar-AE" sz="3600" dirty="0">
                <a:solidFill>
                  <a:srgbClr val="000000"/>
                </a:solidFill>
                <a:latin typeface="KarimLTRegular"/>
              </a:rPr>
              <a:t>عَلى صَوْتِ جِبْريلَ يُناديهِ فَقالَ </a:t>
            </a:r>
            <a:r>
              <a:rPr lang="ar-AE" sz="3600" dirty="0" smtClean="0">
                <a:solidFill>
                  <a:srgbClr val="000000"/>
                </a:solidFill>
                <a:latin typeface="KarimLTRegular"/>
              </a:rPr>
              <a:t>لهُ</a:t>
            </a:r>
            <a:r>
              <a:rPr lang="ar-AE" sz="3600" dirty="0">
                <a:solidFill>
                  <a:srgbClr val="000000"/>
                </a:solidFill>
                <a:latin typeface="KarimLTRegular"/>
              </a:rPr>
              <a:t>: )إِنَّ </a:t>
            </a:r>
            <a:r>
              <a:rPr lang="ar-AE" sz="3600" dirty="0" smtClean="0">
                <a:solidFill>
                  <a:srgbClr val="000000"/>
                </a:solidFill>
                <a:latin typeface="KarimLTRegular"/>
              </a:rPr>
              <a:t>اللهَ </a:t>
            </a:r>
            <a:r>
              <a:rPr lang="ar-AE" sz="3600" dirty="0">
                <a:solidFill>
                  <a:srgbClr val="000000"/>
                </a:solidFill>
                <a:latin typeface="KarimLTRegular"/>
              </a:rPr>
              <a:t>قَدْ سَمِعَ قَوْلَ قَوْمِكَ </a:t>
            </a:r>
            <a:r>
              <a:rPr lang="ar-AE" sz="3600" dirty="0" smtClean="0">
                <a:solidFill>
                  <a:srgbClr val="000000"/>
                </a:solidFill>
                <a:latin typeface="KarimLTRegular"/>
              </a:rPr>
              <a:t>لكَ </a:t>
            </a:r>
            <a:r>
              <a:rPr lang="ar-AE" sz="3600" dirty="0">
                <a:solidFill>
                  <a:srgbClr val="000000"/>
                </a:solidFill>
                <a:latin typeface="KarimLTRegular"/>
              </a:rPr>
              <a:t>وَما رَدّوا </a:t>
            </a:r>
            <a:r>
              <a:rPr lang="ar-AE" sz="3600" dirty="0" smtClean="0">
                <a:solidFill>
                  <a:srgbClr val="000000"/>
                </a:solidFill>
                <a:latin typeface="KarimLTRegular"/>
              </a:rPr>
              <a:t>عَليْكَ </a:t>
            </a:r>
            <a:r>
              <a:rPr lang="ar-AE" sz="3600" dirty="0">
                <a:solidFill>
                  <a:srgbClr val="000000"/>
                </a:solidFill>
                <a:latin typeface="KarimLTRegular"/>
              </a:rPr>
              <a:t>وَقَدْ بَعَثَ </a:t>
            </a:r>
            <a:r>
              <a:rPr lang="ar-AE" sz="3600" dirty="0" smtClean="0">
                <a:solidFill>
                  <a:srgbClr val="000000"/>
                </a:solidFill>
                <a:latin typeface="KarimLTRegular"/>
              </a:rPr>
              <a:t>اللهُ إِلَيْكَ </a:t>
            </a:r>
            <a:r>
              <a:rPr lang="ar-AE" sz="3600" dirty="0">
                <a:solidFill>
                  <a:srgbClr val="000000"/>
                </a:solidFill>
                <a:latin typeface="KarimLTRegular"/>
              </a:rPr>
              <a:t>مَلَكَ الجِبالِ لِتَأْمُرَهُ بِما شِئْتَ فيهِمْ.</a:t>
            </a:r>
          </a:p>
          <a:p>
            <a:r>
              <a:rPr lang="ar-AE" sz="3600" dirty="0">
                <a:solidFill>
                  <a:srgbClr val="000000"/>
                </a:solidFill>
                <a:latin typeface="KarimLTRegular"/>
              </a:rPr>
              <a:t>فَقالَ النَّبِيُّ صلى الله عليه وسلم : </a:t>
            </a:r>
            <a:r>
              <a:rPr lang="ar-AE" sz="3600" dirty="0">
                <a:solidFill>
                  <a:srgbClr val="310000"/>
                </a:solidFill>
                <a:latin typeface="KarimLTRegular"/>
              </a:rPr>
              <a:t>«بَلْ أَرْجو أَنْ يُخْرِجَ اللَّهُ مِنْ أَصْلابِهِمْ مَنْ يَعْبُدُ اللَّهَ وَحْدَهُ لا يُشْرِكُ بِهِ </a:t>
            </a:r>
            <a:r>
              <a:rPr lang="ar-AE" sz="3600" dirty="0" smtClean="0">
                <a:solidFill>
                  <a:srgbClr val="310000"/>
                </a:solidFill>
                <a:latin typeface="KarimLTRegular"/>
              </a:rPr>
              <a:t>أَحَدًا»</a:t>
            </a:r>
            <a:endParaRPr lang="ar-AE" sz="3600" dirty="0"/>
          </a:p>
        </p:txBody>
      </p:sp>
      <p:sp>
        <p:nvSpPr>
          <p:cNvPr id="5" name="مستطيل 4"/>
          <p:cNvSpPr/>
          <p:nvPr/>
        </p:nvSpPr>
        <p:spPr>
          <a:xfrm>
            <a:off x="622300" y="5295900"/>
            <a:ext cx="107823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smtClean="0"/>
              <a:t>...................................................................................................................................................................</a:t>
            </a:r>
            <a:endParaRPr lang="ar-AE" dirty="0"/>
          </a:p>
        </p:txBody>
      </p:sp>
    </p:spTree>
    <p:extLst>
      <p:ext uri="{BB962C8B-B14F-4D97-AF65-F5344CB8AC3E}">
        <p14:creationId xmlns:p14="http://schemas.microsoft.com/office/powerpoint/2010/main" val="389484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54600" y="98425"/>
            <a:ext cx="1854200" cy="1325563"/>
          </a:xfrm>
          <a:solidFill>
            <a:schemeClr val="accent1">
              <a:lumMod val="20000"/>
              <a:lumOff val="80000"/>
            </a:schemeClr>
          </a:solidFill>
        </p:spPr>
        <p:txBody>
          <a:bodyPr/>
          <a:lstStyle/>
          <a:p>
            <a:pPr algn="ctr"/>
            <a:r>
              <a:rPr lang="ar-AE" dirty="0" smtClean="0"/>
              <a:t>تحدي</a:t>
            </a:r>
            <a:endParaRPr lang="ar-AE" dirty="0"/>
          </a:p>
        </p:txBody>
      </p:sp>
      <p:sp>
        <p:nvSpPr>
          <p:cNvPr id="3" name="عنصر نائب للمحتوى 2"/>
          <p:cNvSpPr>
            <a:spLocks noGrp="1"/>
          </p:cNvSpPr>
          <p:nvPr>
            <p:ph idx="1"/>
          </p:nvPr>
        </p:nvSpPr>
        <p:spPr>
          <a:xfrm>
            <a:off x="749300" y="1927225"/>
            <a:ext cx="10820400" cy="3419475"/>
          </a:xfrm>
          <a:solidFill>
            <a:schemeClr val="accent1"/>
          </a:solidFill>
        </p:spPr>
        <p:txBody>
          <a:bodyPr>
            <a:noAutofit/>
          </a:bodyPr>
          <a:lstStyle/>
          <a:p>
            <a:pPr algn="just"/>
            <a:r>
              <a:rPr lang="ar-AE" sz="4800" b="1" dirty="0" smtClean="0">
                <a:solidFill>
                  <a:schemeClr val="bg1"/>
                </a:solidFill>
              </a:rPr>
              <a:t>لِمَ لَمْ يستغل النبي صلى الله عليه وسلم عرض جبريل عليه السلام عليه ؛ أن يطبق ملك الجبال على أهل مكة  والطائف الأخشبين، ويستغل ذلك في دعوته إلى الله، فيقول للناس أنظروا ماذا حدث لمن رفض دعوتي ؛ فيدخل كل الناس بعد ذلك في الإسلام . </a:t>
            </a:r>
            <a:endParaRPr lang="ar-AE" sz="4800" b="1" dirty="0">
              <a:solidFill>
                <a:schemeClr val="bg1"/>
              </a:solidFill>
            </a:endParaRPr>
          </a:p>
        </p:txBody>
      </p:sp>
    </p:spTree>
    <p:extLst>
      <p:ext uri="{BB962C8B-B14F-4D97-AF65-F5344CB8AC3E}">
        <p14:creationId xmlns:p14="http://schemas.microsoft.com/office/powerpoint/2010/main" val="219518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tile tx="0" ty="0" sx="100000" sy="100000" flip="none" algn="tl"/>
        </a:blipFill>
        <a:effectLst/>
      </p:bgPr>
    </p:bg>
    <p:spTree>
      <p:nvGrpSpPr>
        <p:cNvPr id="1" name=""/>
        <p:cNvGrpSpPr/>
        <p:nvPr/>
      </p:nvGrpSpPr>
      <p:grpSpPr>
        <a:xfrm>
          <a:off x="0" y="0"/>
          <a:ext cx="0" cy="0"/>
          <a:chOff x="0" y="0"/>
          <a:chExt cx="0" cy="0"/>
        </a:xfrm>
      </p:grpSpPr>
      <p:sp>
        <p:nvSpPr>
          <p:cNvPr id="4" name="عنوان 1"/>
          <p:cNvSpPr>
            <a:spLocks noGrp="1"/>
          </p:cNvSpPr>
          <p:nvPr>
            <p:ph type="title"/>
          </p:nvPr>
        </p:nvSpPr>
        <p:spPr>
          <a:xfrm>
            <a:off x="-3" y="1206499"/>
            <a:ext cx="12192000" cy="1383683"/>
          </a:xfrm>
          <a:solidFill>
            <a:schemeClr val="bg1">
              <a:lumMod val="95000"/>
            </a:schemeClr>
          </a:solidFill>
          <a:ln w="38100">
            <a:solidFill>
              <a:schemeClr val="tx1"/>
            </a:solidFill>
          </a:ln>
        </p:spPr>
        <p:txBody>
          <a:bodyPr vert="horz" lIns="91440" tIns="45720" rIns="91440" bIns="45720" rtlCol="1" anchor="ctr">
            <a:noAutofit/>
          </a:bodyPr>
          <a:lstStyle/>
          <a:p>
            <a:pPr algn="ctr"/>
            <a:r>
              <a:rPr lang="ar-AE" sz="4000" b="1" dirty="0">
                <a:solidFill>
                  <a:schemeClr val="accent4">
                    <a:lumMod val="50000"/>
                  </a:schemeClr>
                </a:solidFill>
                <a:effectLst>
                  <a:glow rad="228600">
                    <a:schemeClr val="accent2">
                      <a:satMod val="175000"/>
                      <a:alpha val="40000"/>
                    </a:schemeClr>
                  </a:glow>
                </a:effectLst>
                <a:latin typeface="+mn-lt"/>
                <a:ea typeface="+mn-ea"/>
                <a:cs typeface="+mn-cs"/>
              </a:rPr>
              <a:t/>
            </a:r>
            <a:br>
              <a:rPr lang="ar-AE" sz="4000" b="1" dirty="0">
                <a:solidFill>
                  <a:schemeClr val="accent4">
                    <a:lumMod val="50000"/>
                  </a:schemeClr>
                </a:solidFill>
                <a:effectLst>
                  <a:glow rad="228600">
                    <a:schemeClr val="accent2">
                      <a:satMod val="175000"/>
                      <a:alpha val="40000"/>
                    </a:schemeClr>
                  </a:glow>
                </a:effectLst>
                <a:latin typeface="+mn-lt"/>
                <a:ea typeface="+mn-ea"/>
                <a:cs typeface="+mn-cs"/>
              </a:rPr>
            </a:br>
            <a:r>
              <a:rPr lang="ar-AE" sz="4000" b="1" dirty="0">
                <a:solidFill>
                  <a:schemeClr val="accent4">
                    <a:lumMod val="50000"/>
                  </a:schemeClr>
                </a:solidFill>
                <a:effectLst>
                  <a:glow rad="228600">
                    <a:schemeClr val="accent2">
                      <a:satMod val="175000"/>
                      <a:alpha val="40000"/>
                    </a:schemeClr>
                  </a:glow>
                </a:effectLst>
                <a:latin typeface="+mn-lt"/>
                <a:ea typeface="+mn-ea"/>
                <a:cs typeface="+mn-cs"/>
              </a:rPr>
              <a:t/>
            </a:r>
            <a:br>
              <a:rPr lang="ar-AE" sz="4000" b="1" dirty="0">
                <a:solidFill>
                  <a:schemeClr val="accent4">
                    <a:lumMod val="50000"/>
                  </a:schemeClr>
                </a:solidFill>
                <a:effectLst>
                  <a:glow rad="228600">
                    <a:schemeClr val="accent2">
                      <a:satMod val="175000"/>
                      <a:alpha val="40000"/>
                    </a:schemeClr>
                  </a:glow>
                </a:effectLst>
                <a:latin typeface="+mn-lt"/>
                <a:ea typeface="+mn-ea"/>
                <a:cs typeface="+mn-cs"/>
              </a:rPr>
            </a:br>
            <a:r>
              <a:rPr lang="ar-AE" sz="4000" b="1" dirty="0" smtClean="0">
                <a:solidFill>
                  <a:schemeClr val="accent4">
                    <a:lumMod val="50000"/>
                  </a:schemeClr>
                </a:solidFill>
                <a:effectLst>
                  <a:glow rad="228600">
                    <a:schemeClr val="accent2">
                      <a:satMod val="175000"/>
                      <a:alpha val="40000"/>
                    </a:schemeClr>
                  </a:glow>
                </a:effectLst>
              </a:rPr>
              <a:t>2</a:t>
            </a:r>
            <a:r>
              <a:rPr lang="ar-AE" sz="4000" b="1" dirty="0">
                <a:solidFill>
                  <a:schemeClr val="accent4">
                    <a:lumMod val="50000"/>
                  </a:schemeClr>
                </a:solidFill>
                <a:effectLst>
                  <a:glow rad="228600">
                    <a:schemeClr val="accent2">
                      <a:satMod val="175000"/>
                      <a:alpha val="40000"/>
                    </a:schemeClr>
                  </a:glow>
                </a:effectLst>
              </a:rPr>
              <a:t>)  يستنبط العبر والعِظات من قصة خروج الرَّسولِ </a:t>
            </a:r>
            <a:r>
              <a:rPr lang="ar-AE" sz="2000" b="1" dirty="0">
                <a:solidFill>
                  <a:schemeClr val="accent4">
                    <a:lumMod val="50000"/>
                  </a:schemeClr>
                </a:solidFill>
                <a:effectLst>
                  <a:glow rad="228600">
                    <a:schemeClr val="accent2">
                      <a:satMod val="175000"/>
                      <a:alpha val="40000"/>
                    </a:schemeClr>
                  </a:glow>
                </a:effectLst>
              </a:rPr>
              <a:t>صلى الله عليه وسلم </a:t>
            </a:r>
            <a:r>
              <a:rPr lang="ar-AE" sz="4000" b="1" dirty="0">
                <a:solidFill>
                  <a:schemeClr val="accent4">
                    <a:lumMod val="50000"/>
                  </a:schemeClr>
                </a:solidFill>
                <a:effectLst>
                  <a:glow rad="228600">
                    <a:schemeClr val="accent2">
                      <a:satMod val="175000"/>
                      <a:alpha val="40000"/>
                    </a:schemeClr>
                  </a:glow>
                </a:effectLst>
              </a:rPr>
              <a:t>إلى الطاّئفِ </a:t>
            </a:r>
            <a:r>
              <a:rPr lang="ar-AE" sz="4000" b="1" dirty="0" smtClean="0">
                <a:solidFill>
                  <a:schemeClr val="accent4">
                    <a:lumMod val="50000"/>
                  </a:schemeClr>
                </a:solidFill>
                <a:effectLst>
                  <a:glow rad="228600">
                    <a:schemeClr val="accent2">
                      <a:satMod val="175000"/>
                      <a:alpha val="40000"/>
                    </a:schemeClr>
                  </a:glow>
                </a:effectLst>
              </a:rPr>
              <a:t>.</a:t>
            </a:r>
            <a:r>
              <a:rPr lang="ar-AE" sz="4000" b="1" dirty="0">
                <a:solidFill>
                  <a:schemeClr val="accent4">
                    <a:lumMod val="50000"/>
                  </a:schemeClr>
                </a:solidFill>
                <a:effectLst>
                  <a:glow rad="228600">
                    <a:schemeClr val="accent2">
                      <a:satMod val="175000"/>
                      <a:alpha val="40000"/>
                    </a:schemeClr>
                  </a:glow>
                </a:effectLst>
              </a:rPr>
              <a:t/>
            </a:r>
            <a:br>
              <a:rPr lang="ar-AE" sz="4000" b="1" dirty="0">
                <a:solidFill>
                  <a:schemeClr val="accent4">
                    <a:lumMod val="50000"/>
                  </a:schemeClr>
                </a:solidFill>
                <a:effectLst>
                  <a:glow rad="228600">
                    <a:schemeClr val="accent2">
                      <a:satMod val="175000"/>
                      <a:alpha val="40000"/>
                    </a:schemeClr>
                  </a:glow>
                </a:effectLst>
              </a:rPr>
            </a:br>
            <a:r>
              <a:rPr lang="ar-AE" sz="4000" b="1" dirty="0">
                <a:solidFill>
                  <a:schemeClr val="accent4">
                    <a:lumMod val="50000"/>
                  </a:schemeClr>
                </a:solidFill>
                <a:effectLst>
                  <a:glow rad="228600">
                    <a:schemeClr val="accent2">
                      <a:satMod val="175000"/>
                      <a:alpha val="40000"/>
                    </a:schemeClr>
                  </a:glow>
                </a:effectLst>
                <a:latin typeface="+mn-lt"/>
                <a:ea typeface="+mn-ea"/>
                <a:cs typeface="+mn-cs"/>
              </a:rPr>
              <a:t/>
            </a:r>
            <a:br>
              <a:rPr lang="ar-AE" sz="4000" b="1" dirty="0">
                <a:solidFill>
                  <a:schemeClr val="accent4">
                    <a:lumMod val="50000"/>
                  </a:schemeClr>
                </a:solidFill>
                <a:effectLst>
                  <a:glow rad="228600">
                    <a:schemeClr val="accent2">
                      <a:satMod val="175000"/>
                      <a:alpha val="40000"/>
                    </a:schemeClr>
                  </a:glow>
                </a:effectLst>
                <a:latin typeface="+mn-lt"/>
                <a:ea typeface="+mn-ea"/>
                <a:cs typeface="+mn-cs"/>
              </a:rPr>
            </a:br>
            <a:endParaRPr lang="ar-AE" sz="4000" b="1" dirty="0">
              <a:solidFill>
                <a:schemeClr val="accent4">
                  <a:lumMod val="50000"/>
                </a:schemeClr>
              </a:solidFill>
              <a:effectLst>
                <a:glow rad="228600">
                  <a:schemeClr val="accent2">
                    <a:satMod val="175000"/>
                    <a:alpha val="40000"/>
                  </a:schemeClr>
                </a:glow>
              </a:effectLst>
              <a:latin typeface="+mn-lt"/>
              <a:ea typeface="+mn-ea"/>
              <a:cs typeface="+mn-cs"/>
            </a:endParaRPr>
          </a:p>
        </p:txBody>
      </p:sp>
      <p:sp>
        <p:nvSpPr>
          <p:cNvPr id="5" name="عنصر نائب للمحتوى 2"/>
          <p:cNvSpPr txBox="1">
            <a:spLocks/>
          </p:cNvSpPr>
          <p:nvPr/>
        </p:nvSpPr>
        <p:spPr>
          <a:xfrm>
            <a:off x="-1" y="3946311"/>
            <a:ext cx="12191999" cy="2609897"/>
          </a:xfrm>
          <a:prstGeom prst="rect">
            <a:avLst/>
          </a:prstGeom>
          <a:solidFill>
            <a:schemeClr val="accent1">
              <a:lumMod val="60000"/>
              <a:lumOff val="40000"/>
            </a:schemeClr>
          </a:solid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AE" sz="6000" dirty="0" smtClean="0"/>
              <a:t>من خلال فهمك لأحداث </a:t>
            </a:r>
            <a:r>
              <a:rPr lang="ar-AE" sz="6000" dirty="0"/>
              <a:t>قصة خروج الرَّسولِ صلى الله عليه وسلم إلى الطاّئفِ  استنبط العبر والعظات منها.</a:t>
            </a:r>
            <a:r>
              <a:rPr lang="ar-AE" sz="6000" b="1" dirty="0">
                <a:solidFill>
                  <a:schemeClr val="accent4">
                    <a:lumMod val="50000"/>
                  </a:schemeClr>
                </a:solidFill>
                <a:effectLst>
                  <a:glow rad="228600">
                    <a:schemeClr val="accent2">
                      <a:satMod val="175000"/>
                      <a:alpha val="40000"/>
                    </a:schemeClr>
                  </a:glow>
                </a:effectLst>
              </a:rPr>
              <a:t/>
            </a:r>
            <a:br>
              <a:rPr lang="ar-AE" sz="6000" b="1" dirty="0">
                <a:solidFill>
                  <a:schemeClr val="accent4">
                    <a:lumMod val="50000"/>
                  </a:schemeClr>
                </a:solidFill>
                <a:effectLst>
                  <a:glow rad="228600">
                    <a:schemeClr val="accent2">
                      <a:satMod val="175000"/>
                      <a:alpha val="40000"/>
                    </a:schemeClr>
                  </a:glow>
                </a:effectLst>
              </a:rPr>
            </a:br>
            <a:endParaRPr lang="ar-AE" sz="6000" dirty="0"/>
          </a:p>
        </p:txBody>
      </p:sp>
      <p:sp>
        <p:nvSpPr>
          <p:cNvPr id="6" name="Rounded Rectangle 3"/>
          <p:cNvSpPr/>
          <p:nvPr/>
        </p:nvSpPr>
        <p:spPr>
          <a:xfrm>
            <a:off x="4591602" y="2783751"/>
            <a:ext cx="3008791" cy="9689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AE" sz="6600" b="1" dirty="0" smtClean="0">
                <a:solidFill>
                  <a:srgbClr val="FF0000"/>
                </a:solidFill>
              </a:rPr>
              <a:t>التعليمات </a:t>
            </a:r>
            <a:endParaRPr lang="en-US" sz="6600" b="1" dirty="0">
              <a:solidFill>
                <a:srgbClr val="FF0000"/>
              </a:solidFill>
            </a:endParaRPr>
          </a:p>
        </p:txBody>
      </p:sp>
      <p:sp>
        <p:nvSpPr>
          <p:cNvPr id="7" name="مستطيل 6"/>
          <p:cNvSpPr/>
          <p:nvPr/>
        </p:nvSpPr>
        <p:spPr>
          <a:xfrm>
            <a:off x="4406897" y="63499"/>
            <a:ext cx="3378200" cy="1038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4400" b="1" dirty="0" smtClean="0"/>
              <a:t>الهدف الثاني</a:t>
            </a:r>
            <a:endParaRPr lang="ar-AE" sz="4400" b="1" dirty="0"/>
          </a:p>
        </p:txBody>
      </p:sp>
    </p:spTree>
    <p:extLst>
      <p:ext uri="{BB962C8B-B14F-4D97-AF65-F5344CB8AC3E}">
        <p14:creationId xmlns:p14="http://schemas.microsoft.com/office/powerpoint/2010/main" val="320674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3608">
              <a:srgbClr val="B5D2EC"/>
            </a:gs>
            <a:gs pos="97000">
              <a:schemeClr val="accent1">
                <a:lumMod val="5000"/>
                <a:lumOff val="95000"/>
              </a:schemeClr>
            </a:gs>
            <a:gs pos="100000">
              <a:schemeClr val="accent1">
                <a:lumMod val="45000"/>
                <a:lumOff val="55000"/>
              </a:schemeClr>
            </a:gs>
            <a:gs pos="6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172564" y="232390"/>
            <a:ext cx="3846871" cy="1325563"/>
          </a:xfrm>
          <a:solidFill>
            <a:schemeClr val="accent1">
              <a:lumMod val="20000"/>
              <a:lumOff val="80000"/>
            </a:schemeClr>
          </a:solidFill>
        </p:spPr>
        <p:txBody>
          <a:bodyPr>
            <a:normAutofit/>
          </a:bodyPr>
          <a:lstStyle/>
          <a:p>
            <a:pPr algn="ctr"/>
            <a:r>
              <a:rPr lang="ar-AE" sz="6000" b="1" dirty="0" smtClean="0"/>
              <a:t>العبر والعظات </a:t>
            </a:r>
            <a:endParaRPr lang="ar-AE" sz="6000" b="1" dirty="0"/>
          </a:p>
        </p:txBody>
      </p:sp>
      <p:sp>
        <p:nvSpPr>
          <p:cNvPr id="3" name="عنصر نائب للمحتوى 2"/>
          <p:cNvSpPr>
            <a:spLocks noGrp="1"/>
          </p:cNvSpPr>
          <p:nvPr>
            <p:ph idx="1"/>
          </p:nvPr>
        </p:nvSpPr>
        <p:spPr>
          <a:xfrm>
            <a:off x="952499" y="1994822"/>
            <a:ext cx="10515600" cy="4139278"/>
          </a:xfrm>
          <a:solidFill>
            <a:schemeClr val="bg1">
              <a:lumMod val="95000"/>
            </a:schemeClr>
          </a:solidFill>
        </p:spPr>
        <p:txBody>
          <a:bodyPr>
            <a:noAutofit/>
          </a:bodyPr>
          <a:lstStyle/>
          <a:p>
            <a:pPr algn="ctr"/>
            <a:endParaRPr lang="ar-AE" sz="2000" b="1" dirty="0" smtClean="0">
              <a:solidFill>
                <a:schemeClr val="accent4">
                  <a:lumMod val="75000"/>
                </a:schemeClr>
              </a:solidFill>
            </a:endParaRPr>
          </a:p>
          <a:p>
            <a:pPr algn="ctr"/>
            <a:r>
              <a:rPr lang="ar-AE" sz="5400" b="1" dirty="0" smtClean="0">
                <a:solidFill>
                  <a:schemeClr val="accent4">
                    <a:lumMod val="75000"/>
                  </a:schemeClr>
                </a:solidFill>
              </a:rPr>
              <a:t>..................................................</a:t>
            </a:r>
          </a:p>
          <a:p>
            <a:pPr algn="ctr"/>
            <a:r>
              <a:rPr lang="ar-AE" sz="5400" b="1" dirty="0" smtClean="0">
                <a:solidFill>
                  <a:schemeClr val="accent4">
                    <a:lumMod val="75000"/>
                  </a:schemeClr>
                </a:solidFill>
              </a:rPr>
              <a:t>...................................................</a:t>
            </a:r>
          </a:p>
          <a:p>
            <a:pPr algn="ctr"/>
            <a:r>
              <a:rPr lang="ar-AE" sz="5400" b="1" dirty="0" smtClean="0">
                <a:solidFill>
                  <a:schemeClr val="accent4">
                    <a:lumMod val="75000"/>
                  </a:schemeClr>
                </a:solidFill>
              </a:rPr>
              <a:t>...................................................</a:t>
            </a:r>
          </a:p>
          <a:p>
            <a:pPr algn="ctr"/>
            <a:r>
              <a:rPr lang="ar-AE" sz="5400" b="1" dirty="0" smtClean="0">
                <a:solidFill>
                  <a:schemeClr val="accent4">
                    <a:lumMod val="75000"/>
                  </a:schemeClr>
                </a:solidFill>
              </a:rPr>
              <a:t>...................................................</a:t>
            </a:r>
            <a:endParaRPr lang="ar-AE" sz="5400" b="1" dirty="0">
              <a:solidFill>
                <a:schemeClr val="accent4">
                  <a:lumMod val="75000"/>
                </a:schemeClr>
              </a:solidFill>
            </a:endParaRPr>
          </a:p>
        </p:txBody>
      </p:sp>
      <p:sp>
        <p:nvSpPr>
          <p:cNvPr id="4" name="شكل بيضاوي 3"/>
          <p:cNvSpPr/>
          <p:nvPr/>
        </p:nvSpPr>
        <p:spPr>
          <a:xfrm>
            <a:off x="647700" y="232390"/>
            <a:ext cx="927100" cy="796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a:t>1</a:t>
            </a:r>
          </a:p>
        </p:txBody>
      </p:sp>
    </p:spTree>
    <p:extLst>
      <p:ext uri="{BB962C8B-B14F-4D97-AF65-F5344CB8AC3E}">
        <p14:creationId xmlns:p14="http://schemas.microsoft.com/office/powerpoint/2010/main" val="597519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8300" y="1155700"/>
            <a:ext cx="11582400" cy="5511800"/>
          </a:xfrm>
          <a:solidFill>
            <a:schemeClr val="accent1">
              <a:lumMod val="20000"/>
              <a:lumOff val="80000"/>
            </a:schemeClr>
          </a:solidFill>
        </p:spPr>
        <p:txBody>
          <a:bodyPr>
            <a:noAutofit/>
          </a:bodyPr>
          <a:lstStyle/>
          <a:p>
            <a:pPr>
              <a:lnSpc>
                <a:spcPct val="150000"/>
              </a:lnSpc>
            </a:pPr>
            <a:r>
              <a:rPr lang="ar-AE" sz="2800" b="1" dirty="0"/>
              <a:t>العِبْرَةُ الأولى: رِسالَةُ الإِسْلامِ عامَّةٌ لِكُلِّ الخَلْقِ.</a:t>
            </a:r>
            <a:br>
              <a:rPr lang="ar-AE" sz="2800" b="1" dirty="0"/>
            </a:br>
            <a:r>
              <a:rPr lang="ar-AE" sz="2800" b="1" dirty="0"/>
              <a:t>. رَبْطُ المَوْقِفِ: </a:t>
            </a:r>
            <a:r>
              <a:rPr lang="ar-AE" sz="2000" dirty="0" smtClean="0"/>
              <a:t>....................................................................................................................................................</a:t>
            </a:r>
            <a:r>
              <a:rPr lang="ar-AE" sz="2800" dirty="0"/>
              <a:t/>
            </a:r>
            <a:br>
              <a:rPr lang="ar-AE" sz="2800" dirty="0"/>
            </a:br>
            <a:r>
              <a:rPr lang="ar-AE" sz="2800" dirty="0"/>
              <a:t>. </a:t>
            </a:r>
            <a:r>
              <a:rPr lang="ar-AE" sz="2800" b="1" dirty="0"/>
              <a:t>العِبْرَةُ الثّانِيَةُ: الثَّباتُ عَلى الحَقِّ وَتَحَمُّلُ الأَذى.</a:t>
            </a:r>
            <a:br>
              <a:rPr lang="ar-AE" sz="2800" b="1" dirty="0"/>
            </a:br>
            <a:r>
              <a:rPr lang="ar-AE" sz="2800" b="1" dirty="0"/>
              <a:t>. رَبْطُ المَوْقِفِ: </a:t>
            </a:r>
            <a:r>
              <a:rPr lang="ar-AE" sz="2000" dirty="0" smtClean="0"/>
              <a:t>...................................................................................................................................................</a:t>
            </a:r>
            <a:r>
              <a:rPr lang="ar-AE" sz="2800" dirty="0"/>
              <a:t/>
            </a:r>
            <a:br>
              <a:rPr lang="ar-AE" sz="2800" dirty="0"/>
            </a:br>
            <a:r>
              <a:rPr lang="ar-AE" sz="2800" dirty="0"/>
              <a:t>. </a:t>
            </a:r>
            <a:r>
              <a:rPr lang="ar-AE" sz="2800" b="1" dirty="0"/>
              <a:t>العِبْرَةُ الثّالِثَةُ: </a:t>
            </a:r>
            <a:r>
              <a:rPr lang="ar-AE" sz="2800" b="1" dirty="0" smtClean="0"/>
              <a:t>يَنْبَغي على الإِنْسانُ  </a:t>
            </a:r>
            <a:r>
              <a:rPr lang="ar-AE" sz="2800" b="1" dirty="0"/>
              <a:t>قَوْلُ الحَقِّ وَاتِّباعُهُ.</a:t>
            </a:r>
            <a:r>
              <a:rPr lang="ar-AE" sz="2800" dirty="0"/>
              <a:t/>
            </a:r>
            <a:br>
              <a:rPr lang="ar-AE" sz="2800" dirty="0"/>
            </a:br>
            <a:r>
              <a:rPr lang="ar-AE" sz="2800" dirty="0"/>
              <a:t>. </a:t>
            </a:r>
            <a:r>
              <a:rPr lang="ar-AE" sz="2800" b="1" dirty="0"/>
              <a:t>رَبْطُ المَوْقِفِ: </a:t>
            </a:r>
            <a:r>
              <a:rPr lang="ar-AE" sz="2000" dirty="0" smtClean="0"/>
              <a:t>....................................................................................................................................................</a:t>
            </a:r>
            <a:r>
              <a:rPr lang="ar-AE" sz="2800" dirty="0"/>
              <a:t/>
            </a:r>
            <a:br>
              <a:rPr lang="ar-AE" sz="2800" dirty="0"/>
            </a:br>
            <a:r>
              <a:rPr lang="ar-AE" sz="2800" dirty="0"/>
              <a:t>. </a:t>
            </a:r>
            <a:r>
              <a:rPr lang="ar-AE" sz="2800" b="1" dirty="0"/>
              <a:t>العِبْرَةُ الرّابِعَةُ: مُقابَلَةُ الإِساءَةِ بِالإِحْسانِ.</a:t>
            </a:r>
            <a:r>
              <a:rPr lang="ar-AE" sz="2800" dirty="0"/>
              <a:t/>
            </a:r>
            <a:br>
              <a:rPr lang="ar-AE" sz="2800" dirty="0"/>
            </a:br>
            <a:r>
              <a:rPr lang="ar-AE" sz="2800" dirty="0"/>
              <a:t>. </a:t>
            </a:r>
            <a:r>
              <a:rPr lang="ar-AE" sz="2800" b="1" dirty="0"/>
              <a:t>رَبْطُ المَوْقِفِ: </a:t>
            </a:r>
            <a:r>
              <a:rPr lang="ar-AE" sz="2000" dirty="0" smtClean="0"/>
              <a:t>....................................................................................................................................................</a:t>
            </a:r>
            <a:endParaRPr lang="ar-AE" sz="2000" dirty="0"/>
          </a:p>
        </p:txBody>
      </p:sp>
      <p:sp>
        <p:nvSpPr>
          <p:cNvPr id="5" name="مستطيل مستدير الزوايا 4"/>
          <p:cNvSpPr/>
          <p:nvPr/>
        </p:nvSpPr>
        <p:spPr>
          <a:xfrm>
            <a:off x="666750" y="139700"/>
            <a:ext cx="109855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sz="2800" b="1" dirty="0" smtClean="0"/>
          </a:p>
          <a:p>
            <a:pPr algn="ctr"/>
            <a:r>
              <a:rPr lang="ar-AE" sz="2800" b="1" dirty="0" smtClean="0"/>
              <a:t>اربط بين العبر الآتية وما يناسبها </a:t>
            </a:r>
            <a:r>
              <a:rPr lang="ar-AE" sz="2800" b="1" dirty="0"/>
              <a:t>من قصة خروج الرَّسولِ صلى الله عليه وسلم إلى الطاّئفِ .</a:t>
            </a:r>
            <a:br>
              <a:rPr lang="ar-AE" sz="2800" b="1" dirty="0"/>
            </a:br>
            <a:r>
              <a:rPr lang="ar-AE" sz="2800" b="1" dirty="0" smtClean="0"/>
              <a:t> </a:t>
            </a:r>
            <a:endParaRPr lang="ar-AE" sz="2800" b="1" dirty="0"/>
          </a:p>
        </p:txBody>
      </p:sp>
      <p:sp>
        <p:nvSpPr>
          <p:cNvPr id="6" name="شكل بيضاوي 5"/>
          <p:cNvSpPr/>
          <p:nvPr/>
        </p:nvSpPr>
        <p:spPr>
          <a:xfrm>
            <a:off x="0" y="139700"/>
            <a:ext cx="66675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smtClean="0"/>
              <a:t>2</a:t>
            </a:r>
            <a:endParaRPr lang="ar-AE" dirty="0"/>
          </a:p>
        </p:txBody>
      </p:sp>
    </p:spTree>
    <p:extLst>
      <p:ext uri="{BB962C8B-B14F-4D97-AF65-F5344CB8AC3E}">
        <p14:creationId xmlns:p14="http://schemas.microsoft.com/office/powerpoint/2010/main" val="755695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89500" y="327025"/>
            <a:ext cx="3175000" cy="892175"/>
          </a:xfrm>
          <a:solidFill>
            <a:schemeClr val="bg1">
              <a:lumMod val="95000"/>
            </a:schemeClr>
          </a:solidFill>
        </p:spPr>
        <p:txBody>
          <a:bodyPr/>
          <a:lstStyle/>
          <a:p>
            <a:pPr algn="ctr"/>
            <a:r>
              <a:rPr lang="ar-AE" b="1" dirty="0" smtClean="0"/>
              <a:t> فكر و اربط </a:t>
            </a:r>
            <a:endParaRPr lang="ar-AE" b="1" dirty="0"/>
          </a:p>
        </p:txBody>
      </p:sp>
      <p:sp>
        <p:nvSpPr>
          <p:cNvPr id="3" name="عنصر نائب للمحتوى 2"/>
          <p:cNvSpPr>
            <a:spLocks noGrp="1"/>
          </p:cNvSpPr>
          <p:nvPr>
            <p:ph idx="1"/>
          </p:nvPr>
        </p:nvSpPr>
        <p:spPr>
          <a:xfrm>
            <a:off x="342900" y="1584325"/>
            <a:ext cx="11582400" cy="3698875"/>
          </a:xfrm>
          <a:solidFill>
            <a:schemeClr val="accent4">
              <a:lumMod val="40000"/>
              <a:lumOff val="60000"/>
            </a:schemeClr>
          </a:solidFill>
        </p:spPr>
        <p:txBody>
          <a:bodyPr>
            <a:noAutofit/>
          </a:bodyPr>
          <a:lstStyle/>
          <a:p>
            <a:pPr marL="0" indent="0" algn="ctr">
              <a:buNone/>
            </a:pPr>
            <a:endParaRPr lang="ar-AE" sz="4000" b="1" dirty="0" smtClean="0"/>
          </a:p>
          <a:p>
            <a:pPr marL="0" indent="0" algn="ctr">
              <a:buNone/>
            </a:pPr>
            <a:r>
              <a:rPr lang="ar-AE" sz="6000" b="1" dirty="0" smtClean="0"/>
              <a:t>اربط بين موقف النبي صلى الله عليه وسلم من أهل الطائف، وحديث المفلس يوم القيامة .</a:t>
            </a:r>
            <a:endParaRPr lang="ar-AE" sz="6000" b="1" dirty="0"/>
          </a:p>
        </p:txBody>
      </p:sp>
    </p:spTree>
    <p:extLst>
      <p:ext uri="{BB962C8B-B14F-4D97-AF65-F5344CB8AC3E}">
        <p14:creationId xmlns:p14="http://schemas.microsoft.com/office/powerpoint/2010/main" val="233994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08305" y="830074"/>
            <a:ext cx="1887564" cy="936733"/>
          </a:xfrm>
          <a:solidFill>
            <a:schemeClr val="accent2">
              <a:lumMod val="40000"/>
              <a:lumOff val="60000"/>
            </a:schemeClr>
          </a:solidFill>
        </p:spPr>
        <p:txBody>
          <a:bodyPr>
            <a:noAutofit/>
          </a:bodyPr>
          <a:lstStyle/>
          <a:p>
            <a:pPr algn="ctr"/>
            <a:r>
              <a:rPr lang="ar-AE" sz="5400" b="1" dirty="0" smtClean="0"/>
              <a:t>ابتكر </a:t>
            </a:r>
            <a:endParaRPr lang="ar-AE" sz="5400" b="1" dirty="0"/>
          </a:p>
        </p:txBody>
      </p:sp>
      <p:sp>
        <p:nvSpPr>
          <p:cNvPr id="3" name="عنصر نائب للمحتوى 2"/>
          <p:cNvSpPr>
            <a:spLocks noGrp="1"/>
          </p:cNvSpPr>
          <p:nvPr>
            <p:ph idx="1"/>
          </p:nvPr>
        </p:nvSpPr>
        <p:spPr>
          <a:xfrm>
            <a:off x="369558" y="2099256"/>
            <a:ext cx="11582037" cy="2524259"/>
          </a:xfrm>
          <a:solidFill>
            <a:schemeClr val="accent4">
              <a:lumMod val="20000"/>
              <a:lumOff val="80000"/>
            </a:schemeClr>
          </a:solidFill>
        </p:spPr>
        <p:txBody>
          <a:bodyPr>
            <a:noAutofit/>
          </a:bodyPr>
          <a:lstStyle/>
          <a:p>
            <a:pPr marL="0" indent="0" algn="ctr">
              <a:buNone/>
            </a:pPr>
            <a:endParaRPr lang="ar-AE" sz="1100" b="1" dirty="0" smtClean="0"/>
          </a:p>
          <a:p>
            <a:pPr marL="0" indent="0" algn="ctr">
              <a:buNone/>
            </a:pPr>
            <a:r>
              <a:rPr lang="ar-AE" sz="6000" b="1" dirty="0" smtClean="0"/>
              <a:t>ابتكر وسائلَ تدعو بها إلى الله عز وجل. </a:t>
            </a:r>
          </a:p>
          <a:p>
            <a:pPr marL="0" indent="0" algn="ctr">
              <a:buNone/>
            </a:pPr>
            <a:endParaRPr lang="ar-AE" sz="6000" b="1" dirty="0" smtClean="0"/>
          </a:p>
        </p:txBody>
      </p:sp>
    </p:spTree>
    <p:extLst>
      <p:ext uri="{BB962C8B-B14F-4D97-AF65-F5344CB8AC3E}">
        <p14:creationId xmlns:p14="http://schemas.microsoft.com/office/powerpoint/2010/main" val="4070081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52500" y="1508125"/>
            <a:ext cx="10515600" cy="3317875"/>
          </a:xfrm>
        </p:spPr>
        <p:txBody>
          <a:bodyPr/>
          <a:lstStyle/>
          <a:p>
            <a:pPr marL="0" indent="0">
              <a:buNone/>
            </a:pPr>
            <a:r>
              <a:rPr lang="ar-AE" dirty="0" smtClean="0"/>
              <a:t> </a:t>
            </a:r>
            <a:r>
              <a:rPr lang="ar-AE" sz="7200" dirty="0" smtClean="0"/>
              <a:t>لقد تعلمنا في درسنا السابق  أسباب محبة الله تعالى ما العلاقة بين أسباب نيل محبة الله وعنوان درسنا اليوم؟</a:t>
            </a:r>
            <a:endParaRPr lang="ar-AE" sz="7200" dirty="0"/>
          </a:p>
        </p:txBody>
      </p:sp>
    </p:spTree>
    <p:extLst>
      <p:ext uri="{BB962C8B-B14F-4D97-AF65-F5344CB8AC3E}">
        <p14:creationId xmlns:p14="http://schemas.microsoft.com/office/powerpoint/2010/main" val="189773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27499" y="276225"/>
            <a:ext cx="3835399" cy="879475"/>
          </a:xfrm>
          <a:solidFill>
            <a:schemeClr val="accent6">
              <a:lumMod val="60000"/>
              <a:lumOff val="40000"/>
            </a:schemeClr>
          </a:solidFill>
        </p:spPr>
        <p:txBody>
          <a:bodyPr/>
          <a:lstStyle/>
          <a:p>
            <a:pPr algn="ctr"/>
            <a:r>
              <a:rPr lang="ar-AE" dirty="0" smtClean="0"/>
              <a:t>مشكلة وحل </a:t>
            </a:r>
            <a:endParaRPr lang="ar-AE" dirty="0"/>
          </a:p>
        </p:txBody>
      </p:sp>
      <p:pic>
        <p:nvPicPr>
          <p:cNvPr id="4" name="عنصر نائب للمحتوى 3"/>
          <p:cNvPicPr>
            <a:picLocks noGrp="1" noChangeAspect="1"/>
          </p:cNvPicPr>
          <p:nvPr>
            <p:ph idx="1"/>
          </p:nvPr>
        </p:nvPicPr>
        <p:blipFill>
          <a:blip r:embed="rId2">
            <a:lum bright="-20000" contrast="40000"/>
          </a:blip>
          <a:stretch>
            <a:fillRect/>
          </a:stretch>
        </p:blipFill>
        <p:spPr>
          <a:xfrm>
            <a:off x="190500" y="1435100"/>
            <a:ext cx="11709399" cy="5156200"/>
          </a:xfrm>
          <a:prstGeom prst="rect">
            <a:avLst/>
          </a:prstGeom>
        </p:spPr>
      </p:pic>
    </p:spTree>
    <p:extLst>
      <p:ext uri="{BB962C8B-B14F-4D97-AF65-F5344CB8AC3E}">
        <p14:creationId xmlns:p14="http://schemas.microsoft.com/office/powerpoint/2010/main" val="251524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06" y="157164"/>
            <a:ext cx="11432382" cy="763588"/>
          </a:xfrm>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AE" b="1" dirty="0" smtClean="0">
                <a:solidFill>
                  <a:schemeClr val="accent4">
                    <a:lumMod val="50000"/>
                  </a:schemeClr>
                </a:solidFill>
                <a:effectLst>
                  <a:glow rad="228600">
                    <a:schemeClr val="accent2">
                      <a:satMod val="175000"/>
                      <a:alpha val="40000"/>
                    </a:schemeClr>
                  </a:glow>
                </a:effectLst>
              </a:rPr>
              <a:t/>
            </a:r>
            <a:br>
              <a:rPr lang="ar-AE" b="1" dirty="0" smtClean="0">
                <a:solidFill>
                  <a:schemeClr val="accent4">
                    <a:lumMod val="50000"/>
                  </a:schemeClr>
                </a:solidFill>
                <a:effectLst>
                  <a:glow rad="228600">
                    <a:schemeClr val="accent2">
                      <a:satMod val="175000"/>
                      <a:alpha val="40000"/>
                    </a:schemeClr>
                  </a:glow>
                </a:effectLst>
              </a:rPr>
            </a:br>
            <a:r>
              <a:rPr lang="ar-AE" b="1" dirty="0" smtClean="0">
                <a:solidFill>
                  <a:schemeClr val="accent4">
                    <a:lumMod val="50000"/>
                  </a:schemeClr>
                </a:solidFill>
                <a:effectLst>
                  <a:glow rad="228600">
                    <a:schemeClr val="accent2">
                      <a:satMod val="175000"/>
                      <a:alpha val="40000"/>
                    </a:schemeClr>
                  </a:glow>
                </a:effectLst>
              </a:rPr>
              <a:t>3- </a:t>
            </a:r>
            <a:r>
              <a:rPr lang="ar-AE" sz="5300" b="1" dirty="0">
                <a:solidFill>
                  <a:schemeClr val="accent4">
                    <a:lumMod val="50000"/>
                  </a:schemeClr>
                </a:solidFill>
                <a:effectLst>
                  <a:glow rad="228600">
                    <a:schemeClr val="accent2">
                      <a:satMod val="175000"/>
                      <a:alpha val="40000"/>
                    </a:schemeClr>
                  </a:glow>
                </a:effectLst>
              </a:rPr>
              <a:t>يبدي رأيه في بعض المواقف ذات الصلة بالموضوع</a:t>
            </a:r>
            <a:r>
              <a:rPr lang="ar-AE" b="1" dirty="0">
                <a:solidFill>
                  <a:schemeClr val="accent4">
                    <a:lumMod val="50000"/>
                  </a:schemeClr>
                </a:solidFill>
                <a:effectLst>
                  <a:glow rad="228600">
                    <a:schemeClr val="accent2">
                      <a:satMod val="175000"/>
                      <a:alpha val="40000"/>
                    </a:schemeClr>
                  </a:glow>
                </a:effectLst>
              </a:rPr>
              <a:t/>
            </a:r>
            <a:br>
              <a:rPr lang="ar-AE" b="1" dirty="0">
                <a:solidFill>
                  <a:schemeClr val="accent4">
                    <a:lumMod val="50000"/>
                  </a:schemeClr>
                </a:solidFill>
                <a:effectLst>
                  <a:glow rad="228600">
                    <a:schemeClr val="accent2">
                      <a:satMod val="175000"/>
                      <a:alpha val="40000"/>
                    </a:schemeClr>
                  </a:glow>
                </a:effectLst>
              </a:rPr>
            </a:br>
            <a:endParaRPr lang="en-US" b="1" dirty="0">
              <a:solidFill>
                <a:schemeClr val="accent4">
                  <a:lumMod val="50000"/>
                </a:schemeClr>
              </a:solidFill>
              <a:effectLst>
                <a:glow rad="228600">
                  <a:schemeClr val="accent2">
                    <a:satMod val="175000"/>
                    <a:alpha val="40000"/>
                  </a:schemeClr>
                </a:glow>
              </a:effectLst>
            </a:endParaRPr>
          </a:p>
        </p:txBody>
      </p:sp>
      <p:sp>
        <p:nvSpPr>
          <p:cNvPr id="3" name="Content Placeholder 2"/>
          <p:cNvSpPr>
            <a:spLocks noGrp="1"/>
          </p:cNvSpPr>
          <p:nvPr>
            <p:ph idx="1"/>
          </p:nvPr>
        </p:nvSpPr>
        <p:spPr>
          <a:xfrm>
            <a:off x="583406" y="1057275"/>
            <a:ext cx="11432382" cy="5800725"/>
          </a:xfrm>
        </p:spPr>
        <p:style>
          <a:lnRef idx="1">
            <a:schemeClr val="accent2"/>
          </a:lnRef>
          <a:fillRef idx="2">
            <a:schemeClr val="accent2"/>
          </a:fillRef>
          <a:effectRef idx="1">
            <a:schemeClr val="accent2"/>
          </a:effectRef>
          <a:fontRef idx="minor">
            <a:schemeClr val="dk1"/>
          </a:fontRef>
        </p:style>
        <p:txBody>
          <a:bodyPr>
            <a:noAutofit/>
          </a:bodyPr>
          <a:lstStyle/>
          <a:p>
            <a:pPr marL="514350" indent="-514350">
              <a:lnSpc>
                <a:spcPct val="250000"/>
              </a:lnSpc>
              <a:buFont typeface="+mj-lt"/>
              <a:buAutoNum type="arabicParenR"/>
            </a:pPr>
            <a:r>
              <a:rPr lang="ar-AE" sz="2400" b="1" dirty="0" smtClean="0">
                <a:solidFill>
                  <a:schemeClr val="tx1"/>
                </a:solidFill>
                <a:effectLst>
                  <a:glow rad="495300">
                    <a:schemeClr val="bg1"/>
                  </a:glow>
                </a:effectLst>
              </a:rPr>
              <a:t>يدعو إلى سبيل الله عبر مواقع التواصل الاجتماعي حتى لا يتعرض لأذى غير المسلمين             (      )</a:t>
            </a:r>
          </a:p>
          <a:p>
            <a:pPr marL="514350" indent="-514350">
              <a:lnSpc>
                <a:spcPct val="250000"/>
              </a:lnSpc>
              <a:buFont typeface="+mj-lt"/>
              <a:buAutoNum type="arabicParenR"/>
            </a:pPr>
            <a:r>
              <a:rPr lang="ar-AE" sz="2400" b="1" dirty="0" smtClean="0">
                <a:solidFill>
                  <a:schemeClr val="tx1"/>
                </a:solidFill>
                <a:effectLst>
                  <a:glow rad="495300">
                    <a:schemeClr val="bg1"/>
                  </a:glow>
                </a:effectLst>
              </a:rPr>
              <a:t>يقتصر بدعوته على غير المسلمين من العرب فقط معللاً ذلك بأن دعوة الإسلام لهم  .               (      )</a:t>
            </a:r>
          </a:p>
          <a:p>
            <a:pPr marL="514350" indent="-514350">
              <a:lnSpc>
                <a:spcPct val="250000"/>
              </a:lnSpc>
              <a:buFont typeface="+mj-lt"/>
              <a:buAutoNum type="arabicParenR"/>
            </a:pPr>
            <a:r>
              <a:rPr lang="ar-AE" sz="2400" b="1" dirty="0" smtClean="0">
                <a:solidFill>
                  <a:schemeClr val="tx1"/>
                </a:solidFill>
                <a:effectLst>
                  <a:glow rad="495300">
                    <a:schemeClr val="bg1"/>
                  </a:glow>
                </a:effectLst>
              </a:rPr>
              <a:t>من تعرض للاعتداء إثناء دعوته إلى الله فمن الأفضل الدعاء عليهم لأن للمظلوم دعوة مستجابة .(       )</a:t>
            </a:r>
          </a:p>
          <a:p>
            <a:pPr marL="514350" indent="-514350">
              <a:lnSpc>
                <a:spcPct val="250000"/>
              </a:lnSpc>
              <a:buFont typeface="+mj-lt"/>
              <a:buAutoNum type="arabicParenR"/>
            </a:pPr>
            <a:r>
              <a:rPr lang="ar-AE" sz="2400" b="1" dirty="0" smtClean="0">
                <a:solidFill>
                  <a:schemeClr val="tx1"/>
                </a:solidFill>
                <a:effectLst>
                  <a:glow rad="495300">
                    <a:schemeClr val="bg1"/>
                  </a:glow>
                </a:effectLst>
              </a:rPr>
              <a:t> تعرض للاعتداء من زملائه بشكل مستمر مع مسامحته لهم، فقرر في النهاية أن يشتكي عليهم  . (       )</a:t>
            </a:r>
            <a:endParaRPr lang="ar-AE" sz="2400" b="1" dirty="0">
              <a:solidFill>
                <a:schemeClr val="tx1"/>
              </a:solidFill>
              <a:effectLst>
                <a:glow rad="495300">
                  <a:schemeClr val="bg1"/>
                </a:glow>
              </a:effectLst>
            </a:endParaRPr>
          </a:p>
          <a:p>
            <a:pPr>
              <a:lnSpc>
                <a:spcPct val="250000"/>
              </a:lnSpc>
            </a:pPr>
            <a:endParaRPr lang="ar-AE" sz="2400" b="1" dirty="0" smtClean="0"/>
          </a:p>
          <a:p>
            <a:pPr>
              <a:lnSpc>
                <a:spcPct val="250000"/>
              </a:lnSpc>
            </a:pPr>
            <a:endParaRPr lang="ar-AE" sz="2400" b="1" dirty="0" smtClean="0"/>
          </a:p>
        </p:txBody>
      </p:sp>
      <p:pic>
        <p:nvPicPr>
          <p:cNvPr id="4" name="صورة 3"/>
          <p:cNvPicPr>
            <a:picLocks noChangeAspect="1"/>
          </p:cNvPicPr>
          <p:nvPr/>
        </p:nvPicPr>
        <p:blipFill>
          <a:blip r:embed="rId2"/>
          <a:stretch>
            <a:fillRect/>
          </a:stretch>
        </p:blipFill>
        <p:spPr>
          <a:xfrm>
            <a:off x="1133057" y="1441483"/>
            <a:ext cx="808383" cy="503583"/>
          </a:xfrm>
          <a:prstGeom prst="rect">
            <a:avLst/>
          </a:prstGeom>
        </p:spPr>
      </p:pic>
      <p:pic>
        <p:nvPicPr>
          <p:cNvPr id="5" name="صورة 4"/>
          <p:cNvPicPr>
            <a:picLocks noChangeAspect="1"/>
          </p:cNvPicPr>
          <p:nvPr/>
        </p:nvPicPr>
        <p:blipFill>
          <a:blip r:embed="rId2"/>
          <a:stretch>
            <a:fillRect/>
          </a:stretch>
        </p:blipFill>
        <p:spPr>
          <a:xfrm>
            <a:off x="1199316" y="2476153"/>
            <a:ext cx="808383" cy="503583"/>
          </a:xfrm>
          <a:prstGeom prst="rect">
            <a:avLst/>
          </a:prstGeom>
        </p:spPr>
      </p:pic>
      <p:pic>
        <p:nvPicPr>
          <p:cNvPr id="6" name="صورة 5"/>
          <p:cNvPicPr>
            <a:picLocks noChangeAspect="1"/>
          </p:cNvPicPr>
          <p:nvPr/>
        </p:nvPicPr>
        <p:blipFill>
          <a:blip r:embed="rId2"/>
          <a:stretch>
            <a:fillRect/>
          </a:stretch>
        </p:blipFill>
        <p:spPr>
          <a:xfrm>
            <a:off x="1133057" y="4545493"/>
            <a:ext cx="808383" cy="503583"/>
          </a:xfrm>
          <a:prstGeom prst="rect">
            <a:avLst/>
          </a:prstGeom>
        </p:spPr>
      </p:pic>
      <p:pic>
        <p:nvPicPr>
          <p:cNvPr id="7" name="صورة 6"/>
          <p:cNvPicPr>
            <a:picLocks noChangeAspect="1"/>
          </p:cNvPicPr>
          <p:nvPr/>
        </p:nvPicPr>
        <p:blipFill>
          <a:blip r:embed="rId3"/>
          <a:stretch>
            <a:fillRect/>
          </a:stretch>
        </p:blipFill>
        <p:spPr>
          <a:xfrm>
            <a:off x="1133057" y="3510823"/>
            <a:ext cx="874641" cy="544341"/>
          </a:xfrm>
          <a:prstGeom prst="rect">
            <a:avLst/>
          </a:prstGeom>
        </p:spPr>
      </p:pic>
    </p:spTree>
    <p:extLst>
      <p:ext uri="{BB962C8B-B14F-4D97-AF65-F5344CB8AC3E}">
        <p14:creationId xmlns:p14="http://schemas.microsoft.com/office/powerpoint/2010/main" val="12549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14800" y="107951"/>
            <a:ext cx="4152900" cy="930275"/>
          </a:xfrm>
          <a:solidFill>
            <a:schemeClr val="accent1">
              <a:lumMod val="40000"/>
              <a:lumOff val="60000"/>
            </a:schemeClr>
          </a:solidFill>
        </p:spPr>
        <p:txBody>
          <a:bodyPr/>
          <a:lstStyle/>
          <a:p>
            <a:pPr algn="ctr"/>
            <a:r>
              <a:rPr lang="ar-AE" dirty="0" smtClean="0"/>
              <a:t>فكر مبدياً رأيك </a:t>
            </a:r>
            <a:endParaRPr lang="ar-AE" dirty="0"/>
          </a:p>
        </p:txBody>
      </p:sp>
      <p:sp>
        <p:nvSpPr>
          <p:cNvPr id="3" name="عنصر نائب للمحتوى 2"/>
          <p:cNvSpPr>
            <a:spLocks noGrp="1"/>
          </p:cNvSpPr>
          <p:nvPr>
            <p:ph idx="1"/>
          </p:nvPr>
        </p:nvSpPr>
        <p:spPr>
          <a:xfrm>
            <a:off x="838200" y="1397000"/>
            <a:ext cx="11074400" cy="3365500"/>
          </a:xfrm>
          <a:solidFill>
            <a:schemeClr val="accent4">
              <a:lumMod val="40000"/>
              <a:lumOff val="60000"/>
            </a:schemeClr>
          </a:solidFill>
        </p:spPr>
        <p:txBody>
          <a:bodyPr>
            <a:noAutofit/>
          </a:bodyPr>
          <a:lstStyle/>
          <a:p>
            <a:pPr>
              <a:lnSpc>
                <a:spcPct val="150000"/>
              </a:lnSpc>
            </a:pPr>
            <a:r>
              <a:rPr lang="ar-AE" sz="3200" b="1" dirty="0" smtClean="0">
                <a:solidFill>
                  <a:srgbClr val="FF0000"/>
                </a:solidFill>
                <a:effectLst>
                  <a:glow rad="495300">
                    <a:schemeClr val="bg1"/>
                  </a:glow>
                </a:effectLst>
              </a:rPr>
              <a:t>إن الدعوة إلى الله واجب على المسلمين .</a:t>
            </a:r>
          </a:p>
          <a:p>
            <a:pPr>
              <a:lnSpc>
                <a:spcPct val="150000"/>
              </a:lnSpc>
            </a:pPr>
            <a:r>
              <a:rPr lang="ar-AE" sz="3200" b="1" dirty="0" smtClean="0">
                <a:solidFill>
                  <a:srgbClr val="FF0000"/>
                </a:solidFill>
                <a:effectLst>
                  <a:glow rad="495300">
                    <a:schemeClr val="bg1"/>
                  </a:glow>
                </a:effectLst>
              </a:rPr>
              <a:t>هل كل من رأيته يدعو إلى الإسلام على حق ؟</a:t>
            </a:r>
          </a:p>
          <a:p>
            <a:pPr>
              <a:lnSpc>
                <a:spcPct val="150000"/>
              </a:lnSpc>
            </a:pPr>
            <a:r>
              <a:rPr lang="ar-AE" sz="3200" b="1" dirty="0" smtClean="0">
                <a:solidFill>
                  <a:srgbClr val="FF0000"/>
                </a:solidFill>
                <a:effectLst>
                  <a:glow rad="495300">
                    <a:schemeClr val="bg1"/>
                  </a:glow>
                </a:effectLst>
              </a:rPr>
              <a:t>كيف تعرف أنه على حق أم على باطل ؟</a:t>
            </a:r>
          </a:p>
          <a:p>
            <a:pPr>
              <a:lnSpc>
                <a:spcPct val="150000"/>
              </a:lnSpc>
            </a:pPr>
            <a:r>
              <a:rPr lang="ar-AE" sz="3200" b="1" dirty="0" smtClean="0">
                <a:solidFill>
                  <a:srgbClr val="FF0000"/>
                </a:solidFill>
                <a:effectLst>
                  <a:glow rad="495300">
                    <a:schemeClr val="bg1"/>
                  </a:glow>
                </a:effectLst>
              </a:rPr>
              <a:t>ماذا </a:t>
            </a:r>
            <a:r>
              <a:rPr lang="ar-AE" sz="3200" b="1" dirty="0">
                <a:solidFill>
                  <a:srgbClr val="FF0000"/>
                </a:solidFill>
                <a:effectLst>
                  <a:glow rad="495300">
                    <a:schemeClr val="bg1"/>
                  </a:glow>
                </a:effectLst>
              </a:rPr>
              <a:t>تفعل لو رأيت </a:t>
            </a:r>
            <a:r>
              <a:rPr lang="ar-AE" sz="3200" b="1" dirty="0" smtClean="0">
                <a:solidFill>
                  <a:srgbClr val="FF0000"/>
                </a:solidFill>
                <a:effectLst>
                  <a:glow rad="495300">
                    <a:schemeClr val="bg1"/>
                  </a:glow>
                </a:effectLst>
              </a:rPr>
              <a:t>رجلاً يدعو الناس إلى فكر منحرف وهو يدعي الإسلام ؟</a:t>
            </a:r>
            <a:endParaRPr lang="ar-AE" sz="3200" dirty="0">
              <a:solidFill>
                <a:srgbClr val="FF0000"/>
              </a:solidFill>
            </a:endParaRPr>
          </a:p>
        </p:txBody>
      </p:sp>
      <p:sp>
        <p:nvSpPr>
          <p:cNvPr id="4" name="مستطيل مستدير الزوايا 3"/>
          <p:cNvSpPr/>
          <p:nvPr/>
        </p:nvSpPr>
        <p:spPr>
          <a:xfrm>
            <a:off x="882650" y="4918074"/>
            <a:ext cx="10426700" cy="1892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600" b="1" dirty="0" smtClean="0"/>
              <a:t>ماذا فعلت الإمارات لمنع مثل هذه الظواهر ؟</a:t>
            </a:r>
          </a:p>
          <a:p>
            <a:pPr algn="ctr"/>
            <a:r>
              <a:rPr lang="ar-AE" sz="3600" b="1" dirty="0" smtClean="0"/>
              <a:t>إذا تعرضت لمسألة فقهية على من تتصل لمعرفة الحكم ؟</a:t>
            </a:r>
          </a:p>
          <a:p>
            <a:pPr algn="ctr"/>
            <a:r>
              <a:rPr lang="ar-AE" sz="3600" b="1" dirty="0" smtClean="0"/>
              <a:t>رقم أوقاف دبي 8002422</a:t>
            </a:r>
            <a:endParaRPr lang="ar-AE" sz="3600" b="1" dirty="0"/>
          </a:p>
        </p:txBody>
      </p:sp>
    </p:spTree>
    <p:extLst>
      <p:ext uri="{BB962C8B-B14F-4D97-AF65-F5344CB8AC3E}">
        <p14:creationId xmlns:p14="http://schemas.microsoft.com/office/powerpoint/2010/main" val="59531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96247" y="365125"/>
            <a:ext cx="3315929" cy="917985"/>
          </a:xfrm>
          <a:solidFill>
            <a:schemeClr val="accent2">
              <a:lumMod val="20000"/>
              <a:lumOff val="80000"/>
            </a:schemeClr>
          </a:solidFill>
        </p:spPr>
        <p:txBody>
          <a:bodyPr>
            <a:normAutofit/>
          </a:bodyPr>
          <a:lstStyle/>
          <a:p>
            <a:pPr algn="ctr"/>
            <a:r>
              <a:rPr lang="ar-AE" sz="6000" b="1" dirty="0" smtClean="0"/>
              <a:t>الواجب </a:t>
            </a:r>
            <a:endParaRPr lang="ar-AE" sz="6000" b="1" dirty="0"/>
          </a:p>
        </p:txBody>
      </p:sp>
      <p:pic>
        <p:nvPicPr>
          <p:cNvPr id="5" name="صورة 4"/>
          <p:cNvPicPr>
            <a:picLocks noChangeAspect="1"/>
          </p:cNvPicPr>
          <p:nvPr/>
        </p:nvPicPr>
        <p:blipFill>
          <a:blip r:embed="rId2">
            <a:lum bright="-20000" contrast="40000"/>
          </a:blip>
          <a:stretch>
            <a:fillRect/>
          </a:stretch>
        </p:blipFill>
        <p:spPr>
          <a:xfrm>
            <a:off x="1066800" y="2060543"/>
            <a:ext cx="10521937" cy="2206657"/>
          </a:xfrm>
          <a:prstGeom prst="rect">
            <a:avLst/>
          </a:prstGeom>
        </p:spPr>
      </p:pic>
    </p:spTree>
    <p:extLst>
      <p:ext uri="{BB962C8B-B14F-4D97-AF65-F5344CB8AC3E}">
        <p14:creationId xmlns:p14="http://schemas.microsoft.com/office/powerpoint/2010/main" val="1357728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6"/>
          <a:stretch>
            <a:fillRect/>
          </a:stretch>
        </p:blipFill>
        <p:spPr>
          <a:xfrm>
            <a:off x="177800" y="139700"/>
            <a:ext cx="11836400" cy="6324600"/>
          </a:xfrm>
          <a:prstGeom prst="rect">
            <a:avLst/>
          </a:prstGeom>
        </p:spPr>
      </p:pic>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9500" y="2806700"/>
            <a:ext cx="609600" cy="609600"/>
          </a:xfrm>
          <a:prstGeom prst="rect">
            <a:avLst/>
          </a:prstGeom>
        </p:spPr>
      </p:pic>
      <p:pic>
        <p:nvPicPr>
          <p:cNvPr id="6"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642600" y="2806700"/>
            <a:ext cx="609600" cy="609600"/>
          </a:xfrm>
          <a:prstGeom prst="rect">
            <a:avLst/>
          </a:prstGeom>
        </p:spPr>
      </p:pic>
    </p:spTree>
    <p:extLst>
      <p:ext uri="{BB962C8B-B14F-4D97-AF65-F5344CB8AC3E}">
        <p14:creationId xmlns:p14="http://schemas.microsoft.com/office/powerpoint/2010/main" val="2134365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5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177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918766" y="578592"/>
            <a:ext cx="4087761" cy="1325563"/>
          </a:xfrm>
          <a:solidFill>
            <a:schemeClr val="tx2">
              <a:lumMod val="20000"/>
              <a:lumOff val="80000"/>
            </a:schemeClr>
          </a:solidFill>
          <a:ln>
            <a:solidFill>
              <a:srgbClr val="C00000"/>
            </a:solidFill>
          </a:ln>
        </p:spPr>
        <p:txBody>
          <a:bodyPr/>
          <a:lstStyle/>
          <a:p>
            <a:pPr algn="ctr"/>
            <a:r>
              <a:rPr lang="ar-AE" b="1" dirty="0" smtClean="0"/>
              <a:t>الربط  باللغة العربية </a:t>
            </a:r>
            <a:endParaRPr lang="ar-AE" b="1" dirty="0"/>
          </a:p>
        </p:txBody>
      </p:sp>
      <p:sp>
        <p:nvSpPr>
          <p:cNvPr id="3" name="عنصر نائب للمحتوى 2"/>
          <p:cNvSpPr>
            <a:spLocks noGrp="1"/>
          </p:cNvSpPr>
          <p:nvPr>
            <p:ph idx="1"/>
          </p:nvPr>
        </p:nvSpPr>
        <p:spPr>
          <a:xfrm>
            <a:off x="1244598" y="2564106"/>
            <a:ext cx="9436099" cy="1233194"/>
          </a:xfrm>
          <a:solidFill>
            <a:schemeClr val="accent4">
              <a:lumMod val="40000"/>
              <a:lumOff val="60000"/>
            </a:schemeClr>
          </a:solidFill>
          <a:ln>
            <a:solidFill>
              <a:srgbClr val="FF0000"/>
            </a:solidFill>
          </a:ln>
        </p:spPr>
        <p:txBody>
          <a:bodyPr>
            <a:noAutofit/>
          </a:bodyPr>
          <a:lstStyle/>
          <a:p>
            <a:pPr algn="ctr">
              <a:lnSpc>
                <a:spcPct val="150000"/>
              </a:lnSpc>
            </a:pPr>
            <a:r>
              <a:rPr lang="ar-AE" sz="4400" b="1" dirty="0" smtClean="0"/>
              <a:t>لماذا كتبت الهمزة في كلمة (الطائِف)على نبرة.</a:t>
            </a:r>
          </a:p>
          <a:p>
            <a:pPr algn="ctr">
              <a:lnSpc>
                <a:spcPct val="150000"/>
              </a:lnSpc>
            </a:pPr>
            <a:endParaRPr lang="ar-AE" sz="4400" b="1" dirty="0"/>
          </a:p>
        </p:txBody>
      </p:sp>
    </p:spTree>
    <p:extLst>
      <p:ext uri="{BB962C8B-B14F-4D97-AF65-F5344CB8AC3E}">
        <p14:creationId xmlns:p14="http://schemas.microsoft.com/office/powerpoint/2010/main" val="1249797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30401"/>
            <a:ext cx="12103100" cy="5387975"/>
          </a:xfrm>
          <a:solidFill>
            <a:schemeClr val="bg1">
              <a:lumMod val="95000"/>
            </a:schemeClr>
          </a:solidFill>
        </p:spPr>
        <p:txBody>
          <a:bodyPr>
            <a:noAutofit/>
          </a:bodyPr>
          <a:lstStyle/>
          <a:p>
            <a:endParaRPr lang="ar-AE" sz="200" b="1" dirty="0" smtClean="0">
              <a:solidFill>
                <a:schemeClr val="accent4">
                  <a:lumMod val="50000"/>
                </a:schemeClr>
              </a:solidFill>
              <a:effectLst>
                <a:glow rad="228600">
                  <a:schemeClr val="accent2">
                    <a:satMod val="175000"/>
                    <a:alpha val="40000"/>
                  </a:schemeClr>
                </a:glow>
              </a:effectLst>
            </a:endParaRPr>
          </a:p>
          <a:p>
            <a:pPr marL="0" indent="0">
              <a:lnSpc>
                <a:spcPct val="100000"/>
              </a:lnSpc>
              <a:buNone/>
            </a:pPr>
            <a:r>
              <a:rPr lang="ar-AE" b="1" dirty="0" smtClean="0">
                <a:solidFill>
                  <a:schemeClr val="accent4">
                    <a:lumMod val="50000"/>
                  </a:schemeClr>
                </a:solidFill>
                <a:effectLst>
                  <a:glow rad="228600">
                    <a:schemeClr val="accent2">
                      <a:satMod val="175000"/>
                      <a:alpha val="40000"/>
                    </a:schemeClr>
                  </a:glow>
                </a:effectLst>
              </a:rPr>
              <a:t>1) يستمعُ لقصةِ خروجِ </a:t>
            </a:r>
            <a:r>
              <a:rPr lang="ar-AE" b="1" dirty="0">
                <a:solidFill>
                  <a:schemeClr val="accent4">
                    <a:lumMod val="50000"/>
                  </a:schemeClr>
                </a:solidFill>
                <a:effectLst>
                  <a:glow rad="228600">
                    <a:schemeClr val="accent2">
                      <a:satMod val="175000"/>
                      <a:alpha val="40000"/>
                    </a:schemeClr>
                  </a:glow>
                </a:effectLst>
              </a:rPr>
              <a:t>الرَّسولِ </a:t>
            </a:r>
            <a:r>
              <a:rPr lang="ar-AE" sz="1400" b="1" dirty="0">
                <a:solidFill>
                  <a:schemeClr val="accent4">
                    <a:lumMod val="50000"/>
                  </a:schemeClr>
                </a:solidFill>
                <a:effectLst>
                  <a:glow rad="228600">
                    <a:schemeClr val="accent2">
                      <a:satMod val="175000"/>
                      <a:alpha val="40000"/>
                    </a:schemeClr>
                  </a:glow>
                </a:effectLst>
              </a:rPr>
              <a:t>صلى الله عليه وسلم </a:t>
            </a:r>
            <a:r>
              <a:rPr lang="ar-AE" b="1" dirty="0" smtClean="0">
                <a:solidFill>
                  <a:schemeClr val="accent4">
                    <a:lumMod val="50000"/>
                  </a:schemeClr>
                </a:solidFill>
                <a:effectLst>
                  <a:glow rad="228600">
                    <a:schemeClr val="accent2">
                      <a:satMod val="175000"/>
                      <a:alpha val="40000"/>
                    </a:schemeClr>
                  </a:glow>
                </a:effectLst>
              </a:rPr>
              <a:t>إلى الطاّئفِ لـ:.</a:t>
            </a:r>
            <a:endParaRPr lang="ar-AE" b="1" dirty="0">
              <a:solidFill>
                <a:schemeClr val="accent4">
                  <a:lumMod val="50000"/>
                </a:schemeClr>
              </a:solidFill>
              <a:effectLst>
                <a:glow rad="228600">
                  <a:schemeClr val="accent2">
                    <a:satMod val="175000"/>
                    <a:alpha val="40000"/>
                  </a:schemeClr>
                </a:glow>
              </a:effectLst>
            </a:endParaRPr>
          </a:p>
          <a:p>
            <a:pPr marL="742950" indent="-742950">
              <a:lnSpc>
                <a:spcPct val="150000"/>
              </a:lnSpc>
              <a:buFont typeface="+mj-cs"/>
              <a:buAutoNum type="arabic1Minus"/>
            </a:pPr>
            <a:r>
              <a:rPr lang="ar-AE" b="1" dirty="0" smtClean="0">
                <a:solidFill>
                  <a:schemeClr val="accent4">
                    <a:lumMod val="50000"/>
                  </a:schemeClr>
                </a:solidFill>
                <a:effectLst>
                  <a:glow rad="228600">
                    <a:schemeClr val="accent2">
                      <a:satMod val="175000"/>
                      <a:alpha val="40000"/>
                    </a:schemeClr>
                  </a:glow>
                </a:effectLst>
              </a:rPr>
              <a:t>يحدِّدَ </a:t>
            </a:r>
            <a:r>
              <a:rPr lang="ar-AE" b="1" dirty="0">
                <a:solidFill>
                  <a:schemeClr val="accent4">
                    <a:lumMod val="50000"/>
                  </a:schemeClr>
                </a:solidFill>
                <a:effectLst>
                  <a:glow rad="228600">
                    <a:schemeClr val="accent2">
                      <a:satMod val="175000"/>
                      <a:alpha val="40000"/>
                    </a:schemeClr>
                  </a:glow>
                </a:effectLst>
              </a:rPr>
              <a:t>هَدَفَ الرَّسولِ </a:t>
            </a:r>
            <a:r>
              <a:rPr lang="ar-AE" sz="1400" b="1" dirty="0">
                <a:solidFill>
                  <a:schemeClr val="accent4">
                    <a:lumMod val="50000"/>
                  </a:schemeClr>
                </a:solidFill>
                <a:effectLst>
                  <a:glow rad="228600">
                    <a:schemeClr val="accent2">
                      <a:satMod val="175000"/>
                      <a:alpha val="40000"/>
                    </a:schemeClr>
                  </a:glow>
                </a:effectLst>
              </a:rPr>
              <a:t>صلى الله عليه وسلم </a:t>
            </a:r>
            <a:r>
              <a:rPr lang="ar-AE" b="1" dirty="0">
                <a:solidFill>
                  <a:schemeClr val="accent4">
                    <a:lumMod val="50000"/>
                  </a:schemeClr>
                </a:solidFill>
                <a:effectLst>
                  <a:glow rad="228600">
                    <a:schemeClr val="accent2">
                      <a:satMod val="175000"/>
                      <a:alpha val="40000"/>
                    </a:schemeClr>
                  </a:glow>
                </a:effectLst>
              </a:rPr>
              <a:t>مِنْ دَعْوَةِ أهْلِ الطاّئفِ.</a:t>
            </a:r>
          </a:p>
          <a:p>
            <a:pPr marL="742950" indent="-742950">
              <a:lnSpc>
                <a:spcPct val="150000"/>
              </a:lnSpc>
              <a:buFont typeface="+mj-cs"/>
              <a:buAutoNum type="arabic1Minus"/>
            </a:pPr>
            <a:r>
              <a:rPr lang="ar-AE" b="1" dirty="0" smtClean="0">
                <a:solidFill>
                  <a:schemeClr val="accent4">
                    <a:lumMod val="50000"/>
                  </a:schemeClr>
                </a:solidFill>
                <a:effectLst>
                  <a:glow rad="228600">
                    <a:schemeClr val="accent2">
                      <a:satMod val="175000"/>
                      <a:alpha val="40000"/>
                    </a:schemeClr>
                  </a:glow>
                </a:effectLst>
              </a:rPr>
              <a:t>يُبَيِّنَ </a:t>
            </a:r>
            <a:r>
              <a:rPr lang="ar-AE" b="1" dirty="0">
                <a:solidFill>
                  <a:schemeClr val="accent4">
                    <a:lumMod val="50000"/>
                  </a:schemeClr>
                </a:solidFill>
                <a:effectLst>
                  <a:glow rad="228600">
                    <a:schemeClr val="accent2">
                      <a:satMod val="175000"/>
                      <a:alpha val="40000"/>
                    </a:schemeClr>
                  </a:glow>
                </a:effectLst>
              </a:rPr>
              <a:t>أُسْلوبَ الرَّسولِ </a:t>
            </a:r>
            <a:r>
              <a:rPr lang="ar-AE" sz="1400" b="1" dirty="0">
                <a:solidFill>
                  <a:schemeClr val="accent4">
                    <a:lumMod val="50000"/>
                  </a:schemeClr>
                </a:solidFill>
                <a:effectLst>
                  <a:glow rad="228600">
                    <a:schemeClr val="accent2">
                      <a:satMod val="175000"/>
                      <a:alpha val="40000"/>
                    </a:schemeClr>
                  </a:glow>
                </a:effectLst>
              </a:rPr>
              <a:t>صلى الله عليه وسلم </a:t>
            </a:r>
            <a:r>
              <a:rPr lang="ar-AE" b="1" dirty="0">
                <a:solidFill>
                  <a:schemeClr val="accent4">
                    <a:lumMod val="50000"/>
                  </a:schemeClr>
                </a:solidFill>
                <a:effectLst>
                  <a:glow rad="228600">
                    <a:schemeClr val="accent2">
                      <a:satMod val="175000"/>
                      <a:alpha val="40000"/>
                    </a:schemeClr>
                  </a:glow>
                </a:effectLst>
              </a:rPr>
              <a:t>في دَعْوَةِ أَهْلِ الطّائِفِ</a:t>
            </a:r>
            <a:r>
              <a:rPr lang="ar-AE" b="1" dirty="0" smtClean="0">
                <a:solidFill>
                  <a:schemeClr val="accent4">
                    <a:lumMod val="50000"/>
                  </a:schemeClr>
                </a:solidFill>
                <a:effectLst>
                  <a:glow rad="228600">
                    <a:schemeClr val="accent2">
                      <a:satMod val="175000"/>
                      <a:alpha val="40000"/>
                    </a:schemeClr>
                  </a:glow>
                </a:effectLst>
              </a:rPr>
              <a:t>.</a:t>
            </a:r>
          </a:p>
          <a:p>
            <a:pPr marL="742950" indent="-742950">
              <a:lnSpc>
                <a:spcPct val="150000"/>
              </a:lnSpc>
              <a:buFont typeface="+mj-cs"/>
              <a:buAutoNum type="arabic1Minus"/>
            </a:pPr>
            <a:r>
              <a:rPr lang="ar-AE" b="1" dirty="0" smtClean="0">
                <a:solidFill>
                  <a:schemeClr val="accent4">
                    <a:lumMod val="50000"/>
                  </a:schemeClr>
                </a:solidFill>
                <a:effectLst>
                  <a:glow rad="228600">
                    <a:schemeClr val="accent2">
                      <a:satMod val="175000"/>
                      <a:alpha val="40000"/>
                    </a:schemeClr>
                  </a:glow>
                </a:effectLst>
              </a:rPr>
              <a:t>يُوَضِّحَ </a:t>
            </a:r>
            <a:r>
              <a:rPr lang="ar-AE" b="1" dirty="0">
                <a:solidFill>
                  <a:schemeClr val="accent4">
                    <a:lumMod val="50000"/>
                  </a:schemeClr>
                </a:solidFill>
                <a:effectLst>
                  <a:glow rad="228600">
                    <a:schemeClr val="accent2">
                      <a:satMod val="175000"/>
                      <a:alpha val="40000"/>
                    </a:schemeClr>
                  </a:glow>
                </a:effectLst>
              </a:rPr>
              <a:t>صَبْرَ الرَّسولِ </a:t>
            </a:r>
            <a:r>
              <a:rPr lang="ar-AE" sz="1400" b="1" dirty="0">
                <a:solidFill>
                  <a:schemeClr val="accent4">
                    <a:lumMod val="50000"/>
                  </a:schemeClr>
                </a:solidFill>
                <a:effectLst>
                  <a:glow rad="228600">
                    <a:schemeClr val="accent2">
                      <a:satMod val="175000"/>
                      <a:alpha val="40000"/>
                    </a:schemeClr>
                  </a:glow>
                </a:effectLst>
              </a:rPr>
              <a:t>صلى</a:t>
            </a:r>
            <a:r>
              <a:rPr lang="ar-AE" b="1" dirty="0">
                <a:solidFill>
                  <a:schemeClr val="accent4">
                    <a:lumMod val="50000"/>
                  </a:schemeClr>
                </a:solidFill>
                <a:effectLst>
                  <a:glow rad="228600">
                    <a:schemeClr val="accent2">
                      <a:satMod val="175000"/>
                      <a:alpha val="40000"/>
                    </a:schemeClr>
                  </a:glow>
                </a:effectLst>
              </a:rPr>
              <a:t> </a:t>
            </a:r>
            <a:r>
              <a:rPr lang="ar-AE" sz="1400" b="1" dirty="0">
                <a:solidFill>
                  <a:schemeClr val="accent4">
                    <a:lumMod val="50000"/>
                  </a:schemeClr>
                </a:solidFill>
                <a:effectLst>
                  <a:glow rad="228600">
                    <a:schemeClr val="accent2">
                      <a:satMod val="175000"/>
                      <a:alpha val="40000"/>
                    </a:schemeClr>
                  </a:glow>
                </a:effectLst>
              </a:rPr>
              <a:t>الله عليه وسلم </a:t>
            </a:r>
            <a:r>
              <a:rPr lang="ar-AE" b="1" dirty="0">
                <a:solidFill>
                  <a:schemeClr val="accent4">
                    <a:lumMod val="50000"/>
                  </a:schemeClr>
                </a:solidFill>
                <a:effectLst>
                  <a:glow rad="228600">
                    <a:schemeClr val="accent2">
                      <a:satMod val="175000"/>
                      <a:alpha val="40000"/>
                    </a:schemeClr>
                  </a:glow>
                </a:effectLst>
              </a:rPr>
              <a:t>وَعَزيمَتَهُ مِنْ </a:t>
            </a:r>
            <a:r>
              <a:rPr lang="ar-AE" b="1" dirty="0" smtClean="0">
                <a:solidFill>
                  <a:schemeClr val="accent4">
                    <a:lumMod val="50000"/>
                  </a:schemeClr>
                </a:solidFill>
                <a:effectLst>
                  <a:glow rad="228600">
                    <a:schemeClr val="accent2">
                      <a:satMod val="175000"/>
                      <a:alpha val="40000"/>
                    </a:schemeClr>
                  </a:glow>
                </a:effectLst>
              </a:rPr>
              <a:t>خِلالِ أَحْداثِ دَعْوَةِ أَهْلِ الطّائِفِ.</a:t>
            </a:r>
          </a:p>
          <a:p>
            <a:pPr marL="742950" indent="-742950">
              <a:lnSpc>
                <a:spcPct val="150000"/>
              </a:lnSpc>
              <a:buFont typeface="+mj-cs"/>
              <a:buAutoNum type="arabic1Minus"/>
            </a:pPr>
            <a:r>
              <a:rPr lang="ar-AE" b="1" dirty="0">
                <a:solidFill>
                  <a:schemeClr val="accent4">
                    <a:lumMod val="50000"/>
                  </a:schemeClr>
                </a:solidFill>
                <a:effectLst>
                  <a:glow rad="228600">
                    <a:schemeClr val="accent2">
                      <a:satMod val="175000"/>
                      <a:alpha val="40000"/>
                    </a:schemeClr>
                  </a:glow>
                </a:effectLst>
              </a:rPr>
              <a:t>يستنتجَ القيمة والخلق العظيم الذي تحلى به الرسول </a:t>
            </a:r>
            <a:r>
              <a:rPr lang="ar-AE" sz="1400" b="1" dirty="0">
                <a:solidFill>
                  <a:schemeClr val="accent4">
                    <a:lumMod val="50000"/>
                  </a:schemeClr>
                </a:solidFill>
                <a:effectLst>
                  <a:glow rad="228600">
                    <a:schemeClr val="accent2">
                      <a:satMod val="175000"/>
                      <a:alpha val="40000"/>
                    </a:schemeClr>
                  </a:glow>
                </a:effectLst>
              </a:rPr>
              <a:t>صلى الله عليه وسلم</a:t>
            </a:r>
            <a:r>
              <a:rPr lang="ar-AE" b="1" dirty="0">
                <a:solidFill>
                  <a:schemeClr val="accent4">
                    <a:lumMod val="50000"/>
                  </a:schemeClr>
                </a:solidFill>
                <a:effectLst>
                  <a:glow rad="228600">
                    <a:schemeClr val="accent2">
                      <a:satMod val="175000"/>
                      <a:alpha val="40000"/>
                    </a:schemeClr>
                  </a:glow>
                </a:effectLst>
              </a:rPr>
              <a:t> بعد تعرضه لأذى أهل </a:t>
            </a:r>
            <a:r>
              <a:rPr lang="ar-AE" b="1" dirty="0" smtClean="0">
                <a:solidFill>
                  <a:schemeClr val="accent4">
                    <a:lumMod val="50000"/>
                  </a:schemeClr>
                </a:solidFill>
                <a:effectLst>
                  <a:glow rad="228600">
                    <a:schemeClr val="accent2">
                      <a:satMod val="175000"/>
                      <a:alpha val="40000"/>
                    </a:schemeClr>
                  </a:glow>
                </a:effectLst>
              </a:rPr>
              <a:t>الطائف.</a:t>
            </a:r>
          </a:p>
          <a:p>
            <a:pPr marL="0" indent="0">
              <a:lnSpc>
                <a:spcPct val="150000"/>
              </a:lnSpc>
              <a:buNone/>
            </a:pPr>
            <a:r>
              <a:rPr lang="ar-AE" b="1" dirty="0" smtClean="0">
                <a:solidFill>
                  <a:schemeClr val="accent4">
                    <a:lumMod val="50000"/>
                  </a:schemeClr>
                </a:solidFill>
                <a:effectLst>
                  <a:glow rad="228600">
                    <a:schemeClr val="accent2">
                      <a:satMod val="175000"/>
                      <a:alpha val="40000"/>
                    </a:schemeClr>
                  </a:glow>
                </a:effectLst>
              </a:rPr>
              <a:t>2)  يستنبطُ العبرَ والعِظاتِ من قصة </a:t>
            </a:r>
            <a:r>
              <a:rPr lang="ar-AE" b="1" dirty="0">
                <a:solidFill>
                  <a:schemeClr val="accent4">
                    <a:lumMod val="50000"/>
                  </a:schemeClr>
                </a:solidFill>
                <a:effectLst>
                  <a:glow rad="228600">
                    <a:schemeClr val="accent2">
                      <a:satMod val="175000"/>
                      <a:alpha val="40000"/>
                    </a:schemeClr>
                  </a:glow>
                </a:effectLst>
              </a:rPr>
              <a:t>خروج الرَّسولِ </a:t>
            </a:r>
            <a:r>
              <a:rPr lang="ar-AE" sz="1400" b="1" dirty="0">
                <a:solidFill>
                  <a:schemeClr val="accent4">
                    <a:lumMod val="50000"/>
                  </a:schemeClr>
                </a:solidFill>
                <a:effectLst>
                  <a:glow rad="228600">
                    <a:schemeClr val="accent2">
                      <a:satMod val="175000"/>
                      <a:alpha val="40000"/>
                    </a:schemeClr>
                  </a:glow>
                </a:effectLst>
              </a:rPr>
              <a:t>صلى الله عليه وسلم </a:t>
            </a:r>
            <a:r>
              <a:rPr lang="ar-AE" b="1" dirty="0">
                <a:solidFill>
                  <a:schemeClr val="accent4">
                    <a:lumMod val="50000"/>
                  </a:schemeClr>
                </a:solidFill>
                <a:effectLst>
                  <a:glow rad="228600">
                    <a:schemeClr val="accent2">
                      <a:satMod val="175000"/>
                      <a:alpha val="40000"/>
                    </a:schemeClr>
                  </a:glow>
                </a:effectLst>
              </a:rPr>
              <a:t>إلى </a:t>
            </a:r>
            <a:r>
              <a:rPr lang="ar-AE" b="1" dirty="0" smtClean="0">
                <a:solidFill>
                  <a:schemeClr val="accent4">
                    <a:lumMod val="50000"/>
                  </a:schemeClr>
                </a:solidFill>
                <a:effectLst>
                  <a:glow rad="228600">
                    <a:schemeClr val="accent2">
                      <a:satMod val="175000"/>
                      <a:alpha val="40000"/>
                    </a:schemeClr>
                  </a:glow>
                </a:effectLst>
              </a:rPr>
              <a:t>الطاّئفِ </a:t>
            </a:r>
          </a:p>
          <a:p>
            <a:pPr marL="0" indent="0">
              <a:lnSpc>
                <a:spcPct val="150000"/>
              </a:lnSpc>
              <a:buNone/>
            </a:pPr>
            <a:r>
              <a:rPr lang="ar-AE" b="1" dirty="0" smtClean="0">
                <a:solidFill>
                  <a:schemeClr val="accent4">
                    <a:lumMod val="50000"/>
                  </a:schemeClr>
                </a:solidFill>
                <a:effectLst>
                  <a:glow rad="228600">
                    <a:schemeClr val="accent2">
                      <a:satMod val="175000"/>
                      <a:alpha val="40000"/>
                    </a:schemeClr>
                  </a:glow>
                </a:effectLst>
              </a:rPr>
              <a:t>3)  يُبدي رأيَه </a:t>
            </a:r>
            <a:r>
              <a:rPr lang="ar-AE" b="1" dirty="0">
                <a:solidFill>
                  <a:schemeClr val="accent4">
                    <a:lumMod val="50000"/>
                  </a:schemeClr>
                </a:solidFill>
                <a:effectLst>
                  <a:glow rad="228600">
                    <a:schemeClr val="accent2">
                      <a:satMod val="175000"/>
                      <a:alpha val="40000"/>
                    </a:schemeClr>
                  </a:glow>
                </a:effectLst>
              </a:rPr>
              <a:t>في بعض المواقف ذات الصلة </a:t>
            </a:r>
            <a:r>
              <a:rPr lang="ar-AE" b="1" dirty="0" smtClean="0">
                <a:solidFill>
                  <a:schemeClr val="accent4">
                    <a:lumMod val="50000"/>
                  </a:schemeClr>
                </a:solidFill>
                <a:effectLst>
                  <a:glow rad="228600">
                    <a:schemeClr val="accent2">
                      <a:satMod val="175000"/>
                      <a:alpha val="40000"/>
                    </a:schemeClr>
                  </a:glow>
                </a:effectLst>
              </a:rPr>
              <a:t>بالموضوع</a:t>
            </a:r>
            <a:r>
              <a:rPr lang="ar-AE" sz="3200" dirty="0" smtClean="0"/>
              <a:t>.</a:t>
            </a:r>
            <a:endParaRPr lang="ar-AE" b="1" dirty="0">
              <a:solidFill>
                <a:schemeClr val="accent4">
                  <a:lumMod val="50000"/>
                </a:schemeClr>
              </a:solidFill>
              <a:effectLst>
                <a:glow rad="228600">
                  <a:schemeClr val="accent2">
                    <a:satMod val="175000"/>
                    <a:alpha val="40000"/>
                  </a:schemeClr>
                </a:glow>
              </a:effectLst>
            </a:endParaRPr>
          </a:p>
        </p:txBody>
      </p:sp>
      <p:sp>
        <p:nvSpPr>
          <p:cNvPr id="4" name="عنوان 1"/>
          <p:cNvSpPr>
            <a:spLocks noGrp="1"/>
          </p:cNvSpPr>
          <p:nvPr>
            <p:ph type="title"/>
          </p:nvPr>
        </p:nvSpPr>
        <p:spPr>
          <a:xfrm>
            <a:off x="5016909" y="96043"/>
            <a:ext cx="2489200" cy="942181"/>
          </a:xfrm>
          <a:solidFill>
            <a:schemeClr val="bg1">
              <a:lumMod val="95000"/>
            </a:schemeClr>
          </a:solidFill>
        </p:spPr>
        <p:txBody>
          <a:bodyPr>
            <a:normAutofit/>
          </a:bodyPr>
          <a:lstStyle/>
          <a:p>
            <a:pPr algn="ctr"/>
            <a:r>
              <a:rPr lang="ar-AE" sz="5000" b="1" dirty="0">
                <a:solidFill>
                  <a:schemeClr val="accent6"/>
                </a:solidFill>
                <a:effectLst>
                  <a:glow rad="228600">
                    <a:schemeClr val="accent2">
                      <a:satMod val="175000"/>
                      <a:alpha val="40000"/>
                    </a:schemeClr>
                  </a:glow>
                </a:effectLst>
                <a:latin typeface="+mn-lt"/>
                <a:ea typeface="+mn-ea"/>
                <a:cs typeface="+mn-cs"/>
              </a:rPr>
              <a:t>الأهداف</a:t>
            </a:r>
          </a:p>
        </p:txBody>
      </p:sp>
    </p:spTree>
    <p:extLst>
      <p:ext uri="{BB962C8B-B14F-4D97-AF65-F5344CB8AC3E}">
        <p14:creationId xmlns:p14="http://schemas.microsoft.com/office/powerpoint/2010/main" val="1100086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660524"/>
            <a:ext cx="11734800" cy="5197475"/>
          </a:xfrm>
          <a:solidFill>
            <a:schemeClr val="accent1">
              <a:lumMod val="20000"/>
              <a:lumOff val="80000"/>
            </a:schemeClr>
          </a:solidFill>
          <a:ln w="38100">
            <a:solidFill>
              <a:schemeClr val="tx1"/>
            </a:solidFill>
          </a:ln>
        </p:spPr>
        <p:txBody>
          <a:bodyPr>
            <a:noAutofit/>
          </a:bodyPr>
          <a:lstStyle/>
          <a:p>
            <a:pPr marL="742950" indent="-742950">
              <a:lnSpc>
                <a:spcPct val="150000"/>
              </a:lnSpc>
              <a:buFont typeface="+mj-lt"/>
              <a:buAutoNum type="arabicParenR"/>
            </a:pPr>
            <a:r>
              <a:rPr lang="ar-AE" sz="4000" b="1" dirty="0">
                <a:solidFill>
                  <a:schemeClr val="accent4">
                    <a:lumMod val="50000"/>
                  </a:schemeClr>
                </a:solidFill>
                <a:effectLst>
                  <a:glow rad="228600">
                    <a:schemeClr val="accent2">
                      <a:satMod val="175000"/>
                      <a:alpha val="40000"/>
                    </a:schemeClr>
                  </a:glow>
                </a:effectLst>
              </a:rPr>
              <a:t>يستمع لقصة خروج الرَّسولِ صلى الله عليه وسلم إلى الطاّئفِ لـ:.</a:t>
            </a:r>
          </a:p>
          <a:p>
            <a:pPr marL="742950" indent="-742950">
              <a:lnSpc>
                <a:spcPct val="150000"/>
              </a:lnSpc>
              <a:buFont typeface="+mj-cs"/>
              <a:buAutoNum type="arabic1Minus"/>
            </a:pPr>
            <a:r>
              <a:rPr lang="ar-AE" sz="4000" b="1" dirty="0">
                <a:solidFill>
                  <a:schemeClr val="accent4">
                    <a:lumMod val="50000"/>
                  </a:schemeClr>
                </a:solidFill>
                <a:effectLst>
                  <a:glow rad="228600">
                    <a:schemeClr val="accent2">
                      <a:satMod val="175000"/>
                      <a:alpha val="40000"/>
                    </a:schemeClr>
                  </a:glow>
                </a:effectLst>
              </a:rPr>
              <a:t>يحدِّدَ هَدَفَ الرَّسولِ صلى الله عليه وسلم مِنْ دَعْوَةِ أهْلِ الطاّئفِ.</a:t>
            </a:r>
          </a:p>
          <a:p>
            <a:pPr marL="742950" indent="-742950">
              <a:lnSpc>
                <a:spcPct val="150000"/>
              </a:lnSpc>
              <a:buFont typeface="+mj-cs"/>
              <a:buAutoNum type="arabic1Minus"/>
            </a:pPr>
            <a:r>
              <a:rPr lang="ar-AE" sz="4000" b="1" dirty="0">
                <a:solidFill>
                  <a:schemeClr val="accent4">
                    <a:lumMod val="50000"/>
                  </a:schemeClr>
                </a:solidFill>
                <a:effectLst>
                  <a:glow rad="228600">
                    <a:schemeClr val="accent2">
                      <a:satMod val="175000"/>
                      <a:alpha val="40000"/>
                    </a:schemeClr>
                  </a:glow>
                </a:effectLst>
              </a:rPr>
              <a:t>يُبَيِّنَ أُسْلوبَ الرَّسولِ صلى الله عليه وسلم في دَعْوَةِ أَهْلِ الطّائِفِ.</a:t>
            </a:r>
          </a:p>
          <a:p>
            <a:pPr marL="742950" indent="-742950">
              <a:lnSpc>
                <a:spcPct val="150000"/>
              </a:lnSpc>
              <a:buFont typeface="+mj-cs"/>
              <a:buAutoNum type="arabic1Minus"/>
            </a:pPr>
            <a:r>
              <a:rPr lang="ar-AE" sz="4000" b="1" dirty="0">
                <a:solidFill>
                  <a:schemeClr val="accent4">
                    <a:lumMod val="50000"/>
                  </a:schemeClr>
                </a:solidFill>
                <a:effectLst>
                  <a:glow rad="228600">
                    <a:schemeClr val="accent2">
                      <a:satMod val="175000"/>
                      <a:alpha val="40000"/>
                    </a:schemeClr>
                  </a:glow>
                </a:effectLst>
              </a:rPr>
              <a:t>يُوَضِّحَ صَبْرَ الرَّسولِ صلى الله عليه وسلم وَعَزيمَتَهُ مِنْ خِلالِ أَحْداثِ دَعْوَةِ أَهْلِ الطّائِفِ</a:t>
            </a:r>
            <a:r>
              <a:rPr lang="ar-AE" sz="4000" b="1" dirty="0" smtClean="0">
                <a:solidFill>
                  <a:schemeClr val="accent4">
                    <a:lumMod val="50000"/>
                  </a:schemeClr>
                </a:solidFill>
                <a:effectLst>
                  <a:glow rad="228600">
                    <a:schemeClr val="accent2">
                      <a:satMod val="175000"/>
                      <a:alpha val="40000"/>
                    </a:schemeClr>
                  </a:glow>
                </a:effectLst>
              </a:rPr>
              <a:t>.</a:t>
            </a:r>
            <a:endParaRPr lang="ar-AE" sz="4000" b="1" dirty="0">
              <a:solidFill>
                <a:schemeClr val="accent4">
                  <a:lumMod val="50000"/>
                </a:schemeClr>
              </a:solidFill>
              <a:effectLst>
                <a:glow rad="228600">
                  <a:schemeClr val="accent2">
                    <a:satMod val="175000"/>
                    <a:alpha val="40000"/>
                  </a:schemeClr>
                </a:glow>
              </a:effectLst>
            </a:endParaRPr>
          </a:p>
        </p:txBody>
      </p:sp>
      <p:sp>
        <p:nvSpPr>
          <p:cNvPr id="5" name="مستطيل 4"/>
          <p:cNvSpPr/>
          <p:nvPr/>
        </p:nvSpPr>
        <p:spPr>
          <a:xfrm>
            <a:off x="5118100" y="279400"/>
            <a:ext cx="3378200" cy="123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4400" b="1" dirty="0" smtClean="0"/>
              <a:t>الهدف الأول</a:t>
            </a:r>
            <a:endParaRPr lang="ar-AE" sz="4400" b="1" dirty="0"/>
          </a:p>
        </p:txBody>
      </p:sp>
    </p:spTree>
    <p:extLst>
      <p:ext uri="{BB962C8B-B14F-4D97-AF65-F5344CB8AC3E}">
        <p14:creationId xmlns:p14="http://schemas.microsoft.com/office/powerpoint/2010/main" val="643017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99374" y="2636912"/>
            <a:ext cx="4968552" cy="1584176"/>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ar-A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خروج الرسول </a:t>
            </a:r>
            <a:r>
              <a:rPr lang="ar-AE" sz="2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-صلى الله عليه وسلم-</a:t>
            </a:r>
          </a:p>
          <a:p>
            <a:pPr algn="ctr"/>
            <a:r>
              <a:rPr lang="ar-AE" sz="2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 </a:t>
            </a:r>
            <a:r>
              <a:rPr lang="ar-A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إلى الطائف</a:t>
            </a:r>
          </a:p>
        </p:txBody>
      </p:sp>
      <p:pic>
        <p:nvPicPr>
          <p:cNvPr id="1026" name="Picture 2"/>
          <p:cNvPicPr>
            <a:picLocks noChangeAspect="1" noChangeArrowheads="1"/>
          </p:cNvPicPr>
          <p:nvPr/>
        </p:nvPicPr>
        <p:blipFill>
          <a:blip r:embed="rId3" cstate="print"/>
          <a:srcRect/>
          <a:stretch>
            <a:fillRect/>
          </a:stretch>
        </p:blipFill>
        <p:spPr bwMode="auto">
          <a:xfrm>
            <a:off x="1524001" y="0"/>
            <a:ext cx="3971925" cy="6858000"/>
          </a:xfrm>
          <a:prstGeom prst="rect">
            <a:avLst/>
          </a:prstGeom>
          <a:noFill/>
          <a:ln w="9525">
            <a:noFill/>
            <a:miter lim="800000"/>
            <a:headEnd/>
            <a:tailEnd/>
          </a:ln>
        </p:spPr>
      </p:pic>
      <p:sp>
        <p:nvSpPr>
          <p:cNvPr id="4" name="شكل بيضاوي 3"/>
          <p:cNvSpPr/>
          <p:nvPr/>
        </p:nvSpPr>
        <p:spPr>
          <a:xfrm>
            <a:off x="7581900" y="175940"/>
            <a:ext cx="2603500" cy="1576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b="1" dirty="0" smtClean="0">
                <a:solidFill>
                  <a:schemeClr val="bg1"/>
                </a:solidFill>
              </a:rPr>
              <a:t>الربط  بالجغرافيا </a:t>
            </a:r>
            <a:endParaRPr lang="ar-AE" sz="3200" b="1" dirty="0">
              <a:solidFill>
                <a:schemeClr val="bg1"/>
              </a:solidFill>
            </a:endParaRPr>
          </a:p>
        </p:txBody>
      </p:sp>
    </p:spTree>
    <p:extLst>
      <p:ext uri="{BB962C8B-B14F-4D97-AF65-F5344CB8AC3E}">
        <p14:creationId xmlns:p14="http://schemas.microsoft.com/office/powerpoint/2010/main" val="222339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ar-AE" dirty="0" smtClean="0"/>
              <a:t>استمع للفيديو الآتي ثم أجب عن الأسئلة التي تليه محققاً بذلك الهدف الأول. </a:t>
            </a:r>
            <a:endParaRPr lang="ar-AE" dirty="0"/>
          </a:p>
        </p:txBody>
      </p:sp>
    </p:spTree>
    <p:extLst>
      <p:ext uri="{BB962C8B-B14F-4D97-AF65-F5344CB8AC3E}">
        <p14:creationId xmlns:p14="http://schemas.microsoft.com/office/powerpoint/2010/main" val="3183922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p:txBody>
          <a:bodyPr>
            <a:normAutofit fontScale="85000" lnSpcReduction="10000"/>
          </a:bodyPr>
          <a:lstStyle/>
          <a:p>
            <a:pPr marL="742950" indent="-742950">
              <a:lnSpc>
                <a:spcPct val="100000"/>
              </a:lnSpc>
              <a:buFont typeface="+mj-cs"/>
              <a:buAutoNum type="arabic1Minus"/>
            </a:pPr>
            <a:r>
              <a:rPr lang="ar-AE" sz="4400" dirty="0">
                <a:latin typeface="+mj-lt"/>
                <a:ea typeface="+mj-ea"/>
                <a:cs typeface="+mj-cs"/>
              </a:rPr>
              <a:t>ما هَدَفُ الرَّسولِ صلى الله عليه وسلم مِنْ دَعْوَةِ أهْلِ الطاّئفِ؟</a:t>
            </a:r>
          </a:p>
          <a:p>
            <a:pPr marL="0" indent="0">
              <a:lnSpc>
                <a:spcPct val="100000"/>
              </a:lnSpc>
              <a:buNone/>
            </a:pPr>
            <a:r>
              <a:rPr lang="ar-AE" sz="4400" dirty="0" smtClean="0">
                <a:latin typeface="+mj-lt"/>
                <a:ea typeface="+mj-ea"/>
                <a:cs typeface="+mj-cs"/>
              </a:rPr>
              <a:t>.......................................................................................</a:t>
            </a:r>
          </a:p>
          <a:p>
            <a:pPr marL="0" indent="0">
              <a:lnSpc>
                <a:spcPct val="100000"/>
              </a:lnSpc>
              <a:buNone/>
            </a:pPr>
            <a:endParaRPr lang="ar-AE" sz="4400" dirty="0">
              <a:latin typeface="+mj-lt"/>
              <a:ea typeface="+mj-ea"/>
              <a:cs typeface="+mj-cs"/>
            </a:endParaRPr>
          </a:p>
          <a:p>
            <a:pPr marL="0" indent="0">
              <a:lnSpc>
                <a:spcPct val="100000"/>
              </a:lnSpc>
              <a:buNone/>
            </a:pPr>
            <a:r>
              <a:rPr lang="ar-AE" sz="4400" dirty="0" smtClean="0">
                <a:latin typeface="+mj-lt"/>
                <a:ea typeface="+mj-ea"/>
                <a:cs typeface="+mj-cs"/>
              </a:rPr>
              <a:t>ب- </a:t>
            </a:r>
            <a:r>
              <a:rPr lang="ar-AE" sz="4400" dirty="0">
                <a:latin typeface="+mj-lt"/>
                <a:ea typeface="+mj-ea"/>
                <a:cs typeface="+mj-cs"/>
              </a:rPr>
              <a:t>بينْ أُسْلوبَ الرَّسولِ صلى الله عليه وسلم في دَعْوَةِ أَهْلِ الطّائِفِ.</a:t>
            </a:r>
          </a:p>
          <a:p>
            <a:pPr marL="0" indent="0">
              <a:lnSpc>
                <a:spcPct val="100000"/>
              </a:lnSpc>
              <a:buNone/>
            </a:pPr>
            <a:r>
              <a:rPr lang="ar-AE" sz="4400" dirty="0" smtClean="0">
                <a:latin typeface="+mj-lt"/>
                <a:ea typeface="+mj-ea"/>
                <a:cs typeface="+mj-cs"/>
              </a:rPr>
              <a:t>.......................................................................................</a:t>
            </a:r>
            <a:endParaRPr lang="ar-AE" sz="4400" dirty="0">
              <a:latin typeface="+mj-lt"/>
              <a:ea typeface="+mj-ea"/>
              <a:cs typeface="+mj-cs"/>
            </a:endParaRPr>
          </a:p>
          <a:p>
            <a:pPr marL="0" indent="0">
              <a:lnSpc>
                <a:spcPct val="100000"/>
              </a:lnSpc>
              <a:buNone/>
            </a:pPr>
            <a:endParaRPr lang="ar-AE" b="1" dirty="0">
              <a:solidFill>
                <a:schemeClr val="accent4">
                  <a:lumMod val="50000"/>
                </a:schemeClr>
              </a:solidFill>
              <a:effectLst>
                <a:glow rad="228600">
                  <a:schemeClr val="accent2">
                    <a:satMod val="175000"/>
                    <a:alpha val="40000"/>
                  </a:schemeClr>
                </a:glow>
              </a:effectLst>
            </a:endParaRPr>
          </a:p>
        </p:txBody>
      </p:sp>
      <p:sp>
        <p:nvSpPr>
          <p:cNvPr id="5" name="شكل بيضاوي 4"/>
          <p:cNvSpPr/>
          <p:nvPr/>
        </p:nvSpPr>
        <p:spPr>
          <a:xfrm>
            <a:off x="5130800" y="152400"/>
            <a:ext cx="2349500" cy="115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smtClean="0"/>
              <a:t>ورقة عمل رقم 1</a:t>
            </a:r>
            <a:endParaRPr lang="ar-AE" dirty="0"/>
          </a:p>
        </p:txBody>
      </p:sp>
    </p:spTree>
    <p:extLst>
      <p:ext uri="{BB962C8B-B14F-4D97-AF65-F5344CB8AC3E}">
        <p14:creationId xmlns:p14="http://schemas.microsoft.com/office/powerpoint/2010/main" val="2166743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829</Words>
  <Application>Microsoft Office PowerPoint</Application>
  <PresentationFormat>ملء الشاشة</PresentationFormat>
  <Paragraphs>94</Paragraphs>
  <Slides>23</Slides>
  <Notes>1</Notes>
  <HiddenSlides>0</HiddenSlides>
  <MMClips>2</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23</vt:i4>
      </vt:variant>
    </vt:vector>
  </HeadingPairs>
  <TitlesOfParts>
    <vt:vector size="33" baseType="lpstr">
      <vt:lpstr>Aldhabi</vt:lpstr>
      <vt:lpstr>Arabic Typesetting</vt:lpstr>
      <vt:lpstr>Arial</vt:lpstr>
      <vt:lpstr>Calibri</vt:lpstr>
      <vt:lpstr>Calibri Light</vt:lpstr>
      <vt:lpstr>KarimLTRegular</vt:lpstr>
      <vt:lpstr>Simple Outline Pat</vt:lpstr>
      <vt:lpstr>Tahoma</vt:lpstr>
      <vt:lpstr>Times New Roman</vt:lpstr>
      <vt:lpstr>نسق Office</vt:lpstr>
      <vt:lpstr>(خروج الرسول صلى الله عليه وسلم إلى الطائف يدعو إلى الإسلام)</vt:lpstr>
      <vt:lpstr>عرض تقديمي في PowerPoint</vt:lpstr>
      <vt:lpstr>عرض تقديمي في PowerPoint</vt:lpstr>
      <vt:lpstr>الربط  باللغة العربية </vt:lpstr>
      <vt:lpstr>الأهداف</vt:lpstr>
      <vt:lpstr>عرض تقديمي في PowerPoint</vt:lpstr>
      <vt:lpstr>عرض تقديمي في PowerPoint</vt:lpstr>
      <vt:lpstr>استمع للفيديو الآتي ثم أجب عن الأسئلة التي تليه محققاً بذلك الهدف الأول. </vt:lpstr>
      <vt:lpstr>عرض تقديمي في PowerPoint</vt:lpstr>
      <vt:lpstr>عرض تقديمي في PowerPoint</vt:lpstr>
      <vt:lpstr>عرض تقديمي في PowerPoint</vt:lpstr>
      <vt:lpstr>أسئلة سابرة </vt:lpstr>
      <vt:lpstr> يستنتجَ القيمة والخلق العظيم الذي تحلى به الرسول صلى الله عليه وسلم بعد تعرضه لأذى أهل الطائف. </vt:lpstr>
      <vt:lpstr>تحدي</vt:lpstr>
      <vt:lpstr>  2)  يستنبط العبر والعِظات من قصة خروج الرَّسولِ صلى الله عليه وسلم إلى الطاّئفِ .  </vt:lpstr>
      <vt:lpstr>العبر والعظات </vt:lpstr>
      <vt:lpstr>العِبْرَةُ الأولى: رِسالَةُ الإِسْلامِ عامَّةٌ لِكُلِّ الخَلْقِ. . رَبْطُ المَوْقِفِ: .................................................................................................................................................... . العِبْرَةُ الثّانِيَةُ: الثَّباتُ عَلى الحَقِّ وَتَحَمُّلُ الأَذى. . رَبْطُ المَوْقِفِ: ................................................................................................................................................... . العِبْرَةُ الثّالِثَةُ: يَنْبَغي على الإِنْسانُ  قَوْلُ الحَقِّ وَاتِّباعُهُ. . رَبْطُ المَوْقِفِ: .................................................................................................................................................... . العِبْرَةُ الرّابِعَةُ: مُقابَلَةُ الإِساءَةِ بِالإِحْسانِ. . رَبْطُ المَوْقِفِ: ....................................................................................................................................................</vt:lpstr>
      <vt:lpstr> فكر و اربط </vt:lpstr>
      <vt:lpstr>ابتكر </vt:lpstr>
      <vt:lpstr>مشكلة وحل </vt:lpstr>
      <vt:lpstr> 3- يبدي رأيه في بعض المواقف ذات الصلة بالموضوع </vt:lpstr>
      <vt:lpstr>فكر مبدياً رأيك </vt:lpstr>
      <vt:lpstr>الواجب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حديث ( أحب العمل إلى الله )</dc:title>
  <dc:creator>Windows User</dc:creator>
  <cp:lastModifiedBy>Windows User</cp:lastModifiedBy>
  <cp:revision>63</cp:revision>
  <dcterms:created xsi:type="dcterms:W3CDTF">2016-09-18T19:11:20Z</dcterms:created>
  <dcterms:modified xsi:type="dcterms:W3CDTF">2016-10-22T17:27:12Z</dcterms:modified>
</cp:coreProperties>
</file>