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4" r:id="rId19"/>
    <p:sldId id="279"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CC5F"/>
    <a:srgbClr val="00FFFF"/>
    <a:srgbClr val="2C3C4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779" autoAdjust="0"/>
    <p:restoredTop sz="94660"/>
  </p:normalViewPr>
  <p:slideViewPr>
    <p:cSldViewPr snapToGrid="0">
      <p:cViewPr varScale="1">
        <p:scale>
          <a:sx n="73" d="100"/>
          <a:sy n="73" d="100"/>
        </p:scale>
        <p:origin x="-63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BED9E-3F44-4EA3-A6C7-921DB3BD2A23}" type="slidenum">
              <a:rPr lang="en-US" smtClean="0"/>
              <a:pPr/>
              <a:t>‹#›</a:t>
            </a:fld>
            <a:endParaRPr lang="en-US"/>
          </a:p>
        </p:txBody>
      </p:sp>
    </p:spTree>
    <p:extLst>
      <p:ext uri="{BB962C8B-B14F-4D97-AF65-F5344CB8AC3E}">
        <p14:creationId xmlns:p14="http://schemas.microsoft.com/office/powerpoint/2010/main" xmlns="" val="250984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BED9E-3F44-4EA3-A6C7-921DB3BD2A23}" type="slidenum">
              <a:rPr lang="en-US" smtClean="0"/>
              <a:pPr/>
              <a:t>‹#›</a:t>
            </a:fld>
            <a:endParaRPr lang="en-US"/>
          </a:p>
        </p:txBody>
      </p:sp>
    </p:spTree>
    <p:extLst>
      <p:ext uri="{BB962C8B-B14F-4D97-AF65-F5344CB8AC3E}">
        <p14:creationId xmlns:p14="http://schemas.microsoft.com/office/powerpoint/2010/main" xmlns="" val="413404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BED9E-3F44-4EA3-A6C7-921DB3BD2A23}"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930833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BED9E-3F44-4EA3-A6C7-921DB3BD2A23}" type="slidenum">
              <a:rPr lang="en-US" smtClean="0"/>
              <a:pPr/>
              <a:t>‹#›</a:t>
            </a:fld>
            <a:endParaRPr lang="en-US"/>
          </a:p>
        </p:txBody>
      </p:sp>
    </p:spTree>
    <p:extLst>
      <p:ext uri="{BB962C8B-B14F-4D97-AF65-F5344CB8AC3E}">
        <p14:creationId xmlns:p14="http://schemas.microsoft.com/office/powerpoint/2010/main" xmlns="" val="3822316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BED9E-3F44-4EA3-A6C7-921DB3BD2A23}"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4091315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BED9E-3F44-4EA3-A6C7-921DB3BD2A23}" type="slidenum">
              <a:rPr lang="en-US" smtClean="0"/>
              <a:pPr/>
              <a:t>‹#›</a:t>
            </a:fld>
            <a:endParaRPr lang="en-US"/>
          </a:p>
        </p:txBody>
      </p:sp>
    </p:spTree>
    <p:extLst>
      <p:ext uri="{BB962C8B-B14F-4D97-AF65-F5344CB8AC3E}">
        <p14:creationId xmlns:p14="http://schemas.microsoft.com/office/powerpoint/2010/main" xmlns="" val="4055204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BED9E-3F44-4EA3-A6C7-921DB3BD2A23}" type="slidenum">
              <a:rPr lang="en-US" smtClean="0"/>
              <a:pPr/>
              <a:t>‹#›</a:t>
            </a:fld>
            <a:endParaRPr lang="en-US"/>
          </a:p>
        </p:txBody>
      </p:sp>
    </p:spTree>
    <p:extLst>
      <p:ext uri="{BB962C8B-B14F-4D97-AF65-F5344CB8AC3E}">
        <p14:creationId xmlns:p14="http://schemas.microsoft.com/office/powerpoint/2010/main" xmlns="" val="3650458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BED9E-3F44-4EA3-A6C7-921DB3BD2A23}" type="slidenum">
              <a:rPr lang="en-US" smtClean="0"/>
              <a:pPr/>
              <a:t>‹#›</a:t>
            </a:fld>
            <a:endParaRPr lang="en-US"/>
          </a:p>
        </p:txBody>
      </p:sp>
    </p:spTree>
    <p:extLst>
      <p:ext uri="{BB962C8B-B14F-4D97-AF65-F5344CB8AC3E}">
        <p14:creationId xmlns:p14="http://schemas.microsoft.com/office/powerpoint/2010/main" xmlns="" val="401345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BED9E-3F44-4EA3-A6C7-921DB3BD2A23}" type="slidenum">
              <a:rPr lang="en-US" smtClean="0"/>
              <a:pPr/>
              <a:t>‹#›</a:t>
            </a:fld>
            <a:endParaRPr lang="en-US"/>
          </a:p>
        </p:txBody>
      </p:sp>
    </p:spTree>
    <p:extLst>
      <p:ext uri="{BB962C8B-B14F-4D97-AF65-F5344CB8AC3E}">
        <p14:creationId xmlns:p14="http://schemas.microsoft.com/office/powerpoint/2010/main" xmlns="" val="67729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BED9E-3F44-4EA3-A6C7-921DB3BD2A23}" type="slidenum">
              <a:rPr lang="en-US" smtClean="0"/>
              <a:pPr/>
              <a:t>‹#›</a:t>
            </a:fld>
            <a:endParaRPr lang="en-US"/>
          </a:p>
        </p:txBody>
      </p:sp>
    </p:spTree>
    <p:extLst>
      <p:ext uri="{BB962C8B-B14F-4D97-AF65-F5344CB8AC3E}">
        <p14:creationId xmlns:p14="http://schemas.microsoft.com/office/powerpoint/2010/main" xmlns="" val="3917287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BED9E-3F44-4EA3-A6C7-921DB3BD2A23}" type="slidenum">
              <a:rPr lang="en-US" smtClean="0"/>
              <a:pPr/>
              <a:t>‹#›</a:t>
            </a:fld>
            <a:endParaRPr lang="en-US"/>
          </a:p>
        </p:txBody>
      </p:sp>
    </p:spTree>
    <p:extLst>
      <p:ext uri="{BB962C8B-B14F-4D97-AF65-F5344CB8AC3E}">
        <p14:creationId xmlns:p14="http://schemas.microsoft.com/office/powerpoint/2010/main" xmlns="" val="218137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BED9E-3F44-4EA3-A6C7-921DB3BD2A23}" type="slidenum">
              <a:rPr lang="en-US" smtClean="0"/>
              <a:pPr/>
              <a:t>‹#›</a:t>
            </a:fld>
            <a:endParaRPr lang="en-US"/>
          </a:p>
        </p:txBody>
      </p:sp>
    </p:spTree>
    <p:extLst>
      <p:ext uri="{BB962C8B-B14F-4D97-AF65-F5344CB8AC3E}">
        <p14:creationId xmlns:p14="http://schemas.microsoft.com/office/powerpoint/2010/main" xmlns="" val="52209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BED9E-3F44-4EA3-A6C7-921DB3BD2A23}" type="slidenum">
              <a:rPr lang="en-US" smtClean="0"/>
              <a:pPr/>
              <a:t>‹#›</a:t>
            </a:fld>
            <a:endParaRPr lang="en-US"/>
          </a:p>
        </p:txBody>
      </p:sp>
    </p:spTree>
    <p:extLst>
      <p:ext uri="{BB962C8B-B14F-4D97-AF65-F5344CB8AC3E}">
        <p14:creationId xmlns:p14="http://schemas.microsoft.com/office/powerpoint/2010/main" xmlns="" val="2653683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BED9E-3F44-4EA3-A6C7-921DB3BD2A23}" type="slidenum">
              <a:rPr lang="en-US" smtClean="0"/>
              <a:pPr/>
              <a:t>‹#›</a:t>
            </a:fld>
            <a:endParaRPr lang="en-US"/>
          </a:p>
        </p:txBody>
      </p:sp>
    </p:spTree>
    <p:extLst>
      <p:ext uri="{BB962C8B-B14F-4D97-AF65-F5344CB8AC3E}">
        <p14:creationId xmlns:p14="http://schemas.microsoft.com/office/powerpoint/2010/main" xmlns="" val="402578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BED9E-3F44-4EA3-A6C7-921DB3BD2A23}" type="slidenum">
              <a:rPr lang="en-US" smtClean="0"/>
              <a:pPr/>
              <a:t>‹#›</a:t>
            </a:fld>
            <a:endParaRPr lang="en-US"/>
          </a:p>
        </p:txBody>
      </p:sp>
    </p:spTree>
    <p:extLst>
      <p:ext uri="{BB962C8B-B14F-4D97-AF65-F5344CB8AC3E}">
        <p14:creationId xmlns:p14="http://schemas.microsoft.com/office/powerpoint/2010/main" xmlns="" val="1612458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35D11F0-2B9C-4E3C-9441-2AD9A4860638}"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BED9E-3F44-4EA3-A6C7-921DB3BD2A23}" type="slidenum">
              <a:rPr lang="en-US" smtClean="0"/>
              <a:pPr/>
              <a:t>‹#›</a:t>
            </a:fld>
            <a:endParaRPr lang="en-US"/>
          </a:p>
        </p:txBody>
      </p:sp>
    </p:spTree>
    <p:extLst>
      <p:ext uri="{BB962C8B-B14F-4D97-AF65-F5344CB8AC3E}">
        <p14:creationId xmlns:p14="http://schemas.microsoft.com/office/powerpoint/2010/main" xmlns="" val="208089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5D11F0-2B9C-4E3C-9441-2AD9A4860638}" type="datetimeFigureOut">
              <a:rPr lang="en-US" smtClean="0"/>
              <a:pPr/>
              <a:t>11/14/2017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BBED9E-3F44-4EA3-A6C7-921DB3BD2A23}" type="slidenum">
              <a:rPr lang="en-US" smtClean="0"/>
              <a:pPr/>
              <a:t>‹#›</a:t>
            </a:fld>
            <a:endParaRPr lang="en-US"/>
          </a:p>
        </p:txBody>
      </p:sp>
    </p:spTree>
    <p:extLst>
      <p:ext uri="{BB962C8B-B14F-4D97-AF65-F5344CB8AC3E}">
        <p14:creationId xmlns:p14="http://schemas.microsoft.com/office/powerpoint/2010/main" xmlns="" val="1481203280"/>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14-11-2017 04-26-44 م.jpg"/>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1327257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E110D6-046F-49BA-848D-C5F427EC9828}"/>
              </a:ext>
            </a:extLst>
          </p:cNvPr>
          <p:cNvSpPr>
            <a:spLocks noGrp="1"/>
          </p:cNvSpPr>
          <p:nvPr>
            <p:ph type="title"/>
          </p:nvPr>
        </p:nvSpPr>
        <p:spPr>
          <a:xfrm>
            <a:off x="3595332" y="0"/>
            <a:ext cx="8596668" cy="1320800"/>
          </a:xfrm>
        </p:spPr>
        <p:txBody>
          <a:bodyPr>
            <a:normAutofit/>
          </a:bodyPr>
          <a:lstStyle/>
          <a:p>
            <a:pPr algn="r"/>
            <a:r>
              <a:rPr lang="ar-AE" sz="5400" dirty="0">
                <a:solidFill>
                  <a:schemeClr val="tx1"/>
                </a:solidFill>
                <a:latin typeface="Aldhabi" panose="01000000000000000000" pitchFamily="2" charset="-78"/>
                <a:cs typeface="Aldhabi" panose="01000000000000000000" pitchFamily="2" charset="-78"/>
              </a:rPr>
              <a:t>المعاهدة التجارية :</a:t>
            </a:r>
            <a:endParaRPr lang="en-US" sz="5400" dirty="0">
              <a:solidFill>
                <a:schemeClr val="tx1"/>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xmlns="" id="{8CBF1054-CE7B-4730-9B83-1C13378CF58F}"/>
              </a:ext>
            </a:extLst>
          </p:cNvPr>
          <p:cNvSpPr>
            <a:spLocks noGrp="1"/>
          </p:cNvSpPr>
          <p:nvPr>
            <p:ph idx="1"/>
          </p:nvPr>
        </p:nvSpPr>
        <p:spPr>
          <a:xfrm>
            <a:off x="-208931" y="1083213"/>
            <a:ext cx="11223934" cy="4958150"/>
          </a:xfrm>
        </p:spPr>
        <p:txBody>
          <a:bodyPr>
            <a:normAutofit/>
          </a:bodyPr>
          <a:lstStyle/>
          <a:p>
            <a:pPr marL="0" indent="0" algn="r">
              <a:buNone/>
            </a:pPr>
            <a:r>
              <a:rPr lang="ar-AE" sz="4400" dirty="0">
                <a:effectLst>
                  <a:glow rad="228600">
                    <a:schemeClr val="accent1">
                      <a:satMod val="175000"/>
                      <a:alpha val="40000"/>
                    </a:schemeClr>
                  </a:glow>
                </a:effectLst>
                <a:latin typeface="Arabic Typesetting" panose="03020402040406030203" pitchFamily="66" charset="-78"/>
                <a:cs typeface="Arabic Typesetting" panose="03020402040406030203" pitchFamily="66" charset="-78"/>
              </a:rPr>
              <a:t>اتفاق بين دولتين أو عدة دول لفترة محددة بهدف تنظيم التعاون الإقتصادي فيما بينهم.</a:t>
            </a:r>
          </a:p>
          <a:p>
            <a:pPr marL="0" indent="0" algn="r">
              <a:buNone/>
            </a:pPr>
            <a:r>
              <a:rPr lang="ar-AE" sz="4400" dirty="0">
                <a:solidFill>
                  <a:schemeClr val="tx1"/>
                </a:solidFill>
                <a:latin typeface="Arabic Typesetting" panose="03020402040406030203" pitchFamily="66" charset="-78"/>
                <a:cs typeface="Arabic Typesetting" panose="03020402040406030203" pitchFamily="66" charset="-78"/>
              </a:rPr>
              <a:t>اهم بنود المعاهدة التجارية بين دول الدول الأعضاء:</a:t>
            </a:r>
          </a:p>
          <a:p>
            <a:pPr algn="r" rtl="1">
              <a:buFont typeface="Arial" panose="020B0604020202020204" pitchFamily="34" charset="0"/>
              <a:buChar char="•"/>
            </a:pPr>
            <a:r>
              <a:rPr lang="ar-AE" sz="4400" dirty="0">
                <a:solidFill>
                  <a:schemeClr val="tx1"/>
                </a:solidFill>
                <a:latin typeface="Arabic Typesetting" panose="03020402040406030203" pitchFamily="66" charset="-78"/>
                <a:cs typeface="Arabic Typesetting" panose="03020402040406030203" pitchFamily="66" charset="-78"/>
              </a:rPr>
              <a:t>تسهيل تبادل السلع و اساليب التعامل فيما بينها.</a:t>
            </a:r>
          </a:p>
          <a:p>
            <a:pPr algn="r" rtl="1">
              <a:buFont typeface="Arial" panose="020B0604020202020204" pitchFamily="34" charset="0"/>
              <a:buChar char="•"/>
            </a:pPr>
            <a:r>
              <a:rPr lang="ar-AE" sz="4400" dirty="0">
                <a:solidFill>
                  <a:schemeClr val="tx1"/>
                </a:solidFill>
                <a:latin typeface="Arabic Typesetting" panose="03020402040406030203" pitchFamily="66" charset="-78"/>
                <a:cs typeface="Arabic Typesetting" panose="03020402040406030203" pitchFamily="66" charset="-78"/>
              </a:rPr>
              <a:t>توحيد الإعفاءات الجمركية على البضائع .</a:t>
            </a:r>
          </a:p>
          <a:p>
            <a:pPr algn="r" rtl="1">
              <a:buFont typeface="Arial" panose="020B0604020202020204" pitchFamily="34" charset="0"/>
              <a:buChar char="•"/>
            </a:pPr>
            <a:r>
              <a:rPr lang="ar-AE" sz="4400" dirty="0">
                <a:solidFill>
                  <a:schemeClr val="tx1"/>
                </a:solidFill>
                <a:latin typeface="Arabic Typesetting" panose="03020402040406030203" pitchFamily="66" charset="-78"/>
                <a:cs typeface="Arabic Typesetting" panose="03020402040406030203" pitchFamily="66" charset="-78"/>
              </a:rPr>
              <a:t>حماية التبادل التجاري .</a:t>
            </a:r>
          </a:p>
          <a:p>
            <a:pPr algn="r" rtl="1">
              <a:buFont typeface="Arial" panose="020B0604020202020204" pitchFamily="34" charset="0"/>
              <a:buChar char="•"/>
            </a:pPr>
            <a:endParaRPr lang="en-US" sz="4400" dirty="0">
              <a:effectLst>
                <a:glow rad="228600">
                  <a:schemeClr val="accent1">
                    <a:satMod val="175000"/>
                    <a:alpha val="40000"/>
                  </a:schemeClr>
                </a:glo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2071354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7AD90-6645-4256-A975-47F0680991E5}"/>
              </a:ext>
            </a:extLst>
          </p:cNvPr>
          <p:cNvSpPr>
            <a:spLocks noGrp="1"/>
          </p:cNvSpPr>
          <p:nvPr>
            <p:ph type="title"/>
          </p:nvPr>
        </p:nvSpPr>
        <p:spPr>
          <a:xfrm>
            <a:off x="3407284" y="106020"/>
            <a:ext cx="8596668" cy="1320800"/>
          </a:xfrm>
        </p:spPr>
        <p:txBody>
          <a:bodyPr>
            <a:normAutofit/>
          </a:bodyPr>
          <a:lstStyle/>
          <a:p>
            <a:pPr algn="r"/>
            <a:r>
              <a:rPr lang="ar-AE" sz="5400" dirty="0">
                <a:solidFill>
                  <a:schemeClr val="tx1"/>
                </a:solidFill>
                <a:latin typeface="Aldhabi" panose="01000000000000000000" pitchFamily="2" charset="-78"/>
                <a:cs typeface="Aldhabi" panose="01000000000000000000" pitchFamily="2" charset="-78"/>
              </a:rPr>
              <a:t> المنطقة الحرة </a:t>
            </a:r>
            <a:endParaRPr lang="en-US" sz="5400" dirty="0">
              <a:solidFill>
                <a:schemeClr val="tx1"/>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xmlns="" id="{6DD87706-C47F-440B-859A-575EE05FE7CF}"/>
              </a:ext>
            </a:extLst>
          </p:cNvPr>
          <p:cNvSpPr>
            <a:spLocks noGrp="1"/>
          </p:cNvSpPr>
          <p:nvPr>
            <p:ph idx="1"/>
          </p:nvPr>
        </p:nvSpPr>
        <p:spPr>
          <a:xfrm>
            <a:off x="677334" y="1537253"/>
            <a:ext cx="8744962" cy="4504110"/>
          </a:xfrm>
        </p:spPr>
        <p:txBody>
          <a:bodyPr>
            <a:noAutofit/>
          </a:bodyPr>
          <a:lstStyle/>
          <a:p>
            <a:pPr marL="0" indent="0" algn="r" rtl="1">
              <a:buNone/>
            </a:pPr>
            <a:r>
              <a:rPr lang="ar-AE" sz="3300" dirty="0">
                <a:latin typeface="Arabic Typesetting" panose="03020402040406030203" pitchFamily="66" charset="-78"/>
                <a:cs typeface="Arabic Typesetting" panose="03020402040406030203" pitchFamily="66" charset="-78"/>
              </a:rPr>
              <a:t>هي تنظيم اقتصادي يهدف إلى حرية تبادل المنتجات الوطنية بين الدول الأعضاء دون الدول الأخرى.</a:t>
            </a:r>
          </a:p>
          <a:p>
            <a:pPr marL="0" indent="0" algn="r" rtl="1">
              <a:buNone/>
            </a:pPr>
            <a:r>
              <a:rPr lang="ar-AE" sz="3300" dirty="0">
                <a:latin typeface="Arabic Typesetting" panose="03020402040406030203" pitchFamily="66" charset="-78"/>
                <a:cs typeface="Arabic Typesetting" panose="03020402040406030203" pitchFamily="66" charset="-78"/>
              </a:rPr>
              <a:t>يقام داخل أراضي الدولة في منطقة معينة بحيث تعامل المنتجات</a:t>
            </a:r>
            <a:r>
              <a:rPr lang="en-US" sz="3300" dirty="0">
                <a:latin typeface="Arabic Typesetting" panose="03020402040406030203" pitchFamily="66" charset="-78"/>
                <a:cs typeface="Arabic Typesetting" panose="03020402040406030203" pitchFamily="66" charset="-78"/>
              </a:rPr>
              <a:t> </a:t>
            </a:r>
            <a:r>
              <a:rPr lang="ar-AE" sz="3300" dirty="0">
                <a:latin typeface="Arabic Typesetting" panose="03020402040406030203" pitchFamily="66" charset="-78"/>
                <a:cs typeface="Arabic Typesetting" panose="03020402040406030203" pitchFamily="66" charset="-78"/>
              </a:rPr>
              <a:t>الوطنيه بين الدول الاعضاء دون الدول الاخرى ومنها مايثام داخل اراضي الدولة في منطقه معينه بحيث تعامل المنتجات فيها كما لو انها تقع خارج حدود الدوله من حيث الاعفاء الضريبي والرسوم الجمركيه فيتم تبادل السلع والمنتجات فيها دون دفع اي رسوم جمركيه مع وجود بعض الضوابط التي تفرغها الدوله وذلك لمنع عمليات التهريب لبعض السلع كالذهب والالماس او للمحافضه على الامن والصحه العامه مثل منع انتشار المخدرات وتنوع المناطق الحره من حيث الخدمات التي تقدمها فمنها التجاريه والصناعيه والطبيه والعلميه و الاعلاميه وغيرها .</a:t>
            </a:r>
            <a:endParaRPr lang="en-US" sz="33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8981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1DECDA-6D81-4E3F-9035-420EE33541F8}"/>
              </a:ext>
            </a:extLst>
          </p:cNvPr>
          <p:cNvSpPr>
            <a:spLocks noGrp="1"/>
          </p:cNvSpPr>
          <p:nvPr>
            <p:ph type="title"/>
          </p:nvPr>
        </p:nvSpPr>
        <p:spPr>
          <a:xfrm>
            <a:off x="677334" y="472363"/>
            <a:ext cx="8596668" cy="1320800"/>
          </a:xfrm>
        </p:spPr>
        <p:txBody>
          <a:bodyPr>
            <a:normAutofit/>
          </a:bodyPr>
          <a:lstStyle/>
          <a:p>
            <a:pPr algn="ctr"/>
            <a:r>
              <a:rPr lang="ar-AE" sz="6600" dirty="0">
                <a:solidFill>
                  <a:schemeClr val="tx1"/>
                </a:solidFill>
                <a:latin typeface="Arabic Typesetting" panose="03020402040406030203" pitchFamily="66" charset="-78"/>
                <a:cs typeface="Arabic Typesetting" panose="03020402040406030203" pitchFamily="66" charset="-78"/>
              </a:rPr>
              <a:t>مزايه </a:t>
            </a:r>
            <a:r>
              <a:rPr lang="ar-AE" sz="6600" dirty="0">
                <a:solidFill>
                  <a:schemeClr val="tx1"/>
                </a:solidFill>
                <a:latin typeface="Aldhabi" panose="01000000000000000000" pitchFamily="2" charset="-78"/>
                <a:cs typeface="Aldhabi" panose="01000000000000000000" pitchFamily="2" charset="-78"/>
              </a:rPr>
              <a:t>المناطق</a:t>
            </a:r>
            <a:r>
              <a:rPr lang="ar-AE" sz="6600" dirty="0">
                <a:solidFill>
                  <a:schemeClr val="tx1"/>
                </a:solidFill>
                <a:latin typeface="Arabic Typesetting" panose="03020402040406030203" pitchFamily="66" charset="-78"/>
                <a:cs typeface="Arabic Typesetting" panose="03020402040406030203" pitchFamily="66" charset="-78"/>
              </a:rPr>
              <a:t> الحره: </a:t>
            </a:r>
            <a:endParaRPr lang="en-US" sz="6600" dirty="0">
              <a:solidFill>
                <a:schemeClr val="tx1"/>
              </a:solidFill>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xmlns="" id="{0E2B8E2A-9DEA-494A-B519-4F4F55ABCC03}"/>
              </a:ext>
            </a:extLst>
          </p:cNvPr>
          <p:cNvSpPr>
            <a:spLocks noGrp="1"/>
          </p:cNvSpPr>
          <p:nvPr>
            <p:ph idx="1"/>
          </p:nvPr>
        </p:nvSpPr>
        <p:spPr/>
        <p:txBody>
          <a:bodyPr/>
          <a:lstStyle/>
          <a:p>
            <a:endParaRPr lang="en-US" dirty="0"/>
          </a:p>
        </p:txBody>
      </p:sp>
      <p:sp>
        <p:nvSpPr>
          <p:cNvPr id="6" name="Oval 5">
            <a:extLst>
              <a:ext uri="{FF2B5EF4-FFF2-40B4-BE49-F238E27FC236}">
                <a16:creationId xmlns:a16="http://schemas.microsoft.com/office/drawing/2014/main" xmlns="" id="{67CFA8C3-C79E-4ADB-8ED7-FD166C4DE62E}"/>
              </a:ext>
            </a:extLst>
          </p:cNvPr>
          <p:cNvSpPr/>
          <p:nvPr/>
        </p:nvSpPr>
        <p:spPr>
          <a:xfrm>
            <a:off x="6414447" y="2306472"/>
            <a:ext cx="2429302" cy="146031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AE" dirty="0"/>
              <a:t>جذب التجارة الخارجية وإعادة التصدير</a:t>
            </a:r>
            <a:endParaRPr lang="en-US" dirty="0"/>
          </a:p>
        </p:txBody>
      </p:sp>
      <p:sp>
        <p:nvSpPr>
          <p:cNvPr id="9" name="Oval 8">
            <a:extLst>
              <a:ext uri="{FF2B5EF4-FFF2-40B4-BE49-F238E27FC236}">
                <a16:creationId xmlns:a16="http://schemas.microsoft.com/office/drawing/2014/main" xmlns="" id="{AAEAECEB-7E3C-4B4E-A07F-DAB6687C4C01}"/>
              </a:ext>
            </a:extLst>
          </p:cNvPr>
          <p:cNvSpPr/>
          <p:nvPr/>
        </p:nvSpPr>
        <p:spPr>
          <a:xfrm>
            <a:off x="3904318" y="3466533"/>
            <a:ext cx="2510129" cy="147395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AE" dirty="0"/>
              <a:t>استيراد المواد الاولية والسلع الوسيطة واعادة تصنيعها ثم تصديرها</a:t>
            </a:r>
            <a:endParaRPr lang="en-US" dirty="0"/>
          </a:p>
        </p:txBody>
      </p:sp>
      <p:sp>
        <p:nvSpPr>
          <p:cNvPr id="10" name="Oval 9">
            <a:extLst>
              <a:ext uri="{FF2B5EF4-FFF2-40B4-BE49-F238E27FC236}">
                <a16:creationId xmlns:a16="http://schemas.microsoft.com/office/drawing/2014/main" xmlns="" id="{5893CAFB-6857-428B-854B-E1A90AAA795C}"/>
              </a:ext>
            </a:extLst>
          </p:cNvPr>
          <p:cNvSpPr/>
          <p:nvPr/>
        </p:nvSpPr>
        <p:spPr>
          <a:xfrm>
            <a:off x="1044763" y="4326341"/>
            <a:ext cx="2312586" cy="161043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AE" dirty="0"/>
              <a:t>انشاء اسواق دولية لتبادل السلع والمنتجات دون تدخل السلطات</a:t>
            </a:r>
            <a:endParaRPr lang="en-US" dirty="0"/>
          </a:p>
        </p:txBody>
      </p:sp>
    </p:spTree>
    <p:extLst>
      <p:ext uri="{BB962C8B-B14F-4D97-AF65-F5344CB8AC3E}">
        <p14:creationId xmlns:p14="http://schemas.microsoft.com/office/powerpoint/2010/main" xmlns="" val="3521502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361653-9613-4A25-9FD2-9A68AB804A86}"/>
              </a:ext>
            </a:extLst>
          </p:cNvPr>
          <p:cNvSpPr>
            <a:spLocks noGrp="1"/>
          </p:cNvSpPr>
          <p:nvPr>
            <p:ph type="title"/>
          </p:nvPr>
        </p:nvSpPr>
        <p:spPr/>
        <p:txBody>
          <a:bodyPr>
            <a:noAutofit/>
          </a:bodyPr>
          <a:lstStyle/>
          <a:p>
            <a:pPr algn="r"/>
            <a:r>
              <a:rPr lang="ar-AE" sz="2800" dirty="0">
                <a:solidFill>
                  <a:schemeClr val="tx1"/>
                </a:solidFill>
                <a:latin typeface="Aldhabi" panose="01000000000000000000" pitchFamily="2" charset="-78"/>
                <a:cs typeface="Aldhabi" panose="01000000000000000000" pitchFamily="2" charset="-78"/>
              </a:rPr>
              <a:t>اهتمت حكومة دولة الامارات العربية المتحدة باقامة مناطق تجارية حرة على اراضيها تشجيعاً للتجارة الدولية ولانعاش الاقتصاد المحلي وزيادة الدخل القومي وعدد المستثمرين من كافة انحاء العالم فموقعها الجغرافي بي الشرق والغرب وشهرتها في مجال التجارة منذ القدم اهلها لتكون قادرة على جذب الشركات الصنعاية والتجارية الكبرى </a:t>
            </a:r>
            <a:endParaRPr lang="en-US" sz="2800" dirty="0">
              <a:solidFill>
                <a:schemeClr val="tx1"/>
              </a:solidFill>
              <a:latin typeface="Aldhabi" panose="01000000000000000000" pitchFamily="2" charset="-78"/>
              <a:cs typeface="Aldhabi" panose="01000000000000000000" pitchFamily="2" charset="-78"/>
            </a:endParaRPr>
          </a:p>
        </p:txBody>
      </p:sp>
      <p:graphicFrame>
        <p:nvGraphicFramePr>
          <p:cNvPr id="8" name="Content Placeholder 7">
            <a:extLst>
              <a:ext uri="{FF2B5EF4-FFF2-40B4-BE49-F238E27FC236}">
                <a16:creationId xmlns:a16="http://schemas.microsoft.com/office/drawing/2014/main" xmlns="" id="{7847DA7E-02F1-4F89-A559-247FBCCEA299}"/>
              </a:ext>
            </a:extLst>
          </p:cNvPr>
          <p:cNvGraphicFramePr>
            <a:graphicFrameLocks noGrp="1"/>
          </p:cNvGraphicFramePr>
          <p:nvPr>
            <p:ph idx="1"/>
            <p:extLst>
              <p:ext uri="{D42A27DB-BD31-4B8C-83A1-F6EECF244321}">
                <p14:modId xmlns:p14="http://schemas.microsoft.com/office/powerpoint/2010/main" xmlns="" val="760445542"/>
              </p:ext>
            </p:extLst>
          </p:nvPr>
        </p:nvGraphicFramePr>
        <p:xfrm>
          <a:off x="677863" y="2160587"/>
          <a:ext cx="9897372" cy="4200456"/>
        </p:xfrm>
        <a:graphic>
          <a:graphicData uri="http://schemas.openxmlformats.org/drawingml/2006/table">
            <a:tbl>
              <a:tblPr firstRow="1" bandRow="1">
                <a:tableStyleId>{5C22544A-7EE6-4342-B048-85BDC9FD1C3A}</a:tableStyleId>
              </a:tblPr>
              <a:tblGrid>
                <a:gridCol w="7917898">
                  <a:extLst>
                    <a:ext uri="{9D8B030D-6E8A-4147-A177-3AD203B41FA5}">
                      <a16:colId xmlns:a16="http://schemas.microsoft.com/office/drawing/2014/main" xmlns="" val="1199767715"/>
                    </a:ext>
                  </a:extLst>
                </a:gridCol>
                <a:gridCol w="1979474">
                  <a:extLst>
                    <a:ext uri="{9D8B030D-6E8A-4147-A177-3AD203B41FA5}">
                      <a16:colId xmlns:a16="http://schemas.microsoft.com/office/drawing/2014/main" xmlns="" val="3630288036"/>
                    </a:ext>
                  </a:extLst>
                </a:gridCol>
              </a:tblGrid>
              <a:tr h="543676">
                <a:tc gridSpan="2">
                  <a:txBody>
                    <a:bodyPr/>
                    <a:lstStyle/>
                    <a:p>
                      <a:pPr algn="ctr"/>
                      <a:r>
                        <a:rPr lang="ar-AE" dirty="0"/>
                        <a:t>المناطق التجاريه الحره في دوله الامارات العربيه المتحده </a:t>
                      </a:r>
                      <a:endParaRPr lang="en-US" dirty="0"/>
                    </a:p>
                  </a:txBody>
                  <a:tcPr/>
                </a:tc>
                <a:tc hMerge="1">
                  <a:txBody>
                    <a:bodyPr/>
                    <a:lstStyle/>
                    <a:p>
                      <a:endParaRPr lang="en-US"/>
                    </a:p>
                  </a:txBody>
                  <a:tcPr/>
                </a:tc>
                <a:extLst>
                  <a:ext uri="{0D108BD9-81ED-4DB2-BD59-A6C34878D82A}">
                    <a16:rowId xmlns:a16="http://schemas.microsoft.com/office/drawing/2014/main" xmlns="" val="2980994620"/>
                  </a:ext>
                </a:extLst>
              </a:tr>
              <a:tr h="543676">
                <a:tc>
                  <a:txBody>
                    <a:bodyPr/>
                    <a:lstStyle/>
                    <a:p>
                      <a:pPr algn="r"/>
                      <a:r>
                        <a:rPr lang="ar-AE" dirty="0"/>
                        <a:t>ميناء خليفه – مدينه خليفه الصناعيه – مطار ابوظبي – مدينه مصدر.</a:t>
                      </a:r>
                      <a:endParaRPr lang="en-US" dirty="0"/>
                    </a:p>
                  </a:txBody>
                  <a:tcPr/>
                </a:tc>
                <a:tc>
                  <a:txBody>
                    <a:bodyPr/>
                    <a:lstStyle/>
                    <a:p>
                      <a:pPr algn="r"/>
                      <a:r>
                        <a:rPr lang="ar-AE" dirty="0"/>
                        <a:t>ابوظبي </a:t>
                      </a:r>
                      <a:endParaRPr lang="en-US" dirty="0"/>
                    </a:p>
                  </a:txBody>
                  <a:tcPr/>
                </a:tc>
                <a:extLst>
                  <a:ext uri="{0D108BD9-81ED-4DB2-BD59-A6C34878D82A}">
                    <a16:rowId xmlns:a16="http://schemas.microsoft.com/office/drawing/2014/main" xmlns="" val="2625881646"/>
                  </a:ext>
                </a:extLst>
              </a:tr>
              <a:tr h="938400">
                <a:tc>
                  <a:txBody>
                    <a:bodyPr/>
                    <a:lstStyle/>
                    <a:p>
                      <a:pPr algn="r"/>
                      <a:r>
                        <a:rPr lang="ar-AE" dirty="0"/>
                        <a:t>أشهرها عالميا:</a:t>
                      </a:r>
                    </a:p>
                    <a:p>
                      <a:pPr algn="r"/>
                      <a:endParaRPr lang="ar-AE" dirty="0"/>
                    </a:p>
                    <a:p>
                      <a:pPr algn="r"/>
                      <a:r>
                        <a:rPr lang="ar-AE" dirty="0"/>
                        <a:t>جبل علي- مطار دبي.</a:t>
                      </a:r>
                      <a:endParaRPr lang="en-US" dirty="0"/>
                    </a:p>
                  </a:txBody>
                  <a:tcPr/>
                </a:tc>
                <a:tc>
                  <a:txBody>
                    <a:bodyPr/>
                    <a:lstStyle/>
                    <a:p>
                      <a:pPr algn="r"/>
                      <a:r>
                        <a:rPr lang="ar-AE" dirty="0"/>
                        <a:t>دبي </a:t>
                      </a:r>
                      <a:endParaRPr lang="en-US" dirty="0"/>
                    </a:p>
                  </a:txBody>
                  <a:tcPr/>
                </a:tc>
                <a:extLst>
                  <a:ext uri="{0D108BD9-81ED-4DB2-BD59-A6C34878D82A}">
                    <a16:rowId xmlns:a16="http://schemas.microsoft.com/office/drawing/2014/main" xmlns="" val="1691290915"/>
                  </a:ext>
                </a:extLst>
              </a:tr>
              <a:tr h="543676">
                <a:tc>
                  <a:txBody>
                    <a:bodyPr/>
                    <a:lstStyle/>
                    <a:p>
                      <a:pPr algn="r"/>
                      <a:r>
                        <a:rPr lang="ar-AE" dirty="0"/>
                        <a:t>حمريه – مطار الشارقه .</a:t>
                      </a:r>
                      <a:endParaRPr lang="en-US" dirty="0"/>
                    </a:p>
                  </a:txBody>
                  <a:tcPr/>
                </a:tc>
                <a:tc>
                  <a:txBody>
                    <a:bodyPr/>
                    <a:lstStyle/>
                    <a:p>
                      <a:pPr algn="r"/>
                      <a:r>
                        <a:rPr lang="ar-AE" dirty="0"/>
                        <a:t>الشارقه </a:t>
                      </a:r>
                      <a:endParaRPr lang="en-US" dirty="0"/>
                    </a:p>
                  </a:txBody>
                  <a:tcPr/>
                </a:tc>
                <a:extLst>
                  <a:ext uri="{0D108BD9-81ED-4DB2-BD59-A6C34878D82A}">
                    <a16:rowId xmlns:a16="http://schemas.microsoft.com/office/drawing/2014/main" xmlns="" val="2126399895"/>
                  </a:ext>
                </a:extLst>
              </a:tr>
              <a:tr h="543676">
                <a:tc>
                  <a:txBody>
                    <a:bodyPr/>
                    <a:lstStyle/>
                    <a:p>
                      <a:pPr algn="r"/>
                      <a:r>
                        <a:rPr lang="ar-AE" dirty="0"/>
                        <a:t>المنطقه الحره في منطقه الميناء.</a:t>
                      </a:r>
                      <a:endParaRPr lang="en-US" dirty="0"/>
                    </a:p>
                  </a:txBody>
                  <a:tcPr/>
                </a:tc>
                <a:tc>
                  <a:txBody>
                    <a:bodyPr/>
                    <a:lstStyle/>
                    <a:p>
                      <a:pPr algn="r"/>
                      <a:r>
                        <a:rPr lang="ar-AE" dirty="0"/>
                        <a:t>عجمان </a:t>
                      </a:r>
                      <a:endParaRPr lang="en-US" dirty="0"/>
                    </a:p>
                  </a:txBody>
                  <a:tcPr/>
                </a:tc>
                <a:extLst>
                  <a:ext uri="{0D108BD9-81ED-4DB2-BD59-A6C34878D82A}">
                    <a16:rowId xmlns:a16="http://schemas.microsoft.com/office/drawing/2014/main" xmlns="" val="226777215"/>
                  </a:ext>
                </a:extLst>
              </a:tr>
              <a:tr h="543676">
                <a:tc>
                  <a:txBody>
                    <a:bodyPr/>
                    <a:lstStyle/>
                    <a:p>
                      <a:pPr algn="r"/>
                      <a:r>
                        <a:rPr lang="ar-AE" dirty="0"/>
                        <a:t>هيئه رأس الخيمه للاستثمار- منطقه رأس الخيمه الحره.</a:t>
                      </a:r>
                      <a:endParaRPr lang="en-US" dirty="0"/>
                    </a:p>
                  </a:txBody>
                  <a:tcPr/>
                </a:tc>
                <a:tc>
                  <a:txBody>
                    <a:bodyPr/>
                    <a:lstStyle/>
                    <a:p>
                      <a:pPr algn="r"/>
                      <a:r>
                        <a:rPr lang="ar-AE" dirty="0"/>
                        <a:t>رأس الخيمه</a:t>
                      </a:r>
                      <a:endParaRPr lang="en-US" dirty="0"/>
                    </a:p>
                  </a:txBody>
                  <a:tcPr/>
                </a:tc>
                <a:extLst>
                  <a:ext uri="{0D108BD9-81ED-4DB2-BD59-A6C34878D82A}">
                    <a16:rowId xmlns:a16="http://schemas.microsoft.com/office/drawing/2014/main" xmlns="" val="3046197909"/>
                  </a:ext>
                </a:extLst>
              </a:tr>
              <a:tr h="543676">
                <a:tc>
                  <a:txBody>
                    <a:bodyPr/>
                    <a:lstStyle/>
                    <a:p>
                      <a:pPr algn="r"/>
                      <a:r>
                        <a:rPr lang="ar-AE" dirty="0"/>
                        <a:t>منطقه الفجيره الحره .</a:t>
                      </a:r>
                      <a:endParaRPr lang="en-US" dirty="0"/>
                    </a:p>
                  </a:txBody>
                  <a:tcPr/>
                </a:tc>
                <a:tc>
                  <a:txBody>
                    <a:bodyPr/>
                    <a:lstStyle/>
                    <a:p>
                      <a:pPr algn="r"/>
                      <a:r>
                        <a:rPr lang="ar-AE" dirty="0"/>
                        <a:t>الفجيره</a:t>
                      </a:r>
                      <a:endParaRPr lang="en-US" dirty="0"/>
                    </a:p>
                  </a:txBody>
                  <a:tcPr/>
                </a:tc>
                <a:extLst>
                  <a:ext uri="{0D108BD9-81ED-4DB2-BD59-A6C34878D82A}">
                    <a16:rowId xmlns:a16="http://schemas.microsoft.com/office/drawing/2014/main" xmlns="" val="2187186929"/>
                  </a:ext>
                </a:extLst>
              </a:tr>
            </a:tbl>
          </a:graphicData>
        </a:graphic>
      </p:graphicFrame>
    </p:spTree>
    <p:extLst>
      <p:ext uri="{BB962C8B-B14F-4D97-AF65-F5344CB8AC3E}">
        <p14:creationId xmlns:p14="http://schemas.microsoft.com/office/powerpoint/2010/main" xmlns="" val="388748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813825-54A6-4409-9EC3-ABB04302D78A}"/>
              </a:ext>
            </a:extLst>
          </p:cNvPr>
          <p:cNvSpPr>
            <a:spLocks noGrp="1"/>
          </p:cNvSpPr>
          <p:nvPr>
            <p:ph type="title"/>
          </p:nvPr>
        </p:nvSpPr>
        <p:spPr/>
        <p:txBody>
          <a:bodyPr>
            <a:normAutofit/>
          </a:bodyPr>
          <a:lstStyle/>
          <a:p>
            <a:pPr algn="ctr"/>
            <a:r>
              <a:rPr lang="ar-AE" sz="7200" dirty="0">
                <a:solidFill>
                  <a:schemeClr val="tx1"/>
                </a:solidFill>
                <a:latin typeface="Aldhabi" panose="01000000000000000000" pitchFamily="2" charset="-78"/>
                <a:cs typeface="Aldhabi" panose="01000000000000000000" pitchFamily="2" charset="-78"/>
              </a:rPr>
              <a:t>ثالثا: السوق المشتركه </a:t>
            </a:r>
            <a:endParaRPr lang="en-US" sz="7200" dirty="0">
              <a:solidFill>
                <a:schemeClr val="tx1"/>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xmlns="" id="{E9584211-6763-46DD-927F-9F5B80A6D159}"/>
              </a:ext>
            </a:extLst>
          </p:cNvPr>
          <p:cNvSpPr>
            <a:spLocks noGrp="1"/>
          </p:cNvSpPr>
          <p:nvPr>
            <p:ph idx="1"/>
          </p:nvPr>
        </p:nvSpPr>
        <p:spPr/>
        <p:txBody>
          <a:bodyPr>
            <a:normAutofit/>
          </a:bodyPr>
          <a:lstStyle/>
          <a:p>
            <a:pPr algn="r" rtl="1"/>
            <a:r>
              <a:rPr lang="ar-AE" sz="4800" dirty="0">
                <a:latin typeface="Aldhabi" panose="01000000000000000000" pitchFamily="2" charset="-78"/>
                <a:cs typeface="Aldhabi" panose="01000000000000000000" pitchFamily="2" charset="-78"/>
              </a:rPr>
              <a:t>هي منطقه اقتصاديه تؤسسها حكومات بعض الدول لوضع ضوابط تسهل المعاملات الاقتصادبه فيما بينها و تحقق التقدم الاقتصادي </a:t>
            </a:r>
            <a:endParaRPr lang="en-US" sz="48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xmlns="" val="1519633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34E1D3-702B-4B97-A6B2-B19C70066BCE}"/>
              </a:ext>
            </a:extLst>
          </p:cNvPr>
          <p:cNvSpPr>
            <a:spLocks noGrp="1"/>
          </p:cNvSpPr>
          <p:nvPr>
            <p:ph type="title"/>
          </p:nvPr>
        </p:nvSpPr>
        <p:spPr>
          <a:xfrm>
            <a:off x="889367" y="251790"/>
            <a:ext cx="8731709" cy="1550989"/>
          </a:xfrm>
        </p:spPr>
        <p:txBody>
          <a:bodyPr>
            <a:normAutofit fontScale="90000"/>
          </a:bodyPr>
          <a:lstStyle/>
          <a:p>
            <a:pPr algn="ctr"/>
            <a:r>
              <a:rPr lang="ar-AE" sz="8000" dirty="0">
                <a:solidFill>
                  <a:schemeClr val="tx1"/>
                </a:solidFill>
                <a:latin typeface="Aldhabi" panose="01000000000000000000" pitchFamily="2" charset="-78"/>
                <a:cs typeface="Aldhabi" panose="01000000000000000000" pitchFamily="2" charset="-78"/>
              </a:rPr>
              <a:t>مزايا السوق المشتركه </a:t>
            </a:r>
            <a:r>
              <a:rPr lang="ar-AE" sz="9800" dirty="0">
                <a:solidFill>
                  <a:schemeClr val="tx1"/>
                </a:solidFill>
                <a:latin typeface="Aldhabi" panose="01000000000000000000" pitchFamily="2" charset="-78"/>
                <a:cs typeface="Aldhabi" panose="01000000000000000000" pitchFamily="2" charset="-78"/>
              </a:rPr>
              <a:t>:</a:t>
            </a:r>
            <a:endParaRPr lang="en-US" sz="8000" dirty="0">
              <a:solidFill>
                <a:schemeClr val="tx1"/>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xmlns="" id="{7084593C-5A8B-42F3-961B-DCDE5CA6E10A}"/>
              </a:ext>
            </a:extLst>
          </p:cNvPr>
          <p:cNvSpPr>
            <a:spLocks noGrp="1"/>
          </p:cNvSpPr>
          <p:nvPr>
            <p:ph idx="1"/>
          </p:nvPr>
        </p:nvSpPr>
        <p:spPr>
          <a:xfrm>
            <a:off x="677333" y="1590261"/>
            <a:ext cx="9460580" cy="4850296"/>
          </a:xfrm>
        </p:spPr>
        <p:txBody>
          <a:bodyPr>
            <a:normAutofit lnSpcReduction="10000"/>
          </a:bodyPr>
          <a:lstStyle/>
          <a:p>
            <a:pPr algn="r" rtl="1"/>
            <a:r>
              <a:rPr lang="ar-AE" sz="3200" dirty="0">
                <a:latin typeface="Aldhabi" panose="01000000000000000000" pitchFamily="2" charset="-78"/>
                <a:cs typeface="Aldhabi" panose="01000000000000000000" pitchFamily="2" charset="-78"/>
              </a:rPr>
              <a:t> إلغاء الرسوم الجمركيه بين دول الاعضاء </a:t>
            </a:r>
          </a:p>
          <a:p>
            <a:pPr algn="r" rtl="1"/>
            <a:endParaRPr lang="ar-AE" sz="3200" dirty="0">
              <a:latin typeface="Aldhabi" panose="01000000000000000000" pitchFamily="2" charset="-78"/>
              <a:cs typeface="Aldhabi" panose="01000000000000000000" pitchFamily="2" charset="-78"/>
            </a:endParaRPr>
          </a:p>
          <a:p>
            <a:pPr algn="r" rtl="1"/>
            <a:endParaRPr lang="ar-AE" sz="3200" dirty="0">
              <a:latin typeface="Aldhabi" panose="01000000000000000000" pitchFamily="2" charset="-78"/>
              <a:cs typeface="Aldhabi" panose="01000000000000000000" pitchFamily="2" charset="-78"/>
            </a:endParaRPr>
          </a:p>
          <a:p>
            <a:pPr algn="r" rtl="1"/>
            <a:r>
              <a:rPr lang="ar-AE" sz="3200" dirty="0">
                <a:latin typeface="Aldhabi" panose="01000000000000000000" pitchFamily="2" charset="-78"/>
                <a:cs typeface="Aldhabi" panose="01000000000000000000" pitchFamily="2" charset="-78"/>
              </a:rPr>
              <a:t>مواجهة مشكله ارتفاع الاسعار الدوليه </a:t>
            </a:r>
          </a:p>
          <a:p>
            <a:pPr algn="r" rtl="1"/>
            <a:endParaRPr lang="ar-AE" sz="3200" dirty="0">
              <a:latin typeface="Aldhabi" panose="01000000000000000000" pitchFamily="2" charset="-78"/>
              <a:cs typeface="Aldhabi" panose="01000000000000000000" pitchFamily="2" charset="-78"/>
            </a:endParaRPr>
          </a:p>
          <a:p>
            <a:pPr algn="r" rtl="1"/>
            <a:endParaRPr lang="ar-AE" sz="3200" dirty="0">
              <a:latin typeface="Aldhabi" panose="01000000000000000000" pitchFamily="2" charset="-78"/>
              <a:cs typeface="Aldhabi" panose="01000000000000000000" pitchFamily="2" charset="-78"/>
            </a:endParaRPr>
          </a:p>
          <a:p>
            <a:pPr algn="r" rtl="1"/>
            <a:endParaRPr lang="ar-AE" sz="3200" dirty="0">
              <a:latin typeface="Aldhabi" panose="01000000000000000000" pitchFamily="2" charset="-78"/>
              <a:cs typeface="Aldhabi" panose="01000000000000000000" pitchFamily="2" charset="-78"/>
            </a:endParaRPr>
          </a:p>
          <a:p>
            <a:pPr algn="r" rtl="1"/>
            <a:r>
              <a:rPr lang="ar-AE" sz="3200" dirty="0">
                <a:latin typeface="Aldhabi" panose="01000000000000000000" pitchFamily="2" charset="-78"/>
                <a:cs typeface="Aldhabi" panose="01000000000000000000" pitchFamily="2" charset="-78"/>
              </a:rPr>
              <a:t>حمايه المنتجات الوطنيه من المنافسه الخارجيه مما يؤدي الى زيادة كميات الانتاج</a:t>
            </a:r>
            <a:endParaRPr lang="en-US" sz="32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xmlns="" val="2622666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CD9C40B-A42F-4B99-8037-44F038260CBD}"/>
              </a:ext>
            </a:extLst>
          </p:cNvPr>
          <p:cNvPicPr>
            <a:picLocks noChangeAspect="1"/>
          </p:cNvPicPr>
          <p:nvPr/>
        </p:nvPicPr>
        <p:blipFill>
          <a:blip r:embed="rId2"/>
          <a:stretch>
            <a:fillRect/>
          </a:stretch>
        </p:blipFill>
        <p:spPr>
          <a:xfrm>
            <a:off x="464362" y="390314"/>
            <a:ext cx="2456901" cy="1463167"/>
          </a:xfrm>
          <a:prstGeom prst="rect">
            <a:avLst/>
          </a:prstGeom>
        </p:spPr>
      </p:pic>
      <p:pic>
        <p:nvPicPr>
          <p:cNvPr id="7" name="Picture 6">
            <a:extLst>
              <a:ext uri="{FF2B5EF4-FFF2-40B4-BE49-F238E27FC236}">
                <a16:creationId xmlns:a16="http://schemas.microsoft.com/office/drawing/2014/main" xmlns="" id="{028E1F54-DA01-41A2-A604-405E5AD042B9}"/>
              </a:ext>
            </a:extLst>
          </p:cNvPr>
          <p:cNvPicPr>
            <a:picLocks noChangeAspect="1"/>
          </p:cNvPicPr>
          <p:nvPr/>
        </p:nvPicPr>
        <p:blipFill>
          <a:blip r:embed="rId3"/>
          <a:stretch>
            <a:fillRect/>
          </a:stretch>
        </p:blipFill>
        <p:spPr>
          <a:xfrm>
            <a:off x="662607" y="2910987"/>
            <a:ext cx="10388484" cy="3158002"/>
          </a:xfrm>
          <a:prstGeom prst="rect">
            <a:avLst/>
          </a:prstGeom>
        </p:spPr>
      </p:pic>
      <p:pic>
        <p:nvPicPr>
          <p:cNvPr id="5" name="Picture 4">
            <a:extLst>
              <a:ext uri="{FF2B5EF4-FFF2-40B4-BE49-F238E27FC236}">
                <a16:creationId xmlns:a16="http://schemas.microsoft.com/office/drawing/2014/main" xmlns="" id="{2A64E93B-0B1B-4851-A4A9-D52011DD36B1}"/>
              </a:ext>
            </a:extLst>
          </p:cNvPr>
          <p:cNvPicPr>
            <a:picLocks noChangeAspect="1"/>
          </p:cNvPicPr>
          <p:nvPr/>
        </p:nvPicPr>
        <p:blipFill>
          <a:blip r:embed="rId4"/>
          <a:stretch>
            <a:fillRect/>
          </a:stretch>
        </p:blipFill>
        <p:spPr>
          <a:xfrm>
            <a:off x="1739729" y="412281"/>
            <a:ext cx="8234240" cy="2681456"/>
          </a:xfrm>
          <a:prstGeom prst="rect">
            <a:avLst/>
          </a:prstGeom>
        </p:spPr>
      </p:pic>
    </p:spTree>
    <p:extLst>
      <p:ext uri="{BB962C8B-B14F-4D97-AF65-F5344CB8AC3E}">
        <p14:creationId xmlns:p14="http://schemas.microsoft.com/office/powerpoint/2010/main" xmlns="" val="2743883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84E34DD-F05B-44A4-B5BE-629ECE595569}"/>
              </a:ext>
            </a:extLst>
          </p:cNvPr>
          <p:cNvPicPr>
            <a:picLocks noChangeAspect="1"/>
          </p:cNvPicPr>
          <p:nvPr/>
        </p:nvPicPr>
        <p:blipFill>
          <a:blip r:embed="rId2"/>
          <a:stretch>
            <a:fillRect/>
          </a:stretch>
        </p:blipFill>
        <p:spPr>
          <a:xfrm>
            <a:off x="2695696" y="2523009"/>
            <a:ext cx="6933796" cy="4013331"/>
          </a:xfrm>
          <a:prstGeom prst="rect">
            <a:avLst/>
          </a:prstGeom>
        </p:spPr>
      </p:pic>
      <p:sp>
        <p:nvSpPr>
          <p:cNvPr id="6" name="Rectangle 5">
            <a:extLst>
              <a:ext uri="{FF2B5EF4-FFF2-40B4-BE49-F238E27FC236}">
                <a16:creationId xmlns:a16="http://schemas.microsoft.com/office/drawing/2014/main" xmlns="" id="{39F6AB69-FF8C-45AB-A1BB-2ECE57D978AE}"/>
              </a:ext>
            </a:extLst>
          </p:cNvPr>
          <p:cNvSpPr/>
          <p:nvPr/>
        </p:nvSpPr>
        <p:spPr>
          <a:xfrm>
            <a:off x="162901" y="212035"/>
            <a:ext cx="6105377" cy="295523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lvl="0" algn="r"/>
            <a:r>
              <a:rPr lang="ar-AE" sz="2800" u="sng" dirty="0">
                <a:ln w="0"/>
                <a:solidFill>
                  <a:schemeClr val="accent2">
                    <a:lumMod val="50000"/>
                  </a:schemeClr>
                </a:solidFill>
                <a:effectLst>
                  <a:outerShdw blurRad="38100" dist="19050" dir="2700000" algn="tl" rotWithShape="0">
                    <a:prstClr val="black">
                      <a:alpha val="40000"/>
                    </a:prstClr>
                  </a:outerShdw>
                </a:effectLst>
              </a:rPr>
              <a:t>من اقوال صاحب السمو الشيخ خليفة بن زايد آال نهيان – حفظه الله :</a:t>
            </a:r>
          </a:p>
          <a:p>
            <a:pPr lvl="0" algn="r"/>
            <a:r>
              <a:rPr lang="ar-AE" sz="2800" dirty="0">
                <a:ln w="0"/>
                <a:solidFill>
                  <a:schemeClr val="tx1"/>
                </a:solidFill>
                <a:effectLst>
                  <a:outerShdw blurRad="38100" dist="19050" dir="2700000" algn="tl" rotWithShape="0">
                    <a:prstClr val="black">
                      <a:alpha val="40000"/>
                    </a:prstClr>
                  </a:outerShdw>
                </a:effectLst>
              </a:rPr>
              <a:t>انه ثبت بما لا يدع مجالا للشك انه ليس بمقدور أية دولة منفردة مهما بلغ شأنها ومهما </a:t>
            </a:r>
          </a:p>
          <a:p>
            <a:pPr lvl="0" algn="r"/>
            <a:r>
              <a:rPr lang="ar-AE" sz="2800" dirty="0">
                <a:ln w="0"/>
                <a:solidFill>
                  <a:schemeClr val="tx1"/>
                </a:solidFill>
                <a:effectLst>
                  <a:outerShdw blurRad="38100" dist="19050" dir="2700000" algn="tl" rotWithShape="0">
                    <a:prstClr val="black">
                      <a:alpha val="40000"/>
                    </a:prstClr>
                  </a:outerShdw>
                </a:effectLst>
              </a:rPr>
              <a:t>بلغت مواردها أن تواجه بنجاح تحديات العصر الحديث .</a:t>
            </a:r>
          </a:p>
        </p:txBody>
      </p:sp>
    </p:spTree>
    <p:extLst>
      <p:ext uri="{BB962C8B-B14F-4D97-AF65-F5344CB8AC3E}">
        <p14:creationId xmlns:p14="http://schemas.microsoft.com/office/powerpoint/2010/main" xmlns="" val="239977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E6A6E32-3F2B-412D-B05B-AEDA86A33AC9}"/>
              </a:ext>
            </a:extLst>
          </p:cNvPr>
          <p:cNvPicPr>
            <a:picLocks noChangeAspect="1"/>
          </p:cNvPicPr>
          <p:nvPr/>
        </p:nvPicPr>
        <p:blipFill>
          <a:blip r:embed="rId2"/>
          <a:stretch>
            <a:fillRect/>
          </a:stretch>
        </p:blipFill>
        <p:spPr>
          <a:xfrm>
            <a:off x="2946691" y="2703852"/>
            <a:ext cx="9245309" cy="3935099"/>
          </a:xfrm>
          <a:prstGeom prst="rect">
            <a:avLst/>
          </a:prstGeom>
        </p:spPr>
      </p:pic>
      <p:sp>
        <p:nvSpPr>
          <p:cNvPr id="5" name="Oval 4">
            <a:extLst>
              <a:ext uri="{FF2B5EF4-FFF2-40B4-BE49-F238E27FC236}">
                <a16:creationId xmlns:a16="http://schemas.microsoft.com/office/drawing/2014/main" xmlns="" id="{1E6725FF-D4EF-4DC2-82E1-0D95B6D23A61}"/>
              </a:ext>
            </a:extLst>
          </p:cNvPr>
          <p:cNvSpPr/>
          <p:nvPr/>
        </p:nvSpPr>
        <p:spPr>
          <a:xfrm>
            <a:off x="9400053" y="432633"/>
            <a:ext cx="1786597" cy="1547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dirty="0">
                <a:latin typeface="Arabic Typesetting" panose="03020402040406030203" pitchFamily="66" charset="-78"/>
                <a:cs typeface="Arabic Typesetting" panose="03020402040406030203" pitchFamily="66" charset="-78"/>
              </a:rPr>
              <a:t>توحيد أسعار العملات بين الدول الاعضاء</a:t>
            </a:r>
            <a:endParaRPr lang="en-US" sz="2400" dirty="0">
              <a:latin typeface="Arabic Typesetting" panose="03020402040406030203" pitchFamily="66" charset="-78"/>
              <a:cs typeface="Arabic Typesetting" panose="03020402040406030203" pitchFamily="66" charset="-78"/>
            </a:endParaRPr>
          </a:p>
        </p:txBody>
      </p:sp>
      <p:sp>
        <p:nvSpPr>
          <p:cNvPr id="2" name="Arrow: Left 1">
            <a:extLst>
              <a:ext uri="{FF2B5EF4-FFF2-40B4-BE49-F238E27FC236}">
                <a16:creationId xmlns:a16="http://schemas.microsoft.com/office/drawing/2014/main" xmlns="" id="{E46896D8-496A-400B-A4CA-EC5E9AC68F23}"/>
              </a:ext>
            </a:extLst>
          </p:cNvPr>
          <p:cNvSpPr/>
          <p:nvPr/>
        </p:nvSpPr>
        <p:spPr>
          <a:xfrm>
            <a:off x="7301947" y="967409"/>
            <a:ext cx="1948070" cy="6548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4CFEF06A-785A-4E6F-9507-7E618E6CE137}"/>
              </a:ext>
            </a:extLst>
          </p:cNvPr>
          <p:cNvSpPr/>
          <p:nvPr/>
        </p:nvSpPr>
        <p:spPr>
          <a:xfrm>
            <a:off x="1529676" y="499302"/>
            <a:ext cx="1802295" cy="166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dirty="0">
                <a:latin typeface="Arabic Typesetting" panose="03020402040406030203" pitchFamily="66" charset="-78"/>
                <a:cs typeface="Arabic Typesetting" panose="03020402040406030203" pitchFamily="66" charset="-78"/>
              </a:rPr>
              <a:t>توحيد العملة</a:t>
            </a:r>
            <a:endParaRPr lang="en-US" sz="2400" dirty="0">
              <a:latin typeface="Arabic Typesetting" panose="03020402040406030203" pitchFamily="66" charset="-78"/>
              <a:cs typeface="Arabic Typesetting" panose="03020402040406030203" pitchFamily="66" charset="-78"/>
            </a:endParaRPr>
          </a:p>
        </p:txBody>
      </p:sp>
      <p:sp>
        <p:nvSpPr>
          <p:cNvPr id="7" name="Arrow: Left 6">
            <a:extLst>
              <a:ext uri="{FF2B5EF4-FFF2-40B4-BE49-F238E27FC236}">
                <a16:creationId xmlns:a16="http://schemas.microsoft.com/office/drawing/2014/main" xmlns="" id="{37112C6C-D752-4189-8DC6-F8B0AB50F9CE}"/>
              </a:ext>
            </a:extLst>
          </p:cNvPr>
          <p:cNvSpPr/>
          <p:nvPr/>
        </p:nvSpPr>
        <p:spPr>
          <a:xfrm>
            <a:off x="3441776" y="1006758"/>
            <a:ext cx="1948070" cy="6548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1A6459CD-A987-4728-9727-1821797C178A}"/>
              </a:ext>
            </a:extLst>
          </p:cNvPr>
          <p:cNvSpPr/>
          <p:nvPr/>
        </p:nvSpPr>
        <p:spPr>
          <a:xfrm>
            <a:off x="5499652" y="432633"/>
            <a:ext cx="1802295" cy="166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dirty="0">
                <a:latin typeface="Arabic Typesetting" panose="03020402040406030203" pitchFamily="66" charset="-78"/>
                <a:cs typeface="Arabic Typesetting" panose="03020402040406030203" pitchFamily="66" charset="-78"/>
              </a:rPr>
              <a:t>التنسق الاقتصادي بين الدول </a:t>
            </a:r>
            <a:r>
              <a:rPr lang="ar-AE" sz="2400" dirty="0">
                <a:latin typeface="Arabic Typesetting" panose="03020402040406030203" pitchFamily="66" charset="-78"/>
                <a:cs typeface="Arabic Typesetting" panose="03020402040406030203" pitchFamily="66" charset="-78"/>
              </a:rPr>
              <a:t>الاعضاء</a:t>
            </a:r>
            <a:r>
              <a:rPr lang="ar-AE" dirty="0">
                <a:latin typeface="Arabic Typesetting" panose="03020402040406030203" pitchFamily="66" charset="-78"/>
                <a:cs typeface="Arabic Typesetting" panose="03020402040406030203" pitchFamily="66" charset="-78"/>
              </a:rPr>
              <a:t> </a:t>
            </a:r>
            <a:endParaRPr lang="en-US"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91502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31800-CAB7-46CF-AE38-DC06E5977E31}"/>
              </a:ext>
            </a:extLst>
          </p:cNvPr>
          <p:cNvSpPr>
            <a:spLocks noGrp="1"/>
          </p:cNvSpPr>
          <p:nvPr>
            <p:ph type="title"/>
          </p:nvPr>
        </p:nvSpPr>
        <p:spPr>
          <a:xfrm>
            <a:off x="677335" y="609599"/>
            <a:ext cx="8596668" cy="5711687"/>
          </a:xfrm>
        </p:spPr>
        <p:txBody>
          <a:bodyPr>
            <a:normAutofit fontScale="90000"/>
          </a:bodyPr>
          <a:lstStyle/>
          <a:p>
            <a:pPr algn="r"/>
            <a:r>
              <a:rPr lang="ar-AE" sz="6700" dirty="0">
                <a:latin typeface="Aldhabi" panose="01000000000000000000" pitchFamily="2" charset="-78"/>
                <a:cs typeface="Aldhabi" panose="01000000000000000000" pitchFamily="2" charset="-78"/>
              </a:rPr>
              <a:t>ثانياً الاتحاد الاوروبي :</a:t>
            </a:r>
            <a:br>
              <a:rPr lang="ar-AE" sz="6700" dirty="0">
                <a:latin typeface="Aldhabi" panose="01000000000000000000" pitchFamily="2" charset="-78"/>
                <a:cs typeface="Aldhabi" panose="01000000000000000000" pitchFamily="2" charset="-78"/>
              </a:rPr>
            </a:br>
            <a:r>
              <a:rPr lang="ar-AE" sz="6700" dirty="0">
                <a:latin typeface="Aldhabi" panose="01000000000000000000" pitchFamily="2" charset="-78"/>
                <a:cs typeface="Aldhabi" panose="01000000000000000000" pitchFamily="2" charset="-78"/>
              </a:rPr>
              <a:t/>
            </a:r>
            <a:br>
              <a:rPr lang="ar-AE" sz="6700" dirty="0">
                <a:latin typeface="Aldhabi" panose="01000000000000000000" pitchFamily="2" charset="-78"/>
                <a:cs typeface="Aldhabi" panose="01000000000000000000" pitchFamily="2" charset="-78"/>
              </a:rPr>
            </a:br>
            <a:r>
              <a:rPr lang="ar-AE" sz="3400" dirty="0">
                <a:solidFill>
                  <a:schemeClr val="tx1"/>
                </a:solidFill>
                <a:latin typeface="Arabic Typesetting" panose="03020402040406030203" pitchFamily="66" charset="-78"/>
                <a:cs typeface="Arabic Typesetting" panose="03020402040406030203" pitchFamily="66" charset="-78"/>
              </a:rPr>
              <a:t>يعد الاتحاد الاوربي من اهم التكتلات الاقتصادية المعاصرة ونموذجاً يحتذى به لذلك عدد الدول الاعضاء في واتساع مجالات علاقات دولة بدول العالم وقد تم عام 1991 م التوقيع على معاهدة ( ماستريخت ) بشأن الوحدة الاوربية الاقتصادية والنقدية بين دولة الاعضاء في عام 2002 م واصبحت العملة الرسمية للاتحاد الاوروبي "يورو" ورغم اختلاف اللغة والقوميات بين دول الاعضاء في الاتحاد الاوروبي , الا انه نجح في تحقيق أهدافه وتطبيق المبادئ التي اسسها من اجلها مثل :</a:t>
            </a:r>
            <a:br>
              <a:rPr lang="ar-AE" sz="3400" dirty="0">
                <a:solidFill>
                  <a:schemeClr val="tx1"/>
                </a:solidFill>
                <a:latin typeface="Arabic Typesetting" panose="03020402040406030203" pitchFamily="66" charset="-78"/>
                <a:cs typeface="Arabic Typesetting" panose="03020402040406030203" pitchFamily="66" charset="-78"/>
              </a:rPr>
            </a:br>
            <a:r>
              <a:rPr lang="ar-AE" sz="3400" dirty="0">
                <a:solidFill>
                  <a:schemeClr val="tx1"/>
                </a:solidFill>
                <a:latin typeface="Arabic Typesetting" panose="03020402040406030203" pitchFamily="66" charset="-78"/>
                <a:cs typeface="Arabic Typesetting" panose="03020402040406030203" pitchFamily="66" charset="-78"/>
              </a:rPr>
              <a:t/>
            </a:r>
            <a:br>
              <a:rPr lang="ar-AE" sz="3400" dirty="0">
                <a:solidFill>
                  <a:schemeClr val="tx1"/>
                </a:solidFill>
                <a:latin typeface="Arabic Typesetting" panose="03020402040406030203" pitchFamily="66" charset="-78"/>
                <a:cs typeface="Arabic Typesetting" panose="03020402040406030203" pitchFamily="66" charset="-78"/>
              </a:rPr>
            </a:br>
            <a:endParaRPr lang="en-US" sz="3400" dirty="0">
              <a:solidFill>
                <a:schemeClr val="tx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145974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829C872-D726-4E61-99E9-4F8255381AB2}"/>
              </a:ext>
            </a:extLst>
          </p:cNvPr>
          <p:cNvSpPr/>
          <p:nvPr/>
        </p:nvSpPr>
        <p:spPr>
          <a:xfrm>
            <a:off x="9024596" y="2438400"/>
            <a:ext cx="2849352" cy="2133600"/>
          </a:xfrm>
          <a:prstGeom prst="round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xmlns="" id="{8F6284E0-023F-402F-BE4B-ABCC857A38F9}"/>
              </a:ext>
            </a:extLst>
          </p:cNvPr>
          <p:cNvSpPr/>
          <p:nvPr/>
        </p:nvSpPr>
        <p:spPr>
          <a:xfrm>
            <a:off x="9024596" y="210884"/>
            <a:ext cx="2730235" cy="1446550"/>
          </a:xfrm>
          <a:prstGeom prst="rect">
            <a:avLst/>
          </a:prstGeom>
          <a:noFill/>
        </p:spPr>
        <p:txBody>
          <a:bodyPr wrap="none" lIns="91440" tIns="45720" rIns="91440" bIns="45720">
            <a:spAutoFit/>
          </a:bodyPr>
          <a:lstStyle/>
          <a:p>
            <a:pPr algn="ctr"/>
            <a:r>
              <a:rPr lang="ar-AE" sz="8800" b="0" cap="none" spc="0"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نواتج التعلم:</a:t>
            </a:r>
            <a:endParaRPr lang="en-US" sz="8800" b="0" cap="none" spc="0"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endParaRPr>
          </a:p>
        </p:txBody>
      </p:sp>
      <p:sp>
        <p:nvSpPr>
          <p:cNvPr id="10" name="Rectangle: Rounded Corners 9">
            <a:extLst>
              <a:ext uri="{FF2B5EF4-FFF2-40B4-BE49-F238E27FC236}">
                <a16:creationId xmlns:a16="http://schemas.microsoft.com/office/drawing/2014/main" xmlns="" id="{AE018886-9C87-40B7-AD30-A28581288AB6}"/>
              </a:ext>
            </a:extLst>
          </p:cNvPr>
          <p:cNvSpPr/>
          <p:nvPr/>
        </p:nvSpPr>
        <p:spPr>
          <a:xfrm>
            <a:off x="6157695" y="2438400"/>
            <a:ext cx="2849352" cy="2210643"/>
          </a:xfrm>
          <a:prstGeom prst="round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r"/>
            <a:endParaRPr lang="en-US" sz="2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1" name="Rectangle: Rounded Corners 10">
            <a:extLst>
              <a:ext uri="{FF2B5EF4-FFF2-40B4-BE49-F238E27FC236}">
                <a16:creationId xmlns:a16="http://schemas.microsoft.com/office/drawing/2014/main" xmlns="" id="{AB06844D-5558-43DB-9B4A-9E19FFE2D702}"/>
              </a:ext>
            </a:extLst>
          </p:cNvPr>
          <p:cNvSpPr/>
          <p:nvPr/>
        </p:nvSpPr>
        <p:spPr>
          <a:xfrm>
            <a:off x="3193642" y="2451655"/>
            <a:ext cx="2849352" cy="2197388"/>
          </a:xfrm>
          <a:prstGeom prst="round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xmlns="" id="{EBB8B985-38EE-4A5F-B01C-150A6C6C4891}"/>
              </a:ext>
            </a:extLst>
          </p:cNvPr>
          <p:cNvSpPr/>
          <p:nvPr/>
        </p:nvSpPr>
        <p:spPr>
          <a:xfrm>
            <a:off x="298038" y="2471535"/>
            <a:ext cx="2849352" cy="2177508"/>
          </a:xfrm>
          <a:prstGeom prst="round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822AE5D5-F0EF-42DC-A073-18F8AC38297E}"/>
              </a:ext>
            </a:extLst>
          </p:cNvPr>
          <p:cNvSpPr/>
          <p:nvPr/>
        </p:nvSpPr>
        <p:spPr>
          <a:xfrm>
            <a:off x="9059694" y="3079383"/>
            <a:ext cx="2818764" cy="1077218"/>
          </a:xfrm>
          <a:prstGeom prst="rect">
            <a:avLst/>
          </a:prstGeom>
          <a:noFill/>
        </p:spPr>
        <p:txBody>
          <a:bodyPr wrap="square" lIns="91440" tIns="45720" rIns="91440" bIns="45720">
            <a:spAutoFit/>
          </a:bodyPr>
          <a:lstStyle/>
          <a:p>
            <a:pPr algn="ctr"/>
            <a:r>
              <a:rPr lang="ar-AE" sz="3200" b="1" cap="none" spc="50" dirty="0">
                <a:ln w="0"/>
                <a:solidFill>
                  <a:schemeClr val="bg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يتعرف المفاهيم و المصطلحات الواردة في الدرس</a:t>
            </a:r>
            <a:endParaRPr lang="en-US" sz="3200" b="1" cap="none" spc="50" dirty="0">
              <a:ln w="0"/>
              <a:solidFill>
                <a:schemeClr val="bg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4" name="Rectangle 13">
            <a:extLst>
              <a:ext uri="{FF2B5EF4-FFF2-40B4-BE49-F238E27FC236}">
                <a16:creationId xmlns:a16="http://schemas.microsoft.com/office/drawing/2014/main" xmlns="" id="{D603A230-946F-44F8-8BF1-2C6AC07CAE25}"/>
              </a:ext>
            </a:extLst>
          </p:cNvPr>
          <p:cNvSpPr/>
          <p:nvPr/>
        </p:nvSpPr>
        <p:spPr>
          <a:xfrm>
            <a:off x="6153185" y="2942903"/>
            <a:ext cx="2853862" cy="1569660"/>
          </a:xfrm>
          <a:prstGeom prst="rect">
            <a:avLst/>
          </a:prstGeom>
          <a:noFill/>
        </p:spPr>
        <p:txBody>
          <a:bodyPr wrap="square" lIns="91440" tIns="45720" rIns="91440" bIns="45720">
            <a:spAutoFit/>
          </a:bodyPr>
          <a:lstStyle/>
          <a:p>
            <a:pPr algn="ctr"/>
            <a:r>
              <a:rPr lang="ar-AE" sz="3200" b="1" dirty="0">
                <a:solidFill>
                  <a:srgbClr val="2C3C43"/>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يوضح دور التكتلات الاقتصادية في مواجهة المشكلات الاقتصادية العالمية</a:t>
            </a:r>
            <a:endParaRPr lang="en-US" sz="3200" b="1" dirty="0">
              <a:solidFill>
                <a:srgbClr val="2C3C43"/>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5" name="Rectangle 14">
            <a:extLst>
              <a:ext uri="{FF2B5EF4-FFF2-40B4-BE49-F238E27FC236}">
                <a16:creationId xmlns:a16="http://schemas.microsoft.com/office/drawing/2014/main" xmlns="" id="{C7891C19-E233-4485-B328-619225C86F8C}"/>
              </a:ext>
            </a:extLst>
          </p:cNvPr>
          <p:cNvSpPr/>
          <p:nvPr/>
        </p:nvSpPr>
        <p:spPr>
          <a:xfrm>
            <a:off x="3235593" y="3078074"/>
            <a:ext cx="2853862" cy="1077218"/>
          </a:xfrm>
          <a:prstGeom prst="rect">
            <a:avLst/>
          </a:prstGeom>
          <a:noFill/>
        </p:spPr>
        <p:txBody>
          <a:bodyPr wrap="square" lIns="91440" tIns="45720" rIns="91440" bIns="45720">
            <a:spAutoFit/>
          </a:bodyPr>
          <a:lstStyle/>
          <a:p>
            <a:pPr algn="ctr"/>
            <a:r>
              <a:rPr lang="ar-AE" sz="3200" b="1" dirty="0">
                <a:solidFill>
                  <a:srgbClr val="2C3C43"/>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يستنتج الآثار السلبية لاتفاقية الجات على الدول النامية .</a:t>
            </a:r>
            <a:endParaRPr lang="en-US" sz="3200" b="1" dirty="0">
              <a:solidFill>
                <a:srgbClr val="2C3C43"/>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6" name="Rectangle 15">
            <a:extLst>
              <a:ext uri="{FF2B5EF4-FFF2-40B4-BE49-F238E27FC236}">
                <a16:creationId xmlns:a16="http://schemas.microsoft.com/office/drawing/2014/main" xmlns="" id="{877DDE34-3F9C-42AE-A4D2-37783524DAB1}"/>
              </a:ext>
            </a:extLst>
          </p:cNvPr>
          <p:cNvSpPr/>
          <p:nvPr/>
        </p:nvSpPr>
        <p:spPr>
          <a:xfrm>
            <a:off x="381731" y="2764174"/>
            <a:ext cx="2853862" cy="1569660"/>
          </a:xfrm>
          <a:prstGeom prst="rect">
            <a:avLst/>
          </a:prstGeom>
          <a:noFill/>
        </p:spPr>
        <p:txBody>
          <a:bodyPr wrap="square" lIns="91440" tIns="45720" rIns="91440" bIns="45720">
            <a:spAutoFit/>
          </a:bodyPr>
          <a:lstStyle/>
          <a:p>
            <a:pPr algn="ctr"/>
            <a:r>
              <a:rPr lang="ar-AE" sz="3200" b="1" dirty="0">
                <a:solidFill>
                  <a:srgbClr val="2C3C43"/>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يوضح تأثير السياسات الاقتصادية في عهد الباني المؤسس على التجارة العالمية .</a:t>
            </a:r>
            <a:endParaRPr lang="en-US" sz="3200" b="1" dirty="0">
              <a:solidFill>
                <a:srgbClr val="2C3C43"/>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2431961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FCDF8-0F49-4720-9F8F-51CB91C50F23}"/>
              </a:ext>
            </a:extLst>
          </p:cNvPr>
          <p:cNvSpPr>
            <a:spLocks noGrp="1"/>
          </p:cNvSpPr>
          <p:nvPr>
            <p:ph type="title"/>
          </p:nvPr>
        </p:nvSpPr>
        <p:spPr>
          <a:xfrm>
            <a:off x="1300185" y="145774"/>
            <a:ext cx="8426909" cy="1139687"/>
          </a:xfrm>
        </p:spPr>
        <p:txBody>
          <a:bodyPr>
            <a:normAutofit fontScale="90000"/>
          </a:bodyPr>
          <a:lstStyle/>
          <a:p>
            <a:pPr algn="r"/>
            <a:r>
              <a:rPr lang="ar-AE" sz="7200" dirty="0">
                <a:latin typeface="Aldhabi" panose="01000000000000000000" pitchFamily="2" charset="-78"/>
                <a:cs typeface="Aldhabi" panose="01000000000000000000" pitchFamily="2" charset="-78"/>
              </a:rPr>
              <a:t>اربط بالعلوم :</a:t>
            </a:r>
            <a:br>
              <a:rPr lang="ar-AE" sz="7200" dirty="0">
                <a:latin typeface="Aldhabi" panose="01000000000000000000" pitchFamily="2" charset="-78"/>
                <a:cs typeface="Aldhabi" panose="01000000000000000000" pitchFamily="2" charset="-78"/>
              </a:rPr>
            </a:br>
            <a:endParaRPr lang="en-US" sz="7200" dirty="0">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xmlns="" id="{AA3FE593-455E-478D-B1E5-F4CCB2BD88BE}"/>
              </a:ext>
            </a:extLst>
          </p:cNvPr>
          <p:cNvSpPr>
            <a:spLocks noGrp="1"/>
          </p:cNvSpPr>
          <p:nvPr>
            <p:ph idx="1"/>
          </p:nvPr>
        </p:nvSpPr>
        <p:spPr>
          <a:xfrm>
            <a:off x="1173185" y="1633262"/>
            <a:ext cx="8440161" cy="4531759"/>
          </a:xfrm>
        </p:spPr>
        <p:txBody>
          <a:bodyPr>
            <a:normAutofit fontScale="85000" lnSpcReduction="20000"/>
          </a:bodyPr>
          <a:lstStyle/>
          <a:p>
            <a:pPr algn="r"/>
            <a:r>
              <a:rPr lang="ar-AE" sz="3600" dirty="0">
                <a:latin typeface="Arabic Typesetting" panose="03020402040406030203" pitchFamily="66" charset="-78"/>
                <a:cs typeface="Arabic Typesetting" panose="03020402040406030203" pitchFamily="66" charset="-78"/>
              </a:rPr>
              <a:t>تصنع النقود الورقية من القصن , وصناعتها تمر بمراحل متععددة حتى يصبح ملمس القطن مطابقاً لللملمس النقود , ثم تشكل وفقاً لمقاسات واحجام الفئات النقدية المستخدمة في الدولة , وتحدد قيمتها المالية ويكتب عليها اسم الدولة والجهة المسؤولة اصدار النقود وتوضع عليها صورة حاكم الدولة او احد الشخصيات المشهورة فيها او معلم اثري , وتضاف مسأل الامن التي تحمي العملة الورقية من التزوير ومنها خيوط الامان الفسفورية والتي تحتوي علو رموز وارقام تدل على فئة العملة النقدية  , اما العلامات المائية فهي صورة تظهر عند تعريضها للضوء وتعكس الرسم الموجود في مقدمة العملة الورقية بعد اتمام  الاجرائات السابثة تجفف الاوراق النقدية في أفران خاصة بها وتجهز من اجل طرحها من خلال البنوك ومحلات الصرف </a:t>
            </a:r>
          </a:p>
          <a:p>
            <a:pPr algn="r"/>
            <a:r>
              <a:rPr lang="ar-AE" sz="3600" u="sng" dirty="0">
                <a:solidFill>
                  <a:schemeClr val="accent2">
                    <a:lumMod val="60000"/>
                    <a:lumOff val="40000"/>
                  </a:schemeClr>
                </a:solidFill>
                <a:latin typeface="Arabic Typesetting" panose="03020402040406030203" pitchFamily="66" charset="-78"/>
                <a:cs typeface="Arabic Typesetting" panose="03020402040406030203" pitchFamily="66" charset="-78"/>
              </a:rPr>
              <a:t>* عبر شفوياً عم مسؤوليتك في المحافظة على العملة الدولة كرمز وطني لها.</a:t>
            </a:r>
          </a:p>
          <a:p>
            <a:pPr algn="r"/>
            <a:r>
              <a:rPr lang="ar-AE" sz="3600" dirty="0">
                <a:latin typeface="Aldhabi" panose="01000000000000000000" pitchFamily="2" charset="-78"/>
                <a:cs typeface="Aldhabi" panose="01000000000000000000" pitchFamily="2" charset="-78"/>
              </a:rPr>
              <a:t> </a:t>
            </a:r>
            <a:endParaRPr lang="en-US" sz="36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xmlns="" val="3002325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2B8602-F3BD-4EC3-B61D-8DF5C9D58217}"/>
              </a:ext>
            </a:extLst>
          </p:cNvPr>
          <p:cNvSpPr>
            <a:spLocks noGrp="1"/>
          </p:cNvSpPr>
          <p:nvPr>
            <p:ph type="title"/>
          </p:nvPr>
        </p:nvSpPr>
        <p:spPr>
          <a:xfrm>
            <a:off x="677335" y="381000"/>
            <a:ext cx="8596668" cy="5384800"/>
          </a:xfrm>
        </p:spPr>
        <p:txBody>
          <a:bodyPr>
            <a:normAutofit fontScale="90000"/>
          </a:bodyPr>
          <a:lstStyle/>
          <a:p>
            <a:pPr algn="r"/>
            <a:r>
              <a:rPr lang="ar-AE" dirty="0">
                <a:latin typeface="Aldhabi" panose="01000000000000000000" pitchFamily="2" charset="-78"/>
                <a:cs typeface="Aldhabi" panose="01000000000000000000" pitchFamily="2" charset="-78"/>
              </a:rPr>
              <a:t>ثالثاً:منظمة التجارة العالمية (اتفاقية الجات):</a:t>
            </a:r>
            <a:br>
              <a:rPr lang="ar-AE" dirty="0">
                <a:latin typeface="Aldhabi" panose="01000000000000000000" pitchFamily="2" charset="-78"/>
                <a:cs typeface="Aldhabi" panose="01000000000000000000" pitchFamily="2" charset="-78"/>
              </a:rPr>
            </a:br>
            <a:r>
              <a:rPr lang="en-US" u="sng" dirty="0">
                <a:latin typeface="Aldhabi" panose="01000000000000000000" pitchFamily="2" charset="-78"/>
                <a:cs typeface="Aldhabi" panose="01000000000000000000" pitchFamily="2" charset="-78"/>
              </a:rPr>
              <a:t>(General Agreement On </a:t>
            </a:r>
            <a:r>
              <a:rPr lang="en-US" u="sng" dirty="0" err="1">
                <a:latin typeface="Aldhabi" panose="01000000000000000000" pitchFamily="2" charset="-78"/>
                <a:cs typeface="Aldhabi" panose="01000000000000000000" pitchFamily="2" charset="-78"/>
              </a:rPr>
              <a:t>Tarrifs</a:t>
            </a:r>
            <a:r>
              <a:rPr lang="en-US" u="sng" dirty="0">
                <a:latin typeface="Aldhabi" panose="01000000000000000000" pitchFamily="2" charset="-78"/>
                <a:cs typeface="Aldhabi" panose="01000000000000000000" pitchFamily="2" charset="-78"/>
              </a:rPr>
              <a:t> and Trade GATT)</a:t>
            </a:r>
            <a:br>
              <a:rPr lang="en-US" u="sng" dirty="0">
                <a:latin typeface="Aldhabi" panose="01000000000000000000" pitchFamily="2" charset="-78"/>
                <a:cs typeface="Aldhabi" panose="01000000000000000000" pitchFamily="2" charset="-78"/>
              </a:rPr>
            </a:br>
            <a:r>
              <a:rPr lang="ar-AE" dirty="0">
                <a:solidFill>
                  <a:schemeClr val="tx1"/>
                </a:solidFill>
                <a:latin typeface="Aldhabi" panose="01000000000000000000" pitchFamily="2" charset="-78"/>
                <a:cs typeface="Aldhabi" panose="01000000000000000000" pitchFamily="2" charset="-78"/>
              </a:rPr>
              <a:t>انضمت دولة الامارات العربية المتحدة الى اتفاقية الجات عام 1995 بعد عام من انشاء منظمة التجارة العالمية التي تضم في عضويتها (125) دولة من مختلف دول ىالعالم , بهدف فتح أسواق عالمية جديدة لنتجات الدولة  وتعزيز المكانة التجارية لدولة الامارات العربية المتحدة والمشاركة في صنع القرارات التجارية العالمية , وإزالة القيود التي تمنع وصول صادرات الدولة إلى دول العالم .   </a:t>
            </a:r>
            <a:r>
              <a:rPr lang="ar-AE" u="sng" dirty="0">
                <a:solidFill>
                  <a:schemeClr val="tx1"/>
                </a:solidFill>
                <a:latin typeface="Aldhabi" panose="01000000000000000000" pitchFamily="2" charset="-78"/>
                <a:cs typeface="Aldhabi" panose="01000000000000000000" pitchFamily="2" charset="-78"/>
              </a:rPr>
              <a:t/>
            </a:r>
            <a:br>
              <a:rPr lang="ar-AE" u="sng" dirty="0">
                <a:solidFill>
                  <a:schemeClr val="tx1"/>
                </a:solidFill>
                <a:latin typeface="Aldhabi" panose="01000000000000000000" pitchFamily="2" charset="-78"/>
                <a:cs typeface="Aldhabi" panose="01000000000000000000" pitchFamily="2" charset="-78"/>
              </a:rPr>
            </a:br>
            <a:r>
              <a:rPr lang="en-US" u="sng" dirty="0">
                <a:latin typeface="Aldhabi" panose="01000000000000000000" pitchFamily="2" charset="-78"/>
                <a:cs typeface="Aldhabi" panose="01000000000000000000" pitchFamily="2" charset="-78"/>
              </a:rPr>
              <a:t> </a:t>
            </a:r>
          </a:p>
        </p:txBody>
      </p:sp>
    </p:spTree>
    <p:extLst>
      <p:ext uri="{BB962C8B-B14F-4D97-AF65-F5344CB8AC3E}">
        <p14:creationId xmlns:p14="http://schemas.microsoft.com/office/powerpoint/2010/main" xmlns="" val="4066607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C4717B-BC94-49F7-B9B9-199121469A82}"/>
              </a:ext>
            </a:extLst>
          </p:cNvPr>
          <p:cNvSpPr>
            <a:spLocks noGrp="1"/>
          </p:cNvSpPr>
          <p:nvPr>
            <p:ph type="title"/>
          </p:nvPr>
        </p:nvSpPr>
        <p:spPr>
          <a:xfrm>
            <a:off x="690035" y="1308100"/>
            <a:ext cx="8596668" cy="3403600"/>
          </a:xfrm>
        </p:spPr>
        <p:txBody>
          <a:bodyPr>
            <a:normAutofit fontScale="90000"/>
          </a:bodyPr>
          <a:lstStyle/>
          <a:p>
            <a:pPr algn="r"/>
            <a:r>
              <a:rPr lang="ar-AE" dirty="0">
                <a:latin typeface="Aldhabi" panose="01000000000000000000" pitchFamily="2" charset="-78"/>
                <a:cs typeface="Aldhabi" panose="01000000000000000000" pitchFamily="2" charset="-78"/>
              </a:rPr>
              <a:t>من أهم اهداف اتفاقية الجات :</a:t>
            </a:r>
            <a:br>
              <a:rPr lang="ar-AE" dirty="0">
                <a:latin typeface="Aldhabi" panose="01000000000000000000" pitchFamily="2" charset="-78"/>
                <a:cs typeface="Aldhabi" panose="01000000000000000000" pitchFamily="2" charset="-78"/>
              </a:rPr>
            </a:br>
            <a:r>
              <a:rPr lang="ar-AE" dirty="0">
                <a:solidFill>
                  <a:schemeClr val="tx1"/>
                </a:solidFill>
                <a:latin typeface="Aldhabi" panose="01000000000000000000" pitchFamily="2" charset="-78"/>
                <a:cs typeface="Aldhabi" panose="01000000000000000000" pitchFamily="2" charset="-78"/>
              </a:rPr>
              <a:t>* توسيع حجم التجارة العالمية .</a:t>
            </a:r>
            <a:br>
              <a:rPr lang="ar-AE" dirty="0">
                <a:solidFill>
                  <a:schemeClr val="tx1"/>
                </a:solidFill>
                <a:latin typeface="Aldhabi" panose="01000000000000000000" pitchFamily="2" charset="-78"/>
                <a:cs typeface="Aldhabi" panose="01000000000000000000" pitchFamily="2" charset="-78"/>
              </a:rPr>
            </a:br>
            <a:r>
              <a:rPr lang="ar-AE" dirty="0">
                <a:solidFill>
                  <a:schemeClr val="tx1"/>
                </a:solidFill>
                <a:latin typeface="Aldhabi" panose="01000000000000000000" pitchFamily="2" charset="-78"/>
                <a:cs typeface="Aldhabi" panose="01000000000000000000" pitchFamily="2" charset="-78"/>
              </a:rPr>
              <a:t>*توحيد الرسوم الجمركية بي الدول الاعضاء .</a:t>
            </a:r>
            <a:br>
              <a:rPr lang="ar-AE" dirty="0">
                <a:solidFill>
                  <a:schemeClr val="tx1"/>
                </a:solidFill>
                <a:latin typeface="Aldhabi" panose="01000000000000000000" pitchFamily="2" charset="-78"/>
                <a:cs typeface="Aldhabi" panose="01000000000000000000" pitchFamily="2" charset="-78"/>
              </a:rPr>
            </a:br>
            <a:r>
              <a:rPr lang="ar-AE" dirty="0">
                <a:solidFill>
                  <a:schemeClr val="tx1"/>
                </a:solidFill>
                <a:latin typeface="Aldhabi" panose="01000000000000000000" pitchFamily="2" charset="-78"/>
                <a:cs typeface="Aldhabi" panose="01000000000000000000" pitchFamily="2" charset="-78"/>
              </a:rPr>
              <a:t>*رفع مستوى المعيشي وزيادة الدخل لشعوب العالم .</a:t>
            </a:r>
            <a:br>
              <a:rPr lang="ar-AE" dirty="0">
                <a:solidFill>
                  <a:schemeClr val="tx1"/>
                </a:solidFill>
                <a:latin typeface="Aldhabi" panose="01000000000000000000" pitchFamily="2" charset="-78"/>
                <a:cs typeface="Aldhabi" panose="01000000000000000000" pitchFamily="2" charset="-78"/>
              </a:rPr>
            </a:br>
            <a:r>
              <a:rPr lang="ar-AE" dirty="0">
                <a:solidFill>
                  <a:schemeClr val="tx1"/>
                </a:solidFill>
                <a:latin typeface="Aldhabi" panose="01000000000000000000" pitchFamily="2" charset="-78"/>
                <a:cs typeface="Aldhabi" panose="01000000000000000000" pitchFamily="2" charset="-78"/>
              </a:rPr>
              <a:t>*المحافظة علة حقوق الملكية الفكرية وبراءة الاختراع والعلامة التجارية</a:t>
            </a:r>
            <a:endParaRPr lang="en-US"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xmlns="" val="3809879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C4C8C04-284E-411F-9031-6024BEF1A636}"/>
              </a:ext>
            </a:extLst>
          </p:cNvPr>
          <p:cNvGraphicFramePr>
            <a:graphicFrameLocks noGrp="1"/>
          </p:cNvGraphicFramePr>
          <p:nvPr>
            <p:extLst>
              <p:ext uri="{D42A27DB-BD31-4B8C-83A1-F6EECF244321}">
                <p14:modId xmlns:p14="http://schemas.microsoft.com/office/powerpoint/2010/main" xmlns="" val="1243516564"/>
              </p:ext>
            </p:extLst>
          </p:nvPr>
        </p:nvGraphicFramePr>
        <p:xfrm>
          <a:off x="749300" y="1862666"/>
          <a:ext cx="8128000" cy="329353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235005208"/>
                    </a:ext>
                  </a:extLst>
                </a:gridCol>
                <a:gridCol w="4064000">
                  <a:extLst>
                    <a:ext uri="{9D8B030D-6E8A-4147-A177-3AD203B41FA5}">
                      <a16:colId xmlns:a16="http://schemas.microsoft.com/office/drawing/2014/main" xmlns="" val="1699940679"/>
                    </a:ext>
                  </a:extLst>
                </a:gridCol>
              </a:tblGrid>
              <a:tr h="823384">
                <a:tc>
                  <a:txBody>
                    <a:bodyPr/>
                    <a:lstStyle/>
                    <a:p>
                      <a:pPr algn="ctr"/>
                      <a:r>
                        <a:rPr lang="ar-AE" dirty="0"/>
                        <a:t>سلبيات اتفاقية الجات </a:t>
                      </a:r>
                      <a:endParaRPr lang="en-US" dirty="0"/>
                    </a:p>
                  </a:txBody>
                  <a:tcPr/>
                </a:tc>
                <a:tc>
                  <a:txBody>
                    <a:bodyPr/>
                    <a:lstStyle/>
                    <a:p>
                      <a:pPr algn="ctr"/>
                      <a:r>
                        <a:rPr lang="ar-AE" dirty="0"/>
                        <a:t>إيجابيات اتفاقية الجات</a:t>
                      </a:r>
                      <a:endParaRPr lang="en-US" dirty="0"/>
                    </a:p>
                  </a:txBody>
                  <a:tcPr/>
                </a:tc>
                <a:extLst>
                  <a:ext uri="{0D108BD9-81ED-4DB2-BD59-A6C34878D82A}">
                    <a16:rowId xmlns:a16="http://schemas.microsoft.com/office/drawing/2014/main" xmlns="" val="2116775421"/>
                  </a:ext>
                </a:extLst>
              </a:tr>
              <a:tr h="823384">
                <a:tc>
                  <a:txBody>
                    <a:bodyPr/>
                    <a:lstStyle/>
                    <a:p>
                      <a:pPr algn="r"/>
                      <a:r>
                        <a:rPr lang="ar-AE" dirty="0"/>
                        <a:t>منافسة المنتجات المستوردة للصناعات المحلية .</a:t>
                      </a:r>
                      <a:endParaRPr lang="en-US" dirty="0"/>
                    </a:p>
                  </a:txBody>
                  <a:tcPr/>
                </a:tc>
                <a:tc>
                  <a:txBody>
                    <a:bodyPr/>
                    <a:lstStyle/>
                    <a:p>
                      <a:pPr algn="ctr"/>
                      <a:r>
                        <a:rPr lang="ar-AE" dirty="0"/>
                        <a:t>ارتفاع معدلات النمو الاقتصادي</a:t>
                      </a:r>
                      <a:endParaRPr lang="en-US" dirty="0"/>
                    </a:p>
                  </a:txBody>
                  <a:tcPr/>
                </a:tc>
                <a:extLst>
                  <a:ext uri="{0D108BD9-81ED-4DB2-BD59-A6C34878D82A}">
                    <a16:rowId xmlns:a16="http://schemas.microsoft.com/office/drawing/2014/main" xmlns="" val="1709965027"/>
                  </a:ext>
                </a:extLst>
              </a:tr>
              <a:tr h="823384">
                <a:tc>
                  <a:txBody>
                    <a:bodyPr/>
                    <a:lstStyle/>
                    <a:p>
                      <a:pPr algn="ctr"/>
                      <a:r>
                        <a:rPr lang="ar-AE" dirty="0"/>
                        <a:t>ارتفاع أسعار المنتجات العربية .</a:t>
                      </a:r>
                      <a:endParaRPr lang="en-US" dirty="0"/>
                    </a:p>
                  </a:txBody>
                  <a:tcPr/>
                </a:tc>
                <a:tc>
                  <a:txBody>
                    <a:bodyPr/>
                    <a:lstStyle/>
                    <a:p>
                      <a:pPr algn="r"/>
                      <a:r>
                        <a:rPr lang="ar-AE" dirty="0"/>
                        <a:t>حماية الدول الاعضاء في مجال الملكية الفكرية وبراءة الاختراع والعلامة التجارية.</a:t>
                      </a:r>
                      <a:endParaRPr lang="en-US" dirty="0"/>
                    </a:p>
                  </a:txBody>
                  <a:tcPr/>
                </a:tc>
                <a:extLst>
                  <a:ext uri="{0D108BD9-81ED-4DB2-BD59-A6C34878D82A}">
                    <a16:rowId xmlns:a16="http://schemas.microsoft.com/office/drawing/2014/main" xmlns="" val="1325931691"/>
                  </a:ext>
                </a:extLst>
              </a:tr>
              <a:tr h="823384">
                <a:tc>
                  <a:txBody>
                    <a:bodyPr/>
                    <a:lstStyle/>
                    <a:p>
                      <a:pPr algn="ctr"/>
                      <a:r>
                        <a:rPr lang="ar-AE" dirty="0"/>
                        <a:t>الحد من حرية بعض الدول في وضع سياستها التجارية.</a:t>
                      </a:r>
                      <a:endParaRPr lang="en-US" dirty="0"/>
                    </a:p>
                  </a:txBody>
                  <a:tcPr/>
                </a:tc>
                <a:tc>
                  <a:txBody>
                    <a:bodyPr/>
                    <a:lstStyle/>
                    <a:p>
                      <a:pPr algn="ctr"/>
                      <a:r>
                        <a:rPr lang="ar-AE" dirty="0"/>
                        <a:t>جودة الإنتاج</a:t>
                      </a:r>
                      <a:endParaRPr lang="en-US" dirty="0"/>
                    </a:p>
                  </a:txBody>
                  <a:tcPr/>
                </a:tc>
                <a:extLst>
                  <a:ext uri="{0D108BD9-81ED-4DB2-BD59-A6C34878D82A}">
                    <a16:rowId xmlns:a16="http://schemas.microsoft.com/office/drawing/2014/main" xmlns="" val="3861845072"/>
                  </a:ext>
                </a:extLst>
              </a:tr>
            </a:tbl>
          </a:graphicData>
        </a:graphic>
      </p:graphicFrame>
    </p:spTree>
    <p:extLst>
      <p:ext uri="{BB962C8B-B14F-4D97-AF65-F5344CB8AC3E}">
        <p14:creationId xmlns:p14="http://schemas.microsoft.com/office/powerpoint/2010/main" xmlns="" val="3588176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A3A426B-583A-4CDA-919F-43AF14759CAA}"/>
              </a:ext>
            </a:extLst>
          </p:cNvPr>
          <p:cNvSpPr/>
          <p:nvPr/>
        </p:nvSpPr>
        <p:spPr>
          <a:xfrm>
            <a:off x="8688401" y="401556"/>
            <a:ext cx="3304110" cy="923330"/>
          </a:xfrm>
          <a:prstGeom prst="rect">
            <a:avLst/>
          </a:prstGeom>
          <a:noFill/>
        </p:spPr>
        <p:txBody>
          <a:bodyPr wrap="none" lIns="91440" tIns="45720" rIns="91440" bIns="45720">
            <a:spAutoFit/>
          </a:bodyPr>
          <a:lstStyle/>
          <a:p>
            <a:pPr algn="ctr"/>
            <a:r>
              <a:rPr lang="ar-AE" sz="5400" b="0" cap="none" spc="0" dirty="0">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المفاهيم و المصطلحات:</a:t>
            </a:r>
            <a:endParaRPr lang="en-US" sz="5400" b="0" cap="none" spc="0" dirty="0">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Aldhabi" panose="01000000000000000000" pitchFamily="2" charset="-78"/>
              <a:cs typeface="Aldhabi" panose="01000000000000000000" pitchFamily="2" charset="-78"/>
            </a:endParaRPr>
          </a:p>
        </p:txBody>
      </p:sp>
      <p:sp>
        <p:nvSpPr>
          <p:cNvPr id="5" name="Rectangle 4">
            <a:extLst>
              <a:ext uri="{FF2B5EF4-FFF2-40B4-BE49-F238E27FC236}">
                <a16:creationId xmlns:a16="http://schemas.microsoft.com/office/drawing/2014/main" xmlns="" id="{B217DFE4-B403-4500-A2B1-B40C4C352E65}"/>
              </a:ext>
            </a:extLst>
          </p:cNvPr>
          <p:cNvSpPr/>
          <p:nvPr/>
        </p:nvSpPr>
        <p:spPr>
          <a:xfrm>
            <a:off x="2224587" y="2192128"/>
            <a:ext cx="2756848" cy="1078173"/>
          </a:xfrm>
          <a:prstGeom prst="rect">
            <a:avLst/>
          </a:prstGeom>
          <a:ln w="63500" cmpd="sng">
            <a:solidFill>
              <a:schemeClr val="tx1"/>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5638A86-2780-44D9-87E0-753445FE0FC2}"/>
              </a:ext>
            </a:extLst>
          </p:cNvPr>
          <p:cNvSpPr/>
          <p:nvPr/>
        </p:nvSpPr>
        <p:spPr>
          <a:xfrm>
            <a:off x="2224587" y="3819092"/>
            <a:ext cx="2756848" cy="1078173"/>
          </a:xfrm>
          <a:prstGeom prst="rect">
            <a:avLst/>
          </a:prstGeom>
          <a:ln w="63500" cmpd="sng">
            <a:solidFill>
              <a:schemeClr val="tx1"/>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ACA2E398-3284-4F5B-85B2-DAB5F5CFFA6B}"/>
              </a:ext>
            </a:extLst>
          </p:cNvPr>
          <p:cNvSpPr/>
          <p:nvPr/>
        </p:nvSpPr>
        <p:spPr>
          <a:xfrm>
            <a:off x="5520539" y="3819093"/>
            <a:ext cx="2756848" cy="1078173"/>
          </a:xfrm>
          <a:prstGeom prst="rect">
            <a:avLst/>
          </a:prstGeom>
          <a:ln w="63500" cmpd="sng">
            <a:solidFill>
              <a:schemeClr val="tx1"/>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A62D8E43-0C07-4901-88D5-8F722030140A}"/>
              </a:ext>
            </a:extLst>
          </p:cNvPr>
          <p:cNvSpPr/>
          <p:nvPr/>
        </p:nvSpPr>
        <p:spPr>
          <a:xfrm>
            <a:off x="5520539" y="2192127"/>
            <a:ext cx="2756848" cy="1078173"/>
          </a:xfrm>
          <a:prstGeom prst="rect">
            <a:avLst/>
          </a:prstGeom>
          <a:ln w="63500" cmpd="sng">
            <a:solidFill>
              <a:schemeClr val="tx1"/>
            </a:solidFill>
            <a:prstDash val="dash"/>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xmlns="" id="{15503654-DEE7-4623-A0EC-590EBDAD6FFE}"/>
              </a:ext>
            </a:extLst>
          </p:cNvPr>
          <p:cNvSpPr/>
          <p:nvPr/>
        </p:nvSpPr>
        <p:spPr>
          <a:xfrm>
            <a:off x="5624636" y="2376492"/>
            <a:ext cx="2630848" cy="769441"/>
          </a:xfrm>
          <a:prstGeom prst="rect">
            <a:avLst/>
          </a:prstGeom>
          <a:noFill/>
        </p:spPr>
        <p:txBody>
          <a:bodyPr wrap="none" lIns="91440" tIns="45720" rIns="91440" bIns="45720">
            <a:spAutoFit/>
          </a:bodyPr>
          <a:lstStyle/>
          <a:p>
            <a:pPr algn="ctr"/>
            <a:r>
              <a:rPr lang="ar-AE" sz="44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التكتلات الإقتصادية</a:t>
            </a:r>
            <a:endParaRPr lang="en-US" sz="44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10" name="Rectangle 9">
            <a:extLst>
              <a:ext uri="{FF2B5EF4-FFF2-40B4-BE49-F238E27FC236}">
                <a16:creationId xmlns:a16="http://schemas.microsoft.com/office/drawing/2014/main" xmlns="" id="{FEECB50B-135D-4936-8020-39CDFED5F998}"/>
              </a:ext>
            </a:extLst>
          </p:cNvPr>
          <p:cNvSpPr/>
          <p:nvPr/>
        </p:nvSpPr>
        <p:spPr>
          <a:xfrm>
            <a:off x="2510363" y="2376491"/>
            <a:ext cx="2226893" cy="830997"/>
          </a:xfrm>
          <a:prstGeom prst="rect">
            <a:avLst/>
          </a:prstGeom>
          <a:noFill/>
        </p:spPr>
        <p:txBody>
          <a:bodyPr wrap="none" lIns="91440" tIns="45720" rIns="91440" bIns="45720">
            <a:spAutoFit/>
          </a:bodyPr>
          <a:lstStyle/>
          <a:p>
            <a:pPr algn="ctr"/>
            <a:r>
              <a:rPr lang="ar-AE"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المعاهدة التجارية</a:t>
            </a:r>
            <a:endParaRPr lang="en-US"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11" name="Rectangle 10">
            <a:extLst>
              <a:ext uri="{FF2B5EF4-FFF2-40B4-BE49-F238E27FC236}">
                <a16:creationId xmlns:a16="http://schemas.microsoft.com/office/drawing/2014/main" xmlns="" id="{1ED359D6-BBA7-4802-91D3-A71360003B79}"/>
              </a:ext>
            </a:extLst>
          </p:cNvPr>
          <p:cNvSpPr/>
          <p:nvPr/>
        </p:nvSpPr>
        <p:spPr>
          <a:xfrm>
            <a:off x="2779809" y="3907527"/>
            <a:ext cx="1739579" cy="830997"/>
          </a:xfrm>
          <a:prstGeom prst="rect">
            <a:avLst/>
          </a:prstGeom>
          <a:noFill/>
        </p:spPr>
        <p:txBody>
          <a:bodyPr wrap="none" lIns="91440" tIns="45720" rIns="91440" bIns="45720">
            <a:spAutoFit/>
          </a:bodyPr>
          <a:lstStyle/>
          <a:p>
            <a:pPr algn="ctr"/>
            <a:r>
              <a:rPr lang="ar-AE"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المنطقة الحرة</a:t>
            </a:r>
            <a:endParaRPr lang="en-US"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12" name="Rectangle 11">
            <a:extLst>
              <a:ext uri="{FF2B5EF4-FFF2-40B4-BE49-F238E27FC236}">
                <a16:creationId xmlns:a16="http://schemas.microsoft.com/office/drawing/2014/main" xmlns="" id="{AC397AAC-E5D2-4E7B-B3C4-4DD2D51A4108}"/>
              </a:ext>
            </a:extLst>
          </p:cNvPr>
          <p:cNvSpPr/>
          <p:nvPr/>
        </p:nvSpPr>
        <p:spPr>
          <a:xfrm>
            <a:off x="5833028" y="3942679"/>
            <a:ext cx="2214068" cy="830997"/>
          </a:xfrm>
          <a:prstGeom prst="rect">
            <a:avLst/>
          </a:prstGeom>
          <a:noFill/>
        </p:spPr>
        <p:txBody>
          <a:bodyPr wrap="none" lIns="91440" tIns="45720" rIns="91440" bIns="45720">
            <a:spAutoFit/>
          </a:bodyPr>
          <a:lstStyle/>
          <a:p>
            <a:pPr algn="ctr"/>
            <a:r>
              <a:rPr lang="ar-AE"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السوق المشتركة</a:t>
            </a:r>
            <a:endParaRPr lang="en-US"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13" name="Rectangle 12">
            <a:extLst>
              <a:ext uri="{FF2B5EF4-FFF2-40B4-BE49-F238E27FC236}">
                <a16:creationId xmlns:a16="http://schemas.microsoft.com/office/drawing/2014/main" xmlns="" id="{01C47B35-C960-4B26-8B87-0928D98ED5B4}"/>
              </a:ext>
            </a:extLst>
          </p:cNvPr>
          <p:cNvSpPr/>
          <p:nvPr/>
        </p:nvSpPr>
        <p:spPr>
          <a:xfrm>
            <a:off x="4012948" y="5209448"/>
            <a:ext cx="2756848" cy="1078173"/>
          </a:xfrm>
          <a:prstGeom prst="rect">
            <a:avLst/>
          </a:prstGeom>
          <a:ln w="63500" cmpd="sng">
            <a:solidFill>
              <a:schemeClr val="tx1"/>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CB86424-BF90-4D39-AB46-9D40A8E914D8}"/>
              </a:ext>
            </a:extLst>
          </p:cNvPr>
          <p:cNvSpPr/>
          <p:nvPr/>
        </p:nvSpPr>
        <p:spPr>
          <a:xfrm>
            <a:off x="4478302" y="5419661"/>
            <a:ext cx="1826141" cy="830997"/>
          </a:xfrm>
          <a:prstGeom prst="rect">
            <a:avLst/>
          </a:prstGeom>
          <a:noFill/>
        </p:spPr>
        <p:txBody>
          <a:bodyPr wrap="none" lIns="91440" tIns="45720" rIns="91440" bIns="45720">
            <a:spAutoFit/>
          </a:bodyPr>
          <a:lstStyle/>
          <a:p>
            <a:pPr algn="ctr"/>
            <a:r>
              <a:rPr lang="ar-AE"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اتفاقية الجات</a:t>
            </a:r>
            <a:endParaRPr lang="en-US"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151746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A3A426B-583A-4CDA-919F-43AF14759CAA}"/>
              </a:ext>
            </a:extLst>
          </p:cNvPr>
          <p:cNvSpPr/>
          <p:nvPr/>
        </p:nvSpPr>
        <p:spPr>
          <a:xfrm>
            <a:off x="9147305" y="204604"/>
            <a:ext cx="2414444" cy="1107996"/>
          </a:xfrm>
          <a:prstGeom prst="rect">
            <a:avLst/>
          </a:prstGeom>
          <a:noFill/>
        </p:spPr>
        <p:txBody>
          <a:bodyPr wrap="none" lIns="91440" tIns="45720" rIns="91440" bIns="45720">
            <a:spAutoFit/>
          </a:bodyPr>
          <a:lstStyle/>
          <a:p>
            <a:pPr algn="ctr"/>
            <a:r>
              <a:rPr lang="ar-AE" sz="6600" b="0" cap="none" spc="0" dirty="0">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قيم و مواطنة</a:t>
            </a:r>
            <a:endParaRPr lang="en-US" sz="6600" b="0" cap="none" spc="0" dirty="0">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Aldhabi" panose="01000000000000000000" pitchFamily="2" charset="-78"/>
              <a:cs typeface="Aldhabi" panose="01000000000000000000" pitchFamily="2" charset="-78"/>
            </a:endParaRPr>
          </a:p>
        </p:txBody>
      </p:sp>
      <p:sp>
        <p:nvSpPr>
          <p:cNvPr id="5" name="Rectangle 4">
            <a:extLst>
              <a:ext uri="{FF2B5EF4-FFF2-40B4-BE49-F238E27FC236}">
                <a16:creationId xmlns:a16="http://schemas.microsoft.com/office/drawing/2014/main" xmlns="" id="{B217DFE4-B403-4500-A2B1-B40C4C352E65}"/>
              </a:ext>
            </a:extLst>
          </p:cNvPr>
          <p:cNvSpPr/>
          <p:nvPr/>
        </p:nvSpPr>
        <p:spPr>
          <a:xfrm>
            <a:off x="2224587" y="2192128"/>
            <a:ext cx="2756848" cy="1078173"/>
          </a:xfrm>
          <a:prstGeom prst="rect">
            <a:avLst/>
          </a:prstGeom>
          <a:ln w="63500" cmpd="sng">
            <a:solidFill>
              <a:schemeClr val="tx1"/>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5638A86-2780-44D9-87E0-753445FE0FC2}"/>
              </a:ext>
            </a:extLst>
          </p:cNvPr>
          <p:cNvSpPr/>
          <p:nvPr/>
        </p:nvSpPr>
        <p:spPr>
          <a:xfrm>
            <a:off x="2224587" y="3819092"/>
            <a:ext cx="2756848" cy="1078173"/>
          </a:xfrm>
          <a:prstGeom prst="rect">
            <a:avLst/>
          </a:prstGeom>
          <a:ln w="63500" cmpd="sng">
            <a:solidFill>
              <a:schemeClr val="tx1"/>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ACA2E398-3284-4F5B-85B2-DAB5F5CFFA6B}"/>
              </a:ext>
            </a:extLst>
          </p:cNvPr>
          <p:cNvSpPr/>
          <p:nvPr/>
        </p:nvSpPr>
        <p:spPr>
          <a:xfrm>
            <a:off x="5520539" y="3819093"/>
            <a:ext cx="2756848" cy="1078173"/>
          </a:xfrm>
          <a:prstGeom prst="rect">
            <a:avLst/>
          </a:prstGeom>
          <a:ln w="63500" cmpd="sng">
            <a:solidFill>
              <a:schemeClr val="tx1"/>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A62D8E43-0C07-4901-88D5-8F722030140A}"/>
              </a:ext>
            </a:extLst>
          </p:cNvPr>
          <p:cNvSpPr/>
          <p:nvPr/>
        </p:nvSpPr>
        <p:spPr>
          <a:xfrm>
            <a:off x="5520539" y="2192127"/>
            <a:ext cx="2756848" cy="1078173"/>
          </a:xfrm>
          <a:prstGeom prst="rect">
            <a:avLst/>
          </a:prstGeom>
          <a:ln w="63500" cmpd="sng">
            <a:solidFill>
              <a:schemeClr val="tx1"/>
            </a:solidFill>
            <a:prstDash val="dash"/>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xmlns="" id="{15503654-DEE7-4623-A0EC-590EBDAD6FFE}"/>
              </a:ext>
            </a:extLst>
          </p:cNvPr>
          <p:cNvSpPr/>
          <p:nvPr/>
        </p:nvSpPr>
        <p:spPr>
          <a:xfrm>
            <a:off x="6017373" y="2376492"/>
            <a:ext cx="1845378" cy="769441"/>
          </a:xfrm>
          <a:prstGeom prst="rect">
            <a:avLst/>
          </a:prstGeom>
          <a:noFill/>
        </p:spPr>
        <p:txBody>
          <a:bodyPr wrap="none" lIns="91440" tIns="45720" rIns="91440" bIns="45720">
            <a:spAutoFit/>
          </a:bodyPr>
          <a:lstStyle/>
          <a:p>
            <a:pPr algn="ctr"/>
            <a:r>
              <a:rPr lang="ar-AE" sz="44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التعاون الدولي</a:t>
            </a:r>
            <a:endParaRPr lang="en-US" sz="44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10" name="Rectangle 9">
            <a:extLst>
              <a:ext uri="{FF2B5EF4-FFF2-40B4-BE49-F238E27FC236}">
                <a16:creationId xmlns:a16="http://schemas.microsoft.com/office/drawing/2014/main" xmlns="" id="{FEECB50B-135D-4936-8020-39CDFED5F998}"/>
              </a:ext>
            </a:extLst>
          </p:cNvPr>
          <p:cNvSpPr/>
          <p:nvPr/>
        </p:nvSpPr>
        <p:spPr>
          <a:xfrm>
            <a:off x="2422202" y="2376491"/>
            <a:ext cx="2403222" cy="830997"/>
          </a:xfrm>
          <a:prstGeom prst="rect">
            <a:avLst/>
          </a:prstGeom>
          <a:noFill/>
        </p:spPr>
        <p:txBody>
          <a:bodyPr wrap="none" lIns="91440" tIns="45720" rIns="91440" bIns="45720">
            <a:spAutoFit/>
          </a:bodyPr>
          <a:lstStyle/>
          <a:p>
            <a:pPr algn="ctr"/>
            <a:r>
              <a:rPr lang="ar-AE"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المسؤولية المجتمعية</a:t>
            </a:r>
            <a:endParaRPr lang="en-US"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11" name="Rectangle 10">
            <a:extLst>
              <a:ext uri="{FF2B5EF4-FFF2-40B4-BE49-F238E27FC236}">
                <a16:creationId xmlns:a16="http://schemas.microsoft.com/office/drawing/2014/main" xmlns="" id="{1ED359D6-BBA7-4802-91D3-A71360003B79}"/>
              </a:ext>
            </a:extLst>
          </p:cNvPr>
          <p:cNvSpPr/>
          <p:nvPr/>
        </p:nvSpPr>
        <p:spPr>
          <a:xfrm>
            <a:off x="2528941" y="3907527"/>
            <a:ext cx="2241319" cy="830997"/>
          </a:xfrm>
          <a:prstGeom prst="rect">
            <a:avLst/>
          </a:prstGeom>
          <a:noFill/>
        </p:spPr>
        <p:txBody>
          <a:bodyPr wrap="none" lIns="91440" tIns="45720" rIns="91440" bIns="45720">
            <a:spAutoFit/>
          </a:bodyPr>
          <a:lstStyle/>
          <a:p>
            <a:pPr algn="ctr"/>
            <a:r>
              <a:rPr lang="ar-AE"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التشاركية العالمية</a:t>
            </a:r>
            <a:endParaRPr lang="en-US"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12" name="Rectangle 11">
            <a:extLst>
              <a:ext uri="{FF2B5EF4-FFF2-40B4-BE49-F238E27FC236}">
                <a16:creationId xmlns:a16="http://schemas.microsoft.com/office/drawing/2014/main" xmlns="" id="{AC397AAC-E5D2-4E7B-B3C4-4DD2D51A4108}"/>
              </a:ext>
            </a:extLst>
          </p:cNvPr>
          <p:cNvSpPr/>
          <p:nvPr/>
        </p:nvSpPr>
        <p:spPr>
          <a:xfrm>
            <a:off x="6369234" y="3942679"/>
            <a:ext cx="1141659" cy="830997"/>
          </a:xfrm>
          <a:prstGeom prst="rect">
            <a:avLst/>
          </a:prstGeom>
          <a:noFill/>
        </p:spPr>
        <p:txBody>
          <a:bodyPr wrap="none" lIns="91440" tIns="45720" rIns="91440" bIns="45720">
            <a:spAutoFit/>
          </a:bodyPr>
          <a:lstStyle/>
          <a:p>
            <a:pPr algn="ctr"/>
            <a:r>
              <a:rPr lang="ar-AE"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المساواة</a:t>
            </a:r>
            <a:endParaRPr lang="en-US"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13" name="Rectangle 12">
            <a:extLst>
              <a:ext uri="{FF2B5EF4-FFF2-40B4-BE49-F238E27FC236}">
                <a16:creationId xmlns:a16="http://schemas.microsoft.com/office/drawing/2014/main" xmlns="" id="{01C47B35-C960-4B26-8B87-0928D98ED5B4}"/>
              </a:ext>
            </a:extLst>
          </p:cNvPr>
          <p:cNvSpPr/>
          <p:nvPr/>
        </p:nvSpPr>
        <p:spPr>
          <a:xfrm>
            <a:off x="4012948" y="5209448"/>
            <a:ext cx="2756848" cy="1078173"/>
          </a:xfrm>
          <a:prstGeom prst="rect">
            <a:avLst/>
          </a:prstGeom>
          <a:ln w="63500" cmpd="sng">
            <a:solidFill>
              <a:schemeClr val="tx1"/>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CB86424-BF90-4D39-AB46-9D40A8E914D8}"/>
              </a:ext>
            </a:extLst>
          </p:cNvPr>
          <p:cNvSpPr/>
          <p:nvPr/>
        </p:nvSpPr>
        <p:spPr>
          <a:xfrm>
            <a:off x="4697914" y="5419661"/>
            <a:ext cx="1386918" cy="830997"/>
          </a:xfrm>
          <a:prstGeom prst="rect">
            <a:avLst/>
          </a:prstGeom>
          <a:noFill/>
        </p:spPr>
        <p:txBody>
          <a:bodyPr wrap="none" lIns="91440" tIns="45720" rIns="91440" bIns="45720">
            <a:spAutoFit/>
          </a:bodyPr>
          <a:lstStyle/>
          <a:p>
            <a:pPr algn="ctr"/>
            <a:r>
              <a:rPr lang="ar-AE"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التنافسية</a:t>
            </a:r>
            <a:endParaRPr lang="en-US" sz="48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139954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A2245-F977-4B1C-A969-FC6235033238}"/>
              </a:ext>
            </a:extLst>
          </p:cNvPr>
          <p:cNvSpPr>
            <a:spLocks noGrp="1"/>
          </p:cNvSpPr>
          <p:nvPr>
            <p:ph type="title"/>
          </p:nvPr>
        </p:nvSpPr>
        <p:spPr>
          <a:xfrm>
            <a:off x="3584657" y="0"/>
            <a:ext cx="8596668" cy="1320800"/>
          </a:xfrm>
        </p:spPr>
        <p:txBody>
          <a:bodyPr>
            <a:normAutofit/>
          </a:bodyPr>
          <a:lstStyle/>
          <a:p>
            <a:pPr algn="r"/>
            <a:r>
              <a:rPr lang="ar-AE" sz="5400" dirty="0">
                <a:solidFill>
                  <a:schemeClr val="tx1"/>
                </a:solidFill>
                <a:latin typeface="Aldhabi" panose="01000000000000000000" pitchFamily="2" charset="-78"/>
                <a:cs typeface="Aldhabi" panose="01000000000000000000" pitchFamily="2" charset="-78"/>
              </a:rPr>
              <a:t>الفكرة الرئيسية:</a:t>
            </a:r>
            <a:endParaRPr lang="en-US" sz="5400" dirty="0">
              <a:solidFill>
                <a:schemeClr val="tx1"/>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xmlns="" id="{E6C74BE9-B8C3-44F5-8FF7-3A05F413B579}"/>
              </a:ext>
            </a:extLst>
          </p:cNvPr>
          <p:cNvSpPr>
            <a:spLocks noGrp="1"/>
          </p:cNvSpPr>
          <p:nvPr>
            <p:ph idx="1"/>
          </p:nvPr>
        </p:nvSpPr>
        <p:spPr>
          <a:xfrm>
            <a:off x="1000891" y="1320800"/>
            <a:ext cx="8596668" cy="3880773"/>
          </a:xfrm>
        </p:spPr>
        <p:txBody>
          <a:bodyPr>
            <a:normAutofit fontScale="92500" lnSpcReduction="10000"/>
          </a:bodyPr>
          <a:lstStyle/>
          <a:p>
            <a:pPr marL="0" indent="0" algn="ctr">
              <a:buNone/>
            </a:pPr>
            <a:r>
              <a:rPr lang="ar-AE" sz="5400" dirty="0">
                <a:latin typeface="Arabic Typesetting" panose="03020402040406030203" pitchFamily="66" charset="-78"/>
                <a:cs typeface="Arabic Typesetting" panose="03020402040406030203" pitchFamily="66" charset="-78"/>
              </a:rPr>
              <a:t>شهدت دول العالم بعد انتهاء الحرب العالمية الثانية عام 1945م رغبة في تحقيق تكامل اقتصادي لمواجهة المشكلات الإقتصادية التي ترتبت على الحرب و التي كان من أهمها ارتفعت تكلفة الإنتاج و التسويق و الضرائب الجمركية التي ترفض على التجارة الدولية فظهر ما يعرف </a:t>
            </a:r>
            <a:r>
              <a:rPr lang="ar-AE" sz="5400" dirty="0">
                <a:effectLst>
                  <a:glow rad="101600">
                    <a:srgbClr val="00FFFF">
                      <a:alpha val="60000"/>
                    </a:srgbClr>
                  </a:glow>
                </a:effectLst>
                <a:latin typeface="Arabic Typesetting" panose="03020402040406030203" pitchFamily="66" charset="-78"/>
                <a:cs typeface="Arabic Typesetting" panose="03020402040406030203" pitchFamily="66" charset="-78"/>
              </a:rPr>
              <a:t>بالتكتلات الإقتصادية</a:t>
            </a:r>
            <a:endParaRPr lang="en-US" sz="5400" dirty="0">
              <a:effectLst>
                <a:glow rad="101600">
                  <a:srgbClr val="00FFFF">
                    <a:alpha val="60000"/>
                  </a:srgbClr>
                </a:glo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104226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AF85D-0C95-4A76-9AB2-977409094ABD}"/>
              </a:ext>
            </a:extLst>
          </p:cNvPr>
          <p:cNvSpPr>
            <a:spLocks noGrp="1"/>
          </p:cNvSpPr>
          <p:nvPr>
            <p:ph type="title"/>
          </p:nvPr>
        </p:nvSpPr>
        <p:spPr>
          <a:xfrm>
            <a:off x="3595332" y="0"/>
            <a:ext cx="8596668" cy="1320800"/>
          </a:xfrm>
        </p:spPr>
        <p:txBody>
          <a:bodyPr>
            <a:normAutofit/>
          </a:bodyPr>
          <a:lstStyle/>
          <a:p>
            <a:pPr algn="r"/>
            <a:r>
              <a:rPr lang="ar-AE" sz="6600" dirty="0">
                <a:solidFill>
                  <a:schemeClr val="tx1"/>
                </a:solidFill>
                <a:latin typeface="Aldhabi" panose="01000000000000000000" pitchFamily="2" charset="-78"/>
                <a:cs typeface="Aldhabi" panose="01000000000000000000" pitchFamily="2" charset="-78"/>
              </a:rPr>
              <a:t>مخطط الدرس </a:t>
            </a:r>
            <a:endParaRPr lang="en-US" sz="6600" dirty="0">
              <a:solidFill>
                <a:schemeClr val="tx1"/>
              </a:solidFill>
              <a:latin typeface="Aldhabi" panose="01000000000000000000" pitchFamily="2" charset="-78"/>
              <a:cs typeface="Aldhabi" panose="01000000000000000000" pitchFamily="2" charset="-78"/>
            </a:endParaRPr>
          </a:p>
        </p:txBody>
      </p:sp>
      <p:sp>
        <p:nvSpPr>
          <p:cNvPr id="4" name="Rectangle: Rounded Corners 3">
            <a:extLst>
              <a:ext uri="{FF2B5EF4-FFF2-40B4-BE49-F238E27FC236}">
                <a16:creationId xmlns:a16="http://schemas.microsoft.com/office/drawing/2014/main" xmlns="" id="{BD968A9B-1B7B-43A2-8F2F-C1D5E62E15B3}"/>
              </a:ext>
            </a:extLst>
          </p:cNvPr>
          <p:cNvSpPr/>
          <p:nvPr/>
        </p:nvSpPr>
        <p:spPr>
          <a:xfrm>
            <a:off x="3595332" y="998806"/>
            <a:ext cx="3987154" cy="1237957"/>
          </a:xfrm>
          <a:prstGeom prst="roundRect">
            <a:avLst/>
          </a:prstGeom>
          <a:solidFill>
            <a:schemeClr val="bg1">
              <a:lumMod val="50000"/>
              <a:lumOff val="50000"/>
            </a:schemeClr>
          </a:solidFill>
          <a:ln w="57150">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12FF5B08-0172-451B-B886-9D0AAAE116F1}"/>
              </a:ext>
            </a:extLst>
          </p:cNvPr>
          <p:cNvSpPr/>
          <p:nvPr/>
        </p:nvSpPr>
        <p:spPr>
          <a:xfrm>
            <a:off x="3494518" y="1095717"/>
            <a:ext cx="3987154" cy="1237957"/>
          </a:xfrm>
          <a:prstGeom prst="roundRect">
            <a:avLst/>
          </a:prstGeom>
          <a:solidFill>
            <a:schemeClr val="bg1"/>
          </a:solidFill>
          <a:ln w="57150">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xmlns="" id="{C25D095D-D066-4C83-B9C8-5148AA170595}"/>
              </a:ext>
            </a:extLst>
          </p:cNvPr>
          <p:cNvSpPr/>
          <p:nvPr/>
        </p:nvSpPr>
        <p:spPr>
          <a:xfrm>
            <a:off x="3552460" y="1321412"/>
            <a:ext cx="3849131" cy="1107996"/>
          </a:xfrm>
          <a:prstGeom prst="rect">
            <a:avLst/>
          </a:prstGeom>
          <a:noFill/>
        </p:spPr>
        <p:txBody>
          <a:bodyPr wrap="none" lIns="91440" tIns="45720" rIns="91440" bIns="45720">
            <a:spAutoFit/>
          </a:bodyPr>
          <a:lstStyle/>
          <a:p>
            <a:pPr algn="ctr"/>
            <a:r>
              <a:rPr lang="ar-AE" sz="6600" b="0"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التكتلات الإقتصادية</a:t>
            </a:r>
            <a:endParaRPr lang="en-US" sz="6600" b="0"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7" name="Rectangle: Rounded Corners 6">
            <a:extLst>
              <a:ext uri="{FF2B5EF4-FFF2-40B4-BE49-F238E27FC236}">
                <a16:creationId xmlns:a16="http://schemas.microsoft.com/office/drawing/2014/main" xmlns="" id="{A3180C1B-D77D-46BE-9030-125D5F089A68}"/>
              </a:ext>
            </a:extLst>
          </p:cNvPr>
          <p:cNvSpPr/>
          <p:nvPr/>
        </p:nvSpPr>
        <p:spPr>
          <a:xfrm>
            <a:off x="7067708" y="3138658"/>
            <a:ext cx="3987154" cy="1237957"/>
          </a:xfrm>
          <a:prstGeom prst="roundRect">
            <a:avLst/>
          </a:prstGeom>
          <a:solidFill>
            <a:schemeClr val="bg1">
              <a:lumMod val="50000"/>
              <a:lumOff val="50000"/>
            </a:schemeClr>
          </a:solidFill>
          <a:ln w="57150">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9396E333-86AA-4CF3-B6A6-023AD0EE4233}"/>
              </a:ext>
            </a:extLst>
          </p:cNvPr>
          <p:cNvSpPr/>
          <p:nvPr/>
        </p:nvSpPr>
        <p:spPr>
          <a:xfrm>
            <a:off x="6966894" y="3235569"/>
            <a:ext cx="3987154" cy="1237957"/>
          </a:xfrm>
          <a:prstGeom prst="roundRect">
            <a:avLst/>
          </a:prstGeom>
          <a:solidFill>
            <a:schemeClr val="bg1"/>
          </a:solidFill>
          <a:ln w="57150">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2ADA89D7-BDA0-4A36-A490-E814A0B408A5}"/>
              </a:ext>
            </a:extLst>
          </p:cNvPr>
          <p:cNvSpPr/>
          <p:nvPr/>
        </p:nvSpPr>
        <p:spPr>
          <a:xfrm>
            <a:off x="270668" y="3138658"/>
            <a:ext cx="3987154" cy="1237957"/>
          </a:xfrm>
          <a:prstGeom prst="roundRect">
            <a:avLst/>
          </a:prstGeom>
          <a:solidFill>
            <a:schemeClr val="bg1">
              <a:lumMod val="50000"/>
              <a:lumOff val="50000"/>
            </a:schemeClr>
          </a:solidFill>
          <a:ln w="57150">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A5D55309-9D67-433A-9560-9B5499D4F50A}"/>
              </a:ext>
            </a:extLst>
          </p:cNvPr>
          <p:cNvSpPr/>
          <p:nvPr/>
        </p:nvSpPr>
        <p:spPr>
          <a:xfrm>
            <a:off x="169854" y="3235569"/>
            <a:ext cx="3987154" cy="1237957"/>
          </a:xfrm>
          <a:prstGeom prst="roundRect">
            <a:avLst/>
          </a:prstGeom>
          <a:solidFill>
            <a:schemeClr val="bg1"/>
          </a:solidFill>
          <a:ln w="57150">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xmlns="" id="{55A233C0-9527-4AC0-99BE-A31973F8E5D3}"/>
              </a:ext>
            </a:extLst>
          </p:cNvPr>
          <p:cNvSpPr/>
          <p:nvPr/>
        </p:nvSpPr>
        <p:spPr>
          <a:xfrm>
            <a:off x="7121639" y="3250045"/>
            <a:ext cx="3842955" cy="1323439"/>
          </a:xfrm>
          <a:prstGeom prst="rect">
            <a:avLst/>
          </a:prstGeom>
          <a:noFill/>
        </p:spPr>
        <p:txBody>
          <a:bodyPr wrap="square" lIns="91440" tIns="45720" rIns="91440" bIns="45720">
            <a:spAutoFit/>
          </a:bodyPr>
          <a:lstStyle/>
          <a:p>
            <a:pPr algn="ctr"/>
            <a:r>
              <a:rPr lang="ar-AE" sz="40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اولاً</a:t>
            </a:r>
            <a:r>
              <a:rPr lang="ar-AE" sz="4000" b="1" dirty="0">
                <a:ln w="0"/>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:مفهوم التكتلات الإقتصادية و أهميتها</a:t>
            </a:r>
            <a:endParaRPr lang="ar-AE" sz="40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12" name="Rectangle 11">
            <a:extLst>
              <a:ext uri="{FF2B5EF4-FFF2-40B4-BE49-F238E27FC236}">
                <a16:creationId xmlns:a16="http://schemas.microsoft.com/office/drawing/2014/main" xmlns="" id="{BBAB7FC6-018E-4558-9F5A-E8306B247296}"/>
              </a:ext>
            </a:extLst>
          </p:cNvPr>
          <p:cNvSpPr/>
          <p:nvPr/>
        </p:nvSpPr>
        <p:spPr>
          <a:xfrm>
            <a:off x="241953" y="3250044"/>
            <a:ext cx="3842955" cy="1323439"/>
          </a:xfrm>
          <a:prstGeom prst="rect">
            <a:avLst/>
          </a:prstGeom>
          <a:noFill/>
        </p:spPr>
        <p:txBody>
          <a:bodyPr wrap="square" lIns="91440" tIns="45720" rIns="91440" bIns="45720">
            <a:spAutoFit/>
          </a:bodyPr>
          <a:lstStyle/>
          <a:p>
            <a:pPr algn="ctr"/>
            <a:r>
              <a:rPr lang="ar-AE" sz="4000" b="1"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ثانياً:نماذج من التكتلات الإقتصادية</a:t>
            </a:r>
          </a:p>
        </p:txBody>
      </p:sp>
    </p:spTree>
    <p:extLst>
      <p:ext uri="{BB962C8B-B14F-4D97-AF65-F5344CB8AC3E}">
        <p14:creationId xmlns:p14="http://schemas.microsoft.com/office/powerpoint/2010/main" xmlns="" val="120585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2AB156-351B-4122-9017-FB5CBC32C81F}"/>
              </a:ext>
            </a:extLst>
          </p:cNvPr>
          <p:cNvSpPr>
            <a:spLocks noGrp="1"/>
          </p:cNvSpPr>
          <p:nvPr>
            <p:ph type="title"/>
          </p:nvPr>
        </p:nvSpPr>
        <p:spPr>
          <a:xfrm>
            <a:off x="3547146" y="46891"/>
            <a:ext cx="8596668" cy="1320800"/>
          </a:xfrm>
        </p:spPr>
        <p:txBody>
          <a:bodyPr>
            <a:normAutofit/>
          </a:bodyPr>
          <a:lstStyle/>
          <a:p>
            <a:pPr algn="r"/>
            <a:r>
              <a:rPr lang="ar-AE" sz="4800" dirty="0">
                <a:solidFill>
                  <a:schemeClr val="tx1"/>
                </a:solidFill>
                <a:latin typeface="Aldhabi" panose="01000000000000000000" pitchFamily="2" charset="-78"/>
                <a:cs typeface="Aldhabi" panose="01000000000000000000" pitchFamily="2" charset="-78"/>
              </a:rPr>
              <a:t>أولاً:مفهوم التكتلات الإقتصادية و أهميتها</a:t>
            </a:r>
            <a:endParaRPr lang="en-US" sz="4800" dirty="0">
              <a:solidFill>
                <a:schemeClr val="tx1"/>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xmlns="" id="{D7C98A80-D963-4293-B672-BA764EF71441}"/>
              </a:ext>
            </a:extLst>
          </p:cNvPr>
          <p:cNvSpPr>
            <a:spLocks noGrp="1"/>
          </p:cNvSpPr>
          <p:nvPr>
            <p:ph idx="1"/>
          </p:nvPr>
        </p:nvSpPr>
        <p:spPr>
          <a:xfrm>
            <a:off x="550725" y="1527543"/>
            <a:ext cx="9141915" cy="3880773"/>
          </a:xfrm>
        </p:spPr>
        <p:txBody>
          <a:bodyPr>
            <a:normAutofit fontScale="92500" lnSpcReduction="10000"/>
          </a:bodyPr>
          <a:lstStyle/>
          <a:p>
            <a:pPr marL="0" indent="0" algn="r">
              <a:buNone/>
            </a:pPr>
            <a:r>
              <a:rPr lang="ar-AE" sz="3600" dirty="0">
                <a:latin typeface="Arabic Typesetting" panose="03020402040406030203" pitchFamily="66" charset="-78"/>
                <a:cs typeface="Arabic Typesetting" panose="03020402040406030203" pitchFamily="66" charset="-78"/>
              </a:rPr>
              <a:t>تزايدت الرغبة إلى إنشاء التكتلات الاقتصادية بين الدول المتقدمة بعد انتهاء الحرب العالمية الثانية بهدف تحقيق التكامل الإقتصادي بين الدول الأعضاء و تسهيل المعاملات التجارية فيما بينها </a:t>
            </a:r>
          </a:p>
          <a:p>
            <a:pPr marL="0" indent="0" algn="r">
              <a:buNone/>
            </a:pPr>
            <a:r>
              <a:rPr lang="ar-AE" sz="3600" dirty="0">
                <a:effectLst>
                  <a:glow rad="228600">
                    <a:schemeClr val="accent1">
                      <a:satMod val="175000"/>
                      <a:alpha val="40000"/>
                    </a:schemeClr>
                  </a:glow>
                </a:effectLst>
                <a:latin typeface="Arabic Typesetting" panose="03020402040406030203" pitchFamily="66" charset="-78"/>
                <a:cs typeface="Arabic Typesetting" panose="03020402040406030203" pitchFamily="66" charset="-78"/>
              </a:rPr>
              <a:t>فالتكامل الإقتصادي يعد شكلا من أشكال التكامل الإقتصادي بين مجموعة من الدول المتجانسة لتحقيق مصلحة إقتصادية مشتركة و درجة ربح عالية للدول الاعضاء.  </a:t>
            </a:r>
            <a:r>
              <a:rPr lang="ar-AE" sz="3600" dirty="0">
                <a:latin typeface="Arabic Typesetting" panose="03020402040406030203" pitchFamily="66" charset="-78"/>
                <a:cs typeface="Arabic Typesetting" panose="03020402040406030203" pitchFamily="66" charset="-78"/>
              </a:rPr>
              <a:t>يمكن اعتبار التكتلات الإقتصادية كأحد النماذج التنموية تتخذها مجموعة من الدول التي تدخل في اتفاق فيما بينها من خلال تنسيق السياسات الإقتصادية في جوانبها المختلفة و إلغاء الحواجز الجمركية بغية تحقيق معدلات نمو سريعة في اقتصادها و زيادة التعاون فيما بينها و مواجهة التحولات و التطورات المختلفة التي تحدث في الإقتصاد العالمي.</a:t>
            </a:r>
            <a:endParaRPr lang="ar-AE" sz="3600" dirty="0">
              <a:effectLst>
                <a:glow rad="228600">
                  <a:schemeClr val="accent1">
                    <a:satMod val="175000"/>
                    <a:alpha val="40000"/>
                  </a:schemeClr>
                </a:glo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60920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406A51-2A90-4E42-BF1E-42609973B298}"/>
              </a:ext>
            </a:extLst>
          </p:cNvPr>
          <p:cNvSpPr>
            <a:spLocks noGrp="1"/>
          </p:cNvSpPr>
          <p:nvPr>
            <p:ph type="title"/>
          </p:nvPr>
        </p:nvSpPr>
        <p:spPr>
          <a:xfrm>
            <a:off x="3603414" y="60955"/>
            <a:ext cx="8596668" cy="1320800"/>
          </a:xfrm>
        </p:spPr>
        <p:txBody>
          <a:bodyPr>
            <a:normAutofit/>
          </a:bodyPr>
          <a:lstStyle/>
          <a:p>
            <a:pPr algn="r"/>
            <a:r>
              <a:rPr lang="ar-AE" sz="5400" dirty="0">
                <a:solidFill>
                  <a:schemeClr val="tx1"/>
                </a:solidFill>
                <a:latin typeface="Aldhabi" panose="01000000000000000000" pitchFamily="2" charset="-78"/>
                <a:cs typeface="Aldhabi" panose="01000000000000000000" pitchFamily="2" charset="-78"/>
              </a:rPr>
              <a:t>اهمية التكتلات الإقتصادية :</a:t>
            </a:r>
            <a:endParaRPr lang="en-US" sz="5400" dirty="0">
              <a:solidFill>
                <a:schemeClr val="tx1"/>
              </a:solidFill>
              <a:latin typeface="Aldhabi" panose="01000000000000000000" pitchFamily="2" charset="-78"/>
              <a:cs typeface="Aldhabi" panose="01000000000000000000" pitchFamily="2" charset="-78"/>
            </a:endParaRPr>
          </a:p>
        </p:txBody>
      </p:sp>
      <p:sp>
        <p:nvSpPr>
          <p:cNvPr id="4" name="Rectangle: Rounded Corners 3">
            <a:extLst>
              <a:ext uri="{FF2B5EF4-FFF2-40B4-BE49-F238E27FC236}">
                <a16:creationId xmlns:a16="http://schemas.microsoft.com/office/drawing/2014/main" xmlns="" id="{C1070236-A192-4F84-AED5-E1139589D6DC}"/>
              </a:ext>
            </a:extLst>
          </p:cNvPr>
          <p:cNvSpPr/>
          <p:nvPr/>
        </p:nvSpPr>
        <p:spPr>
          <a:xfrm>
            <a:off x="8952909" y="2041379"/>
            <a:ext cx="2441920" cy="2940148"/>
          </a:xfrm>
          <a:prstGeom prst="roundRect">
            <a:avLst/>
          </a:prstGeom>
          <a:solidFill>
            <a:schemeClr val="bg1">
              <a:lumMod val="50000"/>
              <a:lumOff val="50000"/>
            </a:schemeClr>
          </a:solidFill>
          <a:ln w="57150">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17EFB000-7620-403F-AD21-CDA639AD2267}"/>
              </a:ext>
            </a:extLst>
          </p:cNvPr>
          <p:cNvSpPr/>
          <p:nvPr/>
        </p:nvSpPr>
        <p:spPr>
          <a:xfrm>
            <a:off x="8852095" y="2138290"/>
            <a:ext cx="2441920" cy="2940148"/>
          </a:xfrm>
          <a:prstGeom prst="roundRect">
            <a:avLst/>
          </a:prstGeom>
          <a:solidFill>
            <a:schemeClr val="bg1"/>
          </a:solidFill>
          <a:ln w="57150">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513868BC-1798-4A5A-8C0B-CD0AC900C606}"/>
              </a:ext>
            </a:extLst>
          </p:cNvPr>
          <p:cNvSpPr/>
          <p:nvPr/>
        </p:nvSpPr>
        <p:spPr>
          <a:xfrm>
            <a:off x="6133508" y="2041379"/>
            <a:ext cx="2441920" cy="2940148"/>
          </a:xfrm>
          <a:prstGeom prst="roundRect">
            <a:avLst/>
          </a:prstGeom>
          <a:solidFill>
            <a:schemeClr val="bg1">
              <a:lumMod val="50000"/>
              <a:lumOff val="50000"/>
            </a:schemeClr>
          </a:solidFill>
          <a:ln w="57150">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C215E5A7-42AA-4386-8035-F5000B918AC0}"/>
              </a:ext>
            </a:extLst>
          </p:cNvPr>
          <p:cNvSpPr/>
          <p:nvPr/>
        </p:nvSpPr>
        <p:spPr>
          <a:xfrm>
            <a:off x="6032694" y="2138290"/>
            <a:ext cx="2441920" cy="2940148"/>
          </a:xfrm>
          <a:prstGeom prst="roundRect">
            <a:avLst/>
          </a:prstGeom>
          <a:solidFill>
            <a:schemeClr val="bg1"/>
          </a:solidFill>
          <a:ln w="57150">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043CF34F-C797-4696-9FDE-D4FC7D2207BB}"/>
              </a:ext>
            </a:extLst>
          </p:cNvPr>
          <p:cNvSpPr/>
          <p:nvPr/>
        </p:nvSpPr>
        <p:spPr>
          <a:xfrm>
            <a:off x="3314107" y="2041379"/>
            <a:ext cx="2441920" cy="2940148"/>
          </a:xfrm>
          <a:prstGeom prst="roundRect">
            <a:avLst/>
          </a:prstGeom>
          <a:solidFill>
            <a:schemeClr val="bg1">
              <a:lumMod val="50000"/>
              <a:lumOff val="50000"/>
            </a:schemeClr>
          </a:solidFill>
          <a:ln w="57150">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68F11585-B330-43C0-816C-2939F6008574}"/>
              </a:ext>
            </a:extLst>
          </p:cNvPr>
          <p:cNvSpPr/>
          <p:nvPr/>
        </p:nvSpPr>
        <p:spPr>
          <a:xfrm>
            <a:off x="3213293" y="2138290"/>
            <a:ext cx="2441920" cy="2940148"/>
          </a:xfrm>
          <a:prstGeom prst="roundRect">
            <a:avLst/>
          </a:prstGeom>
          <a:solidFill>
            <a:schemeClr val="bg1"/>
          </a:solidFill>
          <a:ln w="57150">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2CAAFD17-2FA3-4736-A6F5-2A6087CA4D99}"/>
              </a:ext>
            </a:extLst>
          </p:cNvPr>
          <p:cNvSpPr/>
          <p:nvPr/>
        </p:nvSpPr>
        <p:spPr>
          <a:xfrm>
            <a:off x="343478" y="2041379"/>
            <a:ext cx="2441920" cy="2940148"/>
          </a:xfrm>
          <a:prstGeom prst="roundRect">
            <a:avLst/>
          </a:prstGeom>
          <a:solidFill>
            <a:schemeClr val="bg1">
              <a:lumMod val="50000"/>
              <a:lumOff val="50000"/>
            </a:schemeClr>
          </a:solidFill>
          <a:ln w="57150">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DC1CA20D-EA06-4BB5-A27F-CAD7D410C46D}"/>
              </a:ext>
            </a:extLst>
          </p:cNvPr>
          <p:cNvSpPr/>
          <p:nvPr/>
        </p:nvSpPr>
        <p:spPr>
          <a:xfrm>
            <a:off x="242664" y="2138290"/>
            <a:ext cx="2441920" cy="2940148"/>
          </a:xfrm>
          <a:prstGeom prst="roundRect">
            <a:avLst/>
          </a:prstGeom>
          <a:solidFill>
            <a:schemeClr val="bg1"/>
          </a:solidFill>
          <a:ln w="57150">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42890B9-D734-4360-B6F0-8DCB911F2F1D}"/>
              </a:ext>
            </a:extLst>
          </p:cNvPr>
          <p:cNvSpPr/>
          <p:nvPr/>
        </p:nvSpPr>
        <p:spPr>
          <a:xfrm>
            <a:off x="8952909" y="2665136"/>
            <a:ext cx="2300568" cy="2062103"/>
          </a:xfrm>
          <a:prstGeom prst="rect">
            <a:avLst/>
          </a:prstGeom>
          <a:noFill/>
        </p:spPr>
        <p:txBody>
          <a:bodyPr wrap="square" lIns="91440" tIns="45720" rIns="91440" bIns="45720">
            <a:spAutoFit/>
          </a:bodyPr>
          <a:lstStyle/>
          <a:p>
            <a:pPr algn="ctr"/>
            <a:r>
              <a:rPr lang="ar-AE" sz="3200" b="0"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اتساع نطاق السوق و تحقيق مرونة في انتقال البضائع بين الدول ال</a:t>
            </a:r>
            <a:r>
              <a:rPr lang="ar-AE" sz="3200" dirty="0">
                <a:ln w="0"/>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أعضاء</a:t>
            </a:r>
            <a:endParaRPr lang="ar-AE" sz="3200" b="0"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17" name="Rectangle 16">
            <a:extLst>
              <a:ext uri="{FF2B5EF4-FFF2-40B4-BE49-F238E27FC236}">
                <a16:creationId xmlns:a16="http://schemas.microsoft.com/office/drawing/2014/main" xmlns="" id="{AA51C238-8225-4E7D-A959-2F5C5BF60626}"/>
              </a:ext>
            </a:extLst>
          </p:cNvPr>
          <p:cNvSpPr/>
          <p:nvPr/>
        </p:nvSpPr>
        <p:spPr>
          <a:xfrm>
            <a:off x="6133508" y="2737038"/>
            <a:ext cx="2300568" cy="1569660"/>
          </a:xfrm>
          <a:prstGeom prst="rect">
            <a:avLst/>
          </a:prstGeom>
          <a:noFill/>
        </p:spPr>
        <p:txBody>
          <a:bodyPr wrap="square" lIns="91440" tIns="45720" rIns="91440" bIns="45720">
            <a:spAutoFit/>
          </a:bodyPr>
          <a:lstStyle/>
          <a:p>
            <a:pPr algn="ctr"/>
            <a:r>
              <a:rPr lang="ar-AE" sz="3200" b="0"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لبقضاء على المنافسة التجارية للسلع و البضائع بين الدول الأعضاء</a:t>
            </a:r>
          </a:p>
        </p:txBody>
      </p:sp>
      <p:sp>
        <p:nvSpPr>
          <p:cNvPr id="18" name="Rectangle 17">
            <a:extLst>
              <a:ext uri="{FF2B5EF4-FFF2-40B4-BE49-F238E27FC236}">
                <a16:creationId xmlns:a16="http://schemas.microsoft.com/office/drawing/2014/main" xmlns="" id="{C871AA19-67F7-4DD7-92A7-80B3C9E4868F}"/>
              </a:ext>
            </a:extLst>
          </p:cNvPr>
          <p:cNvSpPr/>
          <p:nvPr/>
        </p:nvSpPr>
        <p:spPr>
          <a:xfrm>
            <a:off x="3273569" y="2772404"/>
            <a:ext cx="2300568" cy="1569660"/>
          </a:xfrm>
          <a:prstGeom prst="rect">
            <a:avLst/>
          </a:prstGeom>
          <a:noFill/>
        </p:spPr>
        <p:txBody>
          <a:bodyPr wrap="square" lIns="91440" tIns="45720" rIns="91440" bIns="45720">
            <a:spAutoFit/>
          </a:bodyPr>
          <a:lstStyle/>
          <a:p>
            <a:pPr algn="ctr"/>
            <a:r>
              <a:rPr lang="ar-AE" sz="3200" b="0"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توحيد السياسات التجارية بين الدول الأعضاء</a:t>
            </a:r>
          </a:p>
        </p:txBody>
      </p:sp>
      <p:sp>
        <p:nvSpPr>
          <p:cNvPr id="19" name="Rectangle 18">
            <a:extLst>
              <a:ext uri="{FF2B5EF4-FFF2-40B4-BE49-F238E27FC236}">
                <a16:creationId xmlns:a16="http://schemas.microsoft.com/office/drawing/2014/main" xmlns="" id="{BD3DA78C-6E9D-4B59-BF8F-BAFBDC15646F}"/>
              </a:ext>
            </a:extLst>
          </p:cNvPr>
          <p:cNvSpPr/>
          <p:nvPr/>
        </p:nvSpPr>
        <p:spPr>
          <a:xfrm>
            <a:off x="386100" y="2823534"/>
            <a:ext cx="2300568" cy="1569660"/>
          </a:xfrm>
          <a:prstGeom prst="rect">
            <a:avLst/>
          </a:prstGeom>
          <a:noFill/>
        </p:spPr>
        <p:txBody>
          <a:bodyPr wrap="square" lIns="91440" tIns="45720" rIns="91440" bIns="45720">
            <a:spAutoFit/>
          </a:bodyPr>
          <a:lstStyle/>
          <a:p>
            <a:pPr algn="ctr"/>
            <a:r>
              <a:rPr lang="ar-AE" sz="3200" b="0"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توفير مزايا و مكاسب تعجز الدولة منفردة عن تحقيقها </a:t>
            </a:r>
          </a:p>
        </p:txBody>
      </p:sp>
    </p:spTree>
    <p:extLst>
      <p:ext uri="{BB962C8B-B14F-4D97-AF65-F5344CB8AC3E}">
        <p14:creationId xmlns:p14="http://schemas.microsoft.com/office/powerpoint/2010/main" xmlns="" val="128312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07931-154F-44A2-BE65-F1803431619C}"/>
              </a:ext>
            </a:extLst>
          </p:cNvPr>
          <p:cNvSpPr>
            <a:spLocks noGrp="1"/>
          </p:cNvSpPr>
          <p:nvPr>
            <p:ph type="title"/>
          </p:nvPr>
        </p:nvSpPr>
        <p:spPr>
          <a:xfrm>
            <a:off x="2252917" y="89089"/>
            <a:ext cx="8596668" cy="1320800"/>
          </a:xfrm>
        </p:spPr>
        <p:txBody>
          <a:bodyPr>
            <a:normAutofit/>
          </a:bodyPr>
          <a:lstStyle/>
          <a:p>
            <a:pPr algn="r"/>
            <a:r>
              <a:rPr lang="ar-AE" sz="7200" b="1" dirty="0">
                <a:solidFill>
                  <a:schemeClr val="tx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أشكال التكتلات الإقتصادية :</a:t>
            </a:r>
            <a:endParaRPr lang="en-US" sz="7200" b="1" dirty="0">
              <a:solidFill>
                <a:schemeClr val="tx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pic>
        <p:nvPicPr>
          <p:cNvPr id="5" name="Picture 4">
            <a:extLst>
              <a:ext uri="{FF2B5EF4-FFF2-40B4-BE49-F238E27FC236}">
                <a16:creationId xmlns:a16="http://schemas.microsoft.com/office/drawing/2014/main" xmlns="" id="{25F1985F-503D-4531-A4C2-16D4BF5EE10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7683" y="3278944"/>
            <a:ext cx="2438400" cy="2438400"/>
          </a:xfrm>
          <a:prstGeom prst="rect">
            <a:avLst/>
          </a:prstGeom>
        </p:spPr>
      </p:pic>
      <p:pic>
        <p:nvPicPr>
          <p:cNvPr id="7" name="Picture 6">
            <a:extLst>
              <a:ext uri="{FF2B5EF4-FFF2-40B4-BE49-F238E27FC236}">
                <a16:creationId xmlns:a16="http://schemas.microsoft.com/office/drawing/2014/main" xmlns="" id="{1847C8A0-E4B1-4489-B5C0-CC225C744C3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86092" y="3278944"/>
            <a:ext cx="2438401" cy="2438400"/>
          </a:xfrm>
          <a:prstGeom prst="rect">
            <a:avLst/>
          </a:prstGeom>
        </p:spPr>
      </p:pic>
      <p:sp>
        <p:nvSpPr>
          <p:cNvPr id="8" name="Oval 7">
            <a:extLst>
              <a:ext uri="{FF2B5EF4-FFF2-40B4-BE49-F238E27FC236}">
                <a16:creationId xmlns:a16="http://schemas.microsoft.com/office/drawing/2014/main" xmlns="" id="{2C30E944-E1B0-4649-81B3-F6D5287ECA40}"/>
              </a:ext>
            </a:extLst>
          </p:cNvPr>
          <p:cNvSpPr/>
          <p:nvPr/>
        </p:nvSpPr>
        <p:spPr>
          <a:xfrm>
            <a:off x="4651717" y="3278944"/>
            <a:ext cx="2438400" cy="2438400"/>
          </a:xfrm>
          <a:prstGeom prst="ellipse">
            <a:avLst/>
          </a:prstGeom>
          <a:solidFill>
            <a:srgbClr val="9BCC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D8AE9B44-9BD0-4E0E-9AE8-A9C45709F37E}"/>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29352" y="3656579"/>
            <a:ext cx="1683130" cy="1683130"/>
          </a:xfrm>
          <a:prstGeom prst="rect">
            <a:avLst/>
          </a:prstGeom>
        </p:spPr>
      </p:pic>
      <p:sp>
        <p:nvSpPr>
          <p:cNvPr id="11" name="Rectangle 10">
            <a:extLst>
              <a:ext uri="{FF2B5EF4-FFF2-40B4-BE49-F238E27FC236}">
                <a16:creationId xmlns:a16="http://schemas.microsoft.com/office/drawing/2014/main" xmlns="" id="{21A6AF48-3133-45CF-8B79-18825AE7917D}"/>
              </a:ext>
            </a:extLst>
          </p:cNvPr>
          <p:cNvSpPr/>
          <p:nvPr/>
        </p:nvSpPr>
        <p:spPr>
          <a:xfrm>
            <a:off x="8886092" y="2052935"/>
            <a:ext cx="2457724" cy="923330"/>
          </a:xfrm>
          <a:prstGeom prst="rect">
            <a:avLst/>
          </a:prstGeom>
          <a:noFill/>
        </p:spPr>
        <p:txBody>
          <a:bodyPr wrap="none" lIns="91440" tIns="45720" rIns="91440" bIns="45720">
            <a:spAutoFit/>
          </a:bodyPr>
          <a:lstStyle/>
          <a:p>
            <a:pPr algn="ctr"/>
            <a:r>
              <a:rPr lang="ar-AE" sz="5400" b="0" cap="none" spc="0"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المعاهدة </a:t>
            </a:r>
            <a:r>
              <a:rPr lang="ar-AE" sz="5400" dirty="0">
                <a:ln w="0"/>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التجارية</a:t>
            </a:r>
            <a:endParaRPr lang="ar-AE" sz="5400" b="0" cap="none" spc="0"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endParaRPr>
          </a:p>
        </p:txBody>
      </p:sp>
      <p:sp>
        <p:nvSpPr>
          <p:cNvPr id="12" name="Rectangle 11">
            <a:extLst>
              <a:ext uri="{FF2B5EF4-FFF2-40B4-BE49-F238E27FC236}">
                <a16:creationId xmlns:a16="http://schemas.microsoft.com/office/drawing/2014/main" xmlns="" id="{EEDCFF6D-C522-4CFB-B313-E08D7499BFE8}"/>
              </a:ext>
            </a:extLst>
          </p:cNvPr>
          <p:cNvSpPr/>
          <p:nvPr/>
        </p:nvSpPr>
        <p:spPr>
          <a:xfrm>
            <a:off x="4969025" y="2166797"/>
            <a:ext cx="1784463" cy="923330"/>
          </a:xfrm>
          <a:prstGeom prst="rect">
            <a:avLst/>
          </a:prstGeom>
          <a:noFill/>
        </p:spPr>
        <p:txBody>
          <a:bodyPr wrap="none" lIns="91440" tIns="45720" rIns="91440" bIns="45720">
            <a:spAutoFit/>
          </a:bodyPr>
          <a:lstStyle/>
          <a:p>
            <a:pPr algn="ctr"/>
            <a:r>
              <a:rPr lang="ar-AE" sz="5400" b="0" cap="none" spc="0"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المنطقة الحرة</a:t>
            </a:r>
          </a:p>
        </p:txBody>
      </p:sp>
      <p:sp>
        <p:nvSpPr>
          <p:cNvPr id="13" name="Rectangle 12">
            <a:extLst>
              <a:ext uri="{FF2B5EF4-FFF2-40B4-BE49-F238E27FC236}">
                <a16:creationId xmlns:a16="http://schemas.microsoft.com/office/drawing/2014/main" xmlns="" id="{4E39815C-DB30-4A4E-830E-6716C33868DA}"/>
              </a:ext>
            </a:extLst>
          </p:cNvPr>
          <p:cNvSpPr/>
          <p:nvPr/>
        </p:nvSpPr>
        <p:spPr>
          <a:xfrm>
            <a:off x="401205" y="2221749"/>
            <a:ext cx="2390398" cy="923330"/>
          </a:xfrm>
          <a:prstGeom prst="rect">
            <a:avLst/>
          </a:prstGeom>
          <a:noFill/>
        </p:spPr>
        <p:txBody>
          <a:bodyPr wrap="none" lIns="91440" tIns="45720" rIns="91440" bIns="45720">
            <a:spAutoFit/>
          </a:bodyPr>
          <a:lstStyle/>
          <a:p>
            <a:pPr algn="ctr"/>
            <a:r>
              <a:rPr lang="ar-AE" sz="5400" b="0" cap="none" spc="0"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السوق المستثمرة</a:t>
            </a:r>
          </a:p>
        </p:txBody>
      </p:sp>
    </p:spTree>
    <p:extLst>
      <p:ext uri="{BB962C8B-B14F-4D97-AF65-F5344CB8AC3E}">
        <p14:creationId xmlns:p14="http://schemas.microsoft.com/office/powerpoint/2010/main" xmlns="" val="20836730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
  <TotalTime>1201</TotalTime>
  <Words>876</Words>
  <Application>Microsoft Office PowerPoint</Application>
  <PresentationFormat>مخصص</PresentationFormat>
  <Paragraphs>96</Paragraphs>
  <Slides>23</Slides>
  <Notes>0</Notes>
  <HiddenSlides>0</HiddenSlides>
  <MMClips>0</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Facet</vt:lpstr>
      <vt:lpstr>الشريحة 1</vt:lpstr>
      <vt:lpstr>الشريحة 2</vt:lpstr>
      <vt:lpstr>الشريحة 3</vt:lpstr>
      <vt:lpstr>الشريحة 4</vt:lpstr>
      <vt:lpstr>الفكرة الرئيسية:</vt:lpstr>
      <vt:lpstr>مخطط الدرس </vt:lpstr>
      <vt:lpstr>أولاً:مفهوم التكتلات الإقتصادية و أهميتها</vt:lpstr>
      <vt:lpstr>اهمية التكتلات الإقتصادية :</vt:lpstr>
      <vt:lpstr>أشكال التكتلات الإقتصادية :</vt:lpstr>
      <vt:lpstr>المعاهدة التجارية :</vt:lpstr>
      <vt:lpstr> المنطقة الحرة </vt:lpstr>
      <vt:lpstr>مزايه المناطق الحره: </vt:lpstr>
      <vt:lpstr>اهتمت حكومة دولة الامارات العربية المتحدة باقامة مناطق تجارية حرة على اراضيها تشجيعاً للتجارة الدولية ولانعاش الاقتصاد المحلي وزيادة الدخل القومي وعدد المستثمرين من كافة انحاء العالم فموقعها الجغرافي بي الشرق والغرب وشهرتها في مجال التجارة منذ القدم اهلها لتكون قادرة على جذب الشركات الصنعاية والتجارية الكبرى </vt:lpstr>
      <vt:lpstr>ثالثا: السوق المشتركه </vt:lpstr>
      <vt:lpstr>مزايا السوق المشتركه :</vt:lpstr>
      <vt:lpstr>الشريحة 16</vt:lpstr>
      <vt:lpstr>الشريحة 17</vt:lpstr>
      <vt:lpstr>الشريحة 18</vt:lpstr>
      <vt:lpstr>ثانياً الاتحاد الاوروبي :  يعد الاتحاد الاوربي من اهم التكتلات الاقتصادية المعاصرة ونموذجاً يحتذى به لذلك عدد الدول الاعضاء في واتساع مجالات علاقات دولة بدول العالم وقد تم عام 1991 م التوقيع على معاهدة ( ماستريخت ) بشأن الوحدة الاوربية الاقتصادية والنقدية بين دولة الاعضاء في عام 2002 م واصبحت العملة الرسمية للاتحاد الاوروبي "يورو" ورغم اختلاف اللغة والقوميات بين دول الاعضاء في الاتحاد الاوروبي , الا انه نجح في تحقيق أهدافه وتطبيق المبادئ التي اسسها من اجلها مثل :  </vt:lpstr>
      <vt:lpstr>اربط بالعلوم : </vt:lpstr>
      <vt:lpstr>ثالثاً:منظمة التجارة العالمية (اتفاقية الجات): (General Agreement On Tarrifs and Trade GATT) انضمت دولة الامارات العربية المتحدة الى اتفاقية الجات عام 1995 بعد عام من انشاء منظمة التجارة العالمية التي تضم في عضويتها (125) دولة من مختلف دول ىالعالم , بهدف فتح أسواق عالمية جديدة لنتجات الدولة  وتعزيز المكانة التجارية لدولة الامارات العربية المتحدة والمشاركة في صنع القرارات التجارية العالمية , وإزالة القيود التي تمنع وصول صادرات الدولة إلى دول العالم .     </vt:lpstr>
      <vt:lpstr>من أهم اهداف اتفاقية الجات : * توسيع حجم التجارة العالمية . *توحيد الرسوم الجمركية بي الدول الاعضاء . *رفع مستوى المعيشي وزيادة الدخل لشعوب العالم . *المحافظة علة حقوق الملكية الفكرية وبراءة الاختراع والعلامة التجارية</vt:lpstr>
      <vt:lpstr>الشريحة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دار زاايد 2010</dc:creator>
  <cp:lastModifiedBy>ssh1982</cp:lastModifiedBy>
  <cp:revision>31</cp:revision>
  <dcterms:created xsi:type="dcterms:W3CDTF">2017-10-14T11:59:36Z</dcterms:created>
  <dcterms:modified xsi:type="dcterms:W3CDTF">2017-11-14T14:27:35Z</dcterms:modified>
</cp:coreProperties>
</file>