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1"/>
  </p:notesMasterIdLst>
  <p:sldIdLst>
    <p:sldId id="311" r:id="rId2"/>
    <p:sldId id="1097" r:id="rId3"/>
    <p:sldId id="1098" r:id="rId4"/>
    <p:sldId id="365" r:id="rId5"/>
    <p:sldId id="267" r:id="rId6"/>
    <p:sldId id="270" r:id="rId7"/>
    <p:sldId id="1086" r:id="rId8"/>
    <p:sldId id="1087" r:id="rId9"/>
    <p:sldId id="1088" r:id="rId10"/>
    <p:sldId id="1089" r:id="rId11"/>
    <p:sldId id="1090" r:id="rId12"/>
    <p:sldId id="256" r:id="rId13"/>
    <p:sldId id="1091" r:id="rId14"/>
    <p:sldId id="1092" r:id="rId15"/>
    <p:sldId id="277" r:id="rId16"/>
    <p:sldId id="1094" r:id="rId17"/>
    <p:sldId id="1835" r:id="rId18"/>
    <p:sldId id="1836" r:id="rId19"/>
    <p:sldId id="486" r:id="rId20"/>
  </p:sldIdLst>
  <p:sldSz cx="12801600" cy="9601200" type="A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4 Answers" id="{4FFF0999-561C-497F-8FEA-7E80089AA107}">
          <p14:sldIdLst>
            <p14:sldId id="311"/>
            <p14:sldId id="1097"/>
            <p14:sldId id="1098"/>
            <p14:sldId id="365"/>
            <p14:sldId id="267"/>
            <p14:sldId id="270"/>
            <p14:sldId id="1086"/>
            <p14:sldId id="1087"/>
            <p14:sldId id="1088"/>
            <p14:sldId id="1089"/>
            <p14:sldId id="1090"/>
            <p14:sldId id="256"/>
            <p14:sldId id="1091"/>
            <p14:sldId id="1092"/>
            <p14:sldId id="277"/>
            <p14:sldId id="1094"/>
            <p14:sldId id="1835"/>
            <p14:sldId id="1836"/>
          </p14:sldIdLst>
        </p14:section>
        <p14:section name="6 Answers" id="{D9B52F69-9D4F-4E2A-BF60-A41F73727048}">
          <p14:sldIdLst>
            <p14:sldId id="486"/>
          </p14:sldIdLst>
        </p14:section>
        <p14:section name="8 Answers" id="{7EC39894-E3BF-4062-8073-65A8133B26F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a Aljafari" initials="SA" lastIdx="1" clrIdx="0">
    <p:extLst>
      <p:ext uri="{19B8F6BF-5375-455C-9EA6-DF929625EA0E}">
        <p15:presenceInfo xmlns:p15="http://schemas.microsoft.com/office/powerpoint/2012/main" userId="S-1-5-21-518262349-1682996317-1305881851-19308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63A8"/>
    <a:srgbClr val="183C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50" autoAdjust="0"/>
    <p:restoredTop sz="94660"/>
  </p:normalViewPr>
  <p:slideViewPr>
    <p:cSldViewPr snapToGrid="0" showGuides="1">
      <p:cViewPr varScale="1">
        <p:scale>
          <a:sx n="52" d="100"/>
          <a:sy n="52" d="100"/>
        </p:scale>
        <p:origin x="1104" y="36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8227A-8643-4E88-B137-63AFC7A6E88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35F0E-62AA-4888-A805-A5F066DF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60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4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234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28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B8AE7-2754-4E36-BA21-6EE0AE0E8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571308"/>
            <a:ext cx="9601200" cy="3342640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5F7CB-F8D7-4E5F-83BC-10A9F0C81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F3F46-B9F7-4A72-BC2F-C37D54C6B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EA504-AA6E-4D52-9EB9-4C0B4F649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FF519-A099-4D4E-85F3-AD5030045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02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A1697-C428-4402-9EB8-9B43D1E34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F65532-8185-4D09-BF1D-ACD452622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E05D-1CB4-4D90-B384-1BE10237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2C3F2-1D45-4B84-B432-AD1A44F7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29883-D931-44CC-A9DD-FEF0DA626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06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BC3999-DE92-40F7-8223-3C36B0474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61145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043869-C457-44D6-B591-FACAA119C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80110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B05CC-163F-4945-9230-1BDD41E70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65975-BE5B-47D2-92B9-66338A07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F95F6-8214-48FF-BC0E-0DC9240A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901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" type="title">
  <p:cSld name="Bas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70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02E6C-7389-4852-B0FB-235FABB3A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A57D3-5941-4469-8823-8B0F9A898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3DCF7-EA81-4580-9A84-C4DC91DE4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0B475-7D96-4FCD-BF97-B1FC6087F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DDDFD-7985-44EE-97D3-870126CB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11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1B3B4-758D-4BC8-9218-112FBEB14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443" y="2393634"/>
            <a:ext cx="11041380" cy="399383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5A73C-F048-464F-A1A3-E271479F6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443" y="6425249"/>
            <a:ext cx="11041380" cy="210026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E77C0-1AF6-40DF-A620-83C531DDB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95AA3-C7DB-4413-88D1-3484DE927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0A589-894C-407F-A340-6659A4322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571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A06A9-715B-4BE9-A322-9219ABCFD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96D5F-B28B-4117-A00B-B91D34C75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F0BA5-B3F9-4B70-8D18-6B24AE54E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A818C-A5E8-48ED-9C53-E330D9ACB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9A1C0-773C-4FD7-B346-5949548CD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92FF8-F58E-4CEE-8E34-3B5034148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87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D92F0-86C9-477A-8018-B15C7BBB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7" y="511176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FC62D-17CD-4243-AEDF-C0D1A9C4A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778" y="2353628"/>
            <a:ext cx="5415676" cy="115347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3F1EC-A018-427B-A63A-AD440D344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778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DF4CF0-3076-4521-9301-9AF679252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810" y="2353628"/>
            <a:ext cx="5442347" cy="115347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51A27-5D1B-4C81-AE2F-2C46DABCA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0810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F580D5-FCE2-446E-8F28-3D6827BA2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349D61-8A64-4632-8DE3-ACFE9DD86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5B2945-96EE-4CEF-8B33-6655E4D0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38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51EE-BEFA-4424-8637-BA4B3FEE5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0CE1F9-A1EA-429F-AD9C-B89A0F936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13269-5019-489A-BD8A-478A776E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F5DAF8-1082-40F6-AA8A-9B5552E0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789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23760D-DF28-43AC-8DED-79F1A809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D5ACAF-CAFF-4781-BF96-9C54A678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683F0-6387-4AA3-AFD8-DB15C9D0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64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C602-D94E-4C61-A0E2-A16E6F63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2BF03-8868-4758-BB11-E1F6CD91F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347" y="1382396"/>
            <a:ext cx="6480810" cy="6823075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6F4CC-5C24-4E29-8B14-A81BB0C44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91BA9-D8C8-42E9-AEB1-1100CD954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BCBC3-E661-437D-A3EB-BD5BB0DDF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F3322-710F-4195-8632-3EDFEF7A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53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93C9B-577E-4AB4-A403-53035C0F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958D5B-E0F9-4570-8241-6D964E2A8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42347" y="1382396"/>
            <a:ext cx="6480810" cy="6823075"/>
          </a:xfrm>
        </p:spPr>
        <p:txBody>
          <a:bodyPr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A553F-EC87-4ED6-B5A1-F3E33B471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A6F79-4E1D-42FE-A391-49726F5CE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EA129-E233-4A65-8182-6FEF8F682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3C2AC-A5E1-481E-8DDC-FC8F3E4F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73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83A8D-B18A-4381-BBFF-4FEFD58A5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511176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7FB3C-2934-4D2C-BD6A-191258A25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C0AAA-B0C3-41F6-813A-10DFC6CD37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110" y="8898891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AFB74-E868-45BB-8BB4-79BD00CB3CF1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9BEC1-564E-49CA-A47B-CE6BE8FD1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40530" y="8898891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B683D-0D2F-4D0D-917A-A548F658F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1130" y="8898891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0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4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11" Type="http://schemas.openxmlformats.org/officeDocument/2006/relationships/image" Target="../media/image3.gif"/><Relationship Id="rId5" Type="http://schemas.openxmlformats.org/officeDocument/2006/relationships/audio" Target="../media/audio3.wav"/><Relationship Id="rId10" Type="http://schemas.microsoft.com/office/2007/relationships/hdphoto" Target="../media/hdphoto1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4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11" Type="http://schemas.openxmlformats.org/officeDocument/2006/relationships/image" Target="../media/image3.gif"/><Relationship Id="rId5" Type="http://schemas.openxmlformats.org/officeDocument/2006/relationships/audio" Target="../media/audio3.wav"/><Relationship Id="rId10" Type="http://schemas.microsoft.com/office/2007/relationships/hdphoto" Target="../media/hdphoto14.wdp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4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11" Type="http://schemas.openxmlformats.org/officeDocument/2006/relationships/image" Target="../media/image3.gif"/><Relationship Id="rId5" Type="http://schemas.openxmlformats.org/officeDocument/2006/relationships/audio" Target="../media/audio3.wav"/><Relationship Id="rId10" Type="http://schemas.microsoft.com/office/2007/relationships/hdphoto" Target="../media/hdphoto17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4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11" Type="http://schemas.openxmlformats.org/officeDocument/2006/relationships/image" Target="../media/image3.gif"/><Relationship Id="rId5" Type="http://schemas.openxmlformats.org/officeDocument/2006/relationships/audio" Target="../media/audio3.wav"/><Relationship Id="rId10" Type="http://schemas.microsoft.com/office/2007/relationships/hdphoto" Target="../media/hdphoto18.wdp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play/4850/127/417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11" Type="http://schemas.openxmlformats.org/officeDocument/2006/relationships/image" Target="../media/image19.png"/><Relationship Id="rId5" Type="http://schemas.microsoft.com/office/2007/relationships/hdphoto" Target="../media/hdphoto19.wdp"/><Relationship Id="rId10" Type="http://schemas.openxmlformats.org/officeDocument/2006/relationships/image" Target="../media/image4.gif"/><Relationship Id="rId4" Type="http://schemas.openxmlformats.org/officeDocument/2006/relationships/image" Target="../media/image30.png"/><Relationship Id="rId9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6.wav"/><Relationship Id="rId7" Type="http://schemas.microsoft.com/office/2007/relationships/hdphoto" Target="../media/hdphoto20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audio" Target="../media/audio5.wav"/><Relationship Id="rId5" Type="http://schemas.openxmlformats.org/officeDocument/2006/relationships/image" Target="../media/image3.gif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gif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jpg"/><Relationship Id="rId18" Type="http://schemas.openxmlformats.org/officeDocument/2006/relationships/audio" Target="../media/audio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6.wdp"/><Relationship Id="rId17" Type="http://schemas.openxmlformats.org/officeDocument/2006/relationships/image" Target="../media/image4.gif"/><Relationship Id="rId2" Type="http://schemas.openxmlformats.org/officeDocument/2006/relationships/audio" Target="../media/audio1.wav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microsoft.com/office/2007/relationships/hdphoto" Target="../media/hdphoto10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809245" y="2058976"/>
            <a:ext cx="6560235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Google Shape;1704;p96"/>
          <p:cNvSpPr/>
          <p:nvPr/>
        </p:nvSpPr>
        <p:spPr>
          <a:xfrm>
            <a:off x="2467612" y="7666360"/>
            <a:ext cx="1579135" cy="614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96" tIns="47985" rIns="95996" bIns="47985" anchor="t" anchorCtr="0">
            <a:noAutofit/>
          </a:bodyPr>
          <a:lstStyle/>
          <a:p>
            <a:pPr algn="ctr"/>
            <a:endParaRPr sz="4200" b="1" dirty="0">
              <a:solidFill>
                <a:schemeClr val="bg1"/>
              </a:solidFill>
              <a:latin typeface="Traditional Arabic" pitchFamily="18" charset="-78"/>
              <a:ea typeface="Arabic Typesetting"/>
              <a:cs typeface="Traditional Arabic" pitchFamily="18" charset="-78"/>
              <a:sym typeface="Arabic Typesetting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5A7B62-F023-4E31-9C3A-889283D97205}"/>
              </a:ext>
            </a:extLst>
          </p:cNvPr>
          <p:cNvSpPr txBox="1"/>
          <p:nvPr/>
        </p:nvSpPr>
        <p:spPr>
          <a:xfrm>
            <a:off x="2467612" y="2493275"/>
            <a:ext cx="7238651" cy="349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9240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BH" sz="6000" dirty="0">
                <a:solidFill>
                  <a:srgbClr val="FF0000"/>
                </a:solidFill>
                <a:cs typeface="(AH) Manal Black" pitchFamily="2" charset="-78"/>
              </a:rPr>
              <a:t>ال</a:t>
            </a:r>
            <a:r>
              <a:rPr lang="ar-BH" sz="6000" dirty="0">
                <a:cs typeface="(AH) Manal Black" pitchFamily="2" charset="-78"/>
              </a:rPr>
              <a:t>سَّلام</a:t>
            </a:r>
            <a:r>
              <a:rPr lang="ar-BH" sz="6000" dirty="0">
                <a:solidFill>
                  <a:srgbClr val="FF0000"/>
                </a:solidFill>
                <a:cs typeface="(AH) Manal Black" pitchFamily="2" charset="-78"/>
              </a:rPr>
              <a:t>ُ عَ</a:t>
            </a:r>
            <a:r>
              <a:rPr lang="ar-BH" sz="6000" dirty="0">
                <a:cs typeface="(AH) Manal Black" pitchFamily="2" charset="-78"/>
              </a:rPr>
              <a:t>ليْكُم</a:t>
            </a:r>
            <a:r>
              <a:rPr lang="ar-BH" sz="6000" dirty="0">
                <a:solidFill>
                  <a:srgbClr val="FF0000"/>
                </a:solidFill>
                <a:cs typeface="(AH) Manal Black" pitchFamily="2" charset="-78"/>
              </a:rPr>
              <a:t> </a:t>
            </a:r>
          </a:p>
          <a:p>
            <a:pPr algn="ctr" rtl="1">
              <a:lnSpc>
                <a:spcPct val="150000"/>
              </a:lnSpc>
            </a:pPr>
            <a:r>
              <a:rPr lang="ar-BH" sz="6000" dirty="0">
                <a:solidFill>
                  <a:srgbClr val="FF0000"/>
                </a:solidFill>
                <a:cs typeface="(AH) Manal Black" pitchFamily="2" charset="-78"/>
              </a:rPr>
              <a:t>أَ</a:t>
            </a:r>
            <a:r>
              <a:rPr lang="ar-BH" sz="6000" dirty="0">
                <a:cs typeface="(AH) Manal Black" pitchFamily="2" charset="-78"/>
              </a:rPr>
              <a:t>صْدِقائي</a:t>
            </a:r>
            <a:r>
              <a:rPr lang="ar-BH" sz="6000" dirty="0">
                <a:solidFill>
                  <a:srgbClr val="FF0000"/>
                </a:solidFill>
                <a:cs typeface="(AH) Manal Black" pitchFamily="2" charset="-78"/>
              </a:rPr>
              <a:t> ال</a:t>
            </a:r>
            <a:r>
              <a:rPr lang="ar-BH" sz="6000" dirty="0">
                <a:cs typeface="(AH) Manal Black" pitchFamily="2" charset="-78"/>
              </a:rPr>
              <a:t>طُّلاب</a:t>
            </a:r>
            <a:endParaRPr lang="en-US" sz="8800" dirty="0">
              <a:cs typeface="(AH) Manal Black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5E2045-5CA1-43D5-B906-9811AAB5704C}"/>
              </a:ext>
            </a:extLst>
          </p:cNvPr>
          <p:cNvSpPr/>
          <p:nvPr/>
        </p:nvSpPr>
        <p:spPr>
          <a:xfrm>
            <a:off x="11267206" y="9601200"/>
            <a:ext cx="1534394" cy="7467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 / سناء الجعفري</a:t>
            </a:r>
            <a:r>
              <a:rPr lang="ar-BH" sz="3200" b="1" dirty="0">
                <a:latin typeface="Aldhabi" panose="01000000000000000000" pitchFamily="2" charset="-78"/>
                <a:cs typeface="Aldhabi" panose="01000000000000000000" pitchFamily="2" charset="-78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E1C7A5-CA4C-44B1-8A6F-B3B6542A03D4}"/>
              </a:ext>
            </a:extLst>
          </p:cNvPr>
          <p:cNvSpPr txBox="1"/>
          <p:nvPr/>
        </p:nvSpPr>
        <p:spPr>
          <a:xfrm>
            <a:off x="2068670" y="6422376"/>
            <a:ext cx="7876309" cy="10156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60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60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66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28571E-6 -3.96825E-6 L 4.28571E-6 -0.0514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79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00794E-6 -3.86243E-6 L 4.00794E-6 -0.0514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79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7AD1F3-769B-445C-AEEE-17CCC3A82F68}"/>
              </a:ext>
            </a:extLst>
          </p:cNvPr>
          <p:cNvSpPr/>
          <p:nvPr/>
        </p:nvSpPr>
        <p:spPr>
          <a:xfrm>
            <a:off x="1142055" y="997528"/>
            <a:ext cx="11347818" cy="8172436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9813C1-B06B-4CAF-8D6D-BDF4EB859A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67" t="34922" r="30403" b="36369"/>
          <a:stretch/>
        </p:blipFill>
        <p:spPr>
          <a:xfrm>
            <a:off x="6400800" y="2307957"/>
            <a:ext cx="5394960" cy="591084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1575B9-342B-4CF5-8798-BE2574918B83}"/>
              </a:ext>
            </a:extLst>
          </p:cNvPr>
          <p:cNvSpPr/>
          <p:nvPr/>
        </p:nvSpPr>
        <p:spPr>
          <a:xfrm>
            <a:off x="6784969" y="1242486"/>
            <a:ext cx="53271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صَنِّف الْأَفْعال وِفْقَ الْمَطْلوب:</a:t>
            </a:r>
          </a:p>
        </p:txBody>
      </p:sp>
      <p:graphicFrame>
        <p:nvGraphicFramePr>
          <p:cNvPr id="4" name="Table 25">
            <a:extLst>
              <a:ext uri="{FF2B5EF4-FFF2-40B4-BE49-F238E27FC236}">
                <a16:creationId xmlns:a16="http://schemas.microsoft.com/office/drawing/2014/main" id="{37CF2D01-E616-4A21-9D85-514C81A162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023310"/>
              </p:ext>
            </p:extLst>
          </p:nvPr>
        </p:nvGraphicFramePr>
        <p:xfrm>
          <a:off x="1343033" y="2618511"/>
          <a:ext cx="4271598" cy="458239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135799">
                  <a:extLst>
                    <a:ext uri="{9D8B030D-6E8A-4147-A177-3AD203B41FA5}">
                      <a16:colId xmlns:a16="http://schemas.microsoft.com/office/drawing/2014/main" val="2707421244"/>
                    </a:ext>
                  </a:extLst>
                </a:gridCol>
                <a:gridCol w="2135799">
                  <a:extLst>
                    <a:ext uri="{9D8B030D-6E8A-4147-A177-3AD203B41FA5}">
                      <a16:colId xmlns:a16="http://schemas.microsoft.com/office/drawing/2014/main" val="1324436148"/>
                    </a:ext>
                  </a:extLst>
                </a:gridCol>
              </a:tblGrid>
              <a:tr h="1079369">
                <a:tc>
                  <a:txBody>
                    <a:bodyPr/>
                    <a:lstStyle/>
                    <a:p>
                      <a:pPr algn="ctr" rtl="1"/>
                      <a:r>
                        <a:rPr lang="ar-BH" sz="3200" dirty="0">
                          <a:cs typeface="(AH) Manal Black" pitchFamily="2" charset="-78"/>
                        </a:rPr>
                        <a:t>فِعِل مُضارِع</a:t>
                      </a:r>
                      <a:endParaRPr lang="en-US" sz="3200" dirty="0"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dirty="0">
                          <a:cs typeface="(AH) Manal Black" pitchFamily="2" charset="-78"/>
                        </a:rPr>
                        <a:t>فِعِل ماضٍ</a:t>
                      </a:r>
                      <a:endParaRPr lang="en-US" sz="3200" dirty="0">
                        <a:cs typeface="(AH) Manal Black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433647"/>
                  </a:ext>
                </a:extLst>
              </a:tr>
              <a:tr h="3503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700019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0B10BD-15BA-4CFF-B7E7-AB98E3089E0E}"/>
              </a:ext>
            </a:extLst>
          </p:cNvPr>
          <p:cNvCxnSpPr/>
          <p:nvPr/>
        </p:nvCxnSpPr>
        <p:spPr>
          <a:xfrm flipH="1">
            <a:off x="10580188" y="4844280"/>
            <a:ext cx="586376" cy="66675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8F138B-0DF7-41F1-B203-B1EC79008E78}"/>
              </a:ext>
            </a:extLst>
          </p:cNvPr>
          <p:cNvSpPr/>
          <p:nvPr/>
        </p:nvSpPr>
        <p:spPr>
          <a:xfrm>
            <a:off x="15587472" y="2370545"/>
            <a:ext cx="1008755" cy="608776"/>
          </a:xfrm>
          <a:prstGeom prst="roundRect">
            <a:avLst/>
          </a:prstGeom>
          <a:solidFill>
            <a:srgbClr val="7030A0">
              <a:alpha val="4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رَتَّبَ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65F8CE-B555-4514-8624-4DA97A0716DC}"/>
              </a:ext>
            </a:extLst>
          </p:cNvPr>
          <p:cNvCxnSpPr/>
          <p:nvPr/>
        </p:nvCxnSpPr>
        <p:spPr>
          <a:xfrm flipH="1">
            <a:off x="9364616" y="4865453"/>
            <a:ext cx="586376" cy="66675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C714FB4-10E3-409C-8C36-52CFC3528DB5}"/>
              </a:ext>
            </a:extLst>
          </p:cNvPr>
          <p:cNvSpPr/>
          <p:nvPr/>
        </p:nvSpPr>
        <p:spPr>
          <a:xfrm>
            <a:off x="15392400" y="3513545"/>
            <a:ext cx="1203827" cy="608776"/>
          </a:xfrm>
          <a:prstGeom prst="roundRect">
            <a:avLst/>
          </a:prstGeom>
          <a:solidFill>
            <a:schemeClr val="accent2">
              <a:lumMod val="75000"/>
              <a:alpha val="4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يُقابِلُ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2B6BD8-AB5E-4E96-A2B1-911F54BA0577}"/>
              </a:ext>
            </a:extLst>
          </p:cNvPr>
          <p:cNvCxnSpPr/>
          <p:nvPr/>
        </p:nvCxnSpPr>
        <p:spPr>
          <a:xfrm flipH="1">
            <a:off x="8121352" y="4844280"/>
            <a:ext cx="586376" cy="66675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3EB3C3-BD28-4AB5-96C3-FD6BDD76C7F0}"/>
              </a:ext>
            </a:extLst>
          </p:cNvPr>
          <p:cNvSpPr/>
          <p:nvPr/>
        </p:nvSpPr>
        <p:spPr>
          <a:xfrm>
            <a:off x="15392399" y="4539892"/>
            <a:ext cx="1203827" cy="608776"/>
          </a:xfrm>
          <a:prstGeom prst="roundRect">
            <a:avLst/>
          </a:prstGeom>
          <a:solidFill>
            <a:schemeClr val="accent2">
              <a:lumMod val="75000"/>
              <a:alpha val="4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يَدْخُلُ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3D85DD-5538-43E5-AD86-3F6CE2F6088C}"/>
              </a:ext>
            </a:extLst>
          </p:cNvPr>
          <p:cNvCxnSpPr/>
          <p:nvPr/>
        </p:nvCxnSpPr>
        <p:spPr>
          <a:xfrm flipH="1">
            <a:off x="6963949" y="4844280"/>
            <a:ext cx="586376" cy="66675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55281B0-55F8-42D2-B2E6-600EB3E1C663}"/>
              </a:ext>
            </a:extLst>
          </p:cNvPr>
          <p:cNvSpPr/>
          <p:nvPr/>
        </p:nvSpPr>
        <p:spPr>
          <a:xfrm>
            <a:off x="15491325" y="5459418"/>
            <a:ext cx="1008755" cy="608776"/>
          </a:xfrm>
          <a:prstGeom prst="roundRect">
            <a:avLst/>
          </a:prstGeom>
          <a:solidFill>
            <a:srgbClr val="7030A0">
              <a:alpha val="4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دَرَسَ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CB5E87-5E05-45A6-AAA1-07FF18192439}"/>
              </a:ext>
            </a:extLst>
          </p:cNvPr>
          <p:cNvCxnSpPr/>
          <p:nvPr/>
        </p:nvCxnSpPr>
        <p:spPr>
          <a:xfrm flipH="1">
            <a:off x="9993812" y="5894284"/>
            <a:ext cx="586376" cy="66675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C35948A-BA10-403C-9E7D-C54849525E88}"/>
              </a:ext>
            </a:extLst>
          </p:cNvPr>
          <p:cNvSpPr/>
          <p:nvPr/>
        </p:nvSpPr>
        <p:spPr>
          <a:xfrm>
            <a:off x="15392399" y="6311089"/>
            <a:ext cx="1203827" cy="608776"/>
          </a:xfrm>
          <a:prstGeom prst="roundRect">
            <a:avLst/>
          </a:prstGeom>
          <a:solidFill>
            <a:schemeClr val="accent2">
              <a:lumMod val="75000"/>
              <a:alpha val="4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تَأْكُلُ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AD2AA8-DFD0-4189-A79F-117808A8349D}"/>
              </a:ext>
            </a:extLst>
          </p:cNvPr>
          <p:cNvCxnSpPr/>
          <p:nvPr/>
        </p:nvCxnSpPr>
        <p:spPr>
          <a:xfrm flipH="1">
            <a:off x="8721164" y="5982992"/>
            <a:ext cx="586376" cy="66675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BFCDE98-49B8-443E-B3B2-2581B6DBB03A}"/>
              </a:ext>
            </a:extLst>
          </p:cNvPr>
          <p:cNvSpPr/>
          <p:nvPr/>
        </p:nvSpPr>
        <p:spPr>
          <a:xfrm>
            <a:off x="15489935" y="7162760"/>
            <a:ext cx="1203827" cy="608776"/>
          </a:xfrm>
          <a:prstGeom prst="roundRect">
            <a:avLst/>
          </a:prstGeom>
          <a:solidFill>
            <a:schemeClr val="accent2">
              <a:lumMod val="75000"/>
              <a:alpha val="4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تَرْسُمُ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0F34133-B7CD-4E95-8181-4C7EA9E617D2}"/>
              </a:ext>
            </a:extLst>
          </p:cNvPr>
          <p:cNvCxnSpPr/>
          <p:nvPr/>
        </p:nvCxnSpPr>
        <p:spPr>
          <a:xfrm flipH="1">
            <a:off x="7478915" y="5997623"/>
            <a:ext cx="586376" cy="66675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22F9333-0F4A-4CD2-889D-BED9084E34F5}"/>
              </a:ext>
            </a:extLst>
          </p:cNvPr>
          <p:cNvSpPr/>
          <p:nvPr/>
        </p:nvSpPr>
        <p:spPr>
          <a:xfrm>
            <a:off x="15587472" y="8014431"/>
            <a:ext cx="1008755" cy="608776"/>
          </a:xfrm>
          <a:prstGeom prst="roundRect">
            <a:avLst/>
          </a:prstGeom>
          <a:solidFill>
            <a:srgbClr val="7030A0">
              <a:alpha val="4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شَرِبَ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9BF779-B37E-4A91-903D-7B2B2F42F169}"/>
              </a:ext>
            </a:extLst>
          </p:cNvPr>
          <p:cNvCxnSpPr/>
          <p:nvPr/>
        </p:nvCxnSpPr>
        <p:spPr>
          <a:xfrm flipH="1">
            <a:off x="8721164" y="7137168"/>
            <a:ext cx="586376" cy="66675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8C722D9-A890-498A-A4FC-81310BC35045}"/>
              </a:ext>
            </a:extLst>
          </p:cNvPr>
          <p:cNvSpPr/>
          <p:nvPr/>
        </p:nvSpPr>
        <p:spPr>
          <a:xfrm>
            <a:off x="15609302" y="8723331"/>
            <a:ext cx="1008755" cy="608776"/>
          </a:xfrm>
          <a:prstGeom prst="roundRect">
            <a:avLst/>
          </a:prstGeom>
          <a:solidFill>
            <a:srgbClr val="7030A0">
              <a:alpha val="4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ذَهَبَ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30" name="Picture 29" descr="A drawing of a face&#10;&#10;Description automatically generated">
            <a:extLst>
              <a:ext uri="{FF2B5EF4-FFF2-40B4-BE49-F238E27FC236}">
                <a16:creationId xmlns:a16="http://schemas.microsoft.com/office/drawing/2014/main" id="{85D5B4AD-3A90-48F3-ACA6-A0627304ED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337" b="97578" l="3723" r="95745">
                        <a14:foregroundMark x1="26418" y1="25836" x2="44681" y2="29181"/>
                        <a14:foregroundMark x1="44681" y1="29181" x2="54787" y2="29066"/>
                        <a14:foregroundMark x1="54787" y1="29066" x2="73227" y2="24567"/>
                        <a14:foregroundMark x1="70390" y1="26759" x2="71277" y2="39100"/>
                        <a14:foregroundMark x1="71277" y1="39100" x2="87234" y2="65398"/>
                        <a14:foregroundMark x1="87234" y1="65398" x2="82270" y2="76817"/>
                        <a14:foregroundMark x1="82270" y1="76817" x2="84043" y2="82353"/>
                        <a14:foregroundMark x1="84043" y1="82353" x2="90603" y2="86044"/>
                        <a14:foregroundMark x1="90603" y1="86044" x2="93440" y2="90888"/>
                        <a14:foregroundMark x1="93440" y1="90888" x2="80319" y2="97809"/>
                        <a14:foregroundMark x1="80319" y1="97809" x2="51064" y2="95386"/>
                        <a14:foregroundMark x1="51064" y1="95386" x2="32979" y2="93656"/>
                        <a14:foregroundMark x1="34397" y1="96194" x2="25887" y2="98616"/>
                        <a14:foregroundMark x1="25887" y1="98616" x2="47340" y2="97693"/>
                        <a14:foregroundMark x1="47340" y1="97693" x2="65603" y2="97693"/>
                        <a14:foregroundMark x1="65603" y1="97693" x2="40071" y2="82353"/>
                        <a14:foregroundMark x1="40071" y1="82699" x2="16312" y2="89389"/>
                        <a14:foregroundMark x1="16312" y1="89389" x2="9929" y2="93080"/>
                        <a14:foregroundMark x1="9929" y1="93080" x2="24468" y2="97347"/>
                        <a14:foregroundMark x1="24468" y1="97347" x2="32270" y2="90888"/>
                        <a14:foregroundMark x1="32270" y1="90888" x2="40957" y2="87428"/>
                        <a14:foregroundMark x1="40957" y1="87428" x2="48582" y2="86967"/>
                        <a14:foregroundMark x1="48582" y1="89043" x2="23404" y2="85582"/>
                        <a14:foregroundMark x1="23404" y1="85582" x2="8511" y2="89735"/>
                        <a14:foregroundMark x1="8511" y1="89735" x2="21986" y2="82353"/>
                        <a14:foregroundMark x1="21986" y1="82353" x2="14184" y2="59746"/>
                        <a14:foregroundMark x1="14184" y1="59746" x2="16489" y2="57785"/>
                        <a14:foregroundMark x1="34929" y1="40600" x2="27128" y2="44867"/>
                        <a14:foregroundMark x1="27128" y1="44867" x2="29610" y2="32872"/>
                        <a14:foregroundMark x1="29610" y1="32872" x2="38121" y2="30104"/>
                        <a14:foregroundMark x1="38121" y1="30104" x2="39539" y2="30104"/>
                        <a14:foregroundMark x1="85461" y1="67243" x2="78369" y2="84544"/>
                        <a14:foregroundMark x1="78369" y1="84544" x2="80674" y2="92157"/>
                        <a14:foregroundMark x1="78723" y1="96194" x2="65071" y2="81200"/>
                        <a14:foregroundMark x1="65071" y1="81200" x2="65071" y2="81084"/>
                        <a14:foregroundMark x1="53723" y1="83276" x2="76950" y2="96309"/>
                        <a14:foregroundMark x1="76950" y1="96309" x2="77837" y2="97347"/>
                        <a14:foregroundMark x1="70745" y1="94348" x2="87411" y2="96078"/>
                        <a14:foregroundMark x1="87411" y1="96078" x2="95745" y2="91811"/>
                        <a14:foregroundMark x1="25887" y1="44291" x2="29610" y2="39677"/>
                        <a14:foregroundMark x1="29610" y1="39677" x2="29610" y2="39331"/>
                        <a14:foregroundMark x1="23050" y1="44521" x2="26064" y2="39562"/>
                        <a14:foregroundMark x1="26064" y1="39562" x2="26241" y2="39331"/>
                        <a14:foregroundMark x1="15248" y1="41061" x2="15248" y2="41061"/>
                        <a14:foregroundMark x1="14539" y1="38178" x2="14539" y2="38178"/>
                        <a14:foregroundMark x1="15248" y1="35871" x2="15248" y2="35871"/>
                        <a14:foregroundMark x1="82270" y1="34602" x2="82270" y2="34602"/>
                        <a14:foregroundMark x1="82270" y1="35179" x2="80319" y2="35294"/>
                        <a14:foregroundMark x1="84752" y1="37601" x2="82092" y2="37370"/>
                        <a14:foregroundMark x1="85461" y1="40138" x2="82270" y2="39677"/>
                        <a14:foregroundMark x1="76950" y1="39331" x2="76950" y2="39331"/>
                        <a14:foregroundMark x1="75709" y1="38062" x2="75709" y2="38062"/>
                        <a14:foregroundMark x1="75000" y1="36909" x2="75000" y2="36909"/>
                        <a14:foregroundMark x1="19504" y1="40138" x2="19504" y2="40138"/>
                        <a14:foregroundMark x1="21277" y1="40254" x2="21277" y2="40254"/>
                        <a14:foregroundMark x1="3723" y1="92157" x2="3723" y2="92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64"/>
          <a:stretch/>
        </p:blipFill>
        <p:spPr>
          <a:xfrm>
            <a:off x="2052941" y="-78166"/>
            <a:ext cx="2500395" cy="269667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F0FA208-D5B7-46F3-9C7F-1663F77C990F}"/>
              </a:ext>
            </a:extLst>
          </p:cNvPr>
          <p:cNvSpPr/>
          <p:nvPr/>
        </p:nvSpPr>
        <p:spPr>
          <a:xfrm>
            <a:off x="2809820" y="8685776"/>
            <a:ext cx="7903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AE" sz="2400" u="sng" dirty="0">
                <a:latin typeface="Calibri" panose="020F0502020204030204" pitchFamily="34" charset="0"/>
                <a:cs typeface="(AH) Manal Black" pitchFamily="2" charset="-78"/>
              </a:rPr>
              <a:t>يحاكي المتعلّم جملة فعلية بسيطة فعلها ماض أو مضارع ويفهم الفرق بين دلالة الفعلين</a:t>
            </a:r>
            <a:r>
              <a:rPr lang="en-US" sz="2000" u="sng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en-US" sz="2000" u="sng" dirty="0"/>
          </a:p>
        </p:txBody>
      </p:sp>
      <p:pic>
        <p:nvPicPr>
          <p:cNvPr id="29" name="Picture 2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3BF891-B46B-4CA2-A43F-E11797368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 descr="A picture containing person&#10;&#10;Description automatically generated">
            <a:extLst>
              <a:ext uri="{FF2B5EF4-FFF2-40B4-BE49-F238E27FC236}">
                <a16:creationId xmlns:a16="http://schemas.microsoft.com/office/drawing/2014/main" id="{CE4D601E-81C2-443D-A76D-C095D894E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7" name="Table 38">
            <a:extLst>
              <a:ext uri="{FF2B5EF4-FFF2-40B4-BE49-F238E27FC236}">
                <a16:creationId xmlns:a16="http://schemas.microsoft.com/office/drawing/2014/main" id="{FD7F5422-9598-4951-9553-C19FAD923C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37536"/>
              </p:ext>
            </p:extLst>
          </p:nvPr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3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A3485B05-2E2A-42F2-A831-6E87C60B2E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932" y="8654341"/>
            <a:ext cx="1005840" cy="839251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32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9735E-6 L -0.90426 0.149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13" y="74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6825E-8 -2.1164E-6 L -1.07093 0.0329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47" y="16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6825E-8 -4.28571E-6 L -1.07093 0.0329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47" y="16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825E-6 1.5873E-6 L -0.89831 -0.063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16" y="-3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6825E-8 1.90476E-6 L -1.06486 -0.0643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49" y="-3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43386E-6 L -1.06795 -0.0671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8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1164E-6 L -0.90426 -0.2309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13" y="-115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9735E-6 L -0.90749 -0.2314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75" y="-1157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900"/>
                            </p:stCondLst>
                            <p:childTnLst>
                              <p:par>
                                <p:cTn id="8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8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900"/>
                            </p:stCondLst>
                            <p:childTnLst>
                              <p:par>
                                <p:cTn id="10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10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629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116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6" grpId="0" animBg="1"/>
      <p:bldP spid="28" grpId="0" animBg="1"/>
      <p:bldP spid="33" grpId="0" build="allAtOnce"/>
      <p:bldP spid="33" grpId="1" build="allAtOnce"/>
      <p:bldP spid="33" grpId="2" build="allAtOnce"/>
      <p:bldP spid="33" grpId="3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F77CED-CF8C-40E5-81D3-E4DBB893FFBA}"/>
              </a:ext>
            </a:extLst>
          </p:cNvPr>
          <p:cNvSpPr/>
          <p:nvPr/>
        </p:nvSpPr>
        <p:spPr>
          <a:xfrm>
            <a:off x="1149151" y="1220856"/>
            <a:ext cx="11347818" cy="8172436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"/>
          <p:cNvSpPr/>
          <p:nvPr/>
        </p:nvSpPr>
        <p:spPr>
          <a:xfrm>
            <a:off x="7575701" y="5463236"/>
            <a:ext cx="1215690" cy="1512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أ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4" name="A_answer"/>
          <p:cNvSpPr/>
          <p:nvPr/>
        </p:nvSpPr>
        <p:spPr>
          <a:xfrm>
            <a:off x="8826852" y="5468660"/>
            <a:ext cx="3221466" cy="1512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تَرْسُمُ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21" name="B"/>
          <p:cNvSpPr/>
          <p:nvPr/>
        </p:nvSpPr>
        <p:spPr>
          <a:xfrm>
            <a:off x="2429389" y="5450697"/>
            <a:ext cx="1215690" cy="1512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ب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6" name="B_answer"/>
          <p:cNvSpPr/>
          <p:nvPr/>
        </p:nvSpPr>
        <p:spPr>
          <a:xfrm>
            <a:off x="3684574" y="5450697"/>
            <a:ext cx="3256138" cy="1512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رِسَمَتْ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20" name="C"/>
          <p:cNvSpPr/>
          <p:nvPr/>
        </p:nvSpPr>
        <p:spPr>
          <a:xfrm>
            <a:off x="2437524" y="7117735"/>
            <a:ext cx="1215690" cy="1512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د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8" name="C_answer"/>
          <p:cNvSpPr/>
          <p:nvPr/>
        </p:nvSpPr>
        <p:spPr>
          <a:xfrm>
            <a:off x="3684574" y="7117735"/>
            <a:ext cx="3221466" cy="1512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أُرْسُمي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22" name="D"/>
          <p:cNvSpPr/>
          <p:nvPr/>
        </p:nvSpPr>
        <p:spPr>
          <a:xfrm>
            <a:off x="7615442" y="7101688"/>
            <a:ext cx="1209763" cy="1512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ج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10" name="D_answer"/>
          <p:cNvSpPr/>
          <p:nvPr/>
        </p:nvSpPr>
        <p:spPr>
          <a:xfrm>
            <a:off x="8868062" y="7114656"/>
            <a:ext cx="3180255" cy="1512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يَرْسُمُ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12" name="Question box"/>
          <p:cNvSpPr/>
          <p:nvPr/>
        </p:nvSpPr>
        <p:spPr>
          <a:xfrm>
            <a:off x="1940927" y="1596403"/>
            <a:ext cx="9830005" cy="1604814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 w="76200">
            <a:solidFill>
              <a:schemeClr val="bg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latin typeface="+mj-lt"/>
                <a:cs typeface="(AH) Manal Black" pitchFamily="2" charset="-78"/>
              </a:rPr>
              <a:t>* هَيّا نُعَّبر عَنْ الصُّورة بالْفعل </a:t>
            </a:r>
            <a:r>
              <a:rPr lang="ar-BH" sz="5400" u="sng" dirty="0">
                <a:solidFill>
                  <a:srgbClr val="FF0000"/>
                </a:solidFill>
                <a:latin typeface="+mj-lt"/>
                <a:cs typeface="(AH) Manal Black" pitchFamily="2" charset="-78"/>
              </a:rPr>
              <a:t>المُضارع</a:t>
            </a:r>
            <a:r>
              <a:rPr lang="ar-BH" sz="5400" dirty="0">
                <a:latin typeface="+mj-lt"/>
                <a:cs typeface="(AH) Manal Black" pitchFamily="2" charset="-78"/>
              </a:rPr>
              <a:t> الْمُناسَب.</a:t>
            </a:r>
            <a:endParaRPr lang="en-GB" sz="6000" dirty="0">
              <a:latin typeface="+mj-lt"/>
              <a:cs typeface="(AH) Manal Black" pitchFamily="2" charset="-78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6" name="click.wav"/>
            </a:hlinkClick>
          </p:cNvPr>
          <p:cNvSpPr/>
          <p:nvPr/>
        </p:nvSpPr>
        <p:spPr>
          <a:xfrm>
            <a:off x="11814198" y="9034200"/>
            <a:ext cx="756000" cy="567000"/>
          </a:xfrm>
          <a:prstGeom prst="roundRect">
            <a:avLst/>
          </a:pr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94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&gt;</a:t>
            </a:r>
            <a:endParaRPr lang="en-GB" sz="462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9FA24B0-A87D-4CEC-9ACE-8C2C71FA92B9}"/>
              </a:ext>
            </a:extLst>
          </p:cNvPr>
          <p:cNvSpPr/>
          <p:nvPr/>
        </p:nvSpPr>
        <p:spPr>
          <a:xfrm>
            <a:off x="6589299" y="3833676"/>
            <a:ext cx="2615184" cy="1265681"/>
          </a:xfrm>
          <a:prstGeom prst="rightArrow">
            <a:avLst/>
          </a:prstGeom>
          <a:solidFill>
            <a:srgbClr val="FFC000">
              <a:alpha val="5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A26430-B4D6-42B8-99C3-1FA3B4D343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688" b="87411" l="13121" r="76418">
                        <a14:foregroundMark x1="19681" y1="63652" x2="13652" y2="61170"/>
                        <a14:foregroundMark x1="13652" y1="61170" x2="13121" y2="53723"/>
                        <a14:foregroundMark x1="13121" y1="53723" x2="18972" y2="49823"/>
                        <a14:foregroundMark x1="18972" y1="49823" x2="33333" y2="55496"/>
                        <a14:foregroundMark x1="22872" y1="54610" x2="18085" y2="54078"/>
                        <a14:foregroundMark x1="48582" y1="59929" x2="57270" y2="58156"/>
                        <a14:foregroundMark x1="59220" y1="34574" x2="59220" y2="34574"/>
                        <a14:foregroundMark x1="48936" y1="33688" x2="48936" y2="33688"/>
                        <a14:foregroundMark x1="70213" y1="47695" x2="71454" y2="54255"/>
                        <a14:foregroundMark x1="71454" y1="54255" x2="70035" y2="64362"/>
                        <a14:foregroundMark x1="67199" y1="70922" x2="67376" y2="79255"/>
                        <a14:foregroundMark x1="67376" y1="79255" x2="64184" y2="85461"/>
                        <a14:foregroundMark x1="64184" y1="85461" x2="43262" y2="84752"/>
                        <a14:foregroundMark x1="50355" y1="87057" x2="25000" y2="86702"/>
                        <a14:foregroundMark x1="73050" y1="87411" x2="76418" y2="87411"/>
                        <a14:foregroundMark x1="33156" y1="59220" x2="28191" y2="64539"/>
                        <a14:foregroundMark x1="28191" y1="64539" x2="22163" y2="60993"/>
                        <a14:foregroundMark x1="22163" y1="60993" x2="22163" y2="60993"/>
                        <a14:foregroundMark x1="23404" y1="52305" x2="25177" y2="45567"/>
                        <a14:foregroundMark x1="25177" y1="45567" x2="32447" y2="46454"/>
                        <a14:foregroundMark x1="32447" y1="46454" x2="34220" y2="49113"/>
                        <a14:foregroundMark x1="40780" y1="45390" x2="40780" y2="45390"/>
                        <a14:foregroundMark x1="41135" y1="43262" x2="41135" y2="43262"/>
                        <a14:foregroundMark x1="59574" y1="33688" x2="59574" y2="33688"/>
                        <a14:foregroundMark x1="18617" y1="46631" x2="18617" y2="46631"/>
                        <a14:foregroundMark x1="16135" y1="45035" x2="16135" y2="4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0" t="30435" r="22817" b="12255"/>
          <a:stretch/>
        </p:blipFill>
        <p:spPr>
          <a:xfrm>
            <a:off x="9329839" y="-107014"/>
            <a:ext cx="2135830" cy="17034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738D8AB-4E00-410E-81F7-5E658B6560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9" b="89914" l="2660" r="94149">
                        <a14:foregroundMark x1="9220" y1="25830" x2="9574" y2="21525"/>
                        <a14:foregroundMark x1="19681" y1="10455" x2="28288" y2="4216"/>
                        <a14:foregroundMark x1="43285" y1="1696" x2="55496" y2="7626"/>
                        <a14:foregroundMark x1="83688" y1="23247" x2="94326" y2="16851"/>
                        <a14:foregroundMark x1="8865" y1="70849" x2="8865" y2="70849"/>
                        <a14:foregroundMark x1="2660" y1="67159" x2="2660" y2="67159"/>
                        <a14:foregroundMark x1="44504" y1="88561" x2="23759" y2="89299"/>
                        <a14:foregroundMark x1="44504" y1="77245" x2="61525" y2="83149"/>
                        <a14:foregroundMark x1="18262" y1="8979" x2="25887" y2="5166"/>
                        <a14:foregroundMark x1="25887" y1="5166" x2="31206" y2="4059"/>
                        <a14:backgroundMark x1="32579" y1="2285" x2="43262" y2="1722"/>
                        <a14:backgroundMark x1="29255" y1="2460" x2="32207" y2="23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6070" y="3015562"/>
            <a:ext cx="3492205" cy="27580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9E37BB4-E56F-4605-A241-EBF7D82D1852}"/>
              </a:ext>
            </a:extLst>
          </p:cNvPr>
          <p:cNvSpPr/>
          <p:nvPr/>
        </p:nvSpPr>
        <p:spPr>
          <a:xfrm>
            <a:off x="2904307" y="8909793"/>
            <a:ext cx="7903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AE" sz="2400" u="sng" dirty="0">
                <a:latin typeface="Calibri" panose="020F0502020204030204" pitchFamily="34" charset="0"/>
                <a:cs typeface="(AH) Manal Black" pitchFamily="2" charset="-78"/>
              </a:rPr>
              <a:t>يحاكي المتعلّم جملة فعلية بسيطة فعلها ماض أو مضارع ويفهم الفرق بين دلالة الفعلين</a:t>
            </a:r>
            <a:r>
              <a:rPr lang="en-US" sz="2000" u="sng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en-US" sz="2000" u="sng" dirty="0"/>
          </a:p>
        </p:txBody>
      </p:sp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CBFDBF-C713-4886-B160-9B1F47E6AE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3" descr="A picture containing person&#10;&#10;Description automatically generated">
            <a:extLst>
              <a:ext uri="{FF2B5EF4-FFF2-40B4-BE49-F238E27FC236}">
                <a16:creationId xmlns:a16="http://schemas.microsoft.com/office/drawing/2014/main" id="{2D2F4479-952E-4A8A-BB4B-C81D9AF092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8" name="Table 38">
            <a:extLst>
              <a:ext uri="{FF2B5EF4-FFF2-40B4-BE49-F238E27FC236}">
                <a16:creationId xmlns:a16="http://schemas.microsoft.com/office/drawing/2014/main" id="{1F0A4EAE-8E16-4A6D-8861-4429FAB08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37536"/>
              </p:ext>
            </p:extLst>
          </p:nvPr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34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C3A478A0-4F73-4FD5-A74E-9B2831D27C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932" y="8654341"/>
            <a:ext cx="1005840" cy="839251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709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900"/>
                            </p:stCondLst>
                            <p:childTnLst>
                              <p:par>
                                <p:cTn id="1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00"/>
                            </p:stCondLst>
                            <p:childTnLst>
                              <p:par>
                                <p:cTn id="3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2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5" grpId="0" animBg="1"/>
      <p:bldP spid="33" grpId="0" build="allAtOnce"/>
      <p:bldP spid="33" grpId="1" build="allAtOnce"/>
      <p:bldP spid="33" grpId="2" build="allAtOnce"/>
      <p:bldP spid="33" grpId="3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F77CED-CF8C-40E5-81D3-E4DBB893FFBA}"/>
              </a:ext>
            </a:extLst>
          </p:cNvPr>
          <p:cNvSpPr/>
          <p:nvPr/>
        </p:nvSpPr>
        <p:spPr>
          <a:xfrm>
            <a:off x="1149151" y="1220856"/>
            <a:ext cx="11347818" cy="8172436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"/>
          <p:cNvSpPr/>
          <p:nvPr/>
        </p:nvSpPr>
        <p:spPr>
          <a:xfrm>
            <a:off x="2437524" y="5450697"/>
            <a:ext cx="1215690" cy="1512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ب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4" name="A_answer"/>
          <p:cNvSpPr/>
          <p:nvPr/>
        </p:nvSpPr>
        <p:spPr>
          <a:xfrm>
            <a:off x="3684573" y="5450697"/>
            <a:ext cx="3221466" cy="1512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رَكَـضَ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21" name="B"/>
          <p:cNvSpPr/>
          <p:nvPr/>
        </p:nvSpPr>
        <p:spPr>
          <a:xfrm>
            <a:off x="7596307" y="5450697"/>
            <a:ext cx="1215690" cy="1512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أ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6" name="B_answer"/>
          <p:cNvSpPr/>
          <p:nvPr/>
        </p:nvSpPr>
        <p:spPr>
          <a:xfrm>
            <a:off x="8826852" y="5450697"/>
            <a:ext cx="3256138" cy="1512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يَـرْكُض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20" name="C"/>
          <p:cNvSpPr/>
          <p:nvPr/>
        </p:nvSpPr>
        <p:spPr>
          <a:xfrm>
            <a:off x="2437524" y="7117735"/>
            <a:ext cx="1215690" cy="1512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د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8" name="C_answer"/>
          <p:cNvSpPr/>
          <p:nvPr/>
        </p:nvSpPr>
        <p:spPr>
          <a:xfrm>
            <a:off x="3684574" y="7117735"/>
            <a:ext cx="3221466" cy="1512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تَرْكُض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22" name="D"/>
          <p:cNvSpPr/>
          <p:nvPr/>
        </p:nvSpPr>
        <p:spPr>
          <a:xfrm>
            <a:off x="7596307" y="7142416"/>
            <a:ext cx="1209763" cy="1512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ج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10" name="D_answer"/>
          <p:cNvSpPr/>
          <p:nvPr/>
        </p:nvSpPr>
        <p:spPr>
          <a:xfrm>
            <a:off x="8826852" y="7142416"/>
            <a:ext cx="3256138" cy="1512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أُرْكض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12" name="Question box"/>
          <p:cNvSpPr/>
          <p:nvPr/>
        </p:nvSpPr>
        <p:spPr>
          <a:xfrm>
            <a:off x="1940927" y="1596403"/>
            <a:ext cx="9830005" cy="1604814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 w="76200">
            <a:solidFill>
              <a:schemeClr val="bg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latin typeface="+mj-lt"/>
                <a:cs typeface="(AH) Manal Black" pitchFamily="2" charset="-78"/>
              </a:rPr>
              <a:t>* هَيّا نُعَّبر عَنْ الصُّورة بالْفعل </a:t>
            </a:r>
            <a:r>
              <a:rPr lang="ar-BH" sz="5400" u="sng" dirty="0">
                <a:solidFill>
                  <a:srgbClr val="FF0000"/>
                </a:solidFill>
                <a:latin typeface="+mj-lt"/>
                <a:cs typeface="(AH) Manal Black" pitchFamily="2" charset="-78"/>
              </a:rPr>
              <a:t>المْاضي</a:t>
            </a:r>
            <a:r>
              <a:rPr lang="ar-BH" sz="5400" dirty="0">
                <a:latin typeface="+mj-lt"/>
                <a:cs typeface="(AH) Manal Black" pitchFamily="2" charset="-78"/>
              </a:rPr>
              <a:t> الْمُناسَب.</a:t>
            </a:r>
            <a:endParaRPr lang="en-GB" sz="6000" dirty="0">
              <a:latin typeface="+mj-lt"/>
              <a:cs typeface="(AH) Manal Black" pitchFamily="2" charset="-78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6" name="click.wav"/>
            </a:hlinkClick>
          </p:cNvPr>
          <p:cNvSpPr/>
          <p:nvPr/>
        </p:nvSpPr>
        <p:spPr>
          <a:xfrm>
            <a:off x="11814198" y="9034200"/>
            <a:ext cx="756000" cy="567000"/>
          </a:xfrm>
          <a:prstGeom prst="roundRect">
            <a:avLst/>
          </a:pr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94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&gt;</a:t>
            </a:r>
            <a:endParaRPr lang="en-GB" sz="462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769A68-AF5B-4FED-8B07-1A49F901CD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5" b="92225" l="1596" r="98936">
                        <a14:foregroundMark x1="1773" y1="33612" x2="7624" y2="36124"/>
                        <a14:foregroundMark x1="5142" y1="32775" x2="5142" y2="32775"/>
                        <a14:foregroundMark x1="22872" y1="23325" x2="31560" y2="22727"/>
                        <a14:foregroundMark x1="41312" y1="21890" x2="38652" y2="14952"/>
                        <a14:foregroundMark x1="38652" y1="14952" x2="38475" y2="14952"/>
                        <a14:foregroundMark x1="26596" y1="16148" x2="24468" y2="16388"/>
                        <a14:foregroundMark x1="19858" y1="19737" x2="22163" y2="12201"/>
                        <a14:foregroundMark x1="22163" y1="12201" x2="29610" y2="7416"/>
                        <a14:foregroundMark x1="29610" y1="7416" x2="39894" y2="5263"/>
                        <a14:foregroundMark x1="39894" y1="5263" x2="50355" y2="5981"/>
                        <a14:foregroundMark x1="50355" y1="5981" x2="51596" y2="6340"/>
                        <a14:foregroundMark x1="50355" y1="2512" x2="40071" y2="1675"/>
                        <a14:foregroundMark x1="97340" y1="45335" x2="87057" y2="40550"/>
                        <a14:foregroundMark x1="98227" y1="75000" x2="96986" y2="69139"/>
                        <a14:foregroundMark x1="32270" y1="82775" x2="26241" y2="89593"/>
                        <a14:foregroundMark x1="26241" y1="89593" x2="8865" y2="81699"/>
                        <a14:foregroundMark x1="8865" y1="81699" x2="24113" y2="92105"/>
                        <a14:foregroundMark x1="24113" y1="92105" x2="24468" y2="92225"/>
                        <a14:foregroundMark x1="98936" y1="42823" x2="98936" y2="42823"/>
                        <a14:foregroundMark x1="16312" y1="82177" x2="23227" y2="846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7493" y="2793237"/>
            <a:ext cx="2383439" cy="3179073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49FA24B0-A87D-4CEC-9ACE-8C2C71FA92B9}"/>
              </a:ext>
            </a:extLst>
          </p:cNvPr>
          <p:cNvSpPr/>
          <p:nvPr/>
        </p:nvSpPr>
        <p:spPr>
          <a:xfrm>
            <a:off x="6589299" y="3833676"/>
            <a:ext cx="2615184" cy="1265681"/>
          </a:xfrm>
          <a:prstGeom prst="rightArrow">
            <a:avLst/>
          </a:prstGeom>
          <a:solidFill>
            <a:srgbClr val="FFC000">
              <a:alpha val="5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A26430-B4D6-42B8-99C3-1FA3B4D343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688" b="87411" l="13121" r="76418">
                        <a14:foregroundMark x1="19681" y1="63652" x2="13652" y2="61170"/>
                        <a14:foregroundMark x1="13652" y1="61170" x2="13121" y2="53723"/>
                        <a14:foregroundMark x1="13121" y1="53723" x2="18972" y2="49823"/>
                        <a14:foregroundMark x1="18972" y1="49823" x2="33333" y2="55496"/>
                        <a14:foregroundMark x1="22872" y1="54610" x2="18085" y2="54078"/>
                        <a14:foregroundMark x1="48582" y1="59929" x2="57270" y2="58156"/>
                        <a14:foregroundMark x1="59220" y1="34574" x2="59220" y2="34574"/>
                        <a14:foregroundMark x1="48936" y1="33688" x2="48936" y2="33688"/>
                        <a14:foregroundMark x1="70213" y1="47695" x2="71454" y2="54255"/>
                        <a14:foregroundMark x1="71454" y1="54255" x2="70035" y2="64362"/>
                        <a14:foregroundMark x1="67199" y1="70922" x2="67376" y2="79255"/>
                        <a14:foregroundMark x1="67376" y1="79255" x2="64184" y2="85461"/>
                        <a14:foregroundMark x1="64184" y1="85461" x2="43262" y2="84752"/>
                        <a14:foregroundMark x1="50355" y1="87057" x2="25000" y2="86702"/>
                        <a14:foregroundMark x1="73050" y1="87411" x2="76418" y2="87411"/>
                        <a14:foregroundMark x1="33156" y1="59220" x2="28191" y2="64539"/>
                        <a14:foregroundMark x1="28191" y1="64539" x2="22163" y2="60993"/>
                        <a14:foregroundMark x1="22163" y1="60993" x2="22163" y2="60993"/>
                        <a14:foregroundMark x1="23404" y1="52305" x2="25177" y2="45567"/>
                        <a14:foregroundMark x1="25177" y1="45567" x2="32447" y2="46454"/>
                        <a14:foregroundMark x1="32447" y1="46454" x2="34220" y2="49113"/>
                        <a14:foregroundMark x1="40780" y1="45390" x2="40780" y2="45390"/>
                        <a14:foregroundMark x1="41135" y1="43262" x2="41135" y2="43262"/>
                        <a14:foregroundMark x1="59574" y1="33688" x2="59574" y2="33688"/>
                        <a14:foregroundMark x1="18617" y1="46631" x2="18617" y2="46631"/>
                        <a14:foregroundMark x1="16135" y1="45035" x2="16135" y2="4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0" t="30435" r="22817" b="12255"/>
          <a:stretch/>
        </p:blipFill>
        <p:spPr>
          <a:xfrm>
            <a:off x="9329839" y="-107014"/>
            <a:ext cx="2135830" cy="170341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B4F9B4F-0A26-4145-BF75-83D2FC9886C8}"/>
              </a:ext>
            </a:extLst>
          </p:cNvPr>
          <p:cNvSpPr/>
          <p:nvPr/>
        </p:nvSpPr>
        <p:spPr>
          <a:xfrm>
            <a:off x="2904307" y="8909793"/>
            <a:ext cx="7903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AE" sz="2400" u="sng" dirty="0">
                <a:latin typeface="Calibri" panose="020F0502020204030204" pitchFamily="34" charset="0"/>
                <a:cs typeface="(AH) Manal Black" pitchFamily="2" charset="-78"/>
              </a:rPr>
              <a:t>يحاكي المتعلّم جملة فعلية بسيطة فعلها ماض أو مضارع ويفهم الفرق بين دلالة الفعلين</a:t>
            </a:r>
            <a:r>
              <a:rPr lang="en-US" sz="2000" u="sng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en-US" sz="2000" u="sng" dirty="0"/>
          </a:p>
        </p:txBody>
      </p:sp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0AA2D41-3A7D-4BF5-9371-79DEFDA3DA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3" descr="A picture containing person&#10;&#10;Description automatically generated">
            <a:extLst>
              <a:ext uri="{FF2B5EF4-FFF2-40B4-BE49-F238E27FC236}">
                <a16:creationId xmlns:a16="http://schemas.microsoft.com/office/drawing/2014/main" id="{1461636A-D926-4F8F-A03F-8D402C9D30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8" name="Table 38">
            <a:extLst>
              <a:ext uri="{FF2B5EF4-FFF2-40B4-BE49-F238E27FC236}">
                <a16:creationId xmlns:a16="http://schemas.microsoft.com/office/drawing/2014/main" id="{C9FA0FC8-E557-4A8C-9F2B-6E2BF1C4E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37536"/>
              </p:ext>
            </p:extLst>
          </p:nvPr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33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163409DD-67FE-4E74-9BE5-57A91E8F39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932" y="8654341"/>
            <a:ext cx="1005840" cy="839251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796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900"/>
                            </p:stCondLst>
                            <p:childTnLst>
                              <p:par>
                                <p:cTn id="1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00"/>
                            </p:stCondLst>
                            <p:childTnLst>
                              <p:par>
                                <p:cTn id="3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2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5" grpId="0" animBg="1"/>
      <p:bldP spid="32" grpId="0" build="allAtOnce"/>
      <p:bldP spid="32" grpId="1" build="allAtOnce"/>
      <p:bldP spid="32" grpId="2" build="allAtOnce"/>
      <p:bldP spid="32" grpId="3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F77CED-CF8C-40E5-81D3-E4DBB893FFBA}"/>
              </a:ext>
            </a:extLst>
          </p:cNvPr>
          <p:cNvSpPr/>
          <p:nvPr/>
        </p:nvSpPr>
        <p:spPr>
          <a:xfrm>
            <a:off x="1149151" y="1220856"/>
            <a:ext cx="11347818" cy="8172436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"/>
          <p:cNvSpPr/>
          <p:nvPr/>
        </p:nvSpPr>
        <p:spPr>
          <a:xfrm>
            <a:off x="2423507" y="7179019"/>
            <a:ext cx="1215690" cy="1512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د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4" name="A_answer"/>
          <p:cNvSpPr/>
          <p:nvPr/>
        </p:nvSpPr>
        <p:spPr>
          <a:xfrm>
            <a:off x="3666302" y="7173240"/>
            <a:ext cx="3221466" cy="1512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يَسْقُطُ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21" name="B"/>
          <p:cNvSpPr/>
          <p:nvPr/>
        </p:nvSpPr>
        <p:spPr>
          <a:xfrm>
            <a:off x="2429389" y="5450697"/>
            <a:ext cx="1215690" cy="1512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ب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6" name="B_answer"/>
          <p:cNvSpPr/>
          <p:nvPr/>
        </p:nvSpPr>
        <p:spPr>
          <a:xfrm>
            <a:off x="3667641" y="5450697"/>
            <a:ext cx="3256138" cy="1512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تَسْقًطُ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20" name="C"/>
          <p:cNvSpPr/>
          <p:nvPr/>
        </p:nvSpPr>
        <p:spPr>
          <a:xfrm>
            <a:off x="7503119" y="5446937"/>
            <a:ext cx="1215690" cy="1512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أ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8" name="C_answer"/>
          <p:cNvSpPr/>
          <p:nvPr/>
        </p:nvSpPr>
        <p:spPr>
          <a:xfrm>
            <a:off x="8761478" y="5446937"/>
            <a:ext cx="3114508" cy="1512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سَقَطَ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22" name="D"/>
          <p:cNvSpPr/>
          <p:nvPr/>
        </p:nvSpPr>
        <p:spPr>
          <a:xfrm>
            <a:off x="7562441" y="7142416"/>
            <a:ext cx="1209763" cy="1512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ج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10" name="D_answer"/>
          <p:cNvSpPr/>
          <p:nvPr/>
        </p:nvSpPr>
        <p:spPr>
          <a:xfrm>
            <a:off x="8806634" y="7142416"/>
            <a:ext cx="3114508" cy="1512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أَسْقَطَ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12" name="Question box"/>
          <p:cNvSpPr/>
          <p:nvPr/>
        </p:nvSpPr>
        <p:spPr>
          <a:xfrm>
            <a:off x="1940927" y="1596403"/>
            <a:ext cx="9830005" cy="1604814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 w="76200">
            <a:solidFill>
              <a:schemeClr val="bg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latin typeface="+mj-lt"/>
                <a:cs typeface="(AH) Manal Black" pitchFamily="2" charset="-78"/>
              </a:rPr>
              <a:t>* هَيّا نُعَّبر عَنْ الصُّورة بالْفعل </a:t>
            </a:r>
            <a:r>
              <a:rPr lang="ar-BH" sz="5400" u="sng" dirty="0">
                <a:solidFill>
                  <a:srgbClr val="FF0000"/>
                </a:solidFill>
                <a:latin typeface="+mj-lt"/>
                <a:cs typeface="(AH) Manal Black" pitchFamily="2" charset="-78"/>
              </a:rPr>
              <a:t>المُضارِع</a:t>
            </a:r>
            <a:r>
              <a:rPr lang="ar-BH" sz="5400" dirty="0">
                <a:latin typeface="+mj-lt"/>
                <a:cs typeface="(AH) Manal Black" pitchFamily="2" charset="-78"/>
              </a:rPr>
              <a:t> الْمُناسَب.</a:t>
            </a:r>
            <a:endParaRPr lang="en-GB" sz="6000" dirty="0">
              <a:latin typeface="+mj-lt"/>
              <a:cs typeface="(AH) Manal Black" pitchFamily="2" charset="-78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6" name="click.wav"/>
            </a:hlinkClick>
          </p:cNvPr>
          <p:cNvSpPr/>
          <p:nvPr/>
        </p:nvSpPr>
        <p:spPr>
          <a:xfrm>
            <a:off x="11814198" y="9034200"/>
            <a:ext cx="756000" cy="567000"/>
          </a:xfrm>
          <a:prstGeom prst="roundRect">
            <a:avLst/>
          </a:pr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94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&gt;</a:t>
            </a:r>
            <a:endParaRPr lang="en-GB" sz="462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9FA24B0-A87D-4CEC-9ACE-8C2C71FA92B9}"/>
              </a:ext>
            </a:extLst>
          </p:cNvPr>
          <p:cNvSpPr/>
          <p:nvPr/>
        </p:nvSpPr>
        <p:spPr>
          <a:xfrm>
            <a:off x="4981123" y="3794435"/>
            <a:ext cx="2615184" cy="1265681"/>
          </a:xfrm>
          <a:prstGeom prst="rightArrow">
            <a:avLst/>
          </a:prstGeom>
          <a:solidFill>
            <a:srgbClr val="FFC000">
              <a:alpha val="5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A26430-B4D6-42B8-99C3-1FA3B4D343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688" b="87411" l="13121" r="76418">
                        <a14:foregroundMark x1="19681" y1="63652" x2="13652" y2="61170"/>
                        <a14:foregroundMark x1="13652" y1="61170" x2="13121" y2="53723"/>
                        <a14:foregroundMark x1="13121" y1="53723" x2="18972" y2="49823"/>
                        <a14:foregroundMark x1="18972" y1="49823" x2="33333" y2="55496"/>
                        <a14:foregroundMark x1="22872" y1="54610" x2="18085" y2="54078"/>
                        <a14:foregroundMark x1="48582" y1="59929" x2="57270" y2="58156"/>
                        <a14:foregroundMark x1="59220" y1="34574" x2="59220" y2="34574"/>
                        <a14:foregroundMark x1="48936" y1="33688" x2="48936" y2="33688"/>
                        <a14:foregroundMark x1="70213" y1="47695" x2="71454" y2="54255"/>
                        <a14:foregroundMark x1="71454" y1="54255" x2="70035" y2="64362"/>
                        <a14:foregroundMark x1="67199" y1="70922" x2="67376" y2="79255"/>
                        <a14:foregroundMark x1="67376" y1="79255" x2="64184" y2="85461"/>
                        <a14:foregroundMark x1="64184" y1="85461" x2="43262" y2="84752"/>
                        <a14:foregroundMark x1="50355" y1="87057" x2="25000" y2="86702"/>
                        <a14:foregroundMark x1="73050" y1="87411" x2="76418" y2="87411"/>
                        <a14:foregroundMark x1="33156" y1="59220" x2="28191" y2="64539"/>
                        <a14:foregroundMark x1="28191" y1="64539" x2="22163" y2="60993"/>
                        <a14:foregroundMark x1="22163" y1="60993" x2="22163" y2="60993"/>
                        <a14:foregroundMark x1="23404" y1="52305" x2="25177" y2="45567"/>
                        <a14:foregroundMark x1="25177" y1="45567" x2="32447" y2="46454"/>
                        <a14:foregroundMark x1="32447" y1="46454" x2="34220" y2="49113"/>
                        <a14:foregroundMark x1="40780" y1="45390" x2="40780" y2="45390"/>
                        <a14:foregroundMark x1="41135" y1="43262" x2="41135" y2="43262"/>
                        <a14:foregroundMark x1="59574" y1="33688" x2="59574" y2="33688"/>
                        <a14:foregroundMark x1="18617" y1="46631" x2="18617" y2="46631"/>
                        <a14:foregroundMark x1="16135" y1="45035" x2="16135" y2="4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0" t="30435" r="22817" b="12255"/>
          <a:stretch/>
        </p:blipFill>
        <p:spPr>
          <a:xfrm>
            <a:off x="9329839" y="-107014"/>
            <a:ext cx="2135830" cy="17034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8F4C72-1FC8-498F-90F3-9724F771E0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95" b="89522" l="1954" r="99467">
                        <a14:foregroundMark x1="6039" y1="74715" x2="7638" y2="49886"/>
                        <a14:foregroundMark x1="6039" y1="33713" x2="7993" y2="38952"/>
                        <a14:foregroundMark x1="3020" y1="32802" x2="1954" y2="28702"/>
                        <a14:foregroundMark x1="41563" y1="75171" x2="32682" y2="75626"/>
                        <a14:foregroundMark x1="53108" y1="55581" x2="59858" y2="48519"/>
                        <a14:foregroundMark x1="59503" y1="49886" x2="40675" y2="56720"/>
                        <a14:foregroundMark x1="40675" y1="56720" x2="42806" y2="45330"/>
                        <a14:foregroundMark x1="42806" y1="45330" x2="50622" y2="38724"/>
                        <a14:foregroundMark x1="50622" y1="38724" x2="56838" y2="36674"/>
                        <a14:foregroundMark x1="44227" y1="58087" x2="50977" y2="56720"/>
                        <a14:foregroundMark x1="93961" y1="45330" x2="93961" y2="45330"/>
                        <a14:foregroundMark x1="67318" y1="73349" x2="62700" y2="55809"/>
                        <a14:foregroundMark x1="77265" y1="33257" x2="79929" y2="35308"/>
                        <a14:foregroundMark x1="99467" y1="50114" x2="94671" y2="46241"/>
                        <a14:foregroundMark x1="46892" y1="47153" x2="45648" y2="47153"/>
                        <a14:foregroundMark x1="49734" y1="63781" x2="49734" y2="63781"/>
                      </a14:backgroundRemoval>
                    </a14:imgEffect>
                  </a14:imgLayer>
                </a14:imgProps>
              </a:ext>
            </a:extLst>
          </a:blip>
          <a:srcRect b="21450"/>
          <a:stretch/>
        </p:blipFill>
        <p:spPr>
          <a:xfrm>
            <a:off x="7575701" y="2112574"/>
            <a:ext cx="5362575" cy="354902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932CB49-D463-41AD-9644-97BE4E8727EB}"/>
              </a:ext>
            </a:extLst>
          </p:cNvPr>
          <p:cNvSpPr/>
          <p:nvPr/>
        </p:nvSpPr>
        <p:spPr>
          <a:xfrm>
            <a:off x="2904307" y="8909793"/>
            <a:ext cx="7903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AE" sz="2400" u="sng" dirty="0">
                <a:latin typeface="Calibri" panose="020F0502020204030204" pitchFamily="34" charset="0"/>
                <a:cs typeface="(AH) Manal Black" pitchFamily="2" charset="-78"/>
              </a:rPr>
              <a:t>يحاكي المتعلّم جملة فعلية بسيطة فعلها ماض أو مضارع ويفهم الفرق بين دلالة الفعلين</a:t>
            </a:r>
            <a:r>
              <a:rPr lang="en-US" sz="2000" u="sng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en-US" sz="2000" u="sng" dirty="0"/>
          </a:p>
        </p:txBody>
      </p:sp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9ACCA0-AEEE-4917-B43A-46850674D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3" descr="A picture containing person&#10;&#10;Description automatically generated">
            <a:extLst>
              <a:ext uri="{FF2B5EF4-FFF2-40B4-BE49-F238E27FC236}">
                <a16:creationId xmlns:a16="http://schemas.microsoft.com/office/drawing/2014/main" id="{59B936A8-C2EC-4AC5-80EB-2805859130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8" name="Table 38">
            <a:extLst>
              <a:ext uri="{FF2B5EF4-FFF2-40B4-BE49-F238E27FC236}">
                <a16:creationId xmlns:a16="http://schemas.microsoft.com/office/drawing/2014/main" id="{42D6AE35-0135-430F-8175-D3DA65B73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37536"/>
              </p:ext>
            </p:extLst>
          </p:nvPr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9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00A37D38-F931-40C5-A317-B0FC77A4CC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932" y="8654341"/>
            <a:ext cx="1005840" cy="839251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44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900"/>
                            </p:stCondLst>
                            <p:childTnLst>
                              <p:par>
                                <p:cTn id="1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00"/>
                            </p:stCondLst>
                            <p:childTnLst>
                              <p:par>
                                <p:cTn id="3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299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5" grpId="0" animBg="1"/>
      <p:bldP spid="34" grpId="0" build="allAtOnce"/>
      <p:bldP spid="34" grpId="1" build="allAtOnce"/>
      <p:bldP spid="34" grpId="2" build="allAtOnce"/>
      <p:bldP spid="34" grpId="3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F77CED-CF8C-40E5-81D3-E4DBB893FFBA}"/>
              </a:ext>
            </a:extLst>
          </p:cNvPr>
          <p:cNvSpPr/>
          <p:nvPr/>
        </p:nvSpPr>
        <p:spPr>
          <a:xfrm>
            <a:off x="1149151" y="1220856"/>
            <a:ext cx="11347818" cy="8172436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"/>
          <p:cNvSpPr/>
          <p:nvPr/>
        </p:nvSpPr>
        <p:spPr>
          <a:xfrm>
            <a:off x="7501498" y="7182102"/>
            <a:ext cx="1215690" cy="1512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ج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4" name="A_answer"/>
          <p:cNvSpPr/>
          <p:nvPr/>
        </p:nvSpPr>
        <p:spPr>
          <a:xfrm>
            <a:off x="8744293" y="7176323"/>
            <a:ext cx="3221466" cy="1512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يَلْبِسُ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21" name="B"/>
          <p:cNvSpPr/>
          <p:nvPr/>
        </p:nvSpPr>
        <p:spPr>
          <a:xfrm>
            <a:off x="2429389" y="5450697"/>
            <a:ext cx="1215690" cy="1512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ب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6" name="B_answer"/>
          <p:cNvSpPr/>
          <p:nvPr/>
        </p:nvSpPr>
        <p:spPr>
          <a:xfrm>
            <a:off x="3719423" y="5450697"/>
            <a:ext cx="3204356" cy="1512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 err="1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إِلْبِس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20" name="C"/>
          <p:cNvSpPr/>
          <p:nvPr/>
        </p:nvSpPr>
        <p:spPr>
          <a:xfrm>
            <a:off x="7503119" y="5446937"/>
            <a:ext cx="1215690" cy="1512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أ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8" name="C_answer"/>
          <p:cNvSpPr/>
          <p:nvPr/>
        </p:nvSpPr>
        <p:spPr>
          <a:xfrm>
            <a:off x="8761478" y="5446937"/>
            <a:ext cx="3114508" cy="1512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لَبَسَ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22" name="D"/>
          <p:cNvSpPr/>
          <p:nvPr/>
        </p:nvSpPr>
        <p:spPr>
          <a:xfrm>
            <a:off x="2509660" y="7256089"/>
            <a:ext cx="1209763" cy="1512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د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10" name="D_answer"/>
          <p:cNvSpPr/>
          <p:nvPr/>
        </p:nvSpPr>
        <p:spPr>
          <a:xfrm>
            <a:off x="3742855" y="7256089"/>
            <a:ext cx="3180924" cy="1512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solidFill>
                  <a:schemeClr val="bg1"/>
                </a:solidFill>
                <a:latin typeface="Arial" panose="020B0604020202020204" pitchFamily="34" charset="0"/>
                <a:cs typeface="(AH) Manal Black" pitchFamily="2" charset="-78"/>
              </a:rPr>
              <a:t>تَلْبِسُ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(AH) Manal Black" pitchFamily="2" charset="-78"/>
            </a:endParaRPr>
          </a:p>
        </p:txBody>
      </p:sp>
      <p:sp>
        <p:nvSpPr>
          <p:cNvPr id="12" name="Question box"/>
          <p:cNvSpPr/>
          <p:nvPr/>
        </p:nvSpPr>
        <p:spPr>
          <a:xfrm>
            <a:off x="1940927" y="1596403"/>
            <a:ext cx="9830005" cy="1604814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 w="76200">
            <a:solidFill>
              <a:schemeClr val="bg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BH" sz="5400" dirty="0">
                <a:latin typeface="+mj-lt"/>
                <a:cs typeface="(AH) Manal Black" pitchFamily="2" charset="-78"/>
              </a:rPr>
              <a:t>* هَيّا نُعَّبر عَنْ الصُّورة بالْفعل </a:t>
            </a:r>
            <a:r>
              <a:rPr lang="ar-BH" sz="5400" u="sng" dirty="0">
                <a:solidFill>
                  <a:srgbClr val="FF0000"/>
                </a:solidFill>
                <a:latin typeface="+mj-lt"/>
                <a:cs typeface="(AH) Manal Black" pitchFamily="2" charset="-78"/>
              </a:rPr>
              <a:t>المُضارع</a:t>
            </a:r>
            <a:r>
              <a:rPr lang="ar-BH" sz="5400" dirty="0">
                <a:latin typeface="+mj-lt"/>
                <a:cs typeface="(AH) Manal Black" pitchFamily="2" charset="-78"/>
              </a:rPr>
              <a:t> الْمُناسَب.</a:t>
            </a:r>
            <a:endParaRPr lang="en-GB" sz="6000" dirty="0">
              <a:latin typeface="+mj-lt"/>
              <a:cs typeface="(AH) Manal Black" pitchFamily="2" charset="-78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6" name="click.wav"/>
            </a:hlinkClick>
          </p:cNvPr>
          <p:cNvSpPr/>
          <p:nvPr/>
        </p:nvSpPr>
        <p:spPr>
          <a:xfrm>
            <a:off x="11814198" y="9034200"/>
            <a:ext cx="756000" cy="567000"/>
          </a:xfrm>
          <a:prstGeom prst="roundRect">
            <a:avLst/>
          </a:prstGeom>
          <a:solidFill>
            <a:schemeClr val="bg2">
              <a:lumMod val="50000"/>
              <a:alpha val="75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94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&gt;</a:t>
            </a:r>
            <a:endParaRPr lang="en-GB" sz="462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9FA24B0-A87D-4CEC-9ACE-8C2C71FA92B9}"/>
              </a:ext>
            </a:extLst>
          </p:cNvPr>
          <p:cNvSpPr/>
          <p:nvPr/>
        </p:nvSpPr>
        <p:spPr>
          <a:xfrm>
            <a:off x="6923779" y="3845883"/>
            <a:ext cx="2615184" cy="1265681"/>
          </a:xfrm>
          <a:prstGeom prst="rightArrow">
            <a:avLst/>
          </a:prstGeom>
          <a:solidFill>
            <a:srgbClr val="FFC000">
              <a:alpha val="5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A26430-B4D6-42B8-99C3-1FA3B4D343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688" b="87411" l="13121" r="76418">
                        <a14:foregroundMark x1="19681" y1="63652" x2="13652" y2="61170"/>
                        <a14:foregroundMark x1="13652" y1="61170" x2="13121" y2="53723"/>
                        <a14:foregroundMark x1="13121" y1="53723" x2="18972" y2="49823"/>
                        <a14:foregroundMark x1="18972" y1="49823" x2="33333" y2="55496"/>
                        <a14:foregroundMark x1="22872" y1="54610" x2="18085" y2="54078"/>
                        <a14:foregroundMark x1="48582" y1="59929" x2="57270" y2="58156"/>
                        <a14:foregroundMark x1="59220" y1="34574" x2="59220" y2="34574"/>
                        <a14:foregroundMark x1="48936" y1="33688" x2="48936" y2="33688"/>
                        <a14:foregroundMark x1="70213" y1="47695" x2="71454" y2="54255"/>
                        <a14:foregroundMark x1="71454" y1="54255" x2="70035" y2="64362"/>
                        <a14:foregroundMark x1="67199" y1="70922" x2="67376" y2="79255"/>
                        <a14:foregroundMark x1="67376" y1="79255" x2="64184" y2="85461"/>
                        <a14:foregroundMark x1="64184" y1="85461" x2="43262" y2="84752"/>
                        <a14:foregroundMark x1="50355" y1="87057" x2="25000" y2="86702"/>
                        <a14:foregroundMark x1="73050" y1="87411" x2="76418" y2="87411"/>
                        <a14:foregroundMark x1="33156" y1="59220" x2="28191" y2="64539"/>
                        <a14:foregroundMark x1="28191" y1="64539" x2="22163" y2="60993"/>
                        <a14:foregroundMark x1="22163" y1="60993" x2="22163" y2="60993"/>
                        <a14:foregroundMark x1="23404" y1="52305" x2="25177" y2="45567"/>
                        <a14:foregroundMark x1="25177" y1="45567" x2="32447" y2="46454"/>
                        <a14:foregroundMark x1="32447" y1="46454" x2="34220" y2="49113"/>
                        <a14:foregroundMark x1="40780" y1="45390" x2="40780" y2="45390"/>
                        <a14:foregroundMark x1="41135" y1="43262" x2="41135" y2="43262"/>
                        <a14:foregroundMark x1="59574" y1="33688" x2="59574" y2="33688"/>
                        <a14:foregroundMark x1="18617" y1="46631" x2="18617" y2="46631"/>
                        <a14:foregroundMark x1="16135" y1="45035" x2="16135" y2="4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0" t="30435" r="22817" b="12255"/>
          <a:stretch/>
        </p:blipFill>
        <p:spPr>
          <a:xfrm>
            <a:off x="9329839" y="-107014"/>
            <a:ext cx="2135830" cy="17034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1EA83BE-E7D0-468B-97C4-4D476307B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98667" l="8240" r="89888">
                        <a14:foregroundMark x1="23596" y1="98667" x2="18352" y2="85556"/>
                        <a14:foregroundMark x1="39700" y1="97333" x2="41199" y2="83333"/>
                        <a14:foregroundMark x1="8240" y1="47778" x2="14232" y2="35778"/>
                        <a14:foregroundMark x1="14232" y1="35778" x2="21348" y2="35111"/>
                        <a14:foregroundMark x1="36704" y1="28889" x2="35206" y2="28222"/>
                        <a14:foregroundMark x1="11985" y1="17333" x2="25843" y2="8889"/>
                        <a14:foregroundMark x1="25843" y1="8889" x2="46067" y2="8000"/>
                        <a14:foregroundMark x1="46067" y1="8000" x2="50187" y2="8444"/>
                        <a14:foregroundMark x1="44195" y1="3778" x2="41948" y2="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5071" y="2649893"/>
            <a:ext cx="2615184" cy="282418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59DB2D-83D5-4C7B-94F9-0B80FFA8BB87}"/>
              </a:ext>
            </a:extLst>
          </p:cNvPr>
          <p:cNvSpPr/>
          <p:nvPr/>
        </p:nvSpPr>
        <p:spPr>
          <a:xfrm>
            <a:off x="2904307" y="8909793"/>
            <a:ext cx="7903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AE" sz="2400" u="sng" dirty="0">
                <a:latin typeface="Calibri" panose="020F0502020204030204" pitchFamily="34" charset="0"/>
                <a:cs typeface="(AH) Manal Black" pitchFamily="2" charset="-78"/>
              </a:rPr>
              <a:t>يحاكي المتعلّم جملة فعلية بسيطة فعلها ماض أو مضارع ويفهم الفرق بين دلالة الفعلين</a:t>
            </a:r>
            <a:r>
              <a:rPr lang="en-US" sz="2000" u="sng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en-US" sz="2000" u="sng" dirty="0"/>
          </a:p>
        </p:txBody>
      </p:sp>
      <p:pic>
        <p:nvPicPr>
          <p:cNvPr id="28" name="Picture 2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30DD1F-3346-4FCE-8CED-0D3328A2FB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9" descr="A picture containing person&#10;&#10;Description automatically generated">
            <a:extLst>
              <a:ext uri="{FF2B5EF4-FFF2-40B4-BE49-F238E27FC236}">
                <a16:creationId xmlns:a16="http://schemas.microsoft.com/office/drawing/2014/main" id="{A9CD2D66-8067-477F-A9C8-9F6520B51C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2" name="Table 38">
            <a:extLst>
              <a:ext uri="{FF2B5EF4-FFF2-40B4-BE49-F238E27FC236}">
                <a16:creationId xmlns:a16="http://schemas.microsoft.com/office/drawing/2014/main" id="{C2A4006F-9782-4658-AC90-55A0F6208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37536"/>
              </p:ext>
            </p:extLst>
          </p:nvPr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33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6A84A1E0-E05C-4C3F-A9EE-95ABAA7A9A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932" y="8654341"/>
            <a:ext cx="1005840" cy="839251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67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900"/>
                            </p:stCondLst>
                            <p:childTnLst>
                              <p:par>
                                <p:cTn id="1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00"/>
                            </p:stCondLst>
                            <p:childTnLst>
                              <p:par>
                                <p:cTn id="3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2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5" grpId="0" animBg="1"/>
      <p:bldP spid="31" grpId="0" build="allAtOnce"/>
      <p:bldP spid="31" grpId="1" build="allAtOnce"/>
      <p:bldP spid="31" grpId="2" build="allAtOnce"/>
      <p:bldP spid="31" grpId="3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D45DCDC-22C8-47AC-ACA7-FFBE4E1589F3}"/>
              </a:ext>
            </a:extLst>
          </p:cNvPr>
          <p:cNvSpPr/>
          <p:nvPr/>
        </p:nvSpPr>
        <p:spPr>
          <a:xfrm>
            <a:off x="2618509" y="2592833"/>
            <a:ext cx="9326179" cy="6485854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30BA7D-3E22-4197-AAEA-B144BB117317}"/>
              </a:ext>
            </a:extLst>
          </p:cNvPr>
          <p:cNvSpPr/>
          <p:nvPr/>
        </p:nvSpPr>
        <p:spPr>
          <a:xfrm>
            <a:off x="8894879" y="199347"/>
            <a:ext cx="2438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AE" sz="3600" u="sng" dirty="0">
                <a:cs typeface="(AH) Manal Black" pitchFamily="2" charset="-78"/>
              </a:rPr>
              <a:t>اجب مع المعلمة</a:t>
            </a:r>
            <a:r>
              <a:rPr lang="ar-BH" sz="3600" u="sng" dirty="0">
                <a:cs typeface="(AH) Manal Black" pitchFamily="2" charset="-78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430943-4BAF-48E7-A47D-917A4579787B}"/>
              </a:ext>
            </a:extLst>
          </p:cNvPr>
          <p:cNvSpPr txBox="1"/>
          <p:nvPr/>
        </p:nvSpPr>
        <p:spPr>
          <a:xfrm>
            <a:off x="5627702" y="3795651"/>
            <a:ext cx="5705665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en-US" sz="4800" b="1" u="sng" dirty="0">
                <a:cs typeface="(AH) Manal Black" pitchFamily="2" charset="-78"/>
              </a:rPr>
              <a:t>wordwall.net</a:t>
            </a:r>
          </a:p>
        </p:txBody>
      </p:sp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0C0376EA-7236-4767-BC5D-FA585D8DC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28" b="99634" l="4375" r="95625">
                        <a14:foregroundMark x1="8438" y1="95604" x2="63125" y2="89011"/>
                        <a14:foregroundMark x1="63125" y1="89011" x2="90938" y2="99634"/>
                        <a14:foregroundMark x1="68438" y1="77289" x2="55313" y2="61172"/>
                        <a14:foregroundMark x1="55313" y1="61172" x2="39063" y2="64469"/>
                        <a14:foregroundMark x1="39063" y1="64469" x2="37188" y2="69231"/>
                        <a14:foregroundMark x1="26875" y1="75458" x2="41563" y2="63736"/>
                        <a14:foregroundMark x1="41563" y1="63736" x2="57188" y2="62637"/>
                        <a14:foregroundMark x1="57188" y1="62637" x2="69688" y2="63736"/>
                        <a14:foregroundMark x1="69063" y1="64469" x2="31563" y2="65201"/>
                        <a14:foregroundMark x1="31563" y1="65201" x2="30938" y2="65201"/>
                        <a14:foregroundMark x1="4375" y1="97070" x2="4375" y2="97070"/>
                        <a14:foregroundMark x1="95625" y1="98901" x2="95625" y2="98901"/>
                        <a14:foregroundMark x1="67188" y1="5128" x2="67188" y2="5128"/>
                        <a14:foregroundMark x1="90938" y1="24542" x2="90938" y2="24542"/>
                        <a14:foregroundMark x1="85313" y1="22711" x2="85313" y2="22711"/>
                        <a14:foregroundMark x1="82813" y1="20879" x2="82813" y2="20879"/>
                        <a14:foregroundMark x1="80000" y1="26740" x2="80000" y2="26740"/>
                        <a14:foregroundMark x1="6250" y1="29670" x2="6250" y2="29670"/>
                        <a14:foregroundMark x1="10625" y1="24908" x2="10625" y2="24908"/>
                        <a14:foregroundMark x1="13750" y1="21612" x2="13750" y2="21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74" y="-7493"/>
            <a:ext cx="3048000" cy="26003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6A344FE-AFD7-4F0E-97C1-E21D2096A5D8}"/>
              </a:ext>
            </a:extLst>
          </p:cNvPr>
          <p:cNvSpPr/>
          <p:nvPr/>
        </p:nvSpPr>
        <p:spPr>
          <a:xfrm>
            <a:off x="3302958" y="8551904"/>
            <a:ext cx="7903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AE" sz="2400" u="sng" dirty="0">
                <a:latin typeface="Calibri" panose="020F0502020204030204" pitchFamily="34" charset="0"/>
                <a:cs typeface="(AH) Manal Black" pitchFamily="2" charset="-78"/>
              </a:rPr>
              <a:t>يحاكي المتعلّم جملة فعلية بسيطة فعلها ماض أو مضارع ويفهم الفرق بين دلالة الفعلين</a:t>
            </a:r>
            <a:r>
              <a:rPr lang="en-US" sz="2000" u="sng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en-US" sz="2000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8CB42-3383-42EC-AD67-91E716C16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246" y="5092556"/>
            <a:ext cx="4781103" cy="3238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283622-469C-4F6F-8175-16D7F6A0E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164" y="3524649"/>
            <a:ext cx="4420502" cy="3387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59670F4-EA0A-4436-8E24-65929C913924}"/>
              </a:ext>
            </a:extLst>
          </p:cNvPr>
          <p:cNvSpPr/>
          <p:nvPr/>
        </p:nvSpPr>
        <p:spPr>
          <a:xfrm>
            <a:off x="3351215" y="2862498"/>
            <a:ext cx="40552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https://wordwall.net/play/4850/127/417</a:t>
            </a:r>
            <a:endParaRPr lang="ar-BH" dirty="0"/>
          </a:p>
          <a:p>
            <a:endParaRPr lang="en-US" dirty="0"/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5C4165D-8C27-4010-9BCF-DE2CF715EC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297A1F13-7179-4795-B4D7-B14A52B146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777E6828-FF18-4969-B04E-52FEAAE2AC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37536"/>
              </p:ext>
            </p:extLst>
          </p:nvPr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2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15F0315E-EDE8-4E77-B371-BF6EC48428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932" y="8654341"/>
            <a:ext cx="1005840" cy="839251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B82AE1A-1EF3-471C-B9C8-5CAA554DF62D}"/>
              </a:ext>
            </a:extLst>
          </p:cNvPr>
          <p:cNvSpPr/>
          <p:nvPr/>
        </p:nvSpPr>
        <p:spPr>
          <a:xfrm>
            <a:off x="8070137" y="2997506"/>
            <a:ext cx="35157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التَّغْذية الرَّاجِعة:</a:t>
            </a:r>
          </a:p>
        </p:txBody>
      </p:sp>
    </p:spTree>
    <p:extLst>
      <p:ext uri="{BB962C8B-B14F-4D97-AF65-F5344CB8AC3E}">
        <p14:creationId xmlns:p14="http://schemas.microsoft.com/office/powerpoint/2010/main" val="3154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1.79894E-6 L -2.30159E-6 -0.07209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"/>
                            </p:stCondLst>
                            <p:childTnLst>
                              <p:par>
                                <p:cTn id="17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1.79894E-6 L -2.30159E-6 -0.07209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1.79894E-6 L -2.30159E-6 -0.07209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900"/>
                            </p:stCondLst>
                            <p:childTnLst>
                              <p:par>
                                <p:cTn id="36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1.79894E-6 L -2.30159E-6 -0.07209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29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8" grpId="0" build="allAtOnce"/>
      <p:bldP spid="18" grpId="1" build="allAtOnce"/>
      <p:bldP spid="18" grpId="2" build="allAtOnce"/>
      <p:bldP spid="18" grpId="3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8C92204-3D6F-436E-87F8-C124F2690494}"/>
              </a:ext>
            </a:extLst>
          </p:cNvPr>
          <p:cNvSpPr/>
          <p:nvPr/>
        </p:nvSpPr>
        <p:spPr>
          <a:xfrm>
            <a:off x="3753488" y="2252410"/>
            <a:ext cx="7618475" cy="6818404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65F202-7091-43CC-8DA6-DC8D885113DA}"/>
              </a:ext>
            </a:extLst>
          </p:cNvPr>
          <p:cNvSpPr/>
          <p:nvPr/>
        </p:nvSpPr>
        <p:spPr>
          <a:xfrm>
            <a:off x="4986507" y="2439064"/>
            <a:ext cx="5715027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 هَل حَقَقّنا </a:t>
            </a:r>
            <a:r>
              <a:rPr lang="ar-BH" sz="4800" u="sng" dirty="0">
                <a:cs typeface="(AH) Manal Black" pitchFamily="2" charset="-78"/>
              </a:rPr>
              <a:t>أهْداف درِس الْيَوْم: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AD1778-2AFA-4A73-9501-1FD47095A599}"/>
              </a:ext>
            </a:extLst>
          </p:cNvPr>
          <p:cNvSpPr/>
          <p:nvPr/>
        </p:nvSpPr>
        <p:spPr>
          <a:xfrm>
            <a:off x="3930881" y="3456715"/>
            <a:ext cx="7441082" cy="487146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SA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 </a:t>
            </a:r>
            <a:r>
              <a:rPr lang="ar-BH" sz="6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5400" dirty="0"/>
              <a:t> </a:t>
            </a:r>
            <a:r>
              <a:rPr lang="ar-BH" sz="48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هَل</a:t>
            </a:r>
            <a:r>
              <a:rPr lang="ar-AE" sz="5400" dirty="0"/>
              <a:t> </a:t>
            </a:r>
            <a:r>
              <a:rPr lang="ar-BH" sz="4800" dirty="0">
                <a:latin typeface="Calibri" panose="020F0502020204030204" pitchFamily="34" charset="0"/>
                <a:cs typeface="(AH) Manal Black" pitchFamily="2" charset="-78"/>
              </a:rPr>
              <a:t>تَعَلَّمنا كَيَف نُفّرِّق بَيْنَ الْفِعْل الْماضي وَالْفِعْل الْمُضارِع ،</a:t>
            </a:r>
          </a:p>
          <a:p>
            <a:pPr algn="ctr" rtl="1">
              <a:lnSpc>
                <a:spcPct val="200000"/>
              </a:lnSpc>
            </a:pPr>
            <a:r>
              <a:rPr lang="ar-BH" sz="4800" dirty="0">
                <a:latin typeface="Calibri" panose="020F0502020204030204" pitchFamily="34" charset="0"/>
                <a:cs typeface="(AH) Manal Black" pitchFamily="2" charset="-78"/>
              </a:rPr>
              <a:t> وَنُصَنِّف الْجُمَل ؟</a:t>
            </a:r>
            <a:endParaRPr lang="en-US" sz="4800" dirty="0"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C771D1F-063E-43E3-836C-BEFE20AE6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55" y="5609372"/>
            <a:ext cx="4762500" cy="3810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412A79D-92FD-4A3A-AD84-99E203DCA868}"/>
              </a:ext>
            </a:extLst>
          </p:cNvPr>
          <p:cNvSpPr/>
          <p:nvPr/>
        </p:nvSpPr>
        <p:spPr>
          <a:xfrm>
            <a:off x="3880705" y="9025293"/>
            <a:ext cx="7903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AE" sz="2400" u="sng" dirty="0">
                <a:latin typeface="Calibri" panose="020F0502020204030204" pitchFamily="34" charset="0"/>
                <a:cs typeface="(AH) Manal Black" pitchFamily="2" charset="-78"/>
              </a:rPr>
              <a:t>يحاكي المتعلّم جملة فعلية بسيطة فعلها ماض أو مضارع ويفهم الفرق بين دلالة الفعلين</a:t>
            </a:r>
            <a:r>
              <a:rPr lang="en-US" sz="2000" u="sng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en-US" sz="2000" u="sng" dirty="0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5B7E7D1-E6CF-471D-A0E8-6F170146E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" y="8249597"/>
            <a:ext cx="640258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AE0517A6-5690-4FAB-8048-C9A5D1B0E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" y="3632322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27E444AE-8604-4ED9-805E-F51B590C0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186706"/>
              </p:ext>
            </p:extLst>
          </p:nvPr>
        </p:nvGraphicFramePr>
        <p:xfrm>
          <a:off x="17247" y="3632322"/>
          <a:ext cx="658835" cy="5994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0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69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7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D774568-003A-49E4-ACC6-828DDF4FC8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932" y="8654341"/>
            <a:ext cx="1005840" cy="839251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7426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0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0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29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2" grpId="0" build="allAtOnce"/>
      <p:bldP spid="22" grpId="1" build="allAtOnce"/>
      <p:bldP spid="22" grpId="2" build="allAtOnce"/>
      <p:bldP spid="22" grpId="3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5C307B-8AC0-4007-A848-1AA7D9361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143" y="2119873"/>
            <a:ext cx="10332720" cy="581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BFB587F-F2A6-4873-942B-A30E74C12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9" y="1580108"/>
            <a:ext cx="944117" cy="565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873870-02B7-45D2-AA98-9C0FC3FCFBD0}"/>
              </a:ext>
            </a:extLst>
          </p:cNvPr>
          <p:cNvSpPr/>
          <p:nvPr/>
        </p:nvSpPr>
        <p:spPr>
          <a:xfrm>
            <a:off x="402608" y="1669172"/>
            <a:ext cx="692817" cy="383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08146" rtl="1"/>
            <a:r>
              <a:rPr lang="ar-BH" sz="1890" dirty="0">
                <a:solidFill>
                  <a:schemeClr val="bg1"/>
                </a:solidFill>
                <a:cs typeface="(AH) Manal Black" pitchFamily="2" charset="-78"/>
              </a:rPr>
              <a:t>الْواجِب</a:t>
            </a:r>
            <a:endParaRPr lang="en-US" sz="2205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0BB6F1F-1D49-4044-84C2-A301D6E316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flipH="1">
            <a:off x="383737" y="2254235"/>
            <a:ext cx="908196" cy="1131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7AA83-C98C-47B0-B15F-9EB474138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714" y1="26383" x2="56286" y2="20851"/>
                        <a14:foregroundMark x1="56286" y1="20851" x2="68857" y2="20851"/>
                        <a14:foregroundMark x1="75429" y1="18723" x2="75429" y2="18723"/>
                        <a14:foregroundMark x1="75429" y1="18723" x2="69429" y2="18723"/>
                        <a14:foregroundMark x1="36000" y1="22979" x2="22000" y2="24255"/>
                        <a14:foregroundMark x1="62286" y1="84255" x2="36857" y2="82553"/>
                        <a14:foregroundMark x1="72000" y1="16596" x2="55714" y2="18723"/>
                        <a14:foregroundMark x1="66857" y1="17447" x2="52571" y2="17872"/>
                        <a14:foregroundMark x1="56571" y1="17447" x2="71143" y2="15319"/>
                        <a14:foregroundMark x1="71143" y1="15319" x2="74857" y2="15319"/>
                        <a14:foregroundMark x1="42286" y1="9787" x2="42286" y2="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200" y="3929242"/>
            <a:ext cx="1728216" cy="1160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172CD0-FEA8-4D22-AE26-58399CE28A18}"/>
              </a:ext>
            </a:extLst>
          </p:cNvPr>
          <p:cNvSpPr txBox="1"/>
          <p:nvPr/>
        </p:nvSpPr>
        <p:spPr>
          <a:xfrm>
            <a:off x="1100965" y="2406713"/>
            <a:ext cx="1517353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1418" dirty="0"/>
              <a:t> </a:t>
            </a:r>
            <a:r>
              <a:rPr lang="ar-BH" sz="1890" dirty="0">
                <a:highlight>
                  <a:srgbClr val="FFFF00"/>
                </a:highlight>
                <a:cs typeface="(AH) Manal Black" pitchFamily="2" charset="-78"/>
              </a:rPr>
              <a:t>يرسل نسخة من الواجب على الواتساب بشكل يومي+ ادخال الواجب اليومي في ملفات </a:t>
            </a:r>
            <a:r>
              <a:rPr lang="ar-BH" sz="1890" dirty="0" err="1">
                <a:highlight>
                  <a:srgbClr val="FFFF00"/>
                </a:highlight>
                <a:cs typeface="(AH) Manal Black" pitchFamily="2" charset="-78"/>
              </a:rPr>
              <a:t>التيمز</a:t>
            </a:r>
            <a:r>
              <a:rPr lang="ar-BH" sz="1890" dirty="0"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en-US" sz="1418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9" name="2">
            <a:extLst>
              <a:ext uri="{FF2B5EF4-FFF2-40B4-BE49-F238E27FC236}">
                <a16:creationId xmlns:a16="http://schemas.microsoft.com/office/drawing/2014/main" id="{BCBBD35C-77F1-4FDF-9B7F-8D9DD68D418F}"/>
              </a:ext>
            </a:extLst>
          </p:cNvPr>
          <p:cNvSpPr/>
          <p:nvPr/>
        </p:nvSpPr>
        <p:spPr>
          <a:xfrm>
            <a:off x="11133273" y="309010"/>
            <a:ext cx="1394496" cy="209096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18"/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33078677-EB91-47E8-BA53-A73E6BCA005A}"/>
              </a:ext>
            </a:extLst>
          </p:cNvPr>
          <p:cNvSpPr/>
          <p:nvPr/>
        </p:nvSpPr>
        <p:spPr>
          <a:xfrm>
            <a:off x="11133273" y="462590"/>
            <a:ext cx="1394496" cy="20909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18" dirty="0"/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63494F65-7ADF-442E-9BBB-A6C0D18349E3}"/>
              </a:ext>
            </a:extLst>
          </p:cNvPr>
          <p:cNvSpPr/>
          <p:nvPr/>
        </p:nvSpPr>
        <p:spPr>
          <a:xfrm>
            <a:off x="11133273" y="614494"/>
            <a:ext cx="1394496" cy="26460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18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23D88E3-D0B2-4190-AB50-779FA99DDE58}"/>
              </a:ext>
            </a:extLst>
          </p:cNvPr>
          <p:cNvSpPr txBox="1">
            <a:spLocks/>
          </p:cNvSpPr>
          <p:nvPr/>
        </p:nvSpPr>
        <p:spPr>
          <a:xfrm>
            <a:off x="11304284" y="462589"/>
            <a:ext cx="1052472" cy="55505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34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تَذْكير</a:t>
            </a:r>
            <a:endParaRPr lang="en-US" sz="346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5CF60C-0676-4D08-A261-D24A1B6B2687}"/>
              </a:ext>
            </a:extLst>
          </p:cNvPr>
          <p:cNvSpPr/>
          <p:nvPr/>
        </p:nvSpPr>
        <p:spPr>
          <a:xfrm>
            <a:off x="10373209" y="10584866"/>
            <a:ext cx="1564949" cy="1420503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716FDB-4010-42D1-811B-B4ADCF3EF8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982" t="14799" r="36346" b="17591"/>
          <a:stretch/>
        </p:blipFill>
        <p:spPr>
          <a:xfrm rot="20243506">
            <a:off x="475831" y="5537527"/>
            <a:ext cx="1632204" cy="2163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43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11" name="laser.wav"/>
          </p:stSnd>
        </p:sndAc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031 0.02497 L -0.10032 -0.44758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494" y="-2362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build="p"/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031 0.02497 L -0.10032 -0.44758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494" y="-2362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build="p"/>
          <p:bldP spid="15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4201F8-CA81-4768-AAA8-23B56E417DE1}"/>
              </a:ext>
            </a:extLst>
          </p:cNvPr>
          <p:cNvSpPr/>
          <p:nvPr/>
        </p:nvSpPr>
        <p:spPr>
          <a:xfrm>
            <a:off x="1163661" y="1128584"/>
            <a:ext cx="10474279" cy="734403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113DC-54FB-4BC2-A77E-BA75D3FF4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61" y="1128584"/>
            <a:ext cx="10474278" cy="734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0DBC3A-C96D-474E-9662-749AEFFFC079}"/>
              </a:ext>
            </a:extLst>
          </p:cNvPr>
          <p:cNvSpPr txBox="1"/>
          <p:nvPr/>
        </p:nvSpPr>
        <p:spPr>
          <a:xfrm>
            <a:off x="4297921" y="1348192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8FE5799-9759-493A-AAE5-90F40F531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" y="8687649"/>
            <a:ext cx="658834" cy="583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AA2A1EA8-B3ED-484C-8A1C-0C66D5E88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" y="3613456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1" name="Table 38">
            <a:extLst>
              <a:ext uri="{FF2B5EF4-FFF2-40B4-BE49-F238E27FC236}">
                <a16:creationId xmlns:a16="http://schemas.microsoft.com/office/drawing/2014/main" id="{BF66F8C8-B85F-4EA0-BA27-DD77509472BF}"/>
              </a:ext>
            </a:extLst>
          </p:cNvPr>
          <p:cNvGraphicFramePr>
            <a:graphicFrameLocks noGrp="1"/>
          </p:cNvGraphicFramePr>
          <p:nvPr/>
        </p:nvGraphicFramePr>
        <p:xfrm>
          <a:off x="12120" y="3613456"/>
          <a:ext cx="658835" cy="5987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495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653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4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30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1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B87752-C274-4238-A6D5-21B14D80CA7D}"/>
              </a:ext>
            </a:extLst>
          </p:cNvPr>
          <p:cNvSpPr/>
          <p:nvPr/>
        </p:nvSpPr>
        <p:spPr>
          <a:xfrm>
            <a:off x="2537525" y="2024386"/>
            <a:ext cx="8724013" cy="5552427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3D8D2E-92E0-4A6E-B992-D222C0E6A562}"/>
              </a:ext>
            </a:extLst>
          </p:cNvPr>
          <p:cNvSpPr/>
          <p:nvPr/>
        </p:nvSpPr>
        <p:spPr>
          <a:xfrm>
            <a:off x="4211535" y="2602295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6FD90ACA-4728-4B1E-875C-6186D5519714}"/>
              </a:ext>
            </a:extLst>
          </p:cNvPr>
          <p:cNvSpPr/>
          <p:nvPr/>
        </p:nvSpPr>
        <p:spPr>
          <a:xfrm>
            <a:off x="6810348" y="6869437"/>
            <a:ext cx="609600" cy="6096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99F0B73-2B18-41FD-A8E8-0B03F30FA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48" y="4576509"/>
            <a:ext cx="5070764" cy="5195455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54B5D3-88E7-4F1B-919C-80957343F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95741"/>
            <a:ext cx="658834" cy="305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BD7534EC-B44F-480C-ADFD-46A63CADB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05312"/>
            <a:ext cx="658835" cy="44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1819F40C-CC4A-467C-B809-761AC00D5F74}"/>
              </a:ext>
            </a:extLst>
          </p:cNvPr>
          <p:cNvGraphicFramePr>
            <a:graphicFrameLocks noGrp="1"/>
          </p:cNvGraphicFramePr>
          <p:nvPr/>
        </p:nvGraphicFramePr>
        <p:xfrm>
          <a:off x="0" y="3605313"/>
          <a:ext cx="658835" cy="59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1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0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7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95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5BAB16-677F-46FE-A55F-8E022AE6CAC5}"/>
              </a:ext>
            </a:extLst>
          </p:cNvPr>
          <p:cNvSpPr/>
          <p:nvPr/>
        </p:nvSpPr>
        <p:spPr>
          <a:xfrm>
            <a:off x="1035367" y="1413419"/>
            <a:ext cx="10730866" cy="7526195"/>
          </a:xfrm>
          <a:custGeom>
            <a:avLst/>
            <a:gdLst>
              <a:gd name="connsiteX0" fmla="*/ 0 w 10730866"/>
              <a:gd name="connsiteY0" fmla="*/ 0 h 7526195"/>
              <a:gd name="connsiteX1" fmla="*/ 10730866 w 10730866"/>
              <a:gd name="connsiteY1" fmla="*/ 0 h 7526195"/>
              <a:gd name="connsiteX2" fmla="*/ 10730866 w 10730866"/>
              <a:gd name="connsiteY2" fmla="*/ 7526195 h 7526195"/>
              <a:gd name="connsiteX3" fmla="*/ 0 w 10730866"/>
              <a:gd name="connsiteY3" fmla="*/ 7526195 h 7526195"/>
              <a:gd name="connsiteX4" fmla="*/ 0 w 10730866"/>
              <a:gd name="connsiteY4" fmla="*/ 0 h 7526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0866" h="7526195" fill="none" extrusionOk="0">
                <a:moveTo>
                  <a:pt x="0" y="0"/>
                </a:moveTo>
                <a:cubicBezTo>
                  <a:pt x="2393232" y="97046"/>
                  <a:pt x="5565804" y="-68204"/>
                  <a:pt x="10730866" y="0"/>
                </a:cubicBezTo>
                <a:cubicBezTo>
                  <a:pt x="10702262" y="3552826"/>
                  <a:pt x="10754495" y="6505350"/>
                  <a:pt x="10730866" y="7526195"/>
                </a:cubicBezTo>
                <a:cubicBezTo>
                  <a:pt x="9119299" y="7438513"/>
                  <a:pt x="4424706" y="7491943"/>
                  <a:pt x="0" y="7526195"/>
                </a:cubicBezTo>
                <a:cubicBezTo>
                  <a:pt x="-20681" y="5084400"/>
                  <a:pt x="-64474" y="1858537"/>
                  <a:pt x="0" y="0"/>
                </a:cubicBezTo>
                <a:close/>
              </a:path>
              <a:path w="10730866" h="7526195" stroke="0" extrusionOk="0">
                <a:moveTo>
                  <a:pt x="0" y="0"/>
                </a:moveTo>
                <a:cubicBezTo>
                  <a:pt x="5069439" y="92998"/>
                  <a:pt x="6150710" y="150390"/>
                  <a:pt x="10730866" y="0"/>
                </a:cubicBezTo>
                <a:cubicBezTo>
                  <a:pt x="10722561" y="2639606"/>
                  <a:pt x="10672769" y="3909772"/>
                  <a:pt x="10730866" y="7526195"/>
                </a:cubicBezTo>
                <a:cubicBezTo>
                  <a:pt x="7594822" y="7441465"/>
                  <a:pt x="5004022" y="7451536"/>
                  <a:pt x="0" y="7526195"/>
                </a:cubicBezTo>
                <a:cubicBezTo>
                  <a:pt x="-159031" y="5417854"/>
                  <a:pt x="-53883" y="2104088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pic>
        <p:nvPicPr>
          <p:cNvPr id="11" name="Picture 1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56FAE5A-2BDD-4F06-81F5-99434C22D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60" y="661586"/>
            <a:ext cx="2943225" cy="1485900"/>
          </a:xfrm>
          <a:prstGeom prst="rect">
            <a:avLst/>
          </a:prstGeom>
        </p:spPr>
      </p:pic>
      <p:pic>
        <p:nvPicPr>
          <p:cNvPr id="26" name="Picture 2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03C0824-0AE5-4DF6-AB76-0954C3AF3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4" y="2567616"/>
            <a:ext cx="2943225" cy="1485900"/>
          </a:xfrm>
          <a:prstGeom prst="rect">
            <a:avLst/>
          </a:prstGeom>
        </p:spPr>
      </p:pic>
      <p:pic>
        <p:nvPicPr>
          <p:cNvPr id="27" name="Picture 2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3B26E34-E08C-45B9-BC6B-66D87F4DF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25" y="1733088"/>
            <a:ext cx="2943225" cy="1485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74658E-D461-44DF-BF2C-20138A8F9105}"/>
              </a:ext>
            </a:extLst>
          </p:cNvPr>
          <p:cNvSpPr txBox="1"/>
          <p:nvPr/>
        </p:nvSpPr>
        <p:spPr>
          <a:xfrm>
            <a:off x="-2934206" y="9932644"/>
            <a:ext cx="2748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32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0" name="Google Shape;36;p4">
            <a:extLst>
              <a:ext uri="{FF2B5EF4-FFF2-40B4-BE49-F238E27FC236}">
                <a16:creationId xmlns:a16="http://schemas.microsoft.com/office/drawing/2014/main" id="{DF32F2D7-E7BC-49B0-A14F-3BA3AF7A00D2}"/>
              </a:ext>
            </a:extLst>
          </p:cNvPr>
          <p:cNvSpPr/>
          <p:nvPr/>
        </p:nvSpPr>
        <p:spPr>
          <a:xfrm>
            <a:off x="1524884" y="2588323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7;p4">
            <a:extLst>
              <a:ext uri="{FF2B5EF4-FFF2-40B4-BE49-F238E27FC236}">
                <a16:creationId xmlns:a16="http://schemas.microsoft.com/office/drawing/2014/main" id="{6B936D67-CEBC-4668-A7D1-3C0335FEB3EA}"/>
              </a:ext>
            </a:extLst>
          </p:cNvPr>
          <p:cNvSpPr/>
          <p:nvPr/>
        </p:nvSpPr>
        <p:spPr>
          <a:xfrm>
            <a:off x="4430363" y="2588323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8;p4">
            <a:extLst>
              <a:ext uri="{FF2B5EF4-FFF2-40B4-BE49-F238E27FC236}">
                <a16:creationId xmlns:a16="http://schemas.microsoft.com/office/drawing/2014/main" id="{B2F9F73D-0802-4B80-B7F3-8C34C35507F2}"/>
              </a:ext>
            </a:extLst>
          </p:cNvPr>
          <p:cNvSpPr/>
          <p:nvPr/>
        </p:nvSpPr>
        <p:spPr>
          <a:xfrm>
            <a:off x="1524884" y="5873920"/>
            <a:ext cx="54074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9;p4">
            <a:extLst>
              <a:ext uri="{FF2B5EF4-FFF2-40B4-BE49-F238E27FC236}">
                <a16:creationId xmlns:a16="http://schemas.microsoft.com/office/drawing/2014/main" id="{52D61D6F-F239-4534-B8AC-0590A26C576F}"/>
              </a:ext>
            </a:extLst>
          </p:cNvPr>
          <p:cNvSpPr/>
          <p:nvPr/>
        </p:nvSpPr>
        <p:spPr>
          <a:xfrm>
            <a:off x="1704507" y="2426119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3200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36" name="Google Shape;40;p4">
            <a:extLst>
              <a:ext uri="{FF2B5EF4-FFF2-40B4-BE49-F238E27FC236}">
                <a16:creationId xmlns:a16="http://schemas.microsoft.com/office/drawing/2014/main" id="{383466E2-87AE-432C-B143-2AB56E58960E}"/>
              </a:ext>
            </a:extLst>
          </p:cNvPr>
          <p:cNvSpPr/>
          <p:nvPr/>
        </p:nvSpPr>
        <p:spPr>
          <a:xfrm>
            <a:off x="4609985" y="2391909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37" name="Google Shape;41;p4">
            <a:extLst>
              <a:ext uri="{FF2B5EF4-FFF2-40B4-BE49-F238E27FC236}">
                <a16:creationId xmlns:a16="http://schemas.microsoft.com/office/drawing/2014/main" id="{89FEDA05-9F47-4F38-AE65-DF2B3A769538}"/>
              </a:ext>
            </a:extLst>
          </p:cNvPr>
          <p:cNvSpPr/>
          <p:nvPr/>
        </p:nvSpPr>
        <p:spPr>
          <a:xfrm>
            <a:off x="1704507" y="5677506"/>
            <a:ext cx="4953068" cy="442060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الْوِحدَة الثَّانية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38" name="Google Shape;42;p4">
            <a:extLst>
              <a:ext uri="{FF2B5EF4-FFF2-40B4-BE49-F238E27FC236}">
                <a16:creationId xmlns:a16="http://schemas.microsoft.com/office/drawing/2014/main" id="{592B43FE-58B6-41E8-AE61-8D1BA1E0D2FC}"/>
              </a:ext>
            </a:extLst>
          </p:cNvPr>
          <p:cNvGraphicFramePr/>
          <p:nvPr/>
        </p:nvGraphicFramePr>
        <p:xfrm>
          <a:off x="7654838" y="2629524"/>
          <a:ext cx="3882900" cy="38966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370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4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أكْتـوبر</a:t>
                      </a:r>
                      <a:endParaRPr sz="4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662DF3D0-F12C-4359-B4DF-F0F593454CF4}"/>
              </a:ext>
            </a:extLst>
          </p:cNvPr>
          <p:cNvSpPr txBox="1"/>
          <p:nvPr/>
        </p:nvSpPr>
        <p:spPr>
          <a:xfrm>
            <a:off x="4884696" y="3591004"/>
            <a:ext cx="1894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dirty="0">
                <a:cs typeface="(AH) Manal Black" pitchFamily="2" charset="-78"/>
              </a:rPr>
              <a:t>الأحد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7763B8B-CBBB-4BE2-976F-E4C84EE4C081}"/>
              </a:ext>
            </a:extLst>
          </p:cNvPr>
          <p:cNvSpPr/>
          <p:nvPr/>
        </p:nvSpPr>
        <p:spPr>
          <a:xfrm>
            <a:off x="10374188" y="4577846"/>
            <a:ext cx="621534" cy="641126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B7ED14-4626-41D3-A1C9-2467927E1AF5}"/>
              </a:ext>
            </a:extLst>
          </p:cNvPr>
          <p:cNvSpPr txBox="1"/>
          <p:nvPr/>
        </p:nvSpPr>
        <p:spPr>
          <a:xfrm>
            <a:off x="1391860" y="3435879"/>
            <a:ext cx="2495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/>
              <a:t>10</a:t>
            </a:r>
            <a:r>
              <a:rPr lang="ar-BH" sz="3200" b="1" dirty="0"/>
              <a:t>/10/2021</a:t>
            </a:r>
            <a:endParaRPr lang="en-US" sz="44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B8A8CC-59D7-4473-8BD4-4396F4D39035}"/>
              </a:ext>
            </a:extLst>
          </p:cNvPr>
          <p:cNvSpPr txBox="1"/>
          <p:nvPr/>
        </p:nvSpPr>
        <p:spPr>
          <a:xfrm>
            <a:off x="1203768" y="4122284"/>
            <a:ext cx="3131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/>
              <a:t>4</a:t>
            </a:r>
            <a:r>
              <a:rPr lang="ar-BH" sz="3200" b="1" dirty="0"/>
              <a:t>/ </a:t>
            </a:r>
            <a:r>
              <a:rPr lang="ar-AE" sz="3200" b="1" dirty="0"/>
              <a:t>ربيع </a:t>
            </a:r>
            <a:r>
              <a:rPr lang="ar-AE" b="1" dirty="0"/>
              <a:t>الأول</a:t>
            </a:r>
            <a:r>
              <a:rPr lang="ar-BH" sz="3200" b="1" dirty="0"/>
              <a:t>/1443</a:t>
            </a:r>
            <a:endParaRPr lang="en-US" sz="44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0A1C85-CC6E-4FB4-AF29-675BB62A702F}"/>
              </a:ext>
            </a:extLst>
          </p:cNvPr>
          <p:cNvSpPr txBox="1"/>
          <p:nvPr/>
        </p:nvSpPr>
        <p:spPr>
          <a:xfrm>
            <a:off x="2133324" y="6907602"/>
            <a:ext cx="4190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ابْتَسِم.</a:t>
            </a:r>
            <a:endParaRPr lang="en-US" sz="4400" b="1" dirty="0"/>
          </a:p>
        </p:txBody>
      </p: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7E41D5A-2ABC-4CB0-BE5F-C6D408CFD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1" y="4454071"/>
            <a:ext cx="673709" cy="479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 descr="A picture containing person&#10;&#10;Description automatically generated">
            <a:extLst>
              <a:ext uri="{FF2B5EF4-FFF2-40B4-BE49-F238E27FC236}">
                <a16:creationId xmlns:a16="http://schemas.microsoft.com/office/drawing/2014/main" id="{012B0860-6956-421A-A11C-875E0358F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" y="3559059"/>
            <a:ext cx="67370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9" name="Table 38">
            <a:extLst>
              <a:ext uri="{FF2B5EF4-FFF2-40B4-BE49-F238E27FC236}">
                <a16:creationId xmlns:a16="http://schemas.microsoft.com/office/drawing/2014/main" id="{93E27C54-2A90-4B3C-870C-3AC07189A800}"/>
              </a:ext>
            </a:extLst>
          </p:cNvPr>
          <p:cNvGraphicFramePr>
            <a:graphicFrameLocks noGrp="1"/>
          </p:cNvGraphicFramePr>
          <p:nvPr/>
        </p:nvGraphicFramePr>
        <p:xfrm>
          <a:off x="14042" y="3559059"/>
          <a:ext cx="673709" cy="60421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709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6330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168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الدِّرس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69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906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09EF54AC-4ED6-4B88-9186-EC6E33400339}"/>
              </a:ext>
            </a:extLst>
          </p:cNvPr>
          <p:cNvSpPr txBox="1"/>
          <p:nvPr/>
        </p:nvSpPr>
        <p:spPr>
          <a:xfrm>
            <a:off x="2431512" y="8141921"/>
            <a:ext cx="3629906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32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3A9B89A-4BD8-4A01-91B5-5E9CE2D59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7" b="97706" l="3390" r="97458">
                        <a14:foregroundMark x1="3390" y1="41743" x2="3390" y2="41743"/>
                        <a14:foregroundMark x1="48729" y1="7339" x2="48729" y2="7339"/>
                        <a14:foregroundMark x1="97881" y1="40826" x2="97881" y2="40826"/>
                        <a14:foregroundMark x1="78390" y1="98165" x2="78390" y2="98165"/>
                        <a14:foregroundMark x1="21610" y1="98165" x2="21610" y2="98165"/>
                        <a14:foregroundMark x1="50424" y1="917" x2="50424" y2="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44" y="6659040"/>
            <a:ext cx="2468880" cy="228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6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A01EE4A-F082-4ACD-941D-B7AC560F7C6C}"/>
              </a:ext>
            </a:extLst>
          </p:cNvPr>
          <p:cNvSpPr/>
          <p:nvPr/>
        </p:nvSpPr>
        <p:spPr>
          <a:xfrm>
            <a:off x="1402143" y="457201"/>
            <a:ext cx="11043871" cy="9128786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8" name="Picture 14" descr="Paint colors from nature that go way beyond brown.">
            <a:extLst>
              <a:ext uri="{FF2B5EF4-FFF2-40B4-BE49-F238E27FC236}">
                <a16:creationId xmlns:a16="http://schemas.microsoft.com/office/drawing/2014/main" id="{8E0BA560-3735-4BB0-BA36-671BA769B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18" b="34726"/>
          <a:stretch/>
        </p:blipFill>
        <p:spPr bwMode="auto">
          <a:xfrm>
            <a:off x="2602726" y="-119538"/>
            <a:ext cx="7413036" cy="260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8F3FDA-2581-4BD4-BB5A-51C6440F9091}"/>
              </a:ext>
            </a:extLst>
          </p:cNvPr>
          <p:cNvSpPr txBox="1"/>
          <p:nvPr/>
        </p:nvSpPr>
        <p:spPr>
          <a:xfrm>
            <a:off x="2110729" y="577742"/>
            <a:ext cx="8227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8000" dirty="0">
                <a:solidFill>
                  <a:srgbClr val="C00000"/>
                </a:solidFill>
                <a:cs typeface="(AH) Manal Black" pitchFamily="2" charset="-78"/>
              </a:rPr>
              <a:t>قَوانين الْحِصَّة </a:t>
            </a:r>
            <a:endParaRPr lang="en-US" sz="80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38988D86-C90A-458C-89FF-7DEE0E3EA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" b="97868" l="10000" r="90000">
                        <a14:foregroundMark x1="37375" y1="3412" x2="37375" y2="3412"/>
                        <a14:foregroundMark x1="18125" y1="87313" x2="55125" y2="87846"/>
                        <a14:foregroundMark x1="55125" y1="87846" x2="79250" y2="87313"/>
                        <a14:foregroundMark x1="79250" y1="87313" x2="80375" y2="87313"/>
                        <a14:foregroundMark x1="77000" y1="97974" x2="77000" y2="97974"/>
                        <a14:foregroundMark x1="33500" y1="959" x2="33500" y2="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9859" y="2310021"/>
            <a:ext cx="1737360" cy="1776375"/>
          </a:xfrm>
          <a:prstGeom prst="rect">
            <a:avLst/>
          </a:prstGeom>
        </p:spPr>
      </p:pic>
      <p:sp>
        <p:nvSpPr>
          <p:cNvPr id="24" name="مربع نص 22">
            <a:extLst>
              <a:ext uri="{FF2B5EF4-FFF2-40B4-BE49-F238E27FC236}">
                <a16:creationId xmlns:a16="http://schemas.microsoft.com/office/drawing/2014/main" id="{8DF71E2B-1501-433A-8185-BC3ACC55A59E}"/>
              </a:ext>
            </a:extLst>
          </p:cNvPr>
          <p:cNvSpPr txBox="1"/>
          <p:nvPr/>
        </p:nvSpPr>
        <p:spPr>
          <a:xfrm>
            <a:off x="8985682" y="4059125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أسْتَأْذِن قَبْل التَّحدث.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5" name="مربع نص 22">
            <a:extLst>
              <a:ext uri="{FF2B5EF4-FFF2-40B4-BE49-F238E27FC236}">
                <a16:creationId xmlns:a16="http://schemas.microsoft.com/office/drawing/2014/main" id="{42E870D4-5A67-4DEC-A74A-9DEFC4D966F7}"/>
              </a:ext>
            </a:extLst>
          </p:cNvPr>
          <p:cNvSpPr txBox="1"/>
          <p:nvPr/>
        </p:nvSpPr>
        <p:spPr>
          <a:xfrm>
            <a:off x="6400800" y="5624514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أصْغي جَيِّدًا للدَّرس.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مربع نص 22">
            <a:extLst>
              <a:ext uri="{FF2B5EF4-FFF2-40B4-BE49-F238E27FC236}">
                <a16:creationId xmlns:a16="http://schemas.microsoft.com/office/drawing/2014/main" id="{853061EE-2F96-4637-A230-975CB5BD43DE}"/>
              </a:ext>
            </a:extLst>
          </p:cNvPr>
          <p:cNvSpPr txBox="1"/>
          <p:nvPr/>
        </p:nvSpPr>
        <p:spPr>
          <a:xfrm>
            <a:off x="3397024" y="7788209"/>
            <a:ext cx="35162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أُحافِظ عَلى نَظافة الصَّف.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مربع نص 22">
            <a:extLst>
              <a:ext uri="{FF2B5EF4-FFF2-40B4-BE49-F238E27FC236}">
                <a16:creationId xmlns:a16="http://schemas.microsoft.com/office/drawing/2014/main" id="{BBCFAB93-60BD-460E-A6FD-7E99D126B654}"/>
              </a:ext>
            </a:extLst>
          </p:cNvPr>
          <p:cNvSpPr txBox="1"/>
          <p:nvPr/>
        </p:nvSpPr>
        <p:spPr>
          <a:xfrm>
            <a:off x="4902873" y="3657825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أَلْتَزم بِلِبْس الْكَمامة.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2">
            <a:extLst>
              <a:ext uri="{FF2B5EF4-FFF2-40B4-BE49-F238E27FC236}">
                <a16:creationId xmlns:a16="http://schemas.microsoft.com/office/drawing/2014/main" id="{DE33B8AF-3670-4C4B-920D-56BFC70452F6}"/>
              </a:ext>
            </a:extLst>
          </p:cNvPr>
          <p:cNvSpPr txBox="1"/>
          <p:nvPr/>
        </p:nvSpPr>
        <p:spPr>
          <a:xfrm>
            <a:off x="1747306" y="4520790"/>
            <a:ext cx="2705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أَحْرِص على الْجلوس في مَكاني.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2">
            <a:extLst>
              <a:ext uri="{FF2B5EF4-FFF2-40B4-BE49-F238E27FC236}">
                <a16:creationId xmlns:a16="http://schemas.microsoft.com/office/drawing/2014/main" id="{395969AE-A8C6-45C6-91AF-6835FF41F05A}"/>
              </a:ext>
            </a:extLst>
          </p:cNvPr>
          <p:cNvSpPr txBox="1"/>
          <p:nvPr/>
        </p:nvSpPr>
        <p:spPr>
          <a:xfrm>
            <a:off x="8777066" y="7418877"/>
            <a:ext cx="30954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لا أُشارِك أَدَواتي الْمدرسية مَعَ زُمَلائي.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3B3D9CA-8FED-4050-B126-0A7FAC35A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65" b="92908" l="3901" r="96809">
                        <a14:foregroundMark x1="3901" y1="52837" x2="3901" y2="52837"/>
                        <a14:foregroundMark x1="3901" y1="52837" x2="6028" y2="56383"/>
                        <a14:foregroundMark x1="8333" y1="63121" x2="8333" y2="63121"/>
                        <a14:foregroundMark x1="8333" y1="60816" x2="12234" y2="70213"/>
                        <a14:foregroundMark x1="32801" y1="89539" x2="50000" y2="93262"/>
                        <a14:foregroundMark x1="50000" y1="93262" x2="67553" y2="88652"/>
                        <a14:foregroundMark x1="90248" y1="65957" x2="91844" y2="55142"/>
                        <a14:foregroundMark x1="96809" y1="54433" x2="96809" y2="54433"/>
                        <a14:foregroundMark x1="73050" y1="8156" x2="73050" y2="8156"/>
                        <a14:foregroundMark x1="65957" y1="5319" x2="65957" y2="5319"/>
                        <a14:foregroundMark x1="46277" y1="8333" x2="50887" y2="5674"/>
                        <a14:foregroundMark x1="68262" y1="6560" x2="73759" y2="4965"/>
                        <a14:foregroundMark x1="82801" y1="7979" x2="78191" y2="13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8106" y="2420288"/>
            <a:ext cx="1371600" cy="1371600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E824016F-1BDC-4BC9-B3EA-629725F52B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833" l="8611" r="90000">
                        <a14:foregroundMark x1="9167" y1="95833" x2="8611" y2="78611"/>
                        <a14:foregroundMark x1="43333" y1="87222" x2="43333" y2="87222"/>
                        <a14:foregroundMark x1="28333" y1="32222" x2="28333" y2="32222"/>
                        <a14:foregroundMark x1="88333" y1="82778" x2="71667" y2="79722"/>
                        <a14:foregroundMark x1="61111" y1="75278" x2="59444" y2="70833"/>
                        <a14:foregroundMark x1="39444" y1="75556" x2="39444" y2="72500"/>
                        <a14:foregroundMark x1="39722" y1="87500" x2="60833" y2="87500"/>
                        <a14:foregroundMark x1="49444" y1="83889" x2="47500" y2="83611"/>
                        <a14:foregroundMark x1="51389" y1="83611" x2="51389" y2="83611"/>
                        <a14:foregroundMark x1="45556" y1="83056" x2="45556" y2="83056"/>
                        <a14:foregroundMark x1="45556" y1="83056" x2="45556" y2="81389"/>
                        <a14:foregroundMark x1="40000" y1="79722" x2="40000" y2="79722"/>
                        <a14:foregroundMark x1="60556" y1="77500" x2="60556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0266" y="2420288"/>
            <a:ext cx="2194560" cy="2194560"/>
          </a:xfrm>
          <a:prstGeom prst="rect">
            <a:avLst/>
          </a:prstGeom>
        </p:spPr>
      </p:pic>
      <p:pic>
        <p:nvPicPr>
          <p:cNvPr id="36" name="Picture 3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67F98F-31CB-45A4-AA3E-A1C210224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17" b="89807" l="9609" r="89858">
                        <a14:foregroundMark x1="9609" y1="80716" x2="9609" y2="80716"/>
                        <a14:foregroundMark x1="34342" y1="70523" x2="44484" y2="73554"/>
                        <a14:foregroundMark x1="70641" y1="53719" x2="71174" y2="46832"/>
                        <a14:foregroundMark x1="89146" y1="59504" x2="89146" y2="59504"/>
                        <a14:foregroundMark x1="89502" y1="54821" x2="89502" y2="54821"/>
                        <a14:foregroundMark x1="89324" y1="51515" x2="89324" y2="51515"/>
                        <a14:foregroundMark x1="87189" y1="48760" x2="87189" y2="48760"/>
                        <a14:foregroundMark x1="83096" y1="50138" x2="83096" y2="50138"/>
                        <a14:foregroundMark x1="36299" y1="58953" x2="32562" y2="54270"/>
                        <a14:foregroundMark x1="17616" y1="47107" x2="17616" y2="47107"/>
                        <a14:foregroundMark x1="22598" y1="48209" x2="22598" y2="48209"/>
                        <a14:foregroundMark x1="22598" y1="49311" x2="22598" y2="49311"/>
                        <a14:foregroundMark x1="16192" y1="52066" x2="16192" y2="52066"/>
                      </a14:backgroundRemoval>
                    </a14:imgEffect>
                  </a14:imgLayer>
                </a14:imgProps>
              </a:ext>
            </a:extLst>
          </a:blip>
          <a:srcRect l="6666" t="18983" r="6666" b="11961"/>
          <a:stretch/>
        </p:blipFill>
        <p:spPr>
          <a:xfrm>
            <a:off x="7039706" y="4313464"/>
            <a:ext cx="1737360" cy="1398884"/>
          </a:xfrm>
          <a:prstGeom prst="rect">
            <a:avLst/>
          </a:prstGeom>
        </p:spPr>
      </p:pic>
      <p:pic>
        <p:nvPicPr>
          <p:cNvPr id="37" name="Picture 36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E7700003-27F9-40AC-8888-3167C2BE4D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5917" y="5548391"/>
            <a:ext cx="1828800" cy="2282753"/>
          </a:xfrm>
          <a:prstGeom prst="rect">
            <a:avLst/>
          </a:prstGeom>
        </p:spPr>
      </p:pic>
      <p:pic>
        <p:nvPicPr>
          <p:cNvPr id="38" name="Picture 37" descr="A picture containing toy&#10;&#10;Description automatically generated">
            <a:extLst>
              <a:ext uri="{FF2B5EF4-FFF2-40B4-BE49-F238E27FC236}">
                <a16:creationId xmlns:a16="http://schemas.microsoft.com/office/drawing/2014/main" id="{FD008481-E143-46D4-9F9C-414E8A28AE4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7660" y1="81407" x2="27660" y2="81407"/>
                        <a14:foregroundMark x1="26950" y1="46231" x2="26950" y2="46231"/>
                        <a14:foregroundMark x1="32801" y1="46734" x2="32801" y2="46734"/>
                        <a14:foregroundMark x1="44681" y1="47739" x2="44681" y2="47739"/>
                        <a14:foregroundMark x1="80674" y1="41206" x2="80674" y2="41206"/>
                        <a14:foregroundMark x1="84043" y1="37940" x2="84043" y2="37940"/>
                        <a14:foregroundMark x1="78723" y1="37186" x2="78723" y2="37186"/>
                        <a14:foregroundMark x1="78014" y1="37186" x2="78014" y2="37186"/>
                        <a14:foregroundMark x1="71986" y1="39950" x2="71986" y2="39950"/>
                        <a14:foregroundMark x1="87766" y1="42211" x2="87766" y2="42211"/>
                        <a14:foregroundMark x1="78369" y1="30905" x2="78369" y2="30905"/>
                        <a14:foregroundMark x1="85993" y1="33417" x2="85993" y2="33417"/>
                        <a14:foregroundMark x1="79610" y1="51508" x2="79610" y2="51508"/>
                        <a14:foregroundMark x1="29255" y1="64824" x2="29255" y2="64824"/>
                        <a14:foregroundMark x1="40426" y1="46482" x2="40426" y2="46482"/>
                        <a14:foregroundMark x1="77128" y1="74623" x2="77128" y2="74623"/>
                        <a14:foregroundMark x1="72872" y1="80905" x2="72872" y2="80905"/>
                        <a14:foregroundMark x1="31028" y1="38693" x2="31028" y2="38693"/>
                        <a14:foregroundMark x1="25000" y1="39950" x2="25000" y2="39950"/>
                        <a14:foregroundMark x1="76064" y1="65075" x2="80496" y2="41960"/>
                        <a14:foregroundMark x1="72695" y1="74874" x2="72695" y2="74874"/>
                        <a14:foregroundMark x1="34043" y1="48995" x2="36879" y2="67085"/>
                      </a14:backgroundRemoval>
                    </a14:imgEffect>
                  </a14:imgLayer>
                </a14:imgProps>
              </a:ext>
            </a:extLst>
          </a:blip>
          <a:srcRect l="12866" t="27576" r="9018" b="11660"/>
          <a:stretch/>
        </p:blipFill>
        <p:spPr>
          <a:xfrm>
            <a:off x="8985682" y="6147929"/>
            <a:ext cx="2651760" cy="1455612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4A2C6B-9620-4E19-991F-1A6AC71208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5" y="4458070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DCCE2665-0DA3-420E-BBC0-6923AC97C1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43" y="3521724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058F7E23-81E0-4F4F-AA2D-CBA019361165}"/>
              </a:ext>
            </a:extLst>
          </p:cNvPr>
          <p:cNvGraphicFramePr>
            <a:graphicFrameLocks noGrp="1"/>
          </p:cNvGraphicFramePr>
          <p:nvPr/>
        </p:nvGraphicFramePr>
        <p:xfrm>
          <a:off x="-21944" y="3524034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7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96C2029-6D12-4CDB-B342-50DC6C77BB6B}"/>
              </a:ext>
            </a:extLst>
          </p:cNvPr>
          <p:cNvSpPr/>
          <p:nvPr/>
        </p:nvSpPr>
        <p:spPr>
          <a:xfrm>
            <a:off x="1870608" y="2557623"/>
            <a:ext cx="9089762" cy="6818404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D6C58F-7126-46FC-B5C8-EC39A414101B}"/>
              </a:ext>
            </a:extLst>
          </p:cNvPr>
          <p:cNvSpPr txBox="1"/>
          <p:nvPr/>
        </p:nvSpPr>
        <p:spPr>
          <a:xfrm>
            <a:off x="4494377" y="2723602"/>
            <a:ext cx="7969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الْوِحْدة الثّانية (ابْتَسِمْ)</a:t>
            </a:r>
            <a:endParaRPr lang="en-US" sz="4800" u="sng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1C63C3-579A-4327-9EDC-538BEA4FCBE5}"/>
              </a:ext>
            </a:extLst>
          </p:cNvPr>
          <p:cNvSpPr txBox="1"/>
          <p:nvPr/>
        </p:nvSpPr>
        <p:spPr>
          <a:xfrm>
            <a:off x="1192369" y="4009769"/>
            <a:ext cx="10150598" cy="4143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7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*</a:t>
            </a:r>
            <a:r>
              <a:rPr lang="ar-BH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عِنْوان الدَّرس: </a:t>
            </a:r>
          </a:p>
          <a:p>
            <a:pPr algn="ctr" rtl="1">
              <a:lnSpc>
                <a:spcPct val="150000"/>
              </a:lnSpc>
            </a:pPr>
            <a:r>
              <a:rPr lang="ar-BH" sz="5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اعْرف لُغَتَك أَحِبَّها</a:t>
            </a:r>
            <a:r>
              <a:rPr lang="ar-BH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/ </a:t>
            </a:r>
          </a:p>
          <a:p>
            <a:pPr algn="ctr" rtl="1">
              <a:lnSpc>
                <a:spcPct val="150000"/>
              </a:lnSpc>
            </a:pPr>
            <a:r>
              <a:rPr lang="ar-BH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الْفِعْل الْماضي والْفعل الْمُضارع.</a:t>
            </a:r>
            <a:endParaRPr lang="en-US" sz="5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E624743F-6002-4A46-8CC9-DEA6B83847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0297" y1="34912" x2="22669" y2="32281"/>
                        <a14:backgroundMark x1="21398" y1="39123" x2="33686" y2="38070"/>
                        <a14:backgroundMark x1="33686" y1="38070" x2="45551" y2="38947"/>
                        <a14:backgroundMark x1="45551" y1="38947" x2="75000" y2="37018"/>
                        <a14:backgroundMark x1="75424" y1="38246" x2="65254" y2="37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38" t="13234" r="19855" b="61128"/>
          <a:stretch/>
        </p:blipFill>
        <p:spPr>
          <a:xfrm>
            <a:off x="5616367" y="339204"/>
            <a:ext cx="4898570" cy="2825809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8D184A-7342-43CB-80A6-E3F5C3608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" y="5494567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B00A885E-D33D-4BC4-8D79-C82E94211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9" y="3557804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A7FDB46F-2377-484B-B4A0-85ACA4DA6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051642"/>
              </p:ext>
            </p:extLst>
          </p:nvPr>
        </p:nvGraphicFramePr>
        <p:xfrm>
          <a:off x="21450" y="35689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01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8C92204-3D6F-436E-87F8-C124F2690494}"/>
              </a:ext>
            </a:extLst>
          </p:cNvPr>
          <p:cNvSpPr/>
          <p:nvPr/>
        </p:nvSpPr>
        <p:spPr>
          <a:xfrm>
            <a:off x="1902916" y="2276652"/>
            <a:ext cx="7618475" cy="6818404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65F202-7091-43CC-8DA6-DC8D885113DA}"/>
              </a:ext>
            </a:extLst>
          </p:cNvPr>
          <p:cNvSpPr/>
          <p:nvPr/>
        </p:nvSpPr>
        <p:spPr>
          <a:xfrm>
            <a:off x="8649551" y="307329"/>
            <a:ext cx="3815468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أهْداف درِس الْيَوْم: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AD1778-2AFA-4A73-9501-1FD47095A599}"/>
              </a:ext>
            </a:extLst>
          </p:cNvPr>
          <p:cNvSpPr/>
          <p:nvPr/>
        </p:nvSpPr>
        <p:spPr>
          <a:xfrm>
            <a:off x="2030133" y="3642670"/>
            <a:ext cx="7441082" cy="33941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SA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 </a:t>
            </a:r>
            <a:r>
              <a:rPr lang="ar-BH" sz="6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5400" dirty="0"/>
              <a:t>  </a:t>
            </a:r>
            <a:r>
              <a:rPr lang="ar-BH" sz="4800" dirty="0">
                <a:latin typeface="Calibri" panose="020F0502020204030204" pitchFamily="34" charset="0"/>
                <a:cs typeface="(AH) Manal Black" pitchFamily="2" charset="-78"/>
              </a:rPr>
              <a:t>سَنَتَعّلَّم كَيَف نُفّرِّق بَيْنَ الْفِعْل الْماضي وَالْفِعْل الْمُضارِع ، وَنُصَنِّف الْجُمَل </a:t>
            </a:r>
            <a:r>
              <a:rPr lang="en-US" sz="4800" dirty="0">
                <a:latin typeface="Calibri" panose="020F0502020204030204" pitchFamily="34" charset="0"/>
                <a:cs typeface="(AH) Manal Black" pitchFamily="2" charset="-78"/>
              </a:rPr>
              <a:t>.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167152EB-D574-4857-93E7-B0EBF18CC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9" b="94892" l="5484" r="90000">
                        <a14:foregroundMark x1="40968" y1="95430" x2="13871" y2="91398"/>
                        <a14:foregroundMark x1="6774" y1="90054" x2="6774" y2="83871"/>
                        <a14:foregroundMark x1="26452" y1="52419" x2="17097" y2="37366"/>
                        <a14:foregroundMark x1="17097" y1="37366" x2="32903" y2="33065"/>
                        <a14:foregroundMark x1="32903" y1="33065" x2="36452" y2="36828"/>
                        <a14:foregroundMark x1="36452" y1="36828" x2="25161" y2="25269"/>
                        <a14:foregroundMark x1="25161" y1="25269" x2="23871" y2="25269"/>
                        <a14:foregroundMark x1="23871" y1="25269" x2="15806" y2="34140"/>
                        <a14:foregroundMark x1="7742" y1="34409" x2="7742" y2="34409"/>
                        <a14:foregroundMark x1="5484" y1="32796" x2="5484" y2="32796"/>
                        <a14:foregroundMark x1="29355" y1="36022" x2="32903" y2="40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6892" y="2945937"/>
            <a:ext cx="5395636" cy="68626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A371DA-9CFB-427B-8A35-F30FAF008884}"/>
              </a:ext>
            </a:extLst>
          </p:cNvPr>
          <p:cNvSpPr/>
          <p:nvPr/>
        </p:nvSpPr>
        <p:spPr>
          <a:xfrm>
            <a:off x="4060382" y="2645326"/>
            <a:ext cx="3616696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ماذا سَنَتَعَلَّم الْيَوْم: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D4B8DC-E8DC-44C0-B7B1-7900B47D4217}"/>
              </a:ext>
            </a:extLst>
          </p:cNvPr>
          <p:cNvSpPr/>
          <p:nvPr/>
        </p:nvSpPr>
        <p:spPr>
          <a:xfrm>
            <a:off x="1760590" y="8979111"/>
            <a:ext cx="7903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AE" sz="2400" u="sng" dirty="0">
                <a:latin typeface="Calibri" panose="020F0502020204030204" pitchFamily="34" charset="0"/>
                <a:cs typeface="(AH) Manal Black" pitchFamily="2" charset="-78"/>
              </a:rPr>
              <a:t>يحاكي المتعلّم جملة فعلية بسيطة فعلها ماض أو مضارع ويفهم الفرق بين دلالة الفعلين</a:t>
            </a:r>
            <a:r>
              <a:rPr lang="en-US" sz="2000" u="sng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en-US" sz="2000" u="sng" dirty="0"/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4A45D30-8018-4DD1-AA28-9D75A9DC3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" y="5494567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C28D3DB5-EF74-4C34-A0D9-D41EBD607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9" y="3557804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6" name="Table 38">
            <a:extLst>
              <a:ext uri="{FF2B5EF4-FFF2-40B4-BE49-F238E27FC236}">
                <a16:creationId xmlns:a16="http://schemas.microsoft.com/office/drawing/2014/main" id="{E07F35FD-4925-4421-8B29-A390FD324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051642"/>
              </p:ext>
            </p:extLst>
          </p:nvPr>
        </p:nvGraphicFramePr>
        <p:xfrm>
          <a:off x="21450" y="35689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283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0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0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2" grpId="1" build="allAtOnce"/>
      <p:bldP spid="12" grpId="2" build="allAtOnce"/>
      <p:bldP spid="12" grpId="3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فعل الماضي والمضارع _ الصف الثاني _ النحو">
            <a:hlinkClick r:id="" action="ppaction://media"/>
            <a:extLst>
              <a:ext uri="{FF2B5EF4-FFF2-40B4-BE49-F238E27FC236}">
                <a16:creationId xmlns:a16="http://schemas.microsoft.com/office/drawing/2014/main" id="{DC3B06F3-B4C1-4F4A-9DB5-25F9A501F3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51" y="208251"/>
            <a:ext cx="11556949" cy="922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B3EAF2E-8F6F-468A-963E-6979F2494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" y="6161513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9958E397-E4D3-40AC-AAAB-DCAF4D23F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" y="3613941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20067542-275B-4BAD-93DF-5CF4B9318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666188"/>
              </p:ext>
            </p:extLst>
          </p:nvPr>
        </p:nvGraphicFramePr>
        <p:xfrm>
          <a:off x="9603" y="3613941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199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E7F0E3-B9AE-4DBA-B4D1-DAADCAEF2E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64"/>
          <a:stretch/>
        </p:blipFill>
        <p:spPr>
          <a:xfrm>
            <a:off x="2005729" y="2163572"/>
            <a:ext cx="10000490" cy="6806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7FB132-A168-42D0-8562-C05701362B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91" t="61357" r="58797" b="32078"/>
          <a:stretch/>
        </p:blipFill>
        <p:spPr>
          <a:xfrm>
            <a:off x="2816185" y="6085830"/>
            <a:ext cx="2580157" cy="1082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191917-9CE4-4CC5-B1E4-9B2D9AF758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74" t="53289" r="57634" b="40147"/>
          <a:stretch/>
        </p:blipFill>
        <p:spPr>
          <a:xfrm>
            <a:off x="2816187" y="4986900"/>
            <a:ext cx="2828092" cy="1098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F323C1-9E48-49EA-A5BC-92D1E109AA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74" t="45257" r="59018" b="48377"/>
          <a:stretch/>
        </p:blipFill>
        <p:spPr>
          <a:xfrm>
            <a:off x="2892007" y="3851640"/>
            <a:ext cx="2504336" cy="1098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77F831-A752-46CE-BDB6-D1A30BEA0D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931" t="37002" r="58436" b="57031"/>
          <a:stretch/>
        </p:blipFill>
        <p:spPr>
          <a:xfrm>
            <a:off x="3146648" y="2813581"/>
            <a:ext cx="2249695" cy="1038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158DC-7539-44F1-825F-5EDB8C8784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13" t="68606" r="58214" b="24805"/>
          <a:stretch/>
        </p:blipFill>
        <p:spPr>
          <a:xfrm>
            <a:off x="3296895" y="7142944"/>
            <a:ext cx="2347384" cy="1032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941E9FC-FD23-4296-8ECE-B92E63D28A72}"/>
              </a:ext>
            </a:extLst>
          </p:cNvPr>
          <p:cNvSpPr/>
          <p:nvPr/>
        </p:nvSpPr>
        <p:spPr>
          <a:xfrm>
            <a:off x="3436256" y="1338088"/>
            <a:ext cx="9050875" cy="7078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r" rtl="1"/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200" dirty="0">
                <a:cs typeface="(AH) Manal Black" pitchFamily="2" charset="-78"/>
              </a:rPr>
              <a:t>الْفعل/َكلِمة تخبرنا عن نشاط ، أو حركة أو تفكير أو شعور حدث في زمنٍ ما.</a:t>
            </a:r>
            <a:endParaRPr lang="ar-BH" sz="4000" dirty="0">
              <a:cs typeface="(AH) Manal Black" pitchFamily="2" charset="-78"/>
            </a:endParaRPr>
          </a:p>
        </p:txBody>
      </p:sp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D9D42CB8-D3A1-41BF-B91B-7F86FADB41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07" b="93886" l="9752" r="89894">
                        <a14:foregroundMark x1="42730" y1="93450" x2="31028" y2="91048"/>
                        <a14:foregroundMark x1="18262" y1="75328" x2="18262" y2="75328"/>
                        <a14:foregroundMark x1="82447" y1="72926" x2="82447" y2="72926"/>
                        <a14:foregroundMark x1="41135" y1="93450" x2="41135" y2="93450"/>
                        <a14:foregroundMark x1="41135" y1="93450" x2="34929" y2="93886"/>
                        <a14:foregroundMark x1="48759" y1="89956" x2="42730" y2="91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6895" r="11579"/>
          <a:stretch/>
        </p:blipFill>
        <p:spPr>
          <a:xfrm rot="20485357">
            <a:off x="1618791" y="1528126"/>
            <a:ext cx="2068875" cy="16893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E27F160-1D74-46E2-9CB5-7C6D31D10ECC}"/>
              </a:ext>
            </a:extLst>
          </p:cNvPr>
          <p:cNvSpPr/>
          <p:nvPr/>
        </p:nvSpPr>
        <p:spPr>
          <a:xfrm>
            <a:off x="2904307" y="8909793"/>
            <a:ext cx="7903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AE" sz="2400" u="sng" dirty="0">
                <a:latin typeface="Calibri" panose="020F0502020204030204" pitchFamily="34" charset="0"/>
                <a:cs typeface="(AH) Manal Black" pitchFamily="2" charset="-78"/>
              </a:rPr>
              <a:t>يحاكي المتعلّم جملة فعلية بسيطة فعلها ماض أو مضارع ويفهم الفرق بين دلالة الفعلين</a:t>
            </a:r>
            <a:r>
              <a:rPr lang="en-US" sz="2000" u="sng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en-US" sz="2000" u="sng" dirty="0"/>
          </a:p>
        </p:txBody>
      </p:sp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9AD32C2-BB5D-45B6-A3D9-3D89D43EA8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" y="6679557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 descr="A picture containing person&#10;&#10;Description automatically generated">
            <a:extLst>
              <a:ext uri="{FF2B5EF4-FFF2-40B4-BE49-F238E27FC236}">
                <a16:creationId xmlns:a16="http://schemas.microsoft.com/office/drawing/2014/main" id="{73D13C7E-6BA9-44ED-B40D-075DC7801B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" y="35488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6" name="Table 38">
            <a:extLst>
              <a:ext uri="{FF2B5EF4-FFF2-40B4-BE49-F238E27FC236}">
                <a16:creationId xmlns:a16="http://schemas.microsoft.com/office/drawing/2014/main" id="{8560001C-90F7-4BEE-9083-D9430E92A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88433"/>
              </p:ext>
            </p:extLst>
          </p:nvPr>
        </p:nvGraphicFramePr>
        <p:xfrm>
          <a:off x="0" y="35669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7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0A6C1FFA-69CF-40C0-8C82-BD6412859C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932" y="8654341"/>
            <a:ext cx="1005840" cy="839251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87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"/>
                            </p:stCondLst>
                            <p:childTnLst>
                              <p:par>
                                <p:cTn id="35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900"/>
                            </p:stCondLst>
                            <p:childTnLst>
                              <p:par>
                                <p:cTn id="5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0159E-6 -4.17989E-6 L -2.30159E-6 -0.07209 " pathEditMode="relative" rAng="0" ptsTypes="AA">
                                      <p:cBhvr>
                                        <p:cTn id="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299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23" grpId="0" build="allAtOnce"/>
      <p:bldP spid="23" grpId="1" build="allAtOnce"/>
      <p:bldP spid="23" grpId="2" build="allAtOnce"/>
      <p:bldP spid="23" grpId="3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5B02B82-ED20-42B9-BFC5-6EE8840C7A3A}"/>
              </a:ext>
            </a:extLst>
          </p:cNvPr>
          <p:cNvSpPr/>
          <p:nvPr/>
        </p:nvSpPr>
        <p:spPr>
          <a:xfrm>
            <a:off x="2291815" y="2618510"/>
            <a:ext cx="9643301" cy="6551453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82D561-6647-49F5-BB2A-CB4EB3085968}"/>
              </a:ext>
            </a:extLst>
          </p:cNvPr>
          <p:cNvSpPr/>
          <p:nvPr/>
        </p:nvSpPr>
        <p:spPr>
          <a:xfrm>
            <a:off x="5092307" y="2826710"/>
            <a:ext cx="36070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يَنْقَسِمُ الْفِعْلُ إِلى: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9F8E0C-0A1F-489C-A0FF-80C486495E9C}"/>
              </a:ext>
            </a:extLst>
          </p:cNvPr>
          <p:cNvSpPr/>
          <p:nvPr/>
        </p:nvSpPr>
        <p:spPr>
          <a:xfrm>
            <a:off x="8200622" y="4763103"/>
            <a:ext cx="2297424" cy="7078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r" rtl="1"/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1- فِعْلٌ ماضٍ: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11CF15-A6CA-4152-A2B1-5D1C4BDF64D9}"/>
              </a:ext>
            </a:extLst>
          </p:cNvPr>
          <p:cNvSpPr/>
          <p:nvPr/>
        </p:nvSpPr>
        <p:spPr>
          <a:xfrm>
            <a:off x="4048203" y="4763103"/>
            <a:ext cx="2523448" cy="7078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r" rtl="1"/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1- فِعْلٌ مُضارِع: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8C7290-6F82-4620-B810-0323CA201243}"/>
              </a:ext>
            </a:extLst>
          </p:cNvPr>
          <p:cNvSpPr/>
          <p:nvPr/>
        </p:nvSpPr>
        <p:spPr>
          <a:xfrm>
            <a:off x="7390965" y="6159887"/>
            <a:ext cx="3607078" cy="2308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rtl="1"/>
            <a:r>
              <a:rPr lang="ar-BH" sz="3600" dirty="0">
                <a:solidFill>
                  <a:schemeClr val="accent6">
                    <a:lumMod val="50000"/>
                  </a:schemeClr>
                </a:solidFill>
                <a:cs typeface="(AH) Manal Black" pitchFamily="2" charset="-78"/>
              </a:rPr>
              <a:t>كَلِمة تَدُلُ عَلى نَشاطٍ ، </a:t>
            </a:r>
          </a:p>
          <a:p>
            <a:pPr lvl="0" algn="ctr" rtl="1"/>
            <a:r>
              <a:rPr lang="ar-BH" sz="3600" dirty="0">
                <a:solidFill>
                  <a:schemeClr val="accent6">
                    <a:lumMod val="50000"/>
                  </a:schemeClr>
                </a:solidFill>
                <a:cs typeface="(AH) Manal Black" pitchFamily="2" charset="-78"/>
              </a:rPr>
              <a:t>أَوْ حَرِكَةٍ ، أَوْ تَفْكيرٍ، أَوْ شُعورٍ حَدَثَ في الزَّمَنِ </a:t>
            </a:r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الْماضي</a:t>
            </a:r>
            <a:r>
              <a:rPr lang="ar-BH" sz="3600" dirty="0">
                <a:solidFill>
                  <a:schemeClr val="accent6">
                    <a:lumMod val="50000"/>
                  </a:schemeClr>
                </a:solidFill>
                <a:cs typeface="(AH) Manal Black" pitchFamily="2" charset="-78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6FBF7E-C150-4E7D-B63F-45D3D8708278}"/>
              </a:ext>
            </a:extLst>
          </p:cNvPr>
          <p:cNvSpPr/>
          <p:nvPr/>
        </p:nvSpPr>
        <p:spPr>
          <a:xfrm>
            <a:off x="3506388" y="6223266"/>
            <a:ext cx="3607078" cy="2308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rtl="1"/>
            <a:r>
              <a:rPr lang="ar-BH" sz="3600" dirty="0">
                <a:solidFill>
                  <a:schemeClr val="accent6">
                    <a:lumMod val="50000"/>
                  </a:schemeClr>
                </a:solidFill>
                <a:cs typeface="(AH) Manal Black" pitchFamily="2" charset="-78"/>
              </a:rPr>
              <a:t>كَلِمة تَدُلُ عَلى نَشاطٍ ، </a:t>
            </a:r>
          </a:p>
          <a:p>
            <a:pPr lvl="0" algn="ctr" rtl="1"/>
            <a:r>
              <a:rPr lang="ar-BH" sz="3600" dirty="0">
                <a:solidFill>
                  <a:schemeClr val="accent6">
                    <a:lumMod val="50000"/>
                  </a:schemeClr>
                </a:solidFill>
                <a:cs typeface="(AH) Manal Black" pitchFamily="2" charset="-78"/>
              </a:rPr>
              <a:t>أَوْ حَرِكَةٍ ، أَوْ تَفْكيرٍ، أَوْ شُعورٍ حَدَثَ في الزَّمَنِ </a:t>
            </a:r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الْحاضِر</a:t>
            </a:r>
            <a:r>
              <a:rPr lang="ar-BH" sz="3600" dirty="0">
                <a:solidFill>
                  <a:schemeClr val="accent6">
                    <a:lumMod val="50000"/>
                  </a:schemeClr>
                </a:solidFill>
                <a:cs typeface="(AH) Manal Black" pitchFamily="2" charset="-78"/>
              </a:rPr>
              <a:t>.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02DD2A-8C6C-432C-B4F7-D33D676A3C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93440" l="9752" r="89894">
                        <a14:foregroundMark x1="48050" y1="90957" x2="48050" y2="90957"/>
                        <a14:foregroundMark x1="68617" y1="57624" x2="36702" y2="59574"/>
                        <a14:foregroundMark x1="36879" y1="59574" x2="45745" y2="55142"/>
                        <a14:foregroundMark x1="45745" y1="55142" x2="53901" y2="54255"/>
                        <a14:foregroundMark x1="53901" y1="54255" x2="63475" y2="54965"/>
                        <a14:foregroundMark x1="63475" y1="54965" x2="65248" y2="61525"/>
                        <a14:foregroundMark x1="65248" y1="61525" x2="57979" y2="63830"/>
                        <a14:foregroundMark x1="57979" y1="63830" x2="35106" y2="61525"/>
                        <a14:foregroundMark x1="35106" y1="61525" x2="33156" y2="60993"/>
                        <a14:foregroundMark x1="35461" y1="60816" x2="44858" y2="59043"/>
                        <a14:foregroundMark x1="44858" y1="59043" x2="66844" y2="61525"/>
                        <a14:foregroundMark x1="66844" y1="61525" x2="71986" y2="59220"/>
                        <a14:foregroundMark x1="71986" y1="59043" x2="64716" y2="52660"/>
                        <a14:foregroundMark x1="64716" y1="52660" x2="54965" y2="50532"/>
                        <a14:foregroundMark x1="54965" y1="50532" x2="40248" y2="54433"/>
                        <a14:foregroundMark x1="40248" y1="54433" x2="36879" y2="58156"/>
                        <a14:foregroundMark x1="46809" y1="51773" x2="40957" y2="37057"/>
                        <a14:foregroundMark x1="40957" y1="37057" x2="52837" y2="30851"/>
                        <a14:foregroundMark x1="52837" y1="30851" x2="62057" y2="30674"/>
                        <a14:foregroundMark x1="62057" y1="30674" x2="66844" y2="32801"/>
                        <a14:foregroundMark x1="66489" y1="44504" x2="54078" y2="20745"/>
                        <a14:foregroundMark x1="54078" y1="20745" x2="55319" y2="43262"/>
                        <a14:foregroundMark x1="55319" y1="43262" x2="57270" y2="49645"/>
                        <a14:foregroundMark x1="56028" y1="49113" x2="40071" y2="26418"/>
                        <a14:foregroundMark x1="40071" y1="26418" x2="36348" y2="40603"/>
                        <a14:foregroundMark x1="36348" y1="40603" x2="39539" y2="48227"/>
                        <a14:foregroundMark x1="39539" y1="48227" x2="44858" y2="50532"/>
                        <a14:foregroundMark x1="40957" y1="48582" x2="38652" y2="39539"/>
                        <a14:foregroundMark x1="38652" y1="39539" x2="41135" y2="32092"/>
                        <a14:foregroundMark x1="41135" y1="32092" x2="47695" y2="28901"/>
                        <a14:foregroundMark x1="47695" y1="28901" x2="53546" y2="30319"/>
                        <a14:foregroundMark x1="53546" y1="30319" x2="64716" y2="51773"/>
                        <a14:foregroundMark x1="69149" y1="52837" x2="49468" y2="50355"/>
                        <a14:foregroundMark x1="48050" y1="44504" x2="45567" y2="35816"/>
                        <a14:foregroundMark x1="45567" y1="35816" x2="45567" y2="22695"/>
                        <a14:foregroundMark x1="45567" y1="22695" x2="35993" y2="57801"/>
                        <a14:foregroundMark x1="22695" y1="82801" x2="22695" y2="82801"/>
                        <a14:foregroundMark x1="22695" y1="82801" x2="17730" y2="82801"/>
                        <a14:foregroundMark x1="51241" y1="93440" x2="51241" y2="93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8138" r="12572" b="2998"/>
          <a:stretch/>
        </p:blipFill>
        <p:spPr>
          <a:xfrm>
            <a:off x="8740829" y="12222"/>
            <a:ext cx="2468880" cy="3124427"/>
          </a:xfrm>
          <a:prstGeom prst="rect">
            <a:avLst/>
          </a:prstGeom>
        </p:spPr>
      </p:pic>
      <p:pic>
        <p:nvPicPr>
          <p:cNvPr id="17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2A60EC37-1C9C-43B1-A754-D06778214B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932" y="8654341"/>
            <a:ext cx="1005840" cy="839251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A86995A-91D5-41FC-A9BF-A3CB3FBC733F}"/>
              </a:ext>
            </a:extLst>
          </p:cNvPr>
          <p:cNvSpPr/>
          <p:nvPr/>
        </p:nvSpPr>
        <p:spPr>
          <a:xfrm>
            <a:off x="3161902" y="8637536"/>
            <a:ext cx="7903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AE" sz="2400" u="sng" dirty="0">
                <a:latin typeface="Calibri" panose="020F0502020204030204" pitchFamily="34" charset="0"/>
                <a:cs typeface="(AH) Manal Black" pitchFamily="2" charset="-78"/>
              </a:rPr>
              <a:t>يحاكي المتعلّم جملة فعلية بسيطة فعلها ماض أو مضارع ويفهم الفرق بين دلالة الفعلين</a:t>
            </a:r>
            <a:r>
              <a:rPr lang="en-US" sz="2000" u="sng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en-US" sz="2000" u="sng" dirty="0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16F7C0-2E5D-431E-92B0-0A09AC7AF9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" y="6679557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1A4E1628-25FD-4AC8-BB83-7C6762CBC4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" y="35488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2EB77669-6868-4F5C-BE31-A46A61B8B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88433"/>
              </p:ext>
            </p:extLst>
          </p:nvPr>
        </p:nvGraphicFramePr>
        <p:xfrm>
          <a:off x="0" y="35669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593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29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0476E-6 -3.7037E-7 L 4.40476E-6 -0.07209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995"/>
                            </p:stCondLst>
                            <p:childTnLst>
                              <p:par>
                                <p:cTn id="3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0476E-6 -3.7037E-7 L 4.40476E-6 -0.07209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0476E-6 -3.7037E-7 L 4.40476E-6 -0.07209 " pathEditMode="relative" rAng="0" ptsTypes="AA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0476E-6 -3.7037E-7 L 4.40476E-6 -0.07209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8" grpId="0"/>
      <p:bldP spid="21" grpId="0" build="allAtOnce"/>
      <p:bldP spid="21" grpId="1" build="allAtOnce"/>
      <p:bldP spid="21" grpId="2" build="allAtOnce"/>
      <p:bldP spid="21" grpId="3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88A60C3-E99C-4FC0-818B-71F8FCBBC1ED}"/>
              </a:ext>
            </a:extLst>
          </p:cNvPr>
          <p:cNvSpPr/>
          <p:nvPr/>
        </p:nvSpPr>
        <p:spPr>
          <a:xfrm>
            <a:off x="1142055" y="997528"/>
            <a:ext cx="11347818" cy="8172436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985D7D-02C2-470A-BF99-2B32B36D780E}"/>
              </a:ext>
            </a:extLst>
          </p:cNvPr>
          <p:cNvSpPr/>
          <p:nvPr/>
        </p:nvSpPr>
        <p:spPr>
          <a:xfrm>
            <a:off x="4412524" y="1242486"/>
            <a:ext cx="76995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صَنِّف الْأَفْعال إلى فِعْلٍ ماضٍ وفِعْلٍ مُضارِعٍ:</a:t>
            </a: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5861CA05-C658-4511-B7B0-FCE8D292A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928249"/>
              </p:ext>
            </p:extLst>
          </p:nvPr>
        </p:nvGraphicFramePr>
        <p:xfrm>
          <a:off x="1343033" y="2808179"/>
          <a:ext cx="4271598" cy="357547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135799">
                  <a:extLst>
                    <a:ext uri="{9D8B030D-6E8A-4147-A177-3AD203B41FA5}">
                      <a16:colId xmlns:a16="http://schemas.microsoft.com/office/drawing/2014/main" val="2707421244"/>
                    </a:ext>
                  </a:extLst>
                </a:gridCol>
                <a:gridCol w="2135799">
                  <a:extLst>
                    <a:ext uri="{9D8B030D-6E8A-4147-A177-3AD203B41FA5}">
                      <a16:colId xmlns:a16="http://schemas.microsoft.com/office/drawing/2014/main" val="1324436148"/>
                    </a:ext>
                  </a:extLst>
                </a:gridCol>
              </a:tblGrid>
              <a:tr h="842192">
                <a:tc>
                  <a:txBody>
                    <a:bodyPr/>
                    <a:lstStyle/>
                    <a:p>
                      <a:pPr algn="ctr" rtl="1"/>
                      <a:r>
                        <a:rPr lang="ar-BH" sz="3200" dirty="0">
                          <a:cs typeface="(AH) Manal Black" pitchFamily="2" charset="-78"/>
                        </a:rPr>
                        <a:t>فِعِل مُضارِع</a:t>
                      </a:r>
                      <a:endParaRPr lang="en-US" sz="3200" dirty="0"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dirty="0">
                          <a:cs typeface="(AH) Manal Black" pitchFamily="2" charset="-78"/>
                        </a:rPr>
                        <a:t>فِعِل ماضٍ</a:t>
                      </a:r>
                      <a:endParaRPr lang="en-US" sz="3200" dirty="0">
                        <a:cs typeface="(AH) Manal Black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433647"/>
                  </a:ext>
                </a:extLst>
              </a:tr>
              <a:tr h="27332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700019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8D9A5AEF-87C6-4025-8D1B-2FA34EE55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74" t="53942" r="31345" b="40144"/>
          <a:stretch/>
        </p:blipFill>
        <p:spPr>
          <a:xfrm>
            <a:off x="5941734" y="2295705"/>
            <a:ext cx="6270172" cy="830998"/>
          </a:xfrm>
          <a:prstGeom prst="rect">
            <a:avLst/>
          </a:prstGeom>
        </p:spPr>
      </p:pic>
      <p:sp>
        <p:nvSpPr>
          <p:cNvPr id="34" name="Decagon 33">
            <a:extLst>
              <a:ext uri="{FF2B5EF4-FFF2-40B4-BE49-F238E27FC236}">
                <a16:creationId xmlns:a16="http://schemas.microsoft.com/office/drawing/2014/main" id="{CFD25E96-B300-43EA-9C0C-7D2F0BEC4C55}"/>
              </a:ext>
            </a:extLst>
          </p:cNvPr>
          <p:cNvSpPr/>
          <p:nvPr/>
        </p:nvSpPr>
        <p:spPr>
          <a:xfrm>
            <a:off x="14319504" y="2272461"/>
            <a:ext cx="1115568" cy="830998"/>
          </a:xfrm>
          <a:prstGeom prst="decagon">
            <a:avLst/>
          </a:prstGeom>
          <a:solidFill>
            <a:srgbClr val="92D050">
              <a:alpha val="51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7162B4A-BA8B-44F9-B3B7-08D849BFB5D6}"/>
              </a:ext>
            </a:extLst>
          </p:cNvPr>
          <p:cNvSpPr/>
          <p:nvPr/>
        </p:nvSpPr>
        <p:spPr>
          <a:xfrm>
            <a:off x="15587472" y="2370545"/>
            <a:ext cx="1008755" cy="608776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أَذْهَبُ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A843A52-1A96-4E50-A915-174B4B97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74" t="59245" r="31345" b="34022"/>
          <a:stretch/>
        </p:blipFill>
        <p:spPr>
          <a:xfrm>
            <a:off x="5941734" y="3348925"/>
            <a:ext cx="6270172" cy="94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Decagon 36">
            <a:extLst>
              <a:ext uri="{FF2B5EF4-FFF2-40B4-BE49-F238E27FC236}">
                <a16:creationId xmlns:a16="http://schemas.microsoft.com/office/drawing/2014/main" id="{406657CA-4E4C-4B06-A878-3ACB53057247}"/>
              </a:ext>
            </a:extLst>
          </p:cNvPr>
          <p:cNvSpPr/>
          <p:nvPr/>
        </p:nvSpPr>
        <p:spPr>
          <a:xfrm>
            <a:off x="14471904" y="3463958"/>
            <a:ext cx="1115568" cy="830998"/>
          </a:xfrm>
          <a:prstGeom prst="decagon">
            <a:avLst/>
          </a:prstGeom>
          <a:solidFill>
            <a:srgbClr val="92D050">
              <a:alpha val="51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C3296B4-7AEA-4F72-93DD-FE2BD93E3B92}"/>
              </a:ext>
            </a:extLst>
          </p:cNvPr>
          <p:cNvSpPr/>
          <p:nvPr/>
        </p:nvSpPr>
        <p:spPr>
          <a:xfrm>
            <a:off x="15805036" y="3495553"/>
            <a:ext cx="1008755" cy="608776"/>
          </a:xfrm>
          <a:prstGeom prst="roundRect">
            <a:avLst/>
          </a:prstGeom>
          <a:solidFill>
            <a:srgbClr val="00B0F0">
              <a:alpha val="4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قَرَأَتْ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E1256FD-048C-461D-A3D1-C54B37AB66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74" t="66155" r="31345" b="27931"/>
          <a:stretch/>
        </p:blipFill>
        <p:spPr>
          <a:xfrm>
            <a:off x="5941734" y="4522477"/>
            <a:ext cx="6270172" cy="830997"/>
          </a:xfrm>
          <a:prstGeom prst="rect">
            <a:avLst/>
          </a:prstGeom>
        </p:spPr>
      </p:pic>
      <p:sp>
        <p:nvSpPr>
          <p:cNvPr id="40" name="Decagon 39">
            <a:extLst>
              <a:ext uri="{FF2B5EF4-FFF2-40B4-BE49-F238E27FC236}">
                <a16:creationId xmlns:a16="http://schemas.microsoft.com/office/drawing/2014/main" id="{CD1A007B-80D3-41C0-ACD4-956D20E7DB12}"/>
              </a:ext>
            </a:extLst>
          </p:cNvPr>
          <p:cNvSpPr/>
          <p:nvPr/>
        </p:nvSpPr>
        <p:spPr>
          <a:xfrm>
            <a:off x="14654784" y="4522477"/>
            <a:ext cx="1115568" cy="830998"/>
          </a:xfrm>
          <a:prstGeom prst="decagon">
            <a:avLst/>
          </a:prstGeom>
          <a:solidFill>
            <a:srgbClr val="92D050">
              <a:alpha val="51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3B6733A-6159-4052-97CC-6960CE137B1D}"/>
              </a:ext>
            </a:extLst>
          </p:cNvPr>
          <p:cNvSpPr/>
          <p:nvPr/>
        </p:nvSpPr>
        <p:spPr>
          <a:xfrm>
            <a:off x="15865815" y="4633587"/>
            <a:ext cx="1008755" cy="608776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أَرْكَبُ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55C7215-12B4-4D4E-AD5B-C0F1B5C0C3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74" t="71683" r="31345" b="22403"/>
          <a:stretch/>
        </p:blipFill>
        <p:spPr>
          <a:xfrm>
            <a:off x="5941734" y="5561886"/>
            <a:ext cx="6270172" cy="830998"/>
          </a:xfrm>
          <a:prstGeom prst="rect">
            <a:avLst/>
          </a:prstGeom>
        </p:spPr>
      </p:pic>
      <p:sp>
        <p:nvSpPr>
          <p:cNvPr id="46" name="Decagon 45">
            <a:extLst>
              <a:ext uri="{FF2B5EF4-FFF2-40B4-BE49-F238E27FC236}">
                <a16:creationId xmlns:a16="http://schemas.microsoft.com/office/drawing/2014/main" id="{3C986EDC-0D6A-49CE-939A-2B60C24F2FBA}"/>
              </a:ext>
            </a:extLst>
          </p:cNvPr>
          <p:cNvSpPr/>
          <p:nvPr/>
        </p:nvSpPr>
        <p:spPr>
          <a:xfrm>
            <a:off x="14654784" y="5580996"/>
            <a:ext cx="1115568" cy="830998"/>
          </a:xfrm>
          <a:prstGeom prst="decagon">
            <a:avLst/>
          </a:prstGeom>
          <a:solidFill>
            <a:srgbClr val="92D050">
              <a:alpha val="51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F252874-11F7-459D-A734-12D8F177185F}"/>
              </a:ext>
            </a:extLst>
          </p:cNvPr>
          <p:cNvSpPr/>
          <p:nvPr/>
        </p:nvSpPr>
        <p:spPr>
          <a:xfrm>
            <a:off x="15865815" y="5568514"/>
            <a:ext cx="1115568" cy="608776"/>
          </a:xfrm>
          <a:prstGeom prst="roundRect">
            <a:avLst/>
          </a:prstGeom>
          <a:solidFill>
            <a:srgbClr val="00B0F0">
              <a:alpha val="4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شارَكَتْ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E161EFD-8630-49E9-87A5-AE27769F50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74" t="76494" r="31345" b="17593"/>
          <a:stretch/>
        </p:blipFill>
        <p:spPr>
          <a:xfrm>
            <a:off x="5941734" y="6515523"/>
            <a:ext cx="6270172" cy="948562"/>
          </a:xfrm>
          <a:prstGeom prst="rect">
            <a:avLst/>
          </a:prstGeom>
        </p:spPr>
      </p:pic>
      <p:sp>
        <p:nvSpPr>
          <p:cNvPr id="55" name="Decagon 54">
            <a:extLst>
              <a:ext uri="{FF2B5EF4-FFF2-40B4-BE49-F238E27FC236}">
                <a16:creationId xmlns:a16="http://schemas.microsoft.com/office/drawing/2014/main" id="{4F394189-CE5B-44AE-AA0B-0BCCD4BE389B}"/>
              </a:ext>
            </a:extLst>
          </p:cNvPr>
          <p:cNvSpPr/>
          <p:nvPr/>
        </p:nvSpPr>
        <p:spPr>
          <a:xfrm>
            <a:off x="14563344" y="6639515"/>
            <a:ext cx="1115568" cy="830998"/>
          </a:xfrm>
          <a:prstGeom prst="decagon">
            <a:avLst/>
          </a:prstGeom>
          <a:solidFill>
            <a:srgbClr val="92D050">
              <a:alpha val="51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01ACB9D-ED1D-496D-8B38-5F7581709ED2}"/>
              </a:ext>
            </a:extLst>
          </p:cNvPr>
          <p:cNvSpPr/>
          <p:nvPr/>
        </p:nvSpPr>
        <p:spPr>
          <a:xfrm>
            <a:off x="15805036" y="6596224"/>
            <a:ext cx="1102089" cy="608776"/>
          </a:xfrm>
          <a:prstGeom prst="roundRect">
            <a:avLst/>
          </a:prstGeom>
          <a:solidFill>
            <a:srgbClr val="00B0F0">
              <a:alpha val="4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ساعَدَتْ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5D89ABC-8616-4078-B706-136A8940B8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74" t="81494" r="31345" b="12592"/>
          <a:stretch/>
        </p:blipFill>
        <p:spPr>
          <a:xfrm>
            <a:off x="5941734" y="7619012"/>
            <a:ext cx="6270172" cy="830998"/>
          </a:xfrm>
          <a:prstGeom prst="rect">
            <a:avLst/>
          </a:prstGeom>
        </p:spPr>
      </p:pic>
      <p:sp>
        <p:nvSpPr>
          <p:cNvPr id="58" name="Decagon 57">
            <a:extLst>
              <a:ext uri="{FF2B5EF4-FFF2-40B4-BE49-F238E27FC236}">
                <a16:creationId xmlns:a16="http://schemas.microsoft.com/office/drawing/2014/main" id="{A7991834-E585-42A3-9E05-315E15CAB87C}"/>
              </a:ext>
            </a:extLst>
          </p:cNvPr>
          <p:cNvSpPr/>
          <p:nvPr/>
        </p:nvSpPr>
        <p:spPr>
          <a:xfrm>
            <a:off x="14629697" y="7720994"/>
            <a:ext cx="1115568" cy="830998"/>
          </a:xfrm>
          <a:prstGeom prst="decagon">
            <a:avLst/>
          </a:prstGeom>
          <a:solidFill>
            <a:srgbClr val="92D050">
              <a:alpha val="51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66F3D570-9CF5-40D8-85A2-8FAFD05DABF1}"/>
              </a:ext>
            </a:extLst>
          </p:cNvPr>
          <p:cNvSpPr/>
          <p:nvPr/>
        </p:nvSpPr>
        <p:spPr>
          <a:xfrm>
            <a:off x="16104185" y="7720994"/>
            <a:ext cx="1008755" cy="608776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أَكْتُبُ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66" name="Picture 6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ECFA0AA-A8D9-4D9C-9D58-5B714290C2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357" b="97894" l="1064" r="98759">
                        <a14:foregroundMark x1="6206" y1="78271" x2="9220" y2="84146"/>
                        <a14:foregroundMark x1="9220" y1="84146" x2="25532" y2="91574"/>
                        <a14:foregroundMark x1="25532" y1="91574" x2="45922" y2="93570"/>
                        <a14:foregroundMark x1="45922" y1="93570" x2="60461" y2="91131"/>
                        <a14:foregroundMark x1="61170" y1="91131" x2="71454" y2="91796"/>
                        <a14:foregroundMark x1="71454" y1="91796" x2="81206" y2="89246"/>
                        <a14:foregroundMark x1="81206" y1="89246" x2="89539" y2="84479"/>
                        <a14:foregroundMark x1="89539" y1="84479" x2="92730" y2="78160"/>
                        <a14:foregroundMark x1="92730" y1="78160" x2="82092" y2="60532"/>
                        <a14:foregroundMark x1="82092" y1="60532" x2="76773" y2="55322"/>
                        <a14:foregroundMark x1="76773" y1="55322" x2="75887" y2="49778"/>
                        <a14:foregroundMark x1="75887" y1="49778" x2="70567" y2="44678"/>
                        <a14:foregroundMark x1="70567" y1="44678" x2="57624" y2="42461"/>
                        <a14:foregroundMark x1="57624" y1="42461" x2="36879" y2="43237"/>
                        <a14:foregroundMark x1="36879" y1="43237" x2="32624" y2="42794"/>
                        <a14:foregroundMark x1="32624" y1="42794" x2="25000" y2="53769"/>
                        <a14:foregroundMark x1="25000" y1="53769" x2="22163" y2="62860"/>
                        <a14:foregroundMark x1="20213" y1="63525" x2="11170" y2="63082"/>
                        <a14:foregroundMark x1="11170" y1="63082" x2="17021" y2="74834"/>
                        <a14:foregroundMark x1="17021" y1="74834" x2="21986" y2="80266"/>
                        <a14:foregroundMark x1="21986" y1="80266" x2="29433" y2="82705"/>
                        <a14:foregroundMark x1="23227" y1="75388" x2="38121" y2="85366"/>
                        <a14:foregroundMark x1="38121" y1="85366" x2="49468" y2="87029"/>
                        <a14:foregroundMark x1="49468" y1="87029" x2="61702" y2="85809"/>
                        <a14:foregroundMark x1="61702" y1="85809" x2="66312" y2="85809"/>
                        <a14:foregroundMark x1="86348" y1="75166" x2="69858" y2="85144"/>
                        <a14:foregroundMark x1="69858" y1="85144" x2="46099" y2="85588"/>
                        <a14:foregroundMark x1="8156" y1="60865" x2="23050" y2="53437"/>
                        <a14:foregroundMark x1="23050" y1="53437" x2="23227" y2="53437"/>
                        <a14:foregroundMark x1="9752" y1="52217" x2="9752" y2="52217"/>
                        <a14:foregroundMark x1="10993" y1="49778" x2="14716" y2="51441"/>
                        <a14:foregroundMark x1="11702" y1="52439" x2="6738" y2="51663"/>
                        <a14:foregroundMark x1="3546" y1="55322" x2="12057" y2="55322"/>
                        <a14:foregroundMark x1="34929" y1="39357" x2="34929" y2="39357"/>
                        <a14:foregroundMark x1="34929" y1="39357" x2="36525" y2="39800"/>
                        <a14:foregroundMark x1="91844" y1="60200" x2="85993" y2="58204"/>
                        <a14:foregroundMark x1="94858" y1="55543" x2="94858" y2="55543"/>
                        <a14:foregroundMark x1="87943" y1="92350" x2="79610" y2="95233"/>
                        <a14:foregroundMark x1="79610" y1="95233" x2="27482" y2="97007"/>
                        <a14:foregroundMark x1="27482" y1="97007" x2="15248" y2="95011"/>
                        <a14:foregroundMark x1="16312" y1="91574" x2="18617" y2="86031"/>
                        <a14:foregroundMark x1="18617" y1="86031" x2="28191" y2="82927"/>
                        <a14:foregroundMark x1="28191" y1="82927" x2="32270" y2="83814"/>
                        <a14:foregroundMark x1="33688" y1="86807" x2="22163" y2="87251"/>
                        <a14:foregroundMark x1="27482" y1="86031" x2="52305" y2="76386"/>
                        <a14:foregroundMark x1="52305" y1="76386" x2="55496" y2="81486"/>
                        <a14:foregroundMark x1="54610" y1="81486" x2="64362" y2="85809"/>
                        <a14:foregroundMark x1="66312" y1="87029" x2="87057" y2="84812"/>
                        <a14:foregroundMark x1="86702" y1="84812" x2="73936" y2="84146"/>
                        <a14:foregroundMark x1="73936" y1="84146" x2="66135" y2="86807"/>
                        <a14:foregroundMark x1="66135" y1="86807" x2="72518" y2="87694"/>
                        <a14:foregroundMark x1="64716" y1="84812" x2="46986" y2="79268"/>
                        <a14:foregroundMark x1="10106" y1="76829" x2="11170" y2="70732"/>
                        <a14:foregroundMark x1="11170" y1="70732" x2="11702" y2="70288"/>
                        <a14:foregroundMark x1="12057" y1="66408" x2="4433" y2="73503"/>
                        <a14:foregroundMark x1="4433" y1="83370" x2="13830" y2="94900"/>
                        <a14:foregroundMark x1="13830" y1="94900" x2="18262" y2="96452"/>
                        <a14:foregroundMark x1="24113" y1="96896" x2="45035" y2="98004"/>
                        <a14:foregroundMark x1="45035" y1="98004" x2="58156" y2="97118"/>
                        <a14:foregroundMark x1="95213" y1="88027" x2="96631" y2="81929"/>
                        <a14:foregroundMark x1="96631" y1="81929" x2="95567" y2="79712"/>
                        <a14:foregroundMark x1="92199" y1="91796" x2="92199" y2="91796"/>
                        <a14:foregroundMark x1="96099" y1="71508" x2="96099" y2="71508"/>
                        <a14:foregroundMark x1="74291" y1="46341" x2="69326" y2="41131"/>
                        <a14:foregroundMark x1="69326" y1="41131" x2="67376" y2="40576"/>
                        <a14:foregroundMark x1="69326" y1="40576" x2="71631" y2="41020"/>
                        <a14:foregroundMark x1="90603" y1="50776" x2="90603" y2="50776"/>
                        <a14:foregroundMark x1="90603" y1="52661" x2="90603" y2="52661"/>
                        <a14:foregroundMark x1="92553" y1="52217" x2="92553" y2="52217"/>
                        <a14:foregroundMark x1="94149" y1="55322" x2="94149" y2="55322"/>
                        <a14:foregroundMark x1="80142" y1="56098" x2="80142" y2="56098"/>
                        <a14:foregroundMark x1="6206" y1="67184" x2="4433" y2="74723"/>
                        <a14:foregroundMark x1="9043" y1="93016" x2="9043" y2="93016"/>
                        <a14:foregroundMark x1="1241" y1="84368" x2="1241" y2="79047"/>
                        <a14:foregroundMark x1="4433" y1="87029" x2="10106" y2="91353"/>
                        <a14:foregroundMark x1="10106" y1="91353" x2="19681" y2="93459"/>
                        <a14:foregroundMark x1="19681" y1="93459" x2="30674" y2="93681"/>
                        <a14:foregroundMark x1="30674" y1="93681" x2="60461" y2="83814"/>
                        <a14:foregroundMark x1="66312" y1="85588" x2="56560" y2="88581"/>
                        <a14:foregroundMark x1="56560" y1="88581" x2="45035" y2="88914"/>
                        <a14:foregroundMark x1="64716" y1="88914" x2="83865" y2="84368"/>
                        <a14:foregroundMark x1="83865" y1="84368" x2="84043" y2="84368"/>
                        <a14:foregroundMark x1="98759" y1="80710" x2="98050" y2="76164"/>
                        <a14:foregroundMark x1="79433" y1="76164" x2="71277" y2="58204"/>
                        <a14:foregroundMark x1="71277" y1="58204" x2="50355" y2="60976"/>
                        <a14:foregroundMark x1="50355" y1="60976" x2="41489" y2="65743"/>
                        <a14:foregroundMark x1="41489" y1="65743" x2="44149" y2="72616"/>
                        <a14:foregroundMark x1="44149" y1="72616" x2="55142" y2="75610"/>
                        <a14:foregroundMark x1="55142" y1="75610" x2="70035" y2="76164"/>
                        <a14:foregroundMark x1="65426" y1="67627" x2="55851" y2="66408"/>
                        <a14:foregroundMark x1="55851" y1="66408" x2="11525" y2="80931"/>
                        <a14:foregroundMark x1="11525" y1="80931" x2="27482" y2="88359"/>
                        <a14:foregroundMark x1="27482" y1="88359" x2="52660" y2="90355"/>
                        <a14:foregroundMark x1="68972" y1="70510" x2="57270" y2="67517"/>
                        <a14:foregroundMark x1="57270" y1="67517" x2="53014" y2="61086"/>
                        <a14:foregroundMark x1="53014" y1="61086" x2="59397" y2="56763"/>
                        <a14:foregroundMark x1="59397" y1="56763" x2="70035" y2="64412"/>
                        <a14:foregroundMark x1="70035" y1="64412" x2="71986" y2="76386"/>
                        <a14:foregroundMark x1="71277" y1="78492" x2="63121" y2="74834"/>
                        <a14:foregroundMark x1="63121" y1="74834" x2="56560" y2="60532"/>
                        <a14:foregroundMark x1="56560" y1="60532" x2="56560" y2="52217"/>
                        <a14:foregroundMark x1="56560" y1="52217" x2="65780" y2="52217"/>
                        <a14:foregroundMark x1="65780" y1="52217" x2="71277" y2="54878"/>
                        <a14:foregroundMark x1="71277" y1="54878" x2="60638" y2="52993"/>
                        <a14:foregroundMark x1="60638" y1="52993" x2="38830" y2="55987"/>
                        <a14:foregroundMark x1="38830" y1="55987" x2="32979" y2="60200"/>
                        <a14:foregroundMark x1="32979" y1="60200" x2="44504" y2="77384"/>
                        <a14:foregroundMark x1="44149" y1="78049" x2="35106" y2="78049"/>
                        <a14:foregroundMark x1="35106" y1="78049" x2="20567" y2="62084"/>
                        <a14:foregroundMark x1="20567" y1="62084" x2="34752" y2="49557"/>
                        <a14:foregroundMark x1="34752" y1="49557" x2="42730" y2="46341"/>
                        <a14:foregroundMark x1="42730" y1="46341" x2="44149" y2="46120"/>
                        <a14:foregroundMark x1="41135" y1="49557" x2="40426" y2="57206"/>
                        <a14:foregroundMark x1="40426" y1="57206" x2="42730" y2="60643"/>
                        <a14:backgroundMark x1="10993" y1="56098" x2="10993" y2="56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38"/>
          <a:stretch/>
        </p:blipFill>
        <p:spPr>
          <a:xfrm>
            <a:off x="1190633" y="979654"/>
            <a:ext cx="1931918" cy="1859838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6F35EF37-D611-4BEF-A598-BC6E6739BA4B}"/>
              </a:ext>
            </a:extLst>
          </p:cNvPr>
          <p:cNvSpPr/>
          <p:nvPr/>
        </p:nvSpPr>
        <p:spPr>
          <a:xfrm>
            <a:off x="2864401" y="8678560"/>
            <a:ext cx="7903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AE" sz="2400" u="sng" dirty="0">
                <a:latin typeface="Calibri" panose="020F0502020204030204" pitchFamily="34" charset="0"/>
                <a:cs typeface="(AH) Manal Black" pitchFamily="2" charset="-78"/>
              </a:rPr>
              <a:t>يحاكي المتعلّم جملة فعلية بسيطة فعلها ماض أو مضارع ويفهم الفرق بين دلالة الفعلين</a:t>
            </a:r>
            <a:r>
              <a:rPr lang="en-US" sz="2000" u="sng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en-US" sz="2000" u="sng" dirty="0"/>
          </a:p>
        </p:txBody>
      </p:sp>
      <p:pic>
        <p:nvPicPr>
          <p:cNvPr id="30" name="Picture 2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909BFD5-09EA-430D-83F9-B956FED11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 descr="A picture containing person&#10;&#10;Description automatically generated">
            <a:extLst>
              <a:ext uri="{FF2B5EF4-FFF2-40B4-BE49-F238E27FC236}">
                <a16:creationId xmlns:a16="http://schemas.microsoft.com/office/drawing/2014/main" id="{AB49213D-BD5C-4F0A-AA69-C066BE3CF6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2" name="Table 38">
            <a:extLst>
              <a:ext uri="{FF2B5EF4-FFF2-40B4-BE49-F238E27FC236}">
                <a16:creationId xmlns:a16="http://schemas.microsoft.com/office/drawing/2014/main" id="{4082B2CD-907E-41A8-BC7F-D1F0B8199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37536"/>
              </p:ext>
            </p:extLst>
          </p:nvPr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43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ADED011A-DC31-4C9D-A267-3F5CE36B0B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932" y="8654341"/>
            <a:ext cx="1005840" cy="839251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776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2698E-6 2.75132E-6 L -0.3006 0.009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30" y="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9735E-6 L -1.0589 0.144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51" y="71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3492E-6 4.81481E-6 L -0.30679 -0.0039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40" y="-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3175E-6 2.01058E-6 L -0.92919 0.0269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66" y="13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1 0.0043 L -0.327 -0.0099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70" y="-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-0.13624 L -1.08495 0.0077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51" y="71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4762E-6 -3.96825E-6 L -0.34251 -0.011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5" y="-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7 -0.125 L -0.93403 -0.0927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44" y="16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76E-6 1.64021E-6 L -0.33706 -0.0076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3" y="-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31 -0.13575 L -0.9365 -0.108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66" y="13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2857E-6 2.43386E-6 L -0.33048 -0.0097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30" y="-4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7 -0.36177 L -1.09611 -0.22768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17" y="66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10317E-6 6.87831E-7 L -2.10317E-6 -0.07209 " pathEditMode="relative" rAng="0" ptsTypes="AA">
                                      <p:cBhvr>
                                        <p:cTn id="1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1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00"/>
                            </p:stCondLst>
                            <p:childTnLst>
                              <p:par>
                                <p:cTn id="126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10317E-6 6.87831E-7 L -2.10317E-6 -0.07209 " pathEditMode="relative" rAng="0" ptsTypes="AA">
                                      <p:cBhvr>
                                        <p:cTn id="1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1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10317E-6 6.87831E-7 L -2.10317E-6 -0.07209 " pathEditMode="relative" rAng="0" ptsTypes="AA">
                                      <p:cBhvr>
                                        <p:cTn id="1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900"/>
                            </p:stCondLst>
                            <p:childTnLst>
                              <p:par>
                                <p:cTn id="145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10317E-6 6.87831E-7 L -2.10317E-6 -0.07209 " pathEditMode="relative" rAng="0" ptsTypes="AA">
                                      <p:cBhvr>
                                        <p:cTn id="1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1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629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9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160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34" grpId="0" animBg="1"/>
      <p:bldP spid="35" grpId="0" animBg="1"/>
      <p:bldP spid="37" grpId="0" animBg="1"/>
      <p:bldP spid="38" grpId="0" animBg="1"/>
      <p:bldP spid="40" grpId="0" animBg="1"/>
      <p:bldP spid="41" grpId="0" animBg="1"/>
      <p:bldP spid="46" grpId="0" animBg="1"/>
      <p:bldP spid="47" grpId="0" animBg="1"/>
      <p:bldP spid="55" grpId="0" animBg="1"/>
      <p:bldP spid="56" grpId="0" animBg="1"/>
      <p:bldP spid="58" grpId="0" animBg="1"/>
      <p:bldP spid="59" grpId="0" animBg="1"/>
      <p:bldP spid="71" grpId="0" build="allAtOnce"/>
      <p:bldP spid="71" grpId="1" build="allAtOnce"/>
      <p:bldP spid="71" grpId="2" build="allAtOnce"/>
      <p:bldP spid="71" grpId="3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834</TotalTime>
  <Words>1024</Words>
  <Application>Microsoft Office PowerPoint</Application>
  <PresentationFormat>A3 Paper (297x420 mm)</PresentationFormat>
  <Paragraphs>365</Paragraphs>
  <Slides>19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(AH) Manal Black</vt:lpstr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Sakkal Majalla</vt:lpstr>
      <vt:lpstr>Segoe UI Semibold</vt:lpstr>
      <vt:lpstr>Simplified Arabic Fixed</vt:lpstr>
      <vt:lpstr>Traditional Arabic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tekhnologic</dc:creator>
  <cp:lastModifiedBy>Sana Nader Ahmed  Aljafari</cp:lastModifiedBy>
  <cp:revision>205</cp:revision>
  <dcterms:created xsi:type="dcterms:W3CDTF">2016-12-18T03:02:54Z</dcterms:created>
  <dcterms:modified xsi:type="dcterms:W3CDTF">2021-10-09T17:06:47Z</dcterms:modified>
</cp:coreProperties>
</file>