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4" r:id="rId2"/>
    <p:sldMasterId id="2147483728" r:id="rId3"/>
  </p:sldMasterIdLst>
  <p:sldIdLst>
    <p:sldId id="953" r:id="rId4"/>
    <p:sldId id="5079" r:id="rId5"/>
    <p:sldId id="305" r:id="rId6"/>
    <p:sldId id="5080" r:id="rId7"/>
    <p:sldId id="5077" r:id="rId8"/>
    <p:sldId id="5078" r:id="rId9"/>
    <p:sldId id="282" r:id="rId10"/>
    <p:sldId id="283" r:id="rId11"/>
    <p:sldId id="264" r:id="rId12"/>
    <p:sldId id="5081" r:id="rId13"/>
    <p:sldId id="5083" r:id="rId14"/>
    <p:sldId id="273" r:id="rId15"/>
    <p:sldId id="5085" r:id="rId16"/>
    <p:sldId id="5086" r:id="rId17"/>
    <p:sldId id="5087" r:id="rId18"/>
    <p:sldId id="5089" r:id="rId19"/>
    <p:sldId id="5090" r:id="rId20"/>
    <p:sldId id="5091" r:id="rId21"/>
    <p:sldId id="5092" r:id="rId22"/>
    <p:sldId id="5096" r:id="rId23"/>
    <p:sldId id="5095" r:id="rId24"/>
    <p:sldId id="258" r:id="rId25"/>
    <p:sldId id="5097" r:id="rId26"/>
    <p:sldId id="260" r:id="rId27"/>
    <p:sldId id="5098" r:id="rId28"/>
    <p:sldId id="261" r:id="rId29"/>
    <p:sldId id="5099" r:id="rId30"/>
    <p:sldId id="5072" r:id="rId31"/>
    <p:sldId id="5094" r:id="rId32"/>
    <p:sldId id="506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5D08B-E60A-4797-8046-E29284A2B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42127B-7754-4633-AA1F-47F288E91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4A682-5866-46E7-941B-7A023D8A6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00D7-F7FB-44F6-8C3F-F32E05A78FF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84FC0-69C5-4DB0-B464-7954883E9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AC8AE-9507-4599-8EC9-D0FF86A5F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156D-67CC-4D75-AABB-0F5C46A72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1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0F95D-C928-422C-9B00-70EFCBB7A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F7EDAC-894B-4E06-888F-869D1367B4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5A623-E4C3-4EB0-8AAB-76017E2BD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00D7-F7FB-44F6-8C3F-F32E05A78FF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607A9-B940-44F9-BD4A-A14FE6FFC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BCCB1-9D7A-4CBE-A9A3-3D8CCDED4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156D-67CC-4D75-AABB-0F5C46A72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61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983E20-B0FB-4F98-A839-970BD4EA9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C35FE7-EF9D-4450-8054-B6692D959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BEC36-5EAD-4BC9-93E9-C3F525C7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00D7-F7FB-44F6-8C3F-F32E05A78FF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25EB1-72E0-44EC-B342-A836EE836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8F435-E042-4F88-9FAA-6793B20C3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156D-67CC-4D75-AABB-0F5C46A72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49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719E-2743-43C5-A4AE-71D3C8207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FFD58E-552C-4025-9849-CE7E84D6E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57EA3-BB50-4B3F-AA01-C2B1A2698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69706-5A32-4D18-B928-51A2E602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DA3A7-89CA-4CB3-821E-A7074A77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77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11774-53DE-478D-83F9-CBEDC1986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D1A1-9732-4A03-A613-86D159A1B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8BDA5-3681-400F-A67A-49E9B718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FB99-EAE8-4A84-B4F6-56F32A36B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60D68-EC7A-4DD0-AF5F-8B0A9ED9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53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658E-F212-4021-BAB8-8E65E0A89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FDD2C-92F1-412A-9789-D4CC763D9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5EBB-747A-40F5-BB3A-45D43F5D4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4DC1E-59E7-4B73-B1EB-3F4C76EB0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535CD-C40A-4032-ABA0-0D7C65D68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69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7FF65-9900-4B0B-A652-EF5870D27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A1CBD-73BD-4107-8581-873FECF7D8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E221B-8428-45F9-A901-CA419F574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9B015-C8D4-4D4A-8DE0-2A91AC068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D5DE0-03C2-4681-8A1F-59985BCA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64887-3C9C-4B1E-A952-41257173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28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7A43B-6461-427D-977F-9DB06EF51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035B1-45D1-49B6-B3CF-E1783CECB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2B458-A593-459D-9A56-F1F7AE928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23E2D-8061-44BA-B845-C091291AD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A730C9-A9E7-439C-95E2-F443493913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25782E-339A-40A9-A479-28700567F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DCC3B8-070A-4553-BD6A-498906B0D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5859F3-4E56-4EC8-9ACF-797D97E01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33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5FCFD-50F0-43D1-ABE8-FF47A5C82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E99143-13BD-4D50-BF51-8182DAEAD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6CFE25-9A90-46FC-A323-1470FA5B0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893E3-1D2E-4092-8F78-C6CBAC8B9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71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225BC4-8A2E-4AC8-89A4-AAD36F9C6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D9A473-8CB8-4698-9694-15A4A1748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9A2CD-3EB1-428E-88DD-5EA021D2D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18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6A197-D815-49C3-A3C0-AB7F43FF5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A6A28-7326-4F5C-B05F-9696D0B8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6B99E-5C45-4ED7-8478-04B3F8120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EA562-6F9E-405F-932B-4175E7A9F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2656E0-8B52-4FBE-84CB-4AD609738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C3293-A025-403D-AF7E-CD02AECCC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08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88F58-6773-4DEB-978C-AD984BD6C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0A06E-C8F9-4000-8702-04B7537F4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92A41-B6A3-4DCC-AEDD-8522F69C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00D7-F7FB-44F6-8C3F-F32E05A78FF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3F164-1A9C-43EF-9770-E51A7577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EBA6A-5A10-4CC4-9B75-973A9230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156D-67CC-4D75-AABB-0F5C46A72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18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BC67C-9227-40E1-9828-F382E90A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4D507E-0E9B-41AB-A560-88FCB5AAC0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65808-07C5-408A-B3C2-6B5D4C466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F16A1-3390-4299-A808-2223D6B3B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5F35A-82E6-4DAF-875E-EB183D890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81B71-8B7F-4405-BF39-D1308A699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03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F0509-D8C3-4331-A394-AABE8D90A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C87894-21D2-40E8-BF65-821837402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803A3-5453-43F3-87E1-8F16F59F3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4FE23-F626-404D-8458-DF814B37E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D790A-7A90-429B-8EBD-F0F117B5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4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B9336-09ED-48F4-862D-64B758037E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CFD828-1E6C-477F-91BE-0BCCDCC39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F4E1C-5BD0-4069-AF88-111CBAC1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F8E8-EE09-49A6-9F37-5C7E03E356D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DBCC9-9264-44A8-B9D4-FC4A85C1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59150-AFE2-4A95-96FA-C1FAF8265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57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4F8A03-E4FF-4E4A-B248-CBF243177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66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71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F8DAB9-0139-4C56-9699-588CD1CF3D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E270AE8-02B1-40AA-A1AF-EA8DCF0FE6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9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11CC-CB15-4F16-B9B5-5AB639EB6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A5659-E3A3-4DC4-8A5D-701AE19587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D5793-A380-4C3B-93CE-94061D0FD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03E8A-6551-4084-8230-D738F758A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29/02/1443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8547A-8D93-4BD5-AC80-7E022033E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2E3C4-B0CA-4CA2-A698-0568D87A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71071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1019-8C5B-4A66-84A5-61794CEB9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5E4D6-2FEB-49AE-8EB5-B69A347CD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47111-7528-4385-B87E-A49C0FFE4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57034-73E3-468B-82D7-31DE6CA074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A07611-1BDC-4364-AED8-1F55378EF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1E5879-05DF-4111-9D21-EA5C6EEC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29/02/1443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49B062-A2A2-4E3F-932D-E9915DEE5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87D34F-F54F-4D59-AEC0-018BE5A5D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96820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3025CD-2740-4E9C-B72D-F2FB3A0480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93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CA4F17-91C2-42DE-8DD0-8A8DDFCBA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29/02/1443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066AAA-398C-42AF-8CDA-AE98BF6F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A7F37-AF0B-4477-A32C-C1BF8E2EF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2411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733C-CE4A-470E-9721-3D8D552A8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ADD12-EDFA-41D6-9DBE-7353CC55B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12444-E2AD-4CEA-8F89-45C8AC0A5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00D7-F7FB-44F6-8C3F-F32E05A78FF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1845B-24FB-4AAC-83A7-1F6C9B338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85A1F-CF73-438A-A0E7-EB6219557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156D-67CC-4D75-AABB-0F5C46A72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34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B6055-449F-4BCB-A320-21522661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779E2-DA6A-41E1-A6FF-9107E7629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F38EB-AF6E-4148-9ABD-1C2FFF905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2979C0-8496-4742-ABC8-49D7F73A5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29/02/1443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A7183-BDC0-40A2-A134-F7480AD7A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D9030-172F-4AC4-BCA9-9B4F57C7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055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6DC34-AD33-4AEF-AE94-F36B2E67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F1EE63-9A63-427E-B349-A40F85C578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ECB16-C28E-49D3-A36A-C3AB6F118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A61C9-9AD1-4D79-B192-6D6DBA299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29/02/1443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99BCA-0976-42D6-BBC7-C81CAC3A7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4A8B9-436B-458B-8EB8-FE5FA5E2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70587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98529-8917-44D7-A70A-3305030A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B602F-7061-4271-8701-AD76FEB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ABECD-14A3-40EC-ACA2-87D499DB9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29/02/1443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BCE0E-1A38-4022-A186-09DC88DD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A0B82-CB12-4051-8CD6-392F01187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62582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C2670-CA06-4AD5-9A68-5AE522BDC4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346B2-1B82-499C-97F2-201D2D070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7507A-6D09-48F0-B598-4FD5F01A9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29/02/1443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DD17D-936F-4185-84B5-3AA94D506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B10-3309-4126-A4FC-65B027E82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40796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C9926-E5B2-4102-9972-7F0ABC140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93059E-62C7-40EF-B82D-16839A52E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4A225-B82F-4A9D-943C-6C04AF41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A62F-494E-4C08-B43F-C9F97E3B14D0}" type="datetimeFigureOut">
              <a:rPr lang="ar-KW" smtClean="0"/>
              <a:t>29/02/1443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6BF10-5F62-4AF8-B1A3-478B9BC1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8262E-9C13-4710-B865-1FB22F55F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6021-7925-4AD4-A9FF-67328D21D1D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5923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2DE7-4126-402F-BE85-BACA4FCBD9C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4029-AA19-4A4A-87BE-D863B9FF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333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91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40068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5F97B5D-B28E-47FF-9DB0-CB72A360FF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8" y="6480016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3F53-2909-4CB5-BD3A-3D21DAB9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C131C-353F-45C9-B044-E61CFA2CAC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6861-9349-4CB6-A864-595B4FBA9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ADAF1-AB80-4CE7-999E-D611BAF4D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00D7-F7FB-44F6-8C3F-F32E05A78FF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3D880-7C96-435D-ACA3-372B26708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8F629-FA7D-44E7-998A-DA01CC327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156D-67CC-4D75-AABB-0F5C46A72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9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180D9-CE4F-4A1F-A2B7-D92C771E8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6325E-BD8F-44FB-AF73-EE7300357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53E32-EBB4-4635-89AC-DE8CBC109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85566-4E58-4CCA-8EEA-9FAA574FD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CAB3F5-4F47-4940-87EF-F893DC9DC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801A-3FC0-4FB5-A023-1F6E0FD8B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00D7-F7FB-44F6-8C3F-F32E05A78FF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47FBA7-5CAB-4E91-8521-030C6AA3E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5C6671-99E6-4CB4-BFF3-06241C78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156D-67CC-4D75-AABB-0F5C46A72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8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A1869-B1E6-4C6F-91FE-321A90E62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15131D-8224-4941-9D3B-22E460871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00D7-F7FB-44F6-8C3F-F32E05A78FF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6C8400-98BA-4A53-9961-88F56852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E6C1-B737-4D9B-A5A7-6D64CD0CC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156D-67CC-4D75-AABB-0F5C46A72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5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340081-1D14-4949-A33B-E807A190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00D7-F7FB-44F6-8C3F-F32E05A78FF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440D0A-803D-4E4D-A75A-115A5720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8A2E5-3D27-45D4-A57C-C78499E41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156D-67CC-4D75-AABB-0F5C46A72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4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20C72-0532-4B1D-9686-FDA9DE984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EF06-EE59-475C-B0BE-0654F5ABF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B56BCF-A4EF-494D-8915-ED86F28EC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A939C-6129-49BC-A1FD-4AF5DDE09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00D7-F7FB-44F6-8C3F-F32E05A78FF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54E2C-FAD5-4234-93A9-057F1646D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2BD01-BF90-4EEC-BC71-117523EC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156D-67CC-4D75-AABB-0F5C46A72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73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DA815-9670-40FE-A3AE-EDCF9F945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DB725D-6E7D-44F8-8477-0C2EBDBCFF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249472-97C0-424F-A255-B86B67D31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76010-8AE3-4900-A319-881DB4A0A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00D7-F7FB-44F6-8C3F-F32E05A78FF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D81BC-ACD6-438E-843E-AD93BDC95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C98DB-0AB2-4E85-B271-6C20116B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156D-67CC-4D75-AABB-0F5C46A72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8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4CE01-9B0A-4951-A9D8-A365A33B1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523FC-387D-468D-9F45-3407CB639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A841C-1032-4136-9876-E51BAF348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100D7-F7FB-44F6-8C3F-F32E05A78FF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107D0-0F6A-425D-88E7-2A577C437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0C485-3021-42CD-9895-4BB88885B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0156D-67CC-4D75-AABB-0F5C46A72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E5973A-7C86-43D3-B92A-9147A111F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2196E-5A26-435F-8FBF-70882D2AE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18C6D-ABF0-4BD2-A1C2-E1AD20BBA0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7F8E8-EE09-49A6-9F37-5C7E03E356D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AACF5-0E93-4F1F-BA9A-E7A235C6F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D85CB-1C9E-4D9B-8229-8A9D05CCD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8E69B-5146-418E-B1AB-84158A4A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6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D1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F72B2B-948C-405A-BCBF-FA4190BB5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0CFB6-408F-40E1-83EE-806EF6A30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61AAE-EEC2-4508-93C7-EDB8DAFAB2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D4B08-64E8-45E7-8BB5-BDF9642C9AE2}" type="datetimeFigureOut">
              <a:rPr lang="ar-AE" smtClean="0"/>
              <a:t>29/02/1443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64D98-F014-4CF1-AB8C-A2A9C68D0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9D9F7-E7AF-4BD2-8135-BA0A26A9F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8930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6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google.ae/url?sa=i&amp;url=http://www.majdmag.com/see-the-window-in-a-dream.htm&amp;psig=AOvVaw0hnpsS7V9uDXqxwpwe2dDH&amp;ust=1589184889972000&amp;source=images&amp;cd=vfe&amp;ved=0CAIQjRxqFwoTCLCO7prtqOkCFQAAAAAdAAAAABAP" TargetMode="Externa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google.ae/url?sa=i&amp;url=http://www.majdmag.com/see-the-window-in-a-dream.htm&amp;psig=AOvVaw0hnpsS7V9uDXqxwpwe2dDH&amp;ust=1589184889972000&amp;source=images&amp;cd=vfe&amp;ved=0CAIQjRxqFwoTCLCO7prtqOkCFQAAAAAdAAAAABAP" TargetMode="Externa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google.ae/url?sa=i&amp;url=http://www.majdmag.com/see-the-window-in-a-dream.htm&amp;psig=AOvVaw0hnpsS7V9uDXqxwpwe2dDH&amp;ust=1589184889972000&amp;source=images&amp;cd=vfe&amp;ved=0CAIQjRxqFwoTCLCO7prtqOkCFQAAAAAdAAAAABAP" TargetMode="Externa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google.ae/url?sa=i&amp;url=http://www.majdmag.com/see-the-window-in-a-dream.htm&amp;psig=AOvVaw0hnpsS7V9uDXqxwpwe2dDH&amp;ust=1589184889972000&amp;source=images&amp;cd=vfe&amp;ved=0CAIQjRxqFwoTCLCO7prtqOkCFQAAAAAdAAAAABAP" TargetMode="Externa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58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8.gif"/><Relationship Id="rId5" Type="http://schemas.openxmlformats.org/officeDocument/2006/relationships/image" Target="../media/image57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jpe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 picture containing computer, table, room&#10;&#10;Description automatically generated">
            <a:extLst>
              <a:ext uri="{FF2B5EF4-FFF2-40B4-BE49-F238E27FC236}">
                <a16:creationId xmlns:a16="http://schemas.microsoft.com/office/drawing/2014/main" id="{BDB217C9-E510-44BF-9760-1F8BBF476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6" y="-80237"/>
            <a:ext cx="12192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2F1E0E-D279-4E22-9C0E-A9A0B0075C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923" y="461810"/>
            <a:ext cx="1034146" cy="1133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>
                <a:lumMod val="60000"/>
                <a:lumOff val="40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D5E723-154A-42BC-9F85-54D0F4CF3B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94" y="85000"/>
            <a:ext cx="1148469" cy="125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>
                <a:lumMod val="60000"/>
                <a:lumOff val="40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ED27124F-7630-459C-B866-8C8E17F405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2" r="32675"/>
          <a:stretch/>
        </p:blipFill>
        <p:spPr>
          <a:xfrm>
            <a:off x="4241347" y="461811"/>
            <a:ext cx="1034146" cy="1133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>
                <a:lumMod val="60000"/>
                <a:lumOff val="40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61F8CBA-6C45-4639-AF47-F34BF0BD6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66" y="1811180"/>
            <a:ext cx="7894919" cy="2308324"/>
          </a:xfrm>
          <a:prstGeom prst="rect">
            <a:avLst/>
          </a:prstGeom>
          <a:noFill/>
          <a:ln>
            <a:noFill/>
          </a:ln>
          <a:effectLst>
            <a:glow rad="228600">
              <a:srgbClr val="F79646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377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اليوم : </a:t>
            </a:r>
            <a:r>
              <a:rPr kumimoji="0" lang="ar-EG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الخميس الجميل</a:t>
            </a:r>
            <a:endParaRPr kumimoji="0" lang="ar-AE" altLang="en-US" sz="36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r" defTabSz="914377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الموافق: </a:t>
            </a:r>
            <a:r>
              <a:rPr kumimoji="0" lang="ar-EG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7</a:t>
            </a: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/ </a:t>
            </a:r>
            <a:r>
              <a:rPr kumimoji="0" lang="ar-EG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اكتوبر</a:t>
            </a: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/2021ميلادي  </a:t>
            </a:r>
          </a:p>
          <a:p>
            <a:pPr marL="0" marR="0" lvl="0" indent="0" algn="r" defTabSz="914377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صفي الرائع : الرابع الابتدائي </a:t>
            </a:r>
            <a:endParaRPr kumimoji="0" lang="ar-AE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r" defTabSz="914377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المادة : </a:t>
            </a:r>
            <a:r>
              <a:rPr kumimoji="0" lang="ar-AE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الدراسات الاجتماعية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9578D8-B135-449F-92C6-5078BB9D27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37" y="1121305"/>
            <a:ext cx="2360280" cy="9484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C5CDAD-14DF-458B-A268-2A2EEC5EF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069" y="1042580"/>
            <a:ext cx="2360280" cy="948422"/>
          </a:xfrm>
          <a:prstGeom prst="rect">
            <a:avLst/>
          </a:prstGeom>
        </p:spPr>
      </p:pic>
      <p:sp>
        <p:nvSpPr>
          <p:cNvPr id="13" name="مستطيل ذو زوايا قطرية مستديرة 36">
            <a:extLst>
              <a:ext uri="{FF2B5EF4-FFF2-40B4-BE49-F238E27FC236}">
                <a16:creationId xmlns:a16="http://schemas.microsoft.com/office/drawing/2014/main" id="{C2E5B3DE-4B6D-4EAF-8FD4-5D4A4F640DA9}"/>
              </a:ext>
            </a:extLst>
          </p:cNvPr>
          <p:cNvSpPr/>
          <p:nvPr/>
        </p:nvSpPr>
        <p:spPr>
          <a:xfrm>
            <a:off x="8261330" y="36579"/>
            <a:ext cx="3930650" cy="946150"/>
          </a:xfrm>
          <a:custGeom>
            <a:avLst/>
            <a:gdLst>
              <a:gd name="connsiteX0" fmla="*/ 176594 w 7298646"/>
              <a:gd name="connsiteY0" fmla="*/ 0 h 1059543"/>
              <a:gd name="connsiteX1" fmla="*/ 770098 w 7298646"/>
              <a:gd name="connsiteY1" fmla="*/ 0 h 1059543"/>
              <a:gd name="connsiteX2" fmla="*/ 1506044 w 7298646"/>
              <a:gd name="connsiteY2" fmla="*/ 0 h 1059543"/>
              <a:gd name="connsiteX3" fmla="*/ 2028328 w 7298646"/>
              <a:gd name="connsiteY3" fmla="*/ 0 h 1059543"/>
              <a:gd name="connsiteX4" fmla="*/ 2550611 w 7298646"/>
              <a:gd name="connsiteY4" fmla="*/ 0 h 1059543"/>
              <a:gd name="connsiteX5" fmla="*/ 3001675 w 7298646"/>
              <a:gd name="connsiteY5" fmla="*/ 0 h 1059543"/>
              <a:gd name="connsiteX6" fmla="*/ 3595179 w 7298646"/>
              <a:gd name="connsiteY6" fmla="*/ 0 h 1059543"/>
              <a:gd name="connsiteX7" fmla="*/ 4046242 w 7298646"/>
              <a:gd name="connsiteY7" fmla="*/ 0 h 1059543"/>
              <a:gd name="connsiteX8" fmla="*/ 4426085 w 7298646"/>
              <a:gd name="connsiteY8" fmla="*/ 0 h 1059543"/>
              <a:gd name="connsiteX9" fmla="*/ 4877148 w 7298646"/>
              <a:gd name="connsiteY9" fmla="*/ 0 h 1059543"/>
              <a:gd name="connsiteX10" fmla="*/ 5328212 w 7298646"/>
              <a:gd name="connsiteY10" fmla="*/ 0 h 1059543"/>
              <a:gd name="connsiteX11" fmla="*/ 5779275 w 7298646"/>
              <a:gd name="connsiteY11" fmla="*/ 0 h 1059543"/>
              <a:gd name="connsiteX12" fmla="*/ 6372779 w 7298646"/>
              <a:gd name="connsiteY12" fmla="*/ 0 h 1059543"/>
              <a:gd name="connsiteX13" fmla="*/ 7298646 w 7298646"/>
              <a:gd name="connsiteY13" fmla="*/ 0 h 1059543"/>
              <a:gd name="connsiteX14" fmla="*/ 7298646 w 7298646"/>
              <a:gd name="connsiteY14" fmla="*/ 0 h 1059543"/>
              <a:gd name="connsiteX15" fmla="*/ 7298646 w 7298646"/>
              <a:gd name="connsiteY15" fmla="*/ 423816 h 1059543"/>
              <a:gd name="connsiteX16" fmla="*/ 7298646 w 7298646"/>
              <a:gd name="connsiteY16" fmla="*/ 882949 h 1059543"/>
              <a:gd name="connsiteX17" fmla="*/ 7122052 w 7298646"/>
              <a:gd name="connsiteY17" fmla="*/ 1059543 h 1059543"/>
              <a:gd name="connsiteX18" fmla="*/ 6386107 w 7298646"/>
              <a:gd name="connsiteY18" fmla="*/ 1059543 h 1059543"/>
              <a:gd name="connsiteX19" fmla="*/ 5792602 w 7298646"/>
              <a:gd name="connsiteY19" fmla="*/ 1059543 h 1059543"/>
              <a:gd name="connsiteX20" fmla="*/ 5127877 w 7298646"/>
              <a:gd name="connsiteY20" fmla="*/ 1059543 h 1059543"/>
              <a:gd name="connsiteX21" fmla="*/ 4748035 w 7298646"/>
              <a:gd name="connsiteY21" fmla="*/ 1059543 h 1059543"/>
              <a:gd name="connsiteX22" fmla="*/ 4225751 w 7298646"/>
              <a:gd name="connsiteY22" fmla="*/ 1059543 h 1059543"/>
              <a:gd name="connsiteX23" fmla="*/ 3774688 w 7298646"/>
              <a:gd name="connsiteY23" fmla="*/ 1059543 h 1059543"/>
              <a:gd name="connsiteX24" fmla="*/ 3394845 w 7298646"/>
              <a:gd name="connsiteY24" fmla="*/ 1059543 h 1059543"/>
              <a:gd name="connsiteX25" fmla="*/ 2730120 w 7298646"/>
              <a:gd name="connsiteY25" fmla="*/ 1059543 h 1059543"/>
              <a:gd name="connsiteX26" fmla="*/ 1994175 w 7298646"/>
              <a:gd name="connsiteY26" fmla="*/ 1059543 h 1059543"/>
              <a:gd name="connsiteX27" fmla="*/ 1400670 w 7298646"/>
              <a:gd name="connsiteY27" fmla="*/ 1059543 h 1059543"/>
              <a:gd name="connsiteX28" fmla="*/ 949607 w 7298646"/>
              <a:gd name="connsiteY28" fmla="*/ 1059543 h 1059543"/>
              <a:gd name="connsiteX29" fmla="*/ 0 w 7298646"/>
              <a:gd name="connsiteY29" fmla="*/ 1059543 h 1059543"/>
              <a:gd name="connsiteX30" fmla="*/ 0 w 7298646"/>
              <a:gd name="connsiteY30" fmla="*/ 1059543 h 1059543"/>
              <a:gd name="connsiteX31" fmla="*/ 0 w 7298646"/>
              <a:gd name="connsiteY31" fmla="*/ 609239 h 1059543"/>
              <a:gd name="connsiteX32" fmla="*/ 0 w 7298646"/>
              <a:gd name="connsiteY32" fmla="*/ 176594 h 1059543"/>
              <a:gd name="connsiteX33" fmla="*/ 176594 w 7298646"/>
              <a:gd name="connsiteY33" fmla="*/ 0 h 10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298646" h="1059543" fill="none" extrusionOk="0">
                <a:moveTo>
                  <a:pt x="176594" y="0"/>
                </a:moveTo>
                <a:cubicBezTo>
                  <a:pt x="336479" y="-11381"/>
                  <a:pt x="567897" y="35777"/>
                  <a:pt x="770098" y="0"/>
                </a:cubicBezTo>
                <a:cubicBezTo>
                  <a:pt x="972299" y="-35777"/>
                  <a:pt x="1202505" y="83221"/>
                  <a:pt x="1506044" y="0"/>
                </a:cubicBezTo>
                <a:cubicBezTo>
                  <a:pt x="1809583" y="-83221"/>
                  <a:pt x="1918751" y="7237"/>
                  <a:pt x="2028328" y="0"/>
                </a:cubicBezTo>
                <a:cubicBezTo>
                  <a:pt x="2137905" y="-7237"/>
                  <a:pt x="2433450" y="1625"/>
                  <a:pt x="2550611" y="0"/>
                </a:cubicBezTo>
                <a:cubicBezTo>
                  <a:pt x="2667772" y="-1625"/>
                  <a:pt x="2815704" y="22604"/>
                  <a:pt x="3001675" y="0"/>
                </a:cubicBezTo>
                <a:cubicBezTo>
                  <a:pt x="3187646" y="-22604"/>
                  <a:pt x="3326097" y="55186"/>
                  <a:pt x="3595179" y="0"/>
                </a:cubicBezTo>
                <a:cubicBezTo>
                  <a:pt x="3864261" y="-55186"/>
                  <a:pt x="3896266" y="28434"/>
                  <a:pt x="4046242" y="0"/>
                </a:cubicBezTo>
                <a:cubicBezTo>
                  <a:pt x="4196218" y="-28434"/>
                  <a:pt x="4251978" y="17394"/>
                  <a:pt x="4426085" y="0"/>
                </a:cubicBezTo>
                <a:cubicBezTo>
                  <a:pt x="4600192" y="-17394"/>
                  <a:pt x="4783647" y="3636"/>
                  <a:pt x="4877148" y="0"/>
                </a:cubicBezTo>
                <a:cubicBezTo>
                  <a:pt x="4970649" y="-3636"/>
                  <a:pt x="5104221" y="8043"/>
                  <a:pt x="5328212" y="0"/>
                </a:cubicBezTo>
                <a:cubicBezTo>
                  <a:pt x="5552203" y="-8043"/>
                  <a:pt x="5604954" y="42095"/>
                  <a:pt x="5779275" y="0"/>
                </a:cubicBezTo>
                <a:cubicBezTo>
                  <a:pt x="5953596" y="-42095"/>
                  <a:pt x="6167608" y="46288"/>
                  <a:pt x="6372779" y="0"/>
                </a:cubicBezTo>
                <a:cubicBezTo>
                  <a:pt x="6577950" y="-46288"/>
                  <a:pt x="6907293" y="81591"/>
                  <a:pt x="7298646" y="0"/>
                </a:cubicBezTo>
                <a:lnTo>
                  <a:pt x="7298646" y="0"/>
                </a:lnTo>
                <a:cubicBezTo>
                  <a:pt x="7302887" y="192809"/>
                  <a:pt x="7276193" y="327486"/>
                  <a:pt x="7298646" y="423816"/>
                </a:cubicBezTo>
                <a:cubicBezTo>
                  <a:pt x="7321099" y="520146"/>
                  <a:pt x="7267516" y="658188"/>
                  <a:pt x="7298646" y="882949"/>
                </a:cubicBezTo>
                <a:cubicBezTo>
                  <a:pt x="7308210" y="980136"/>
                  <a:pt x="7217012" y="1082470"/>
                  <a:pt x="7122052" y="1059543"/>
                </a:cubicBezTo>
                <a:cubicBezTo>
                  <a:pt x="6795646" y="1133233"/>
                  <a:pt x="6633737" y="989534"/>
                  <a:pt x="6386107" y="1059543"/>
                </a:cubicBezTo>
                <a:cubicBezTo>
                  <a:pt x="6138478" y="1129552"/>
                  <a:pt x="5923229" y="988915"/>
                  <a:pt x="5792602" y="1059543"/>
                </a:cubicBezTo>
                <a:cubicBezTo>
                  <a:pt x="5661975" y="1130171"/>
                  <a:pt x="5327418" y="1045741"/>
                  <a:pt x="5127877" y="1059543"/>
                </a:cubicBezTo>
                <a:cubicBezTo>
                  <a:pt x="4928336" y="1073345"/>
                  <a:pt x="4921694" y="1025110"/>
                  <a:pt x="4748035" y="1059543"/>
                </a:cubicBezTo>
                <a:cubicBezTo>
                  <a:pt x="4574376" y="1093976"/>
                  <a:pt x="4364207" y="1054559"/>
                  <a:pt x="4225751" y="1059543"/>
                </a:cubicBezTo>
                <a:cubicBezTo>
                  <a:pt x="4087295" y="1064527"/>
                  <a:pt x="3913631" y="1058633"/>
                  <a:pt x="3774688" y="1059543"/>
                </a:cubicBezTo>
                <a:cubicBezTo>
                  <a:pt x="3635745" y="1060453"/>
                  <a:pt x="3531951" y="1053674"/>
                  <a:pt x="3394845" y="1059543"/>
                </a:cubicBezTo>
                <a:cubicBezTo>
                  <a:pt x="3257739" y="1065412"/>
                  <a:pt x="2886894" y="987163"/>
                  <a:pt x="2730120" y="1059543"/>
                </a:cubicBezTo>
                <a:cubicBezTo>
                  <a:pt x="2573347" y="1131923"/>
                  <a:pt x="2207643" y="990958"/>
                  <a:pt x="1994175" y="1059543"/>
                </a:cubicBezTo>
                <a:cubicBezTo>
                  <a:pt x="1780708" y="1128128"/>
                  <a:pt x="1539787" y="1043532"/>
                  <a:pt x="1400670" y="1059543"/>
                </a:cubicBezTo>
                <a:cubicBezTo>
                  <a:pt x="1261553" y="1075554"/>
                  <a:pt x="1124310" y="1010319"/>
                  <a:pt x="949607" y="1059543"/>
                </a:cubicBezTo>
                <a:cubicBezTo>
                  <a:pt x="774904" y="1108767"/>
                  <a:pt x="233587" y="979274"/>
                  <a:pt x="0" y="1059543"/>
                </a:cubicBezTo>
                <a:lnTo>
                  <a:pt x="0" y="1059543"/>
                </a:lnTo>
                <a:cubicBezTo>
                  <a:pt x="-51232" y="949126"/>
                  <a:pt x="42636" y="705516"/>
                  <a:pt x="0" y="609239"/>
                </a:cubicBezTo>
                <a:cubicBezTo>
                  <a:pt x="-42636" y="512962"/>
                  <a:pt x="23821" y="364030"/>
                  <a:pt x="0" y="176594"/>
                </a:cubicBezTo>
                <a:cubicBezTo>
                  <a:pt x="-21277" y="94029"/>
                  <a:pt x="85378" y="20932"/>
                  <a:pt x="176594" y="0"/>
                </a:cubicBezTo>
                <a:close/>
              </a:path>
              <a:path w="7298646" h="1059543" stroke="0" extrusionOk="0">
                <a:moveTo>
                  <a:pt x="176594" y="0"/>
                </a:moveTo>
                <a:cubicBezTo>
                  <a:pt x="502610" y="-47811"/>
                  <a:pt x="606888" y="75037"/>
                  <a:pt x="841319" y="0"/>
                </a:cubicBezTo>
                <a:cubicBezTo>
                  <a:pt x="1075750" y="-75037"/>
                  <a:pt x="1182635" y="5333"/>
                  <a:pt x="1292382" y="0"/>
                </a:cubicBezTo>
                <a:cubicBezTo>
                  <a:pt x="1402129" y="-5333"/>
                  <a:pt x="1845450" y="48276"/>
                  <a:pt x="2028328" y="0"/>
                </a:cubicBezTo>
                <a:cubicBezTo>
                  <a:pt x="2211206" y="-48276"/>
                  <a:pt x="2402124" y="32714"/>
                  <a:pt x="2621832" y="0"/>
                </a:cubicBezTo>
                <a:cubicBezTo>
                  <a:pt x="2841540" y="-32714"/>
                  <a:pt x="2837549" y="18073"/>
                  <a:pt x="3001675" y="0"/>
                </a:cubicBezTo>
                <a:cubicBezTo>
                  <a:pt x="3165801" y="-18073"/>
                  <a:pt x="3532303" y="15335"/>
                  <a:pt x="3666399" y="0"/>
                </a:cubicBezTo>
                <a:cubicBezTo>
                  <a:pt x="3800495" y="-15335"/>
                  <a:pt x="4044357" y="35060"/>
                  <a:pt x="4188683" y="0"/>
                </a:cubicBezTo>
                <a:cubicBezTo>
                  <a:pt x="4333009" y="-35060"/>
                  <a:pt x="4531215" y="47033"/>
                  <a:pt x="4639747" y="0"/>
                </a:cubicBezTo>
                <a:cubicBezTo>
                  <a:pt x="4748279" y="-47033"/>
                  <a:pt x="5148985" y="78973"/>
                  <a:pt x="5304471" y="0"/>
                </a:cubicBezTo>
                <a:cubicBezTo>
                  <a:pt x="5459957" y="-78973"/>
                  <a:pt x="5680651" y="23200"/>
                  <a:pt x="5897976" y="0"/>
                </a:cubicBezTo>
                <a:cubicBezTo>
                  <a:pt x="6115301" y="-23200"/>
                  <a:pt x="6340997" y="26861"/>
                  <a:pt x="6562701" y="0"/>
                </a:cubicBezTo>
                <a:cubicBezTo>
                  <a:pt x="6784406" y="-26861"/>
                  <a:pt x="7045938" y="3239"/>
                  <a:pt x="7298646" y="0"/>
                </a:cubicBezTo>
                <a:lnTo>
                  <a:pt x="7298646" y="0"/>
                </a:lnTo>
                <a:cubicBezTo>
                  <a:pt x="7310072" y="204581"/>
                  <a:pt x="7272844" y="321714"/>
                  <a:pt x="7298646" y="432645"/>
                </a:cubicBezTo>
                <a:cubicBezTo>
                  <a:pt x="7324448" y="543577"/>
                  <a:pt x="7289278" y="764255"/>
                  <a:pt x="7298646" y="882949"/>
                </a:cubicBezTo>
                <a:cubicBezTo>
                  <a:pt x="7298559" y="974549"/>
                  <a:pt x="7210961" y="1046583"/>
                  <a:pt x="7122052" y="1059543"/>
                </a:cubicBezTo>
                <a:cubicBezTo>
                  <a:pt x="6869866" y="1118342"/>
                  <a:pt x="6741480" y="1008131"/>
                  <a:pt x="6599768" y="1059543"/>
                </a:cubicBezTo>
                <a:cubicBezTo>
                  <a:pt x="6458056" y="1110955"/>
                  <a:pt x="6151411" y="1051144"/>
                  <a:pt x="6006264" y="1059543"/>
                </a:cubicBezTo>
                <a:cubicBezTo>
                  <a:pt x="5861117" y="1067942"/>
                  <a:pt x="5747108" y="1036392"/>
                  <a:pt x="5626421" y="1059543"/>
                </a:cubicBezTo>
                <a:cubicBezTo>
                  <a:pt x="5505734" y="1082694"/>
                  <a:pt x="5152207" y="1029018"/>
                  <a:pt x="4890476" y="1059543"/>
                </a:cubicBezTo>
                <a:cubicBezTo>
                  <a:pt x="4628745" y="1090068"/>
                  <a:pt x="4597754" y="1011498"/>
                  <a:pt x="4368192" y="1059543"/>
                </a:cubicBezTo>
                <a:cubicBezTo>
                  <a:pt x="4138630" y="1107588"/>
                  <a:pt x="4027136" y="998801"/>
                  <a:pt x="3845908" y="1059543"/>
                </a:cubicBezTo>
                <a:cubicBezTo>
                  <a:pt x="3664680" y="1120285"/>
                  <a:pt x="3514535" y="1032932"/>
                  <a:pt x="3394845" y="1059543"/>
                </a:cubicBezTo>
                <a:cubicBezTo>
                  <a:pt x="3275155" y="1086154"/>
                  <a:pt x="3001173" y="1055595"/>
                  <a:pt x="2872561" y="1059543"/>
                </a:cubicBezTo>
                <a:cubicBezTo>
                  <a:pt x="2743949" y="1063491"/>
                  <a:pt x="2352755" y="1049105"/>
                  <a:pt x="2207836" y="1059543"/>
                </a:cubicBezTo>
                <a:cubicBezTo>
                  <a:pt x="2062918" y="1069981"/>
                  <a:pt x="1751046" y="1022767"/>
                  <a:pt x="1614332" y="1059543"/>
                </a:cubicBezTo>
                <a:cubicBezTo>
                  <a:pt x="1477618" y="1096319"/>
                  <a:pt x="1152095" y="977689"/>
                  <a:pt x="878386" y="1059543"/>
                </a:cubicBezTo>
                <a:cubicBezTo>
                  <a:pt x="604677" y="1141397"/>
                  <a:pt x="209828" y="995692"/>
                  <a:pt x="0" y="1059543"/>
                </a:cubicBezTo>
                <a:lnTo>
                  <a:pt x="0" y="1059543"/>
                </a:lnTo>
                <a:cubicBezTo>
                  <a:pt x="-24178" y="840758"/>
                  <a:pt x="30040" y="834143"/>
                  <a:pt x="0" y="609239"/>
                </a:cubicBezTo>
                <a:cubicBezTo>
                  <a:pt x="-30040" y="384335"/>
                  <a:pt x="44088" y="295634"/>
                  <a:pt x="0" y="176594"/>
                </a:cubicBezTo>
                <a:cubicBezTo>
                  <a:pt x="-3372" y="53514"/>
                  <a:pt x="79377" y="-9993"/>
                  <a:pt x="176594" y="0"/>
                </a:cubicBezTo>
                <a:close/>
              </a:path>
            </a:pathLst>
          </a:custGeom>
          <a:solidFill>
            <a:sysClr val="window" lastClr="FFFFFF"/>
          </a:solidFill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التاريخ واليوم :</a:t>
            </a:r>
            <a:endParaRPr kumimoji="0" lang="ar-EG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96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bc\Pictures\مخطوطة.png">
            <a:extLst>
              <a:ext uri="{FF2B5EF4-FFF2-40B4-BE49-F238E27FC236}">
                <a16:creationId xmlns:a16="http://schemas.microsoft.com/office/drawing/2014/main" id="{E64268FC-7EBD-4144-A445-E728DEC33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5EF"/>
              </a:clrFrom>
              <a:clrTo>
                <a:srgbClr val="FAF5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50780" y="-412162"/>
            <a:ext cx="4344024" cy="811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6100326-E09A-40C8-9372-6FCEEE9D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187" y="3160298"/>
            <a:ext cx="7315200" cy="7755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التهيئة الحافزة </a:t>
            </a:r>
            <a:endParaRPr lang="en-US" sz="4800" b="0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458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9B425E9-D29F-40D3-A838-CE387C198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47" y="225126"/>
            <a:ext cx="6309360" cy="214884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ar-EG" sz="3200" dirty="0"/>
              <a:t>انظر الى الصور وتحدث عنها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B9A324-2EF9-4E44-85C0-146830A6D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5711" y="2669722"/>
            <a:ext cx="5752876" cy="348537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DE0FDE-757F-4D7C-B759-26B07E7CB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22" y="2568271"/>
            <a:ext cx="5084137" cy="36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9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تفسير حلم رؤية الشباك أو النافذة المفتوحة والمغلقة في المنام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6784" r="6506"/>
          <a:stretch>
            <a:fillRect/>
          </a:stretch>
        </p:blipFill>
        <p:spPr bwMode="auto">
          <a:xfrm>
            <a:off x="1693628" y="828985"/>
            <a:ext cx="7426518" cy="6150988"/>
          </a:xfrm>
          <a:prstGeom prst="rect">
            <a:avLst/>
          </a:prstGeom>
          <a:noFill/>
        </p:spPr>
      </p:pic>
      <p:sp>
        <p:nvSpPr>
          <p:cNvPr id="13" name="مربع نص 12"/>
          <p:cNvSpPr txBox="1"/>
          <p:nvPr/>
        </p:nvSpPr>
        <p:spPr>
          <a:xfrm>
            <a:off x="4245092" y="1808398"/>
            <a:ext cx="256827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Tahoma" panose="020B0604030504040204" pitchFamily="34" charset="0"/>
              </a:rPr>
              <a:t>1- 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Tahoma" panose="020B0604030504040204" pitchFamily="34" charset="0"/>
              </a:rPr>
              <a:t>الروابط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Tahoma" panose="020B060403050404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A84CE9-76F4-45A0-8BDB-5178AD139EC4}"/>
              </a:ext>
            </a:extLst>
          </p:cNvPr>
          <p:cNvSpPr/>
          <p:nvPr/>
        </p:nvSpPr>
        <p:spPr>
          <a:xfrm>
            <a:off x="3923064" y="2576920"/>
            <a:ext cx="3212326" cy="3640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dirty="0"/>
              <a:t>هي العلاقات التي تجمع بين الافراد في أي مجتمع ومفردها رابطة الاحتفال بالعيد يقوي الروابط الدينية في المجتمع</a:t>
            </a:r>
            <a:endParaRPr lang="en-US" sz="2800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882411D-7E54-4D9B-A6C2-540037F4EF8F}"/>
              </a:ext>
            </a:extLst>
          </p:cNvPr>
          <p:cNvSpPr txBox="1"/>
          <p:nvPr/>
        </p:nvSpPr>
        <p:spPr>
          <a:xfrm>
            <a:off x="2846567" y="182880"/>
            <a:ext cx="5210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DecoType Naskh" pitchFamily="2" charset="-78"/>
              </a:rPr>
              <a:t>نوافذ المعرفة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تفسير حلم رؤية الشباك أو النافذة المفتوحة والمغلقة في المنام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6784" r="6506"/>
          <a:stretch>
            <a:fillRect/>
          </a:stretch>
        </p:blipFill>
        <p:spPr bwMode="auto">
          <a:xfrm>
            <a:off x="1693628" y="828985"/>
            <a:ext cx="7426518" cy="6150988"/>
          </a:xfrm>
          <a:prstGeom prst="rect">
            <a:avLst/>
          </a:prstGeom>
          <a:noFill/>
        </p:spPr>
      </p:pic>
      <p:sp>
        <p:nvSpPr>
          <p:cNvPr id="13" name="مربع نص 12"/>
          <p:cNvSpPr txBox="1"/>
          <p:nvPr/>
        </p:nvSpPr>
        <p:spPr>
          <a:xfrm>
            <a:off x="4245091" y="1530103"/>
            <a:ext cx="2568271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Tahoma" panose="020B0604030504040204" pitchFamily="34" charset="0"/>
              </a:rPr>
              <a:t>2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Tahoma" panose="020B0604030504040204" pitchFamily="34" charset="0"/>
              </a:rPr>
              <a:t>- 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Tahoma" panose="020B0604030504040204" pitchFamily="34" charset="0"/>
              </a:rPr>
              <a:t>التكافل الاجتماعي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A84CE9-76F4-45A0-8BDB-5178AD139EC4}"/>
              </a:ext>
            </a:extLst>
          </p:cNvPr>
          <p:cNvSpPr/>
          <p:nvPr/>
        </p:nvSpPr>
        <p:spPr>
          <a:xfrm>
            <a:off x="3923064" y="2576920"/>
            <a:ext cx="3212326" cy="3640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rPr>
              <a:t>هي العلاقات التي تربط بين افراد المجتمع الواحد وتقوم على تبادل النفقة والاعانة والمعونة مثل مشروع إفطار الصائم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882411D-7E54-4D9B-A6C2-540037F4EF8F}"/>
              </a:ext>
            </a:extLst>
          </p:cNvPr>
          <p:cNvSpPr txBox="1"/>
          <p:nvPr/>
        </p:nvSpPr>
        <p:spPr>
          <a:xfrm>
            <a:off x="2846567" y="182880"/>
            <a:ext cx="5210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DecoType Naskh" pitchFamily="2" charset="-78"/>
              </a:rPr>
              <a:t>نوافذ المعرفة</a:t>
            </a:r>
          </a:p>
        </p:txBody>
      </p:sp>
    </p:spTree>
    <p:extLst>
      <p:ext uri="{BB962C8B-B14F-4D97-AF65-F5344CB8AC3E}">
        <p14:creationId xmlns:p14="http://schemas.microsoft.com/office/powerpoint/2010/main" val="365054536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تفسير حلم رؤية الشباك أو النافذة المفتوحة والمغلقة في المنام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6784" r="6506"/>
          <a:stretch>
            <a:fillRect/>
          </a:stretch>
        </p:blipFill>
        <p:spPr bwMode="auto">
          <a:xfrm>
            <a:off x="1693628" y="828985"/>
            <a:ext cx="7426518" cy="6150988"/>
          </a:xfrm>
          <a:prstGeom prst="rect">
            <a:avLst/>
          </a:prstGeom>
          <a:noFill/>
        </p:spPr>
      </p:pic>
      <p:sp>
        <p:nvSpPr>
          <p:cNvPr id="13" name="مربع نص 12"/>
          <p:cNvSpPr txBox="1"/>
          <p:nvPr/>
        </p:nvSpPr>
        <p:spPr>
          <a:xfrm>
            <a:off x="4245092" y="1808398"/>
            <a:ext cx="256827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Tahoma" panose="020B0604030504040204" pitchFamily="34" charset="0"/>
              </a:rPr>
              <a:t>3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Tahoma" panose="020B0604030504040204" pitchFamily="34" charset="0"/>
              </a:rPr>
              <a:t>- 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Tahoma" panose="020B0604030504040204" pitchFamily="34" charset="0"/>
              </a:rPr>
              <a:t>اللهجة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A84CE9-76F4-45A0-8BDB-5178AD139EC4}"/>
              </a:ext>
            </a:extLst>
          </p:cNvPr>
          <p:cNvSpPr/>
          <p:nvPr/>
        </p:nvSpPr>
        <p:spPr>
          <a:xfrm>
            <a:off x="3923064" y="2576920"/>
            <a:ext cx="3212326" cy="3640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rPr>
              <a:t>هي لغة الانسان التي اعتاد ان يستخدمها للتعبير والحديث مع الاخرين وجمعها لهجات وتختلف اللهجات من بلد الى اخر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882411D-7E54-4D9B-A6C2-540037F4EF8F}"/>
              </a:ext>
            </a:extLst>
          </p:cNvPr>
          <p:cNvSpPr txBox="1"/>
          <p:nvPr/>
        </p:nvSpPr>
        <p:spPr>
          <a:xfrm>
            <a:off x="2846567" y="182880"/>
            <a:ext cx="5210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DecoType Naskh" pitchFamily="2" charset="-78"/>
              </a:rPr>
              <a:t>نوافذ المعرفة</a:t>
            </a:r>
          </a:p>
        </p:txBody>
      </p:sp>
    </p:spTree>
    <p:extLst>
      <p:ext uri="{BB962C8B-B14F-4D97-AF65-F5344CB8AC3E}">
        <p14:creationId xmlns:p14="http://schemas.microsoft.com/office/powerpoint/2010/main" val="312001629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تفسير حلم رؤية الشباك أو النافذة المفتوحة والمغلقة في المنام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6784" r="6506"/>
          <a:stretch>
            <a:fillRect/>
          </a:stretch>
        </p:blipFill>
        <p:spPr bwMode="auto">
          <a:xfrm>
            <a:off x="1614115" y="765375"/>
            <a:ext cx="7426518" cy="6150988"/>
          </a:xfrm>
          <a:prstGeom prst="rect">
            <a:avLst/>
          </a:prstGeom>
          <a:noFill/>
        </p:spPr>
      </p:pic>
      <p:sp>
        <p:nvSpPr>
          <p:cNvPr id="13" name="مربع نص 12"/>
          <p:cNvSpPr txBox="1"/>
          <p:nvPr/>
        </p:nvSpPr>
        <p:spPr>
          <a:xfrm>
            <a:off x="3752995" y="1814866"/>
            <a:ext cx="339764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Tahoma" panose="020B0604030504040204" pitchFamily="34" charset="0"/>
              </a:rPr>
              <a:t>4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Tahoma" panose="020B0604030504040204" pitchFamily="34" charset="0"/>
              </a:rPr>
              <a:t>- 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Tahoma" panose="020B0604030504040204" pitchFamily="34" charset="0"/>
              </a:rPr>
              <a:t>الهوية الوطنية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A84CE9-76F4-45A0-8BDB-5178AD139EC4}"/>
              </a:ext>
            </a:extLst>
          </p:cNvPr>
          <p:cNvSpPr/>
          <p:nvPr/>
        </p:nvSpPr>
        <p:spPr>
          <a:xfrm>
            <a:off x="3845655" y="2553066"/>
            <a:ext cx="3212326" cy="3640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rPr>
              <a:t>مفهوم يدل على حس الانتماء الى الوطن والولاء له مثال لبس الزي الاماراتي اعتزاز بالهوية الوطنية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882411D-7E54-4D9B-A6C2-540037F4EF8F}"/>
              </a:ext>
            </a:extLst>
          </p:cNvPr>
          <p:cNvSpPr txBox="1"/>
          <p:nvPr/>
        </p:nvSpPr>
        <p:spPr>
          <a:xfrm>
            <a:off x="2846567" y="182880"/>
            <a:ext cx="5210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DecoType Naskh" pitchFamily="2" charset="-78"/>
              </a:rPr>
              <a:t>نوافذ المعرفة</a:t>
            </a:r>
          </a:p>
        </p:txBody>
      </p:sp>
    </p:spTree>
    <p:extLst>
      <p:ext uri="{BB962C8B-B14F-4D97-AF65-F5344CB8AC3E}">
        <p14:creationId xmlns:p14="http://schemas.microsoft.com/office/powerpoint/2010/main" val="301552521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7F57E2-5C7C-4007-A644-DB65C75ED0A4}"/>
              </a:ext>
            </a:extLst>
          </p:cNvPr>
          <p:cNvSpPr/>
          <p:nvPr/>
        </p:nvSpPr>
        <p:spPr>
          <a:xfrm>
            <a:off x="4265906" y="243315"/>
            <a:ext cx="3660187" cy="4839934"/>
          </a:xfrm>
          <a:custGeom>
            <a:avLst/>
            <a:gdLst>
              <a:gd name="connsiteX0" fmla="*/ 1963047 w 3926094"/>
              <a:gd name="connsiteY0" fmla="*/ 0 h 5484321"/>
              <a:gd name="connsiteX1" fmla="*/ 3926094 w 3926094"/>
              <a:gd name="connsiteY1" fmla="*/ 1963047 h 5484321"/>
              <a:gd name="connsiteX2" fmla="*/ 3060606 w 3926094"/>
              <a:gd name="connsiteY2" fmla="*/ 3590836 h 5484321"/>
              <a:gd name="connsiteX3" fmla="*/ 3054340 w 3926094"/>
              <a:gd name="connsiteY3" fmla="*/ 3594643 h 5484321"/>
              <a:gd name="connsiteX4" fmla="*/ 3054340 w 3926094"/>
              <a:gd name="connsiteY4" fmla="*/ 5115582 h 5484321"/>
              <a:gd name="connsiteX5" fmla="*/ 2685601 w 3926094"/>
              <a:gd name="connsiteY5" fmla="*/ 5484321 h 5484321"/>
              <a:gd name="connsiteX6" fmla="*/ 1402481 w 3926094"/>
              <a:gd name="connsiteY6" fmla="*/ 5484321 h 5484321"/>
              <a:gd name="connsiteX7" fmla="*/ 1033742 w 3926094"/>
              <a:gd name="connsiteY7" fmla="*/ 5115582 h 5484321"/>
              <a:gd name="connsiteX8" fmla="*/ 1033742 w 3926094"/>
              <a:gd name="connsiteY8" fmla="*/ 3692248 h 5484321"/>
              <a:gd name="connsiteX9" fmla="*/ 1027342 w 3926094"/>
              <a:gd name="connsiteY9" fmla="*/ 3689165 h 5484321"/>
              <a:gd name="connsiteX10" fmla="*/ 0 w 3926094"/>
              <a:gd name="connsiteY10" fmla="*/ 1963047 h 5484321"/>
              <a:gd name="connsiteX11" fmla="*/ 1963047 w 3926094"/>
              <a:gd name="connsiteY11" fmla="*/ 0 h 54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26094" h="5484321">
                <a:moveTo>
                  <a:pt x="1963047" y="0"/>
                </a:moveTo>
                <a:cubicBezTo>
                  <a:pt x="3047208" y="0"/>
                  <a:pt x="3926094" y="878886"/>
                  <a:pt x="3926094" y="1963047"/>
                </a:cubicBezTo>
                <a:cubicBezTo>
                  <a:pt x="3926094" y="2640648"/>
                  <a:pt x="3582779" y="3238063"/>
                  <a:pt x="3060606" y="3590836"/>
                </a:cubicBezTo>
                <a:lnTo>
                  <a:pt x="3054340" y="3594643"/>
                </a:lnTo>
                <a:lnTo>
                  <a:pt x="3054340" y="5115582"/>
                </a:lnTo>
                <a:cubicBezTo>
                  <a:pt x="3054340" y="5319231"/>
                  <a:pt x="2889250" y="5484321"/>
                  <a:pt x="2685601" y="5484321"/>
                </a:cubicBezTo>
                <a:lnTo>
                  <a:pt x="1402481" y="5484321"/>
                </a:lnTo>
                <a:cubicBezTo>
                  <a:pt x="1198832" y="5484321"/>
                  <a:pt x="1033742" y="5319231"/>
                  <a:pt x="1033742" y="5115582"/>
                </a:cubicBezTo>
                <a:lnTo>
                  <a:pt x="1033742" y="3692248"/>
                </a:lnTo>
                <a:lnTo>
                  <a:pt x="1027342" y="3689165"/>
                </a:lnTo>
                <a:cubicBezTo>
                  <a:pt x="415411" y="3356744"/>
                  <a:pt x="0" y="2708408"/>
                  <a:pt x="0" y="1963047"/>
                </a:cubicBezTo>
                <a:cubicBezTo>
                  <a:pt x="0" y="878886"/>
                  <a:pt x="878886" y="0"/>
                  <a:pt x="196304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glow rad="1130300">
              <a:schemeClr val="accent4">
                <a:satMod val="175000"/>
                <a:alpha val="6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7EBF48-2F54-4AFB-A4B9-D62966A13644}"/>
              </a:ext>
            </a:extLst>
          </p:cNvPr>
          <p:cNvSpPr/>
          <p:nvPr/>
        </p:nvSpPr>
        <p:spPr>
          <a:xfrm>
            <a:off x="5953076" y="5699366"/>
            <a:ext cx="432825" cy="24064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Top Corners Snipped 5">
            <a:extLst>
              <a:ext uri="{FF2B5EF4-FFF2-40B4-BE49-F238E27FC236}">
                <a16:creationId xmlns:a16="http://schemas.microsoft.com/office/drawing/2014/main" id="{942209F8-A7CA-4590-913A-5656F5130EC9}"/>
              </a:ext>
            </a:extLst>
          </p:cNvPr>
          <p:cNvSpPr/>
          <p:nvPr/>
        </p:nvSpPr>
        <p:spPr>
          <a:xfrm flipV="1">
            <a:off x="5521361" y="5565483"/>
            <a:ext cx="1296256" cy="297328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25490B-5466-44D8-880E-6085B14134EC}"/>
              </a:ext>
            </a:extLst>
          </p:cNvPr>
          <p:cNvSpPr/>
          <p:nvPr/>
        </p:nvSpPr>
        <p:spPr>
          <a:xfrm flipV="1">
            <a:off x="5521361" y="5069799"/>
            <a:ext cx="1296255" cy="486622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rgbClr val="B8B8B8"/>
            </a:bgClr>
          </a:patt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1539DA-FBA5-4518-A3B7-B09F264D9C33}"/>
              </a:ext>
            </a:extLst>
          </p:cNvPr>
          <p:cNvSpPr/>
          <p:nvPr/>
        </p:nvSpPr>
        <p:spPr>
          <a:xfrm>
            <a:off x="0" y="-96982"/>
            <a:ext cx="12192000" cy="69549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BA14C1E-D3BD-404D-A2AE-DE6E7929511A}"/>
              </a:ext>
            </a:extLst>
          </p:cNvPr>
          <p:cNvSpPr/>
          <p:nvPr/>
        </p:nvSpPr>
        <p:spPr>
          <a:xfrm>
            <a:off x="4265905" y="229865"/>
            <a:ext cx="3660187" cy="4839934"/>
          </a:xfrm>
          <a:custGeom>
            <a:avLst/>
            <a:gdLst>
              <a:gd name="connsiteX0" fmla="*/ 1963047 w 3926094"/>
              <a:gd name="connsiteY0" fmla="*/ 0 h 5484321"/>
              <a:gd name="connsiteX1" fmla="*/ 3926094 w 3926094"/>
              <a:gd name="connsiteY1" fmla="*/ 1963047 h 5484321"/>
              <a:gd name="connsiteX2" fmla="*/ 3060606 w 3926094"/>
              <a:gd name="connsiteY2" fmla="*/ 3590836 h 5484321"/>
              <a:gd name="connsiteX3" fmla="*/ 3054340 w 3926094"/>
              <a:gd name="connsiteY3" fmla="*/ 3594643 h 5484321"/>
              <a:gd name="connsiteX4" fmla="*/ 3054340 w 3926094"/>
              <a:gd name="connsiteY4" fmla="*/ 5115582 h 5484321"/>
              <a:gd name="connsiteX5" fmla="*/ 2685601 w 3926094"/>
              <a:gd name="connsiteY5" fmla="*/ 5484321 h 5484321"/>
              <a:gd name="connsiteX6" fmla="*/ 1402481 w 3926094"/>
              <a:gd name="connsiteY6" fmla="*/ 5484321 h 5484321"/>
              <a:gd name="connsiteX7" fmla="*/ 1033742 w 3926094"/>
              <a:gd name="connsiteY7" fmla="*/ 5115582 h 5484321"/>
              <a:gd name="connsiteX8" fmla="*/ 1033742 w 3926094"/>
              <a:gd name="connsiteY8" fmla="*/ 3692248 h 5484321"/>
              <a:gd name="connsiteX9" fmla="*/ 1027342 w 3926094"/>
              <a:gd name="connsiteY9" fmla="*/ 3689165 h 5484321"/>
              <a:gd name="connsiteX10" fmla="*/ 0 w 3926094"/>
              <a:gd name="connsiteY10" fmla="*/ 1963047 h 5484321"/>
              <a:gd name="connsiteX11" fmla="*/ 1963047 w 3926094"/>
              <a:gd name="connsiteY11" fmla="*/ 0 h 54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26094" h="5484321">
                <a:moveTo>
                  <a:pt x="1963047" y="0"/>
                </a:moveTo>
                <a:cubicBezTo>
                  <a:pt x="3047208" y="0"/>
                  <a:pt x="3926094" y="878886"/>
                  <a:pt x="3926094" y="1963047"/>
                </a:cubicBezTo>
                <a:cubicBezTo>
                  <a:pt x="3926094" y="2640648"/>
                  <a:pt x="3582779" y="3238063"/>
                  <a:pt x="3060606" y="3590836"/>
                </a:cubicBezTo>
                <a:lnTo>
                  <a:pt x="3054340" y="3594643"/>
                </a:lnTo>
                <a:lnTo>
                  <a:pt x="3054340" y="5115582"/>
                </a:lnTo>
                <a:cubicBezTo>
                  <a:pt x="3054340" y="5319231"/>
                  <a:pt x="2889250" y="5484321"/>
                  <a:pt x="2685601" y="5484321"/>
                </a:cubicBezTo>
                <a:lnTo>
                  <a:pt x="1402481" y="5484321"/>
                </a:lnTo>
                <a:cubicBezTo>
                  <a:pt x="1198832" y="5484321"/>
                  <a:pt x="1033742" y="5319231"/>
                  <a:pt x="1033742" y="5115582"/>
                </a:cubicBezTo>
                <a:lnTo>
                  <a:pt x="1033742" y="3692248"/>
                </a:lnTo>
                <a:lnTo>
                  <a:pt x="1027342" y="3689165"/>
                </a:lnTo>
                <a:cubicBezTo>
                  <a:pt x="415411" y="3356744"/>
                  <a:pt x="0" y="2708408"/>
                  <a:pt x="0" y="1963047"/>
                </a:cubicBezTo>
                <a:cubicBezTo>
                  <a:pt x="0" y="878886"/>
                  <a:pt x="878886" y="0"/>
                  <a:pt x="196304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44154F-6E19-46CA-94CA-B76009075FCC}"/>
              </a:ext>
            </a:extLst>
          </p:cNvPr>
          <p:cNvSpPr/>
          <p:nvPr/>
        </p:nvSpPr>
        <p:spPr>
          <a:xfrm>
            <a:off x="7926092" y="2355769"/>
            <a:ext cx="4322735" cy="20494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ultan normal" pitchFamily="2" charset="-78"/>
              </a:rPr>
              <a:t>استراتيجية </a:t>
            </a:r>
            <a:r>
              <a:rPr kumimoji="0" lang="ar-EG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ultan normal" pitchFamily="2" charset="-78"/>
              </a:rPr>
              <a:t>اللمبة المضيئة</a:t>
            </a:r>
            <a:endParaRPr kumimoji="0" lang="ar-KW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Sultan normal" pitchFamily="2" charset="-7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B9BEDAA-9D5F-4621-A14F-DD95C235DF38}"/>
              </a:ext>
            </a:extLst>
          </p:cNvPr>
          <p:cNvSpPr/>
          <p:nvPr/>
        </p:nvSpPr>
        <p:spPr>
          <a:xfrm>
            <a:off x="0" y="2002304"/>
            <a:ext cx="4322735" cy="20494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ultan normal" pitchFamily="2" charset="-78"/>
              </a:rPr>
              <a:t>فكر واجب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ultan normal" pitchFamily="2" charset="-78"/>
              </a:rPr>
              <a:t> ؟</a:t>
            </a:r>
            <a:endParaRPr kumimoji="0" lang="ar-KW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Sultan normal" pitchFamily="2" charset="-7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F1A025-D256-40B6-88BF-B9363E3CC61F}"/>
              </a:ext>
            </a:extLst>
          </p:cNvPr>
          <p:cNvSpPr/>
          <p:nvPr/>
        </p:nvSpPr>
        <p:spPr>
          <a:xfrm>
            <a:off x="9199659" y="352614"/>
            <a:ext cx="2075291" cy="946928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تقويم مرحلي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01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repeatCount="21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00"/>
                            </p:stCondLst>
                            <p:childTnLst>
                              <p:par>
                                <p:cTn id="18" presetID="14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0" grpId="1" animBg="1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gth">
            <a:extLst>
              <a:ext uri="{FF2B5EF4-FFF2-40B4-BE49-F238E27FC236}">
                <a16:creationId xmlns:a16="http://schemas.microsoft.com/office/drawing/2014/main" id="{F00BD241-3221-4CB0-9BC1-51A22F0118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35882"/>
            <a:ext cx="5379353" cy="496095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D3642F-308C-41CB-94D7-E44AD655C34B}"/>
              </a:ext>
            </a:extLst>
          </p:cNvPr>
          <p:cNvSpPr/>
          <p:nvPr/>
        </p:nvSpPr>
        <p:spPr>
          <a:xfrm>
            <a:off x="579120" y="5059680"/>
            <a:ext cx="2895600" cy="135636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      </a:t>
            </a:r>
          </a:p>
        </p:txBody>
      </p:sp>
      <p:sp>
        <p:nvSpPr>
          <p:cNvPr id="7" name="ON BACK">
            <a:extLst>
              <a:ext uri="{FF2B5EF4-FFF2-40B4-BE49-F238E27FC236}">
                <a16:creationId xmlns:a16="http://schemas.microsoft.com/office/drawing/2014/main" id="{9128E8BD-AB23-4795-94D3-FE7C5640D627}"/>
              </a:ext>
            </a:extLst>
          </p:cNvPr>
          <p:cNvSpPr/>
          <p:nvPr/>
        </p:nvSpPr>
        <p:spPr>
          <a:xfrm>
            <a:off x="652182" y="5162773"/>
            <a:ext cx="1390426" cy="1082040"/>
          </a:xfrm>
          <a:prstGeom prst="ellipse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FF">
            <a:extLst>
              <a:ext uri="{FF2B5EF4-FFF2-40B4-BE49-F238E27FC236}">
                <a16:creationId xmlns:a16="http://schemas.microsoft.com/office/drawing/2014/main" id="{7BDB139B-0DD0-4408-A2BB-0BFEC7B0B6C8}"/>
              </a:ext>
            </a:extLst>
          </p:cNvPr>
          <p:cNvSpPr/>
          <p:nvPr/>
        </p:nvSpPr>
        <p:spPr>
          <a:xfrm>
            <a:off x="2084294" y="5196840"/>
            <a:ext cx="1390426" cy="1082040"/>
          </a:xfrm>
          <a:prstGeom prst="ellipse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تشغيل">
            <a:extLst>
              <a:ext uri="{FF2B5EF4-FFF2-40B4-BE49-F238E27FC236}">
                <a16:creationId xmlns:a16="http://schemas.microsoft.com/office/drawing/2014/main" id="{95A5D293-5895-4C8B-8250-B7D4A5CB4405}"/>
              </a:ext>
            </a:extLst>
          </p:cNvPr>
          <p:cNvSpPr/>
          <p:nvPr/>
        </p:nvSpPr>
        <p:spPr>
          <a:xfrm>
            <a:off x="806375" y="5162773"/>
            <a:ext cx="1082040" cy="1082040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السؤال الأول">
            <a:extLst>
              <a:ext uri="{FF2B5EF4-FFF2-40B4-BE49-F238E27FC236}">
                <a16:creationId xmlns:a16="http://schemas.microsoft.com/office/drawing/2014/main" id="{96179ACD-1969-47F4-9505-7EC14974E399}"/>
              </a:ext>
            </a:extLst>
          </p:cNvPr>
          <p:cNvGrpSpPr/>
          <p:nvPr/>
        </p:nvGrpSpPr>
        <p:grpSpPr>
          <a:xfrm>
            <a:off x="6096000" y="254463"/>
            <a:ext cx="5379353" cy="4960958"/>
            <a:chOff x="3337929" y="98722"/>
            <a:chExt cx="5379353" cy="49609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0E5C66-29DF-47D8-AA9E-364A0674E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7929" y="98722"/>
              <a:ext cx="5379353" cy="49609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9C5E32-67ED-4E80-8506-B3082972D06B}"/>
                </a:ext>
              </a:extLst>
            </p:cNvPr>
            <p:cNvSpPr txBox="1"/>
            <p:nvPr/>
          </p:nvSpPr>
          <p:spPr>
            <a:xfrm>
              <a:off x="5026257" y="949490"/>
              <a:ext cx="2109712" cy="286232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3600" dirty="0"/>
                <a:t>هي العلاقات التي تجمع بين الافراد في أي مجتمع</a:t>
              </a:r>
              <a:endPara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0C839864-269F-4668-8EF6-5429E7B4F6A2}"/>
              </a:ext>
            </a:extLst>
          </p:cNvPr>
          <p:cNvSpPr/>
          <p:nvPr/>
        </p:nvSpPr>
        <p:spPr>
          <a:xfrm>
            <a:off x="1391479" y="807720"/>
            <a:ext cx="3458817" cy="286246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ماهي؟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3F7D99C-E664-493B-8E77-6B5F6B7DB5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43" b="43942" l="29323" r="47671">
                        <a14:foregroundMark x1="36125" y1="43740" x2="36668" y2="40388"/>
                        <a14:foregroundMark x1="39154" y1="43538" x2="39154" y2="40792"/>
                        <a14:foregroundMark x1="33895" y1="18417" x2="35553" y2="19588"/>
                        <a14:foregroundMark x1="30694" y1="18215" x2="32638" y2="18821"/>
                        <a14:foregroundMark x1="39440" y1="17044" x2="38182" y2="18821"/>
                        <a14:foregroundMark x1="44155" y1="9976" x2="44298" y2="10743"/>
                        <a14:foregroundMark x1="43327" y1="13328" x2="43327" y2="13328"/>
                        <a14:foregroundMark x1="39468" y1="43942" x2="41212" y2="43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4678" r="51834" b="49847"/>
          <a:stretch/>
        </p:blipFill>
        <p:spPr>
          <a:xfrm>
            <a:off x="3790795" y="2073823"/>
            <a:ext cx="2378197" cy="3629970"/>
          </a:xfrm>
          <a:prstGeom prst="rect">
            <a:avLst/>
          </a:prstGeom>
        </p:spPr>
      </p:pic>
      <p:pic>
        <p:nvPicPr>
          <p:cNvPr id="12" name="Picture 11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165132B6-CE3E-42F7-8596-30836F14CF0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6282" y="3429001"/>
            <a:ext cx="1864574" cy="305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5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1744 -2.96296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gth">
            <a:extLst>
              <a:ext uri="{FF2B5EF4-FFF2-40B4-BE49-F238E27FC236}">
                <a16:creationId xmlns:a16="http://schemas.microsoft.com/office/drawing/2014/main" id="{F00BD241-3221-4CB0-9BC1-51A22F0118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35882"/>
            <a:ext cx="5379353" cy="496095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D3642F-308C-41CB-94D7-E44AD655C34B}"/>
              </a:ext>
            </a:extLst>
          </p:cNvPr>
          <p:cNvSpPr/>
          <p:nvPr/>
        </p:nvSpPr>
        <p:spPr>
          <a:xfrm>
            <a:off x="579120" y="5059680"/>
            <a:ext cx="2895600" cy="135636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      </a:t>
            </a:r>
          </a:p>
        </p:txBody>
      </p:sp>
      <p:sp>
        <p:nvSpPr>
          <p:cNvPr id="7" name="ON BACK">
            <a:extLst>
              <a:ext uri="{FF2B5EF4-FFF2-40B4-BE49-F238E27FC236}">
                <a16:creationId xmlns:a16="http://schemas.microsoft.com/office/drawing/2014/main" id="{9128E8BD-AB23-4795-94D3-FE7C5640D627}"/>
              </a:ext>
            </a:extLst>
          </p:cNvPr>
          <p:cNvSpPr/>
          <p:nvPr/>
        </p:nvSpPr>
        <p:spPr>
          <a:xfrm>
            <a:off x="652182" y="5162773"/>
            <a:ext cx="1390426" cy="1082040"/>
          </a:xfrm>
          <a:prstGeom prst="ellipse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FF">
            <a:extLst>
              <a:ext uri="{FF2B5EF4-FFF2-40B4-BE49-F238E27FC236}">
                <a16:creationId xmlns:a16="http://schemas.microsoft.com/office/drawing/2014/main" id="{7BDB139B-0DD0-4408-A2BB-0BFEC7B0B6C8}"/>
              </a:ext>
            </a:extLst>
          </p:cNvPr>
          <p:cNvSpPr/>
          <p:nvPr/>
        </p:nvSpPr>
        <p:spPr>
          <a:xfrm>
            <a:off x="2084294" y="5196840"/>
            <a:ext cx="1390426" cy="1082040"/>
          </a:xfrm>
          <a:prstGeom prst="ellipse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تشغيل">
            <a:extLst>
              <a:ext uri="{FF2B5EF4-FFF2-40B4-BE49-F238E27FC236}">
                <a16:creationId xmlns:a16="http://schemas.microsoft.com/office/drawing/2014/main" id="{95A5D293-5895-4C8B-8250-B7D4A5CB4405}"/>
              </a:ext>
            </a:extLst>
          </p:cNvPr>
          <p:cNvSpPr/>
          <p:nvPr/>
        </p:nvSpPr>
        <p:spPr>
          <a:xfrm>
            <a:off x="806375" y="5162773"/>
            <a:ext cx="1082040" cy="1082040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السؤال الأول">
            <a:extLst>
              <a:ext uri="{FF2B5EF4-FFF2-40B4-BE49-F238E27FC236}">
                <a16:creationId xmlns:a16="http://schemas.microsoft.com/office/drawing/2014/main" id="{96179ACD-1969-47F4-9505-7EC14974E399}"/>
              </a:ext>
            </a:extLst>
          </p:cNvPr>
          <p:cNvGrpSpPr/>
          <p:nvPr/>
        </p:nvGrpSpPr>
        <p:grpSpPr>
          <a:xfrm>
            <a:off x="6096000" y="254463"/>
            <a:ext cx="5379353" cy="4960958"/>
            <a:chOff x="3337929" y="98722"/>
            <a:chExt cx="5379353" cy="49609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0E5C66-29DF-47D8-AA9E-364A0674E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7929" y="98722"/>
              <a:ext cx="5379353" cy="49609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9C5E32-67ED-4E80-8506-B3082972D06B}"/>
                </a:ext>
              </a:extLst>
            </p:cNvPr>
            <p:cNvSpPr txBox="1"/>
            <p:nvPr/>
          </p:nvSpPr>
          <p:spPr>
            <a:xfrm>
              <a:off x="4867231" y="782514"/>
              <a:ext cx="2268738" cy="230832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orbel" panose="020B0503020204020204"/>
                  <a:ea typeface="+mn-ea"/>
                  <a:cs typeface="Tahoma" panose="020B0604030504040204" pitchFamily="34" charset="0"/>
                </a:rPr>
                <a:t>هي العلاقات التي تربط بين افراد المجتمع الواحد وتقوم على تبادل النفقة والاعانة</a:t>
              </a:r>
              <a:endParaRPr kumimoji="0" lang="ar-K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Explosion: 14 Points 9">
            <a:extLst>
              <a:ext uri="{FF2B5EF4-FFF2-40B4-BE49-F238E27FC236}">
                <a16:creationId xmlns:a16="http://schemas.microsoft.com/office/drawing/2014/main" id="{815F6F85-2701-40CD-A318-86AF0DC8A28F}"/>
              </a:ext>
            </a:extLst>
          </p:cNvPr>
          <p:cNvSpPr/>
          <p:nvPr/>
        </p:nvSpPr>
        <p:spPr>
          <a:xfrm>
            <a:off x="1391479" y="807720"/>
            <a:ext cx="3458817" cy="2862469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ماهي؟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7671BB8-ED9D-4698-941B-1C0277D563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43" b="43942" l="29323" r="47671">
                        <a14:foregroundMark x1="36125" y1="43740" x2="36668" y2="40388"/>
                        <a14:foregroundMark x1="39154" y1="43538" x2="39154" y2="40792"/>
                        <a14:foregroundMark x1="33895" y1="18417" x2="35553" y2="19588"/>
                        <a14:foregroundMark x1="30694" y1="18215" x2="32638" y2="18821"/>
                        <a14:foregroundMark x1="39440" y1="17044" x2="38182" y2="18821"/>
                        <a14:foregroundMark x1="44155" y1="9976" x2="44298" y2="10743"/>
                        <a14:foregroundMark x1="43327" y1="13328" x2="43327" y2="13328"/>
                        <a14:foregroundMark x1="39468" y1="43942" x2="41212" y2="43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4678" r="51834" b="49847"/>
          <a:stretch/>
        </p:blipFill>
        <p:spPr>
          <a:xfrm>
            <a:off x="3717802" y="2618530"/>
            <a:ext cx="2378197" cy="3629970"/>
          </a:xfrm>
          <a:prstGeom prst="rect">
            <a:avLst/>
          </a:prstGeom>
        </p:spPr>
      </p:pic>
      <p:pic>
        <p:nvPicPr>
          <p:cNvPr id="12" name="Picture 11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349CEC22-1EF4-4DEB-BF9A-8D934F24E34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6282" y="3429001"/>
            <a:ext cx="1864574" cy="305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1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1744 -2.96296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gth">
            <a:extLst>
              <a:ext uri="{FF2B5EF4-FFF2-40B4-BE49-F238E27FC236}">
                <a16:creationId xmlns:a16="http://schemas.microsoft.com/office/drawing/2014/main" id="{F00BD241-3221-4CB0-9BC1-51A22F0118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35882"/>
            <a:ext cx="5379353" cy="496095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D3642F-308C-41CB-94D7-E44AD655C34B}"/>
              </a:ext>
            </a:extLst>
          </p:cNvPr>
          <p:cNvSpPr/>
          <p:nvPr/>
        </p:nvSpPr>
        <p:spPr>
          <a:xfrm>
            <a:off x="579120" y="5059680"/>
            <a:ext cx="2895600" cy="135636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      </a:t>
            </a:r>
          </a:p>
        </p:txBody>
      </p:sp>
      <p:sp>
        <p:nvSpPr>
          <p:cNvPr id="7" name="ON BACK">
            <a:extLst>
              <a:ext uri="{FF2B5EF4-FFF2-40B4-BE49-F238E27FC236}">
                <a16:creationId xmlns:a16="http://schemas.microsoft.com/office/drawing/2014/main" id="{9128E8BD-AB23-4795-94D3-FE7C5640D627}"/>
              </a:ext>
            </a:extLst>
          </p:cNvPr>
          <p:cNvSpPr/>
          <p:nvPr/>
        </p:nvSpPr>
        <p:spPr>
          <a:xfrm>
            <a:off x="652182" y="5162773"/>
            <a:ext cx="1390426" cy="1082040"/>
          </a:xfrm>
          <a:prstGeom prst="ellipse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FF">
            <a:extLst>
              <a:ext uri="{FF2B5EF4-FFF2-40B4-BE49-F238E27FC236}">
                <a16:creationId xmlns:a16="http://schemas.microsoft.com/office/drawing/2014/main" id="{7BDB139B-0DD0-4408-A2BB-0BFEC7B0B6C8}"/>
              </a:ext>
            </a:extLst>
          </p:cNvPr>
          <p:cNvSpPr/>
          <p:nvPr/>
        </p:nvSpPr>
        <p:spPr>
          <a:xfrm>
            <a:off x="2084294" y="5196840"/>
            <a:ext cx="1390426" cy="1082040"/>
          </a:xfrm>
          <a:prstGeom prst="ellipse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تشغيل">
            <a:extLst>
              <a:ext uri="{FF2B5EF4-FFF2-40B4-BE49-F238E27FC236}">
                <a16:creationId xmlns:a16="http://schemas.microsoft.com/office/drawing/2014/main" id="{95A5D293-5895-4C8B-8250-B7D4A5CB4405}"/>
              </a:ext>
            </a:extLst>
          </p:cNvPr>
          <p:cNvSpPr/>
          <p:nvPr/>
        </p:nvSpPr>
        <p:spPr>
          <a:xfrm>
            <a:off x="806375" y="5162773"/>
            <a:ext cx="1082040" cy="1082040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السؤال الأول">
            <a:extLst>
              <a:ext uri="{FF2B5EF4-FFF2-40B4-BE49-F238E27FC236}">
                <a16:creationId xmlns:a16="http://schemas.microsoft.com/office/drawing/2014/main" id="{96179ACD-1969-47F4-9505-7EC14974E399}"/>
              </a:ext>
            </a:extLst>
          </p:cNvPr>
          <p:cNvGrpSpPr/>
          <p:nvPr/>
        </p:nvGrpSpPr>
        <p:grpSpPr>
          <a:xfrm>
            <a:off x="6096000" y="254463"/>
            <a:ext cx="5379353" cy="4960958"/>
            <a:chOff x="3337929" y="98722"/>
            <a:chExt cx="5379353" cy="49609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0E5C66-29DF-47D8-AA9E-364A0674E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7929" y="98722"/>
              <a:ext cx="5379353" cy="49609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9C5E32-67ED-4E80-8506-B3082972D06B}"/>
                </a:ext>
              </a:extLst>
            </p:cNvPr>
            <p:cNvSpPr txBox="1"/>
            <p:nvPr/>
          </p:nvSpPr>
          <p:spPr>
            <a:xfrm>
              <a:off x="4867231" y="782514"/>
              <a:ext cx="2268738" cy="25545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orbel" panose="020B0503020204020204"/>
                  <a:ea typeface="+mn-ea"/>
                  <a:cs typeface="Tahoma" panose="020B0604030504040204" pitchFamily="34" charset="0"/>
                </a:rPr>
                <a:t>مفهوم يدل على حس الانتماء الى الوطن والولاء له</a:t>
              </a:r>
              <a:endParaRPr kumimoji="0" lang="ar-KW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Explosion: 14 Points 9">
            <a:extLst>
              <a:ext uri="{FF2B5EF4-FFF2-40B4-BE49-F238E27FC236}">
                <a16:creationId xmlns:a16="http://schemas.microsoft.com/office/drawing/2014/main" id="{815F6F85-2701-40CD-A318-86AF0DC8A28F}"/>
              </a:ext>
            </a:extLst>
          </p:cNvPr>
          <p:cNvSpPr/>
          <p:nvPr/>
        </p:nvSpPr>
        <p:spPr>
          <a:xfrm>
            <a:off x="1542554" y="697397"/>
            <a:ext cx="3458817" cy="2862469"/>
          </a:xfrm>
          <a:prstGeom prst="irregularSeal2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ماهي؟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08A80E9-8F99-434E-8D8D-1C09183D47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43" b="43942" l="29323" r="47671">
                        <a14:foregroundMark x1="36125" y1="43740" x2="36668" y2="40388"/>
                        <a14:foregroundMark x1="39154" y1="43538" x2="39154" y2="40792"/>
                        <a14:foregroundMark x1="33895" y1="18417" x2="35553" y2="19588"/>
                        <a14:foregroundMark x1="30694" y1="18215" x2="32638" y2="18821"/>
                        <a14:foregroundMark x1="39440" y1="17044" x2="38182" y2="18821"/>
                        <a14:foregroundMark x1="44155" y1="9976" x2="44298" y2="10743"/>
                        <a14:foregroundMark x1="43327" y1="13328" x2="43327" y2="13328"/>
                        <a14:foregroundMark x1="39468" y1="43942" x2="41212" y2="43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4678" r="51834" b="49847"/>
          <a:stretch/>
        </p:blipFill>
        <p:spPr>
          <a:xfrm>
            <a:off x="3812272" y="2494788"/>
            <a:ext cx="2378197" cy="3629970"/>
          </a:xfrm>
          <a:prstGeom prst="rect">
            <a:avLst/>
          </a:prstGeom>
        </p:spPr>
      </p:pic>
      <p:pic>
        <p:nvPicPr>
          <p:cNvPr id="18" name="Picture 17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7A8EA532-D6DC-4060-BDE9-1A8C04F85C0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6282" y="3429001"/>
            <a:ext cx="1864574" cy="305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1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1744 -2.96296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FF6261A5-8573-4D4C-8F2A-5007DCDE1C2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588" y="642938"/>
            <a:ext cx="9902825" cy="5570537"/>
          </a:xfrm>
          <a:prstGeom prst="rect">
            <a:avLst/>
          </a:prstGeom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469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0DD072-1E9F-4BCF-8F3E-8E7D446B4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064" y="215182"/>
            <a:ext cx="8747871" cy="642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77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BF58EBB-F881-4DB3-8F77-BA945992B1AC}"/>
              </a:ext>
            </a:extLst>
          </p:cNvPr>
          <p:cNvSpPr/>
          <p:nvPr/>
        </p:nvSpPr>
        <p:spPr>
          <a:xfrm>
            <a:off x="3269293" y="876301"/>
            <a:ext cx="8254652" cy="44096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close - up of a stained glass window&#10;&#10;Description automatically generated with medium confidence">
            <a:extLst>
              <a:ext uri="{FF2B5EF4-FFF2-40B4-BE49-F238E27FC236}">
                <a16:creationId xmlns:a16="http://schemas.microsoft.com/office/drawing/2014/main" id="{2B605620-C2FA-47BC-86FC-00E3D6F66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888"/>
            <a:ext cx="468868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D73121-C143-4FBD-9F91-FAF3111526AD}"/>
              </a:ext>
            </a:extLst>
          </p:cNvPr>
          <p:cNvSpPr/>
          <p:nvPr/>
        </p:nvSpPr>
        <p:spPr>
          <a:xfrm>
            <a:off x="3584844" y="1280650"/>
            <a:ext cx="6832320" cy="27699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Sultan bold" pitchFamily="2" charset="-78"/>
              </a:rPr>
              <a:t>استراتيجية القفل والمفتاح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DFBF47E-B7A4-4AD4-8FCD-342B4A5CA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004" y="5229594"/>
            <a:ext cx="3323573" cy="162840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BC3720C-E5C1-4DF2-82FB-E7A3ED0CA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959">
            <a:off x="9934149" y="3173209"/>
            <a:ext cx="1783274" cy="2509413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014715F-A41C-4D52-ABA2-664B2FB93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5799">
            <a:off x="1984554" y="3456068"/>
            <a:ext cx="983853" cy="309639"/>
          </a:xfrm>
          <a:prstGeom prst="rect">
            <a:avLst/>
          </a:prstGeom>
        </p:spPr>
      </p:pic>
      <p:pic>
        <p:nvPicPr>
          <p:cNvPr id="17" name="Picture 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516AC0D-8716-4202-98D1-B21244F86E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819" y="85500"/>
            <a:ext cx="2224207" cy="297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98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CF5D9882-4FC4-4B17-BAC3-8B87DEE90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80" y="2904234"/>
            <a:ext cx="1830355" cy="2575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6664E4-6E34-4804-870B-929BFF00BC8E}"/>
              </a:ext>
            </a:extLst>
          </p:cNvPr>
          <p:cNvSpPr/>
          <p:nvPr/>
        </p:nvSpPr>
        <p:spPr>
          <a:xfrm>
            <a:off x="4855354" y="5434023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لقاءاتهم في المسجد يوميا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F3B48B1-794D-4AA6-9D75-CC652BF38D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5360180" y="2904234"/>
            <a:ext cx="1893955" cy="239638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63F7039-A1A6-4B29-8F2D-D7CE37D885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9117384" y="2907781"/>
            <a:ext cx="1893955" cy="23963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F67FA8D-2B1D-4896-BBF6-B38583A920E9}"/>
              </a:ext>
            </a:extLst>
          </p:cNvPr>
          <p:cNvSpPr/>
          <p:nvPr/>
        </p:nvSpPr>
        <p:spPr>
          <a:xfrm>
            <a:off x="8775454" y="5437569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لقاءاتهم</a:t>
            </a:r>
            <a:r>
              <a:rPr kumimoji="0" lang="ar-EG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في </a:t>
            </a:r>
            <a:r>
              <a:rPr lang="ar-EG" sz="2400" dirty="0">
                <a:solidFill>
                  <a:prstClr val="black"/>
                </a:solidFill>
              </a:rPr>
              <a:t>المناسبات الوطنية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6C8F38-84E0-49EC-AB90-9FBBA0B777BC}"/>
              </a:ext>
            </a:extLst>
          </p:cNvPr>
          <p:cNvSpPr/>
          <p:nvPr/>
        </p:nvSpPr>
        <p:spPr>
          <a:xfrm>
            <a:off x="3238496" y="379465"/>
            <a:ext cx="57150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يتمثل الرابط الديني في لقاءاتهم في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FD97BBA-18AB-43B2-8E6B-5C3883692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1139807" y="327701"/>
            <a:ext cx="2166855" cy="1163209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62DB6B7-98EB-4703-AED9-06CE8A0A90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1068360" y="2904234"/>
            <a:ext cx="1893955" cy="239638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B006046-D079-4582-B634-2197C040A641}"/>
              </a:ext>
            </a:extLst>
          </p:cNvPr>
          <p:cNvSpPr/>
          <p:nvPr/>
        </p:nvSpPr>
        <p:spPr>
          <a:xfrm>
            <a:off x="726430" y="5434022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لقاءاتهم في الاجازات السنوية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C2DCE0A-2141-47BC-AB9F-A191FD05D8B5}"/>
              </a:ext>
            </a:extLst>
          </p:cNvPr>
          <p:cNvSpPr/>
          <p:nvPr/>
        </p:nvSpPr>
        <p:spPr>
          <a:xfrm>
            <a:off x="205619" y="6474986"/>
            <a:ext cx="1122249" cy="383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0556 L 0.2711 0.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D682CA-6030-476D-BA39-0F2D8AEC5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0"/>
            <a:ext cx="8575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0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CF5D9882-4FC4-4B17-BAC3-8B87DEE90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20" y="2907781"/>
            <a:ext cx="1830355" cy="2575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6664E4-6E34-4804-870B-929BFF00BC8E}"/>
              </a:ext>
            </a:extLst>
          </p:cNvPr>
          <p:cNvSpPr/>
          <p:nvPr/>
        </p:nvSpPr>
        <p:spPr>
          <a:xfrm>
            <a:off x="374794" y="5437570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اللغة العربية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F3B48B1-794D-4AA6-9D75-CC652BF38D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879620" y="2907781"/>
            <a:ext cx="1893955" cy="23963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70020E-C499-430D-9D3D-4645DF839FB0}"/>
              </a:ext>
            </a:extLst>
          </p:cNvPr>
          <p:cNvSpPr/>
          <p:nvPr/>
        </p:nvSpPr>
        <p:spPr>
          <a:xfrm>
            <a:off x="4655819" y="5437570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اللغة الاماراتية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63F7039-A1A6-4B29-8F2D-D7CE37D885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9117384" y="2907781"/>
            <a:ext cx="1893955" cy="23963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F67FA8D-2B1D-4896-BBF6-B38583A920E9}"/>
              </a:ext>
            </a:extLst>
          </p:cNvPr>
          <p:cNvSpPr/>
          <p:nvPr/>
        </p:nvSpPr>
        <p:spPr>
          <a:xfrm>
            <a:off x="8775454" y="5437569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اللغة الانجليزية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7AF6CDFF-8641-4423-ACC0-A68C657FFB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5116246" y="2907781"/>
            <a:ext cx="1893955" cy="23963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C6C8F38-84E0-49EC-AB90-9FBBA0B777BC}"/>
              </a:ext>
            </a:extLst>
          </p:cNvPr>
          <p:cNvSpPr/>
          <p:nvPr/>
        </p:nvSpPr>
        <p:spPr>
          <a:xfrm>
            <a:off x="3087808" y="379465"/>
            <a:ext cx="60163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اللغة الرسمية لدولة الامارات هي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FD97BBA-18AB-43B2-8E6B-5C3883692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1139807" y="327701"/>
            <a:ext cx="2166855" cy="1163209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5054B941-AFE0-44C8-86D6-D56CFBE0455F}"/>
              </a:ext>
            </a:extLst>
          </p:cNvPr>
          <p:cNvSpPr/>
          <p:nvPr/>
        </p:nvSpPr>
        <p:spPr>
          <a:xfrm>
            <a:off x="205619" y="6474986"/>
            <a:ext cx="1122249" cy="383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69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0556 L -0.09245 0.580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2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AEF17-5BCB-4568-8887-92909DC03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242" y="-119270"/>
            <a:ext cx="849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63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CF5D9882-4FC4-4B17-BAC3-8B87DEE90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80" y="2904234"/>
            <a:ext cx="1830355" cy="2575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6664E4-6E34-4804-870B-929BFF00BC8E}"/>
              </a:ext>
            </a:extLst>
          </p:cNvPr>
          <p:cNvSpPr/>
          <p:nvPr/>
        </p:nvSpPr>
        <p:spPr>
          <a:xfrm>
            <a:off x="4855354" y="5434023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ar-EG" sz="2400" dirty="0">
                <a:solidFill>
                  <a:prstClr val="black"/>
                </a:solidFill>
              </a:rPr>
              <a:t>روابط القربى والنسب</a:t>
            </a:r>
            <a:endParaRPr lang="ar-AE" sz="2400" dirty="0">
              <a:solidFill>
                <a:prstClr val="black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F3B48B1-794D-4AA6-9D75-CC652BF38D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5360180" y="2904234"/>
            <a:ext cx="1893955" cy="239638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63F7039-A1A6-4B29-8F2D-D7CE37D885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9117384" y="2907781"/>
            <a:ext cx="1893955" cy="23963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F67FA8D-2B1D-4896-BBF6-B38583A920E9}"/>
              </a:ext>
            </a:extLst>
          </p:cNvPr>
          <p:cNvSpPr/>
          <p:nvPr/>
        </p:nvSpPr>
        <p:spPr>
          <a:xfrm>
            <a:off x="8775454" y="5437569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روابط الاصدقاء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6C8F38-84E0-49EC-AB90-9FBBA0B777BC}"/>
              </a:ext>
            </a:extLst>
          </p:cNvPr>
          <p:cNvSpPr/>
          <p:nvPr/>
        </p:nvSpPr>
        <p:spPr>
          <a:xfrm>
            <a:off x="3002634" y="496365"/>
            <a:ext cx="60324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أهم الروابط الاجتماعية في دولة الامارات</a:t>
            </a:r>
            <a:endParaRPr kumimoji="0" lang="en-US" sz="7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FD97BBA-18AB-43B2-8E6B-5C3883692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1139807" y="327701"/>
            <a:ext cx="2166855" cy="1163209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62DB6B7-98EB-4703-AED9-06CE8A0A90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1068360" y="2904234"/>
            <a:ext cx="1893955" cy="239638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B006046-D079-4582-B634-2197C040A641}"/>
              </a:ext>
            </a:extLst>
          </p:cNvPr>
          <p:cNvSpPr/>
          <p:nvPr/>
        </p:nvSpPr>
        <p:spPr>
          <a:xfrm>
            <a:off x="726430" y="5434022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روابط الزملاء</a:t>
            </a:r>
            <a:r>
              <a:rPr kumimoji="0" lang="ar-EG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في العمل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1B978FE-F2E8-487F-8DD0-F372694ABA8C}"/>
              </a:ext>
            </a:extLst>
          </p:cNvPr>
          <p:cNvSpPr/>
          <p:nvPr/>
        </p:nvSpPr>
        <p:spPr>
          <a:xfrm>
            <a:off x="205619" y="6474986"/>
            <a:ext cx="1122249" cy="383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04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0556 L 0.2711 0.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4F6330-D5C5-4B04-B0C2-7158E0236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264" y="0"/>
            <a:ext cx="777637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E36DE0-9D1E-427B-9896-EC067BC6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53" y="1551726"/>
            <a:ext cx="555526" cy="477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2BDBFD-E896-4A31-9152-65B29D603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53" y="2704663"/>
            <a:ext cx="555526" cy="555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00030A-B3FA-4109-9600-C0A74AEDA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53" y="3935023"/>
            <a:ext cx="555526" cy="477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D5E13-833E-4925-9FB6-95F972C5E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53" y="5891044"/>
            <a:ext cx="555526" cy="4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5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96A6D1-F79B-479B-8F80-3FA437CF1169}"/>
              </a:ext>
            </a:extLst>
          </p:cNvPr>
          <p:cNvSpPr/>
          <p:nvPr/>
        </p:nvSpPr>
        <p:spPr>
          <a:xfrm>
            <a:off x="7775192" y="125660"/>
            <a:ext cx="4318754" cy="1015632"/>
          </a:xfrm>
          <a:prstGeom prst="rect">
            <a:avLst/>
          </a:prstGeom>
          <a:noFill/>
        </p:spPr>
        <p:txBody>
          <a:bodyPr wrap="none" lIns="91412" tIns="45705" rIns="91412" bIns="45705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التقويم الختامي</a:t>
            </a:r>
            <a:r>
              <a:rPr kumimoji="0" lang="ar-AE" sz="60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11" name="مستطيل 3">
            <a:extLst>
              <a:ext uri="{FF2B5EF4-FFF2-40B4-BE49-F238E27FC236}">
                <a16:creationId xmlns:a16="http://schemas.microsoft.com/office/drawing/2014/main" id="{754C8623-444C-49EE-A694-9982FBF396CE}"/>
              </a:ext>
            </a:extLst>
          </p:cNvPr>
          <p:cNvSpPr/>
          <p:nvPr/>
        </p:nvSpPr>
        <p:spPr>
          <a:xfrm>
            <a:off x="5025988" y="1376593"/>
            <a:ext cx="5324663" cy="403650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النضج الالكتروني...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999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خلال تطبيق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999" b="0" i="0" u="none" strike="noStrike" kern="1200" cap="none" spc="0" normalizeH="0" baseline="0" noProof="0" dirty="0">
              <a:ln w="0"/>
              <a:solidFill>
                <a:srgbClr val="44546A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999" b="0" i="0" u="none" strike="noStrike" kern="1200" cap="none" spc="0" normalizeH="0" baseline="0" noProof="0" dirty="0">
              <a:ln w="0"/>
              <a:solidFill>
                <a:srgbClr val="44546A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999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999" b="0" i="0" u="none" strike="noStrike" kern="1200" cap="none" spc="0" normalizeH="0" baseline="0" noProof="0" dirty="0">
              <a:ln w="0"/>
              <a:solidFill>
                <a:srgbClr val="44546A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3CCBDF30-7E4E-493E-9634-21E3D73C2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180324" y="3245801"/>
            <a:ext cx="866775" cy="942209"/>
          </a:xfrm>
          <a:prstGeom prst="rect">
            <a:avLst/>
          </a:prstGeom>
        </p:spPr>
      </p:pic>
      <p:pic>
        <p:nvPicPr>
          <p:cNvPr id="13" name="IMG_4793">
            <a:hlinkClick r:id="" action="ppaction://media"/>
            <a:extLst>
              <a:ext uri="{FF2B5EF4-FFF2-40B4-BE49-F238E27FC236}">
                <a16:creationId xmlns:a16="http://schemas.microsoft.com/office/drawing/2014/main" id="{EC25D62E-2F4E-4146-BF3D-F5AE9EBCF1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1055" y="6127699"/>
            <a:ext cx="1327820" cy="8610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4A0ACE-CFD2-4CC3-A8C0-827CC490AB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084" r="5400" b="15692"/>
          <a:stretch/>
        </p:blipFill>
        <p:spPr>
          <a:xfrm>
            <a:off x="3132647" y="6445693"/>
            <a:ext cx="3600587" cy="558931"/>
          </a:xfrm>
          <a:prstGeom prst="rect">
            <a:avLst/>
          </a:prstGeom>
        </p:spPr>
      </p:pic>
      <p:pic>
        <p:nvPicPr>
          <p:cNvPr id="15" name="Picture 4" descr="نتيجة بحث الصور عن down clipart gif">
            <a:extLst>
              <a:ext uri="{FF2B5EF4-FFF2-40B4-BE49-F238E27FC236}">
                <a16:creationId xmlns:a16="http://schemas.microsoft.com/office/drawing/2014/main" id="{D95EFEF0-E166-4C71-B81A-74239E99A4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486" y="5899858"/>
            <a:ext cx="252032" cy="59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407228A8-05C1-4C61-A3C3-A8F589393D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84" y="2961107"/>
            <a:ext cx="5238750" cy="866775"/>
          </a:xfrm>
          <a:prstGeom prst="rect">
            <a:avLst/>
          </a:prstGeom>
        </p:spPr>
      </p:pic>
      <p:sp>
        <p:nvSpPr>
          <p:cNvPr id="18" name="مربع نص 5">
            <a:extLst>
              <a:ext uri="{FF2B5EF4-FFF2-40B4-BE49-F238E27FC236}">
                <a16:creationId xmlns:a16="http://schemas.microsoft.com/office/drawing/2014/main" id="{B83A1113-F749-4622-867D-70D5D312FA64}"/>
              </a:ext>
            </a:extLst>
          </p:cNvPr>
          <p:cNvSpPr txBox="1"/>
          <p:nvPr/>
        </p:nvSpPr>
        <p:spPr>
          <a:xfrm>
            <a:off x="0" y="6080881"/>
            <a:ext cx="3118064" cy="90791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088" tIns="38088" rIns="38088" bIns="38088" numCol="1" spcCol="38100" rtlCol="1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هيا شاركنا انجازك يا بطل...</a:t>
            </a:r>
          </a:p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 </a:t>
            </a:r>
            <a:r>
              <a:rPr kumimoji="0" lang="ar-AE" sz="18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في قسم الدردشة </a:t>
            </a:r>
          </a:p>
          <a:p>
            <a:pPr marL="0" marR="0" lvl="0" indent="0" algn="ctr" defTabSz="6856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والأول سيحصل على وسام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A0FE79-1A4F-4092-986D-B26E4754F0CA}"/>
              </a:ext>
            </a:extLst>
          </p:cNvPr>
          <p:cNvSpPr txBox="1"/>
          <p:nvPr/>
        </p:nvSpPr>
        <p:spPr>
          <a:xfrm>
            <a:off x="3118064" y="4150292"/>
            <a:ext cx="7405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https://wordwall.net/ar/resource/9517336</a:t>
            </a:r>
          </a:p>
        </p:txBody>
      </p:sp>
    </p:spTree>
    <p:extLst>
      <p:ext uri="{BB962C8B-B14F-4D97-AF65-F5344CB8AC3E}">
        <p14:creationId xmlns:p14="http://schemas.microsoft.com/office/powerpoint/2010/main" val="2988837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0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FFF6D5-A84B-482F-B802-EA52ADDE7CD9}"/>
              </a:ext>
            </a:extLst>
          </p:cNvPr>
          <p:cNvSpPr txBox="1"/>
          <p:nvPr/>
        </p:nvSpPr>
        <p:spPr>
          <a:xfrm>
            <a:off x="1709530" y="1534602"/>
            <a:ext cx="85311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شاركنا رأيك في المناقشة...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البوابة الذكية...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 مثل شعبي بلهجتك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LMS</a:t>
            </a:r>
            <a:endParaRPr kumimoji="0" lang="ar-AE" sz="36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216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1F666DA-F1B7-475B-B492-81E38161B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8BA2A9C2-8956-4F1E-9F76-912D04E79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70" b="36419" l="54145" r="94854">
                        <a14:foregroundMark x1="64780" y1="27001" x2="79739" y2="24872"/>
                        <a14:foregroundMark x1="82104" y1="24535" x2="82161" y2="24414"/>
                        <a14:foregroundMark x1="80332" y1="26152" x2="81132" y2="26152"/>
                        <a14:foregroundMark x1="78959" y1="26152" x2="81761" y2="25990"/>
                        <a14:foregroundMark x1="80961" y1="21867" x2="80160" y2="21867"/>
                        <a14:foregroundMark x1="67810" y1="24859" x2="66609" y2="22838"/>
                        <a14:foregroundMark x1="63979" y1="28294" x2="68839" y2="28133"/>
                        <a14:foregroundMark x1="65180" y1="27405" x2="70440" y2="26839"/>
                        <a14:foregroundMark x1="64380" y1="24010" x2="64380" y2="26273"/>
                        <a14:foregroundMark x1="66609" y1="22433" x2="66438" y2="22999"/>
                        <a14:foregroundMark x1="70269" y1="23727" x2="74099" y2="24414"/>
                        <a14:foregroundMark x1="81933" y1="25424" x2="80332" y2="27567"/>
                        <a14:backgroundMark x1="71298" y1="18108" x2="77130" y2="18674"/>
                        <a14:backgroundMark x1="76158" y1="21382" x2="65466" y2="17664"/>
                        <a14:backgroundMark x1="69468" y1="21544" x2="63293" y2="20857"/>
                        <a14:backgroundMark x1="63293" y1="20857" x2="59920" y2="23727"/>
                        <a14:backgroundMark x1="59920" y1="23727" x2="59577" y2="25384"/>
                        <a14:backgroundMark x1="59577" y1="25505" x2="59005" y2="30396"/>
                        <a14:backgroundMark x1="65466" y1="33953" x2="76158" y2="34236"/>
                        <a14:backgroundMark x1="60206" y1="31932" x2="64608" y2="34559"/>
                        <a14:backgroundMark x1="64608" y1="34559" x2="76444" y2="35368"/>
                        <a14:backgroundMark x1="76444" y1="35368" x2="78388" y2="34640"/>
                        <a14:backgroundMark x1="73928" y1="36500" x2="74728" y2="35934"/>
                        <a14:backgroundMark x1="79360" y1="34802" x2="82218" y2="33791"/>
                        <a14:backgroundMark x1="76329" y1="22231" x2="79588" y2="18795"/>
                        <a14:backgroundMark x1="72899" y1="37106" x2="74328" y2="36095"/>
                        <a14:backgroundMark x1="84620" y1="23686" x2="84448" y2="29386"/>
                        <a14:backgroundMark x1="72899" y1="35812" x2="72727" y2="37389"/>
                        <a14:backgroundMark x1="73699" y1="36095" x2="73699" y2="36095"/>
                        <a14:backgroundMark x1="79531" y1="24454" x2="78902" y2="23040"/>
                        <a14:backgroundMark x1="79245" y1="24252" x2="79188" y2="2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98" t="19675" r="10766" b="66658"/>
          <a:stretch/>
        </p:blipFill>
        <p:spPr>
          <a:xfrm>
            <a:off x="0" y="-155270"/>
            <a:ext cx="3637121" cy="29117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948383-2988-4FB5-BF8A-B910E78B9161}"/>
              </a:ext>
            </a:extLst>
          </p:cNvPr>
          <p:cNvSpPr txBox="1"/>
          <p:nvPr/>
        </p:nvSpPr>
        <p:spPr>
          <a:xfrm>
            <a:off x="1368670" y="-128594"/>
            <a:ext cx="8094764" cy="2040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254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إ</a:t>
            </a:r>
            <a:r>
              <a:rPr kumimoji="0" lang="ar-EG" sz="4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لتزامي بالحضور هو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75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254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سر تفوقي وتميزي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75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CA8AED0-EA48-4FDD-8C62-DB9133118B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r="31512" b="54557"/>
          <a:stretch/>
        </p:blipFill>
        <p:spPr>
          <a:xfrm>
            <a:off x="-260570" y="2502342"/>
            <a:ext cx="2529021" cy="4355658"/>
          </a:xfrm>
          <a:prstGeom prst="rect">
            <a:avLst/>
          </a:prstGeom>
        </p:spPr>
      </p:pic>
      <p:pic>
        <p:nvPicPr>
          <p:cNvPr id="21" name="صورة 2" descr="صورة تحتوي على لعبة, تشبث, لاعب, أزرق&#10;&#10;تم إنشاء الوصف تلقائياً">
            <a:extLst>
              <a:ext uri="{FF2B5EF4-FFF2-40B4-BE49-F238E27FC236}">
                <a16:creationId xmlns:a16="http://schemas.microsoft.com/office/drawing/2014/main" id="{36897AAF-BDA3-4BC2-8C2F-EE85DFA070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r="7354" b="9140"/>
          <a:stretch/>
        </p:blipFill>
        <p:spPr>
          <a:xfrm>
            <a:off x="8038614" y="692393"/>
            <a:ext cx="4153386" cy="6165607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97D5AFA-9EC5-4DD9-A6F8-2BA384953C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3913" t="5024" r="14638" b="2547"/>
          <a:stretch/>
        </p:blipFill>
        <p:spPr>
          <a:xfrm>
            <a:off x="2152223" y="2756451"/>
            <a:ext cx="3654627" cy="36016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1820816"/>
      </p:ext>
    </p:extLst>
  </p:cSld>
  <p:clrMapOvr>
    <a:masterClrMapping/>
  </p:clrMapOvr>
  <p:transition spd="slow"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مستطيل"/>
          <p:cNvSpPr/>
          <p:nvPr/>
        </p:nvSpPr>
        <p:spPr>
          <a:xfrm>
            <a:off x="107767" y="85558"/>
            <a:ext cx="11976466" cy="6686885"/>
          </a:xfrm>
          <a:prstGeom prst="rect">
            <a:avLst/>
          </a:prstGeom>
          <a:ln w="101600">
            <a:solidFill>
              <a:srgbClr val="88760E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eeza Pro Regular"/>
            </a:endParaRPr>
          </a:p>
        </p:txBody>
      </p:sp>
      <p:pic>
        <p:nvPicPr>
          <p:cNvPr id="14" name="Picture 13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A01CB52A-0C0D-4B3E-96FA-3541654CA2C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6282" y="3429001"/>
            <a:ext cx="1864574" cy="30555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310D254-9784-4108-8FF7-D20C165BC2CA}"/>
              </a:ext>
            </a:extLst>
          </p:cNvPr>
          <p:cNvGrpSpPr/>
          <p:nvPr/>
        </p:nvGrpSpPr>
        <p:grpSpPr>
          <a:xfrm>
            <a:off x="250399" y="1173365"/>
            <a:ext cx="2343001" cy="2559258"/>
            <a:chOff x="346014" y="-80043"/>
            <a:chExt cx="2343001" cy="255925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C0E25A2-47FD-4527-93BD-B34F72B5C6A4}"/>
                </a:ext>
              </a:extLst>
            </p:cNvPr>
            <p:cNvSpPr/>
            <p:nvPr/>
          </p:nvSpPr>
          <p:spPr>
            <a:xfrm>
              <a:off x="576992" y="738424"/>
              <a:ext cx="1341713" cy="17407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4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D4819A5-BB0D-4EF4-96B0-D835B58873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922" b="61979" l="66691" r="92387">
                          <a14:foregroundMark x1="92387" y1="35677" x2="88287" y2="43620"/>
                          <a14:foregroundMark x1="88287" y1="43620" x2="82723" y2="47786"/>
                          <a14:foregroundMark x1="92167" y1="32552" x2="89531" y2="27474"/>
                          <a14:foregroundMark x1="89531" y1="27474" x2="85944" y2="24609"/>
                          <a14:foregroundMark x1="85944" y1="24609" x2="85871" y2="24609"/>
                          <a14:foregroundMark x1="91947" y1="31641" x2="89312" y2="25911"/>
                          <a14:foregroundMark x1="89312" y1="25911" x2="86750" y2="24870"/>
                          <a14:foregroundMark x1="89312" y1="26302" x2="86018" y2="22396"/>
                          <a14:foregroundMark x1="86018" y1="22396" x2="84773" y2="21875"/>
                          <a14:foregroundMark x1="86091" y1="22396" x2="78038" y2="20573"/>
                          <a14:foregroundMark x1="78038" y1="20573" x2="73865" y2="23307"/>
                          <a14:foregroundMark x1="73865" y1="23307" x2="71449" y2="29167"/>
                          <a14:foregroundMark x1="71449" y1="29167" x2="71303" y2="33984"/>
                          <a14:foregroundMark x1="86310" y1="22917" x2="78551" y2="20443"/>
                          <a14:foregroundMark x1="78551" y1="20443" x2="78258" y2="20703"/>
                          <a14:foregroundMark x1="89678" y1="26693" x2="85798" y2="22396"/>
                          <a14:foregroundMark x1="85798" y1="22396" x2="77526" y2="21094"/>
                          <a14:foregroundMark x1="66545" y1="35417" x2="66764" y2="42578"/>
                          <a14:foregroundMark x1="66764" y1="42578" x2="69107" y2="48307"/>
                          <a14:foregroundMark x1="69107" y1="48307" x2="72914" y2="50911"/>
                          <a14:foregroundMark x1="72914" y1="50911" x2="73353" y2="50911"/>
                          <a14:foregroundMark x1="72694" y1="61979" x2="76794" y2="57422"/>
                          <a14:foregroundMark x1="76794" y1="57422" x2="77672" y2="54948"/>
                        </a14:backgroundRemoval>
                      </a14:imgEffect>
                    </a14:imgLayer>
                  </a14:imgProps>
                </a:ext>
              </a:extLst>
            </a:blip>
            <a:srcRect l="63808" t="15163" r="4808" b="35583"/>
            <a:stretch/>
          </p:blipFill>
          <p:spPr>
            <a:xfrm>
              <a:off x="1187850" y="-80043"/>
              <a:ext cx="1501165" cy="142794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029F745-2B06-4D50-B32C-8DA8C20E374B}"/>
                </a:ext>
              </a:extLst>
            </p:cNvPr>
            <p:cNvSpPr/>
            <p:nvPr/>
          </p:nvSpPr>
          <p:spPr>
            <a:xfrm>
              <a:off x="346014" y="787634"/>
              <a:ext cx="1683673" cy="1587243"/>
            </a:xfrm>
            <a:prstGeom prst="rect">
              <a:avLst/>
            </a:prstGeom>
            <a:noFill/>
          </p:spPr>
          <p:txBody>
            <a:bodyPr wrap="square" lIns="108851" tIns="54426" rIns="108851" bIns="54426">
              <a:spAutoFit/>
            </a:bodyPr>
            <a:lstStyle/>
            <a:p>
              <a:pPr marL="0" marR="0" lvl="0" indent="0" algn="ct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8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ldhabi" panose="01000000000000000000" pitchFamily="2" charset="-78"/>
                  <a:ea typeface="+mn-ea"/>
                  <a:cs typeface="Aldhabi" panose="01000000000000000000" pitchFamily="2" charset="-78"/>
                </a:rPr>
                <a:t>بطاقة الخروج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FDC8F7D-8D86-4839-A825-5E0E25131634}"/>
              </a:ext>
            </a:extLst>
          </p:cNvPr>
          <p:cNvSpPr txBox="1"/>
          <p:nvPr/>
        </p:nvSpPr>
        <p:spPr>
          <a:xfrm>
            <a:off x="3590978" y="872916"/>
            <a:ext cx="6421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اختر الرقم المناسب ل</a:t>
            </a: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تقيم فهمك للحصة ...</a:t>
            </a:r>
            <a:endParaRPr kumimoji="0" lang="en-AE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D5A9D0-2BB8-4C9D-A788-023B2741889E}"/>
              </a:ext>
            </a:extLst>
          </p:cNvPr>
          <p:cNvGrpSpPr/>
          <p:nvPr/>
        </p:nvGrpSpPr>
        <p:grpSpPr>
          <a:xfrm>
            <a:off x="4167549" y="2862274"/>
            <a:ext cx="4591188" cy="2867403"/>
            <a:chOff x="1085707" y="3493713"/>
            <a:chExt cx="4592605" cy="2868288"/>
          </a:xfrm>
        </p:grpSpPr>
        <p:grpSp>
          <p:nvGrpSpPr>
            <p:cNvPr id="21" name="Google Shape;935;p30">
              <a:extLst>
                <a:ext uri="{FF2B5EF4-FFF2-40B4-BE49-F238E27FC236}">
                  <a16:creationId xmlns:a16="http://schemas.microsoft.com/office/drawing/2014/main" id="{36808ACC-9692-4812-99FA-3737912D4F5F}"/>
                </a:ext>
              </a:extLst>
            </p:cNvPr>
            <p:cNvGrpSpPr/>
            <p:nvPr/>
          </p:nvGrpSpPr>
          <p:grpSpPr>
            <a:xfrm>
              <a:off x="1085707" y="3493713"/>
              <a:ext cx="4592605" cy="2868288"/>
              <a:chOff x="3402425" y="1438450"/>
              <a:chExt cx="2824481" cy="1764015"/>
            </a:xfrm>
          </p:grpSpPr>
          <p:sp>
            <p:nvSpPr>
              <p:cNvPr id="25" name="Google Shape;936;p30">
                <a:extLst>
                  <a:ext uri="{FF2B5EF4-FFF2-40B4-BE49-F238E27FC236}">
                    <a16:creationId xmlns:a16="http://schemas.microsoft.com/office/drawing/2014/main" id="{CD25D48A-B58D-4241-AC7E-BA2FF56D70A4}"/>
                  </a:ext>
                </a:extLst>
              </p:cNvPr>
              <p:cNvSpPr/>
              <p:nvPr/>
            </p:nvSpPr>
            <p:spPr>
              <a:xfrm>
                <a:off x="3402425" y="1438450"/>
                <a:ext cx="2824481" cy="1764015"/>
              </a:xfrm>
              <a:custGeom>
                <a:avLst/>
                <a:gdLst/>
                <a:ahLst/>
                <a:cxnLst/>
                <a:rect l="l" t="t" r="r" b="b"/>
                <a:pathLst>
                  <a:path w="65904" h="41160" extrusionOk="0">
                    <a:moveTo>
                      <a:pt x="2017" y="1"/>
                    </a:moveTo>
                    <a:lnTo>
                      <a:pt x="1609" y="42"/>
                    </a:lnTo>
                    <a:lnTo>
                      <a:pt x="876" y="347"/>
                    </a:lnTo>
                    <a:lnTo>
                      <a:pt x="347" y="877"/>
                    </a:lnTo>
                    <a:lnTo>
                      <a:pt x="41" y="1610"/>
                    </a:lnTo>
                    <a:lnTo>
                      <a:pt x="0" y="2017"/>
                    </a:lnTo>
                    <a:lnTo>
                      <a:pt x="0" y="39164"/>
                    </a:lnTo>
                    <a:lnTo>
                      <a:pt x="41" y="39571"/>
                    </a:lnTo>
                    <a:lnTo>
                      <a:pt x="347" y="40284"/>
                    </a:lnTo>
                    <a:lnTo>
                      <a:pt x="876" y="40834"/>
                    </a:lnTo>
                    <a:lnTo>
                      <a:pt x="1609" y="41139"/>
                    </a:lnTo>
                    <a:lnTo>
                      <a:pt x="2017" y="41160"/>
                    </a:lnTo>
                    <a:lnTo>
                      <a:pt x="63908" y="41160"/>
                    </a:lnTo>
                    <a:lnTo>
                      <a:pt x="64315" y="41139"/>
                    </a:lnTo>
                    <a:lnTo>
                      <a:pt x="65028" y="40834"/>
                    </a:lnTo>
                    <a:lnTo>
                      <a:pt x="65578" y="40284"/>
                    </a:lnTo>
                    <a:lnTo>
                      <a:pt x="65863" y="39571"/>
                    </a:lnTo>
                    <a:lnTo>
                      <a:pt x="65903" y="39164"/>
                    </a:lnTo>
                    <a:lnTo>
                      <a:pt x="65903" y="2017"/>
                    </a:lnTo>
                    <a:lnTo>
                      <a:pt x="65863" y="1610"/>
                    </a:lnTo>
                    <a:lnTo>
                      <a:pt x="65578" y="877"/>
                    </a:lnTo>
                    <a:lnTo>
                      <a:pt x="65028" y="347"/>
                    </a:lnTo>
                    <a:lnTo>
                      <a:pt x="64315" y="42"/>
                    </a:lnTo>
                    <a:lnTo>
                      <a:pt x="63908" y="1"/>
                    </a:lnTo>
                    <a:close/>
                  </a:path>
                </a:pathLst>
              </a:custGeom>
              <a:solidFill>
                <a:srgbClr val="112129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937;p30">
                <a:extLst>
                  <a:ext uri="{FF2B5EF4-FFF2-40B4-BE49-F238E27FC236}">
                    <a16:creationId xmlns:a16="http://schemas.microsoft.com/office/drawing/2014/main" id="{778C970F-7D2B-4082-AB4C-31E95F65A94B}"/>
                  </a:ext>
                </a:extLst>
              </p:cNvPr>
              <p:cNvSpPr/>
              <p:nvPr/>
            </p:nvSpPr>
            <p:spPr>
              <a:xfrm>
                <a:off x="3587445" y="1496095"/>
                <a:ext cx="2408163" cy="1649628"/>
              </a:xfrm>
              <a:custGeom>
                <a:avLst/>
                <a:gdLst/>
                <a:ahLst/>
                <a:cxnLst/>
                <a:rect l="l" t="t" r="r" b="b"/>
                <a:pathLst>
                  <a:path w="56190" h="38491" extrusionOk="0">
                    <a:moveTo>
                      <a:pt x="1" y="0"/>
                    </a:moveTo>
                    <a:lnTo>
                      <a:pt x="1" y="38491"/>
                    </a:lnTo>
                    <a:lnTo>
                      <a:pt x="56190" y="38491"/>
                    </a:lnTo>
                    <a:lnTo>
                      <a:pt x="56190" y="0"/>
                    </a:lnTo>
                    <a:close/>
                  </a:path>
                </a:pathLst>
              </a:custGeom>
              <a:solidFill>
                <a:srgbClr val="F8FBFC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938;p30">
                <a:extLst>
                  <a:ext uri="{FF2B5EF4-FFF2-40B4-BE49-F238E27FC236}">
                    <a16:creationId xmlns:a16="http://schemas.microsoft.com/office/drawing/2014/main" id="{C4B4856E-8090-4871-805F-D74B9FF08620}"/>
                  </a:ext>
                </a:extLst>
              </p:cNvPr>
              <p:cNvSpPr/>
              <p:nvPr/>
            </p:nvSpPr>
            <p:spPr>
              <a:xfrm>
                <a:off x="3837954" y="2074770"/>
                <a:ext cx="525476" cy="525476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2261" extrusionOk="0">
                    <a:moveTo>
                      <a:pt x="6131" y="0"/>
                    </a:moveTo>
                    <a:lnTo>
                      <a:pt x="5499" y="21"/>
                    </a:lnTo>
                    <a:lnTo>
                      <a:pt x="4298" y="265"/>
                    </a:lnTo>
                    <a:lnTo>
                      <a:pt x="3219" y="734"/>
                    </a:lnTo>
                    <a:lnTo>
                      <a:pt x="2241" y="1406"/>
                    </a:lnTo>
                    <a:lnTo>
                      <a:pt x="1406" y="2220"/>
                    </a:lnTo>
                    <a:lnTo>
                      <a:pt x="734" y="3198"/>
                    </a:lnTo>
                    <a:lnTo>
                      <a:pt x="286" y="4298"/>
                    </a:lnTo>
                    <a:lnTo>
                      <a:pt x="42" y="5499"/>
                    </a:lnTo>
                    <a:lnTo>
                      <a:pt x="1" y="6130"/>
                    </a:lnTo>
                    <a:lnTo>
                      <a:pt x="42" y="6762"/>
                    </a:lnTo>
                    <a:lnTo>
                      <a:pt x="286" y="7963"/>
                    </a:lnTo>
                    <a:lnTo>
                      <a:pt x="734" y="9063"/>
                    </a:lnTo>
                    <a:lnTo>
                      <a:pt x="1406" y="10020"/>
                    </a:lnTo>
                    <a:lnTo>
                      <a:pt x="2241" y="10855"/>
                    </a:lnTo>
                    <a:lnTo>
                      <a:pt x="3219" y="11527"/>
                    </a:lnTo>
                    <a:lnTo>
                      <a:pt x="4298" y="11996"/>
                    </a:lnTo>
                    <a:lnTo>
                      <a:pt x="5499" y="12240"/>
                    </a:lnTo>
                    <a:lnTo>
                      <a:pt x="6131" y="12260"/>
                    </a:lnTo>
                    <a:lnTo>
                      <a:pt x="6762" y="12240"/>
                    </a:lnTo>
                    <a:lnTo>
                      <a:pt x="7964" y="11996"/>
                    </a:lnTo>
                    <a:lnTo>
                      <a:pt x="9063" y="11527"/>
                    </a:lnTo>
                    <a:lnTo>
                      <a:pt x="10041" y="10855"/>
                    </a:lnTo>
                    <a:lnTo>
                      <a:pt x="10856" y="10020"/>
                    </a:lnTo>
                    <a:lnTo>
                      <a:pt x="11528" y="9063"/>
                    </a:lnTo>
                    <a:lnTo>
                      <a:pt x="11996" y="7963"/>
                    </a:lnTo>
                    <a:lnTo>
                      <a:pt x="12241" y="6762"/>
                    </a:lnTo>
                    <a:lnTo>
                      <a:pt x="12261" y="6130"/>
                    </a:lnTo>
                    <a:lnTo>
                      <a:pt x="12241" y="5499"/>
                    </a:lnTo>
                    <a:lnTo>
                      <a:pt x="11996" y="4298"/>
                    </a:lnTo>
                    <a:lnTo>
                      <a:pt x="11528" y="3198"/>
                    </a:lnTo>
                    <a:lnTo>
                      <a:pt x="10856" y="2220"/>
                    </a:lnTo>
                    <a:lnTo>
                      <a:pt x="10041" y="1406"/>
                    </a:lnTo>
                    <a:lnTo>
                      <a:pt x="9063" y="734"/>
                    </a:lnTo>
                    <a:lnTo>
                      <a:pt x="7964" y="265"/>
                    </a:lnTo>
                    <a:lnTo>
                      <a:pt x="6762" y="21"/>
                    </a:lnTo>
                    <a:lnTo>
                      <a:pt x="6131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939;p30">
                <a:extLst>
                  <a:ext uri="{FF2B5EF4-FFF2-40B4-BE49-F238E27FC236}">
                    <a16:creationId xmlns:a16="http://schemas.microsoft.com/office/drawing/2014/main" id="{44B71E55-F34B-430B-80D5-F2527563AB21}"/>
                  </a:ext>
                </a:extLst>
              </p:cNvPr>
              <p:cNvSpPr/>
              <p:nvPr/>
            </p:nvSpPr>
            <p:spPr>
              <a:xfrm>
                <a:off x="4200194" y="2230132"/>
                <a:ext cx="49800" cy="69858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30" extrusionOk="0">
                    <a:moveTo>
                      <a:pt x="469" y="0"/>
                    </a:moveTo>
                    <a:lnTo>
                      <a:pt x="245" y="123"/>
                    </a:lnTo>
                    <a:lnTo>
                      <a:pt x="41" y="489"/>
                    </a:lnTo>
                    <a:lnTo>
                      <a:pt x="1" y="815"/>
                    </a:lnTo>
                    <a:lnTo>
                      <a:pt x="41" y="1141"/>
                    </a:lnTo>
                    <a:lnTo>
                      <a:pt x="245" y="1508"/>
                    </a:lnTo>
                    <a:lnTo>
                      <a:pt x="469" y="1630"/>
                    </a:lnTo>
                    <a:lnTo>
                      <a:pt x="693" y="1630"/>
                    </a:lnTo>
                    <a:lnTo>
                      <a:pt x="917" y="1508"/>
                    </a:lnTo>
                    <a:lnTo>
                      <a:pt x="1141" y="1141"/>
                    </a:lnTo>
                    <a:lnTo>
                      <a:pt x="1161" y="815"/>
                    </a:lnTo>
                    <a:lnTo>
                      <a:pt x="1141" y="489"/>
                    </a:lnTo>
                    <a:lnTo>
                      <a:pt x="917" y="123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40;p30">
                <a:extLst>
                  <a:ext uri="{FF2B5EF4-FFF2-40B4-BE49-F238E27FC236}">
                    <a16:creationId xmlns:a16="http://schemas.microsoft.com/office/drawing/2014/main" id="{6E32393B-2E60-4868-83C7-5A3D94299D84}"/>
                  </a:ext>
                </a:extLst>
              </p:cNvPr>
              <p:cNvSpPr/>
              <p:nvPr/>
            </p:nvSpPr>
            <p:spPr>
              <a:xfrm>
                <a:off x="3951443" y="2230132"/>
                <a:ext cx="49800" cy="69858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30" extrusionOk="0">
                    <a:moveTo>
                      <a:pt x="469" y="0"/>
                    </a:moveTo>
                    <a:lnTo>
                      <a:pt x="245" y="123"/>
                    </a:lnTo>
                    <a:lnTo>
                      <a:pt x="41" y="489"/>
                    </a:lnTo>
                    <a:lnTo>
                      <a:pt x="0" y="815"/>
                    </a:lnTo>
                    <a:lnTo>
                      <a:pt x="41" y="1141"/>
                    </a:lnTo>
                    <a:lnTo>
                      <a:pt x="245" y="1508"/>
                    </a:lnTo>
                    <a:lnTo>
                      <a:pt x="469" y="1630"/>
                    </a:lnTo>
                    <a:lnTo>
                      <a:pt x="693" y="1630"/>
                    </a:lnTo>
                    <a:lnTo>
                      <a:pt x="917" y="1508"/>
                    </a:lnTo>
                    <a:lnTo>
                      <a:pt x="1141" y="1141"/>
                    </a:lnTo>
                    <a:lnTo>
                      <a:pt x="1161" y="815"/>
                    </a:lnTo>
                    <a:lnTo>
                      <a:pt x="1141" y="489"/>
                    </a:lnTo>
                    <a:lnTo>
                      <a:pt x="917" y="123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941;p30">
                <a:extLst>
                  <a:ext uri="{FF2B5EF4-FFF2-40B4-BE49-F238E27FC236}">
                    <a16:creationId xmlns:a16="http://schemas.microsoft.com/office/drawing/2014/main" id="{8E1E7FAE-42B2-486E-8BC7-A8AA371ED7A6}"/>
                  </a:ext>
                </a:extLst>
              </p:cNvPr>
              <p:cNvSpPr/>
              <p:nvPr/>
            </p:nvSpPr>
            <p:spPr>
              <a:xfrm>
                <a:off x="3949686" y="2383737"/>
                <a:ext cx="302060" cy="151073"/>
              </a:xfrm>
              <a:custGeom>
                <a:avLst/>
                <a:gdLst/>
                <a:ahLst/>
                <a:cxnLst/>
                <a:rect l="l" t="t" r="r" b="b"/>
                <a:pathLst>
                  <a:path w="7048" h="3525" extrusionOk="0">
                    <a:moveTo>
                      <a:pt x="1" y="1"/>
                    </a:moveTo>
                    <a:lnTo>
                      <a:pt x="21" y="367"/>
                    </a:lnTo>
                    <a:lnTo>
                      <a:pt x="163" y="1039"/>
                    </a:lnTo>
                    <a:lnTo>
                      <a:pt x="428" y="1671"/>
                    </a:lnTo>
                    <a:lnTo>
                      <a:pt x="815" y="2241"/>
                    </a:lnTo>
                    <a:lnTo>
                      <a:pt x="1284" y="2730"/>
                    </a:lnTo>
                    <a:lnTo>
                      <a:pt x="1854" y="3096"/>
                    </a:lnTo>
                    <a:lnTo>
                      <a:pt x="2485" y="3361"/>
                    </a:lnTo>
                    <a:lnTo>
                      <a:pt x="3157" y="3504"/>
                    </a:lnTo>
                    <a:lnTo>
                      <a:pt x="3524" y="3524"/>
                    </a:lnTo>
                    <a:lnTo>
                      <a:pt x="3890" y="3504"/>
                    </a:lnTo>
                    <a:lnTo>
                      <a:pt x="4583" y="3361"/>
                    </a:lnTo>
                    <a:lnTo>
                      <a:pt x="5214" y="3096"/>
                    </a:lnTo>
                    <a:lnTo>
                      <a:pt x="5764" y="2730"/>
                    </a:lnTo>
                    <a:lnTo>
                      <a:pt x="6253" y="2241"/>
                    </a:lnTo>
                    <a:lnTo>
                      <a:pt x="6619" y="1671"/>
                    </a:lnTo>
                    <a:lnTo>
                      <a:pt x="6884" y="1039"/>
                    </a:lnTo>
                    <a:lnTo>
                      <a:pt x="7027" y="367"/>
                    </a:lnTo>
                    <a:lnTo>
                      <a:pt x="70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942;p30">
                <a:extLst>
                  <a:ext uri="{FF2B5EF4-FFF2-40B4-BE49-F238E27FC236}">
                    <a16:creationId xmlns:a16="http://schemas.microsoft.com/office/drawing/2014/main" id="{49D82E94-E256-4D9F-BD1A-FDE2108723C4}"/>
                  </a:ext>
                </a:extLst>
              </p:cNvPr>
              <p:cNvSpPr/>
              <p:nvPr/>
            </p:nvSpPr>
            <p:spPr>
              <a:xfrm>
                <a:off x="5258972" y="2074770"/>
                <a:ext cx="524576" cy="525476"/>
              </a:xfrm>
              <a:custGeom>
                <a:avLst/>
                <a:gdLst/>
                <a:ahLst/>
                <a:cxnLst/>
                <a:rect l="l" t="t" r="r" b="b"/>
                <a:pathLst>
                  <a:path w="12240" h="12261" extrusionOk="0">
                    <a:moveTo>
                      <a:pt x="6110" y="0"/>
                    </a:moveTo>
                    <a:lnTo>
                      <a:pt x="5478" y="21"/>
                    </a:lnTo>
                    <a:lnTo>
                      <a:pt x="4297" y="265"/>
                    </a:lnTo>
                    <a:lnTo>
                      <a:pt x="3197" y="734"/>
                    </a:lnTo>
                    <a:lnTo>
                      <a:pt x="2220" y="1406"/>
                    </a:lnTo>
                    <a:lnTo>
                      <a:pt x="1385" y="2220"/>
                    </a:lnTo>
                    <a:lnTo>
                      <a:pt x="733" y="3198"/>
                    </a:lnTo>
                    <a:lnTo>
                      <a:pt x="265" y="4298"/>
                    </a:lnTo>
                    <a:lnTo>
                      <a:pt x="20" y="5499"/>
                    </a:lnTo>
                    <a:lnTo>
                      <a:pt x="0" y="6130"/>
                    </a:lnTo>
                    <a:lnTo>
                      <a:pt x="20" y="6762"/>
                    </a:lnTo>
                    <a:lnTo>
                      <a:pt x="265" y="7963"/>
                    </a:lnTo>
                    <a:lnTo>
                      <a:pt x="733" y="9063"/>
                    </a:lnTo>
                    <a:lnTo>
                      <a:pt x="1385" y="10020"/>
                    </a:lnTo>
                    <a:lnTo>
                      <a:pt x="2220" y="10855"/>
                    </a:lnTo>
                    <a:lnTo>
                      <a:pt x="3197" y="11527"/>
                    </a:lnTo>
                    <a:lnTo>
                      <a:pt x="4297" y="11996"/>
                    </a:lnTo>
                    <a:lnTo>
                      <a:pt x="5478" y="12240"/>
                    </a:lnTo>
                    <a:lnTo>
                      <a:pt x="6110" y="12260"/>
                    </a:lnTo>
                    <a:lnTo>
                      <a:pt x="6741" y="12240"/>
                    </a:lnTo>
                    <a:lnTo>
                      <a:pt x="7943" y="11996"/>
                    </a:lnTo>
                    <a:lnTo>
                      <a:pt x="9042" y="11527"/>
                    </a:lnTo>
                    <a:lnTo>
                      <a:pt x="10020" y="10855"/>
                    </a:lnTo>
                    <a:lnTo>
                      <a:pt x="10855" y="10020"/>
                    </a:lnTo>
                    <a:lnTo>
                      <a:pt x="11507" y="9063"/>
                    </a:lnTo>
                    <a:lnTo>
                      <a:pt x="11975" y="7963"/>
                    </a:lnTo>
                    <a:lnTo>
                      <a:pt x="12219" y="6762"/>
                    </a:lnTo>
                    <a:lnTo>
                      <a:pt x="12240" y="6130"/>
                    </a:lnTo>
                    <a:lnTo>
                      <a:pt x="12219" y="5499"/>
                    </a:lnTo>
                    <a:lnTo>
                      <a:pt x="11975" y="4298"/>
                    </a:lnTo>
                    <a:lnTo>
                      <a:pt x="11507" y="3198"/>
                    </a:lnTo>
                    <a:lnTo>
                      <a:pt x="10855" y="2220"/>
                    </a:lnTo>
                    <a:lnTo>
                      <a:pt x="10020" y="1406"/>
                    </a:lnTo>
                    <a:lnTo>
                      <a:pt x="9042" y="734"/>
                    </a:lnTo>
                    <a:lnTo>
                      <a:pt x="7943" y="265"/>
                    </a:lnTo>
                    <a:lnTo>
                      <a:pt x="6741" y="21"/>
                    </a:lnTo>
                    <a:lnTo>
                      <a:pt x="611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943;p30">
                <a:extLst>
                  <a:ext uri="{FF2B5EF4-FFF2-40B4-BE49-F238E27FC236}">
                    <a16:creationId xmlns:a16="http://schemas.microsoft.com/office/drawing/2014/main" id="{2350673C-4C16-4520-A023-9B1C0BC9173D}"/>
                  </a:ext>
                </a:extLst>
              </p:cNvPr>
              <p:cNvSpPr/>
              <p:nvPr/>
            </p:nvSpPr>
            <p:spPr>
              <a:xfrm>
                <a:off x="5379404" y="2349708"/>
                <a:ext cx="282817" cy="141430"/>
              </a:xfrm>
              <a:custGeom>
                <a:avLst/>
                <a:gdLst/>
                <a:ahLst/>
                <a:cxnLst/>
                <a:rect l="l" t="t" r="r" b="b"/>
                <a:pathLst>
                  <a:path w="6599" h="3300" extrusionOk="0">
                    <a:moveTo>
                      <a:pt x="3300" y="1"/>
                    </a:moveTo>
                    <a:lnTo>
                      <a:pt x="2974" y="21"/>
                    </a:lnTo>
                    <a:lnTo>
                      <a:pt x="2322" y="143"/>
                    </a:lnTo>
                    <a:lnTo>
                      <a:pt x="1732" y="387"/>
                    </a:lnTo>
                    <a:lnTo>
                      <a:pt x="1202" y="754"/>
                    </a:lnTo>
                    <a:lnTo>
                      <a:pt x="754" y="1202"/>
                    </a:lnTo>
                    <a:lnTo>
                      <a:pt x="408" y="1732"/>
                    </a:lnTo>
                    <a:lnTo>
                      <a:pt x="143" y="2322"/>
                    </a:lnTo>
                    <a:lnTo>
                      <a:pt x="21" y="2974"/>
                    </a:lnTo>
                    <a:lnTo>
                      <a:pt x="0" y="3300"/>
                    </a:lnTo>
                    <a:lnTo>
                      <a:pt x="408" y="3300"/>
                    </a:lnTo>
                    <a:lnTo>
                      <a:pt x="408" y="2994"/>
                    </a:lnTo>
                    <a:lnTo>
                      <a:pt x="530" y="2444"/>
                    </a:lnTo>
                    <a:lnTo>
                      <a:pt x="754" y="1915"/>
                    </a:lnTo>
                    <a:lnTo>
                      <a:pt x="1059" y="1446"/>
                    </a:lnTo>
                    <a:lnTo>
                      <a:pt x="1446" y="1060"/>
                    </a:lnTo>
                    <a:lnTo>
                      <a:pt x="1915" y="734"/>
                    </a:lnTo>
                    <a:lnTo>
                      <a:pt x="2444" y="510"/>
                    </a:lnTo>
                    <a:lnTo>
                      <a:pt x="3015" y="408"/>
                    </a:lnTo>
                    <a:lnTo>
                      <a:pt x="3300" y="387"/>
                    </a:lnTo>
                    <a:lnTo>
                      <a:pt x="3605" y="408"/>
                    </a:lnTo>
                    <a:lnTo>
                      <a:pt x="4175" y="510"/>
                    </a:lnTo>
                    <a:lnTo>
                      <a:pt x="4705" y="734"/>
                    </a:lnTo>
                    <a:lnTo>
                      <a:pt x="5153" y="1060"/>
                    </a:lnTo>
                    <a:lnTo>
                      <a:pt x="5560" y="1446"/>
                    </a:lnTo>
                    <a:lnTo>
                      <a:pt x="5866" y="1915"/>
                    </a:lnTo>
                    <a:lnTo>
                      <a:pt x="6090" y="2444"/>
                    </a:lnTo>
                    <a:lnTo>
                      <a:pt x="6212" y="2994"/>
                    </a:lnTo>
                    <a:lnTo>
                      <a:pt x="6212" y="3300"/>
                    </a:lnTo>
                    <a:lnTo>
                      <a:pt x="6599" y="3300"/>
                    </a:lnTo>
                    <a:lnTo>
                      <a:pt x="6599" y="2974"/>
                    </a:lnTo>
                    <a:lnTo>
                      <a:pt x="6456" y="2322"/>
                    </a:lnTo>
                    <a:lnTo>
                      <a:pt x="6212" y="1732"/>
                    </a:lnTo>
                    <a:lnTo>
                      <a:pt x="5866" y="1202"/>
                    </a:lnTo>
                    <a:lnTo>
                      <a:pt x="5418" y="754"/>
                    </a:lnTo>
                    <a:lnTo>
                      <a:pt x="4888" y="387"/>
                    </a:lnTo>
                    <a:lnTo>
                      <a:pt x="4298" y="143"/>
                    </a:lnTo>
                    <a:lnTo>
                      <a:pt x="3646" y="21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944;p30">
                <a:extLst>
                  <a:ext uri="{FF2B5EF4-FFF2-40B4-BE49-F238E27FC236}">
                    <a16:creationId xmlns:a16="http://schemas.microsoft.com/office/drawing/2014/main" id="{2D2384F3-C5A0-49B3-829A-33E23EFD2AC1}"/>
                  </a:ext>
                </a:extLst>
              </p:cNvPr>
              <p:cNvSpPr/>
              <p:nvPr/>
            </p:nvSpPr>
            <p:spPr>
              <a:xfrm>
                <a:off x="5620312" y="2238876"/>
                <a:ext cx="49800" cy="70715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50" extrusionOk="0">
                    <a:moveTo>
                      <a:pt x="591" y="0"/>
                    </a:moveTo>
                    <a:lnTo>
                      <a:pt x="469" y="20"/>
                    </a:lnTo>
                    <a:lnTo>
                      <a:pt x="265" y="143"/>
                    </a:lnTo>
                    <a:lnTo>
                      <a:pt x="41" y="509"/>
                    </a:lnTo>
                    <a:lnTo>
                      <a:pt x="0" y="835"/>
                    </a:lnTo>
                    <a:lnTo>
                      <a:pt x="41" y="1161"/>
                    </a:lnTo>
                    <a:lnTo>
                      <a:pt x="265" y="1507"/>
                    </a:lnTo>
                    <a:lnTo>
                      <a:pt x="469" y="1629"/>
                    </a:lnTo>
                    <a:lnTo>
                      <a:pt x="591" y="1650"/>
                    </a:lnTo>
                    <a:lnTo>
                      <a:pt x="713" y="1629"/>
                    </a:lnTo>
                    <a:lnTo>
                      <a:pt x="917" y="1507"/>
                    </a:lnTo>
                    <a:lnTo>
                      <a:pt x="1141" y="1161"/>
                    </a:lnTo>
                    <a:lnTo>
                      <a:pt x="1161" y="835"/>
                    </a:lnTo>
                    <a:lnTo>
                      <a:pt x="1141" y="509"/>
                    </a:lnTo>
                    <a:lnTo>
                      <a:pt x="917" y="143"/>
                    </a:lnTo>
                    <a:lnTo>
                      <a:pt x="713" y="20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945;p30">
                <a:extLst>
                  <a:ext uri="{FF2B5EF4-FFF2-40B4-BE49-F238E27FC236}">
                    <a16:creationId xmlns:a16="http://schemas.microsoft.com/office/drawing/2014/main" id="{1D94C5DF-2CDA-4C1E-9C1E-A7655D9E2B66}"/>
                  </a:ext>
                </a:extLst>
              </p:cNvPr>
              <p:cNvSpPr/>
              <p:nvPr/>
            </p:nvSpPr>
            <p:spPr>
              <a:xfrm>
                <a:off x="5371561" y="2238876"/>
                <a:ext cx="50658" cy="7071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650" extrusionOk="0">
                    <a:moveTo>
                      <a:pt x="591" y="0"/>
                    </a:moveTo>
                    <a:lnTo>
                      <a:pt x="469" y="20"/>
                    </a:lnTo>
                    <a:lnTo>
                      <a:pt x="265" y="143"/>
                    </a:lnTo>
                    <a:lnTo>
                      <a:pt x="41" y="509"/>
                    </a:lnTo>
                    <a:lnTo>
                      <a:pt x="0" y="835"/>
                    </a:lnTo>
                    <a:lnTo>
                      <a:pt x="41" y="1161"/>
                    </a:lnTo>
                    <a:lnTo>
                      <a:pt x="265" y="1507"/>
                    </a:lnTo>
                    <a:lnTo>
                      <a:pt x="469" y="1629"/>
                    </a:lnTo>
                    <a:lnTo>
                      <a:pt x="591" y="1650"/>
                    </a:lnTo>
                    <a:lnTo>
                      <a:pt x="713" y="1629"/>
                    </a:lnTo>
                    <a:lnTo>
                      <a:pt x="917" y="1507"/>
                    </a:lnTo>
                    <a:lnTo>
                      <a:pt x="1141" y="1161"/>
                    </a:lnTo>
                    <a:lnTo>
                      <a:pt x="1181" y="835"/>
                    </a:lnTo>
                    <a:lnTo>
                      <a:pt x="1141" y="509"/>
                    </a:lnTo>
                    <a:lnTo>
                      <a:pt x="917" y="143"/>
                    </a:lnTo>
                    <a:lnTo>
                      <a:pt x="713" y="20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946;p30">
                <a:extLst>
                  <a:ext uri="{FF2B5EF4-FFF2-40B4-BE49-F238E27FC236}">
                    <a16:creationId xmlns:a16="http://schemas.microsoft.com/office/drawing/2014/main" id="{04389C36-34DC-433F-B3CD-D4FF32532E69}"/>
                  </a:ext>
                </a:extLst>
              </p:cNvPr>
              <p:cNvSpPr/>
              <p:nvPr/>
            </p:nvSpPr>
            <p:spPr>
              <a:xfrm>
                <a:off x="4551934" y="2074770"/>
                <a:ext cx="525476" cy="525476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2261" extrusionOk="0">
                    <a:moveTo>
                      <a:pt x="6131" y="0"/>
                    </a:moveTo>
                    <a:lnTo>
                      <a:pt x="5500" y="21"/>
                    </a:lnTo>
                    <a:lnTo>
                      <a:pt x="4298" y="265"/>
                    </a:lnTo>
                    <a:lnTo>
                      <a:pt x="3219" y="734"/>
                    </a:lnTo>
                    <a:lnTo>
                      <a:pt x="2241" y="1406"/>
                    </a:lnTo>
                    <a:lnTo>
                      <a:pt x="1406" y="2220"/>
                    </a:lnTo>
                    <a:lnTo>
                      <a:pt x="734" y="3198"/>
                    </a:lnTo>
                    <a:lnTo>
                      <a:pt x="286" y="4298"/>
                    </a:lnTo>
                    <a:lnTo>
                      <a:pt x="42" y="5499"/>
                    </a:lnTo>
                    <a:lnTo>
                      <a:pt x="1" y="6130"/>
                    </a:lnTo>
                    <a:lnTo>
                      <a:pt x="42" y="6762"/>
                    </a:lnTo>
                    <a:lnTo>
                      <a:pt x="286" y="7963"/>
                    </a:lnTo>
                    <a:lnTo>
                      <a:pt x="734" y="9063"/>
                    </a:lnTo>
                    <a:lnTo>
                      <a:pt x="1406" y="10020"/>
                    </a:lnTo>
                    <a:lnTo>
                      <a:pt x="2241" y="10855"/>
                    </a:lnTo>
                    <a:lnTo>
                      <a:pt x="3219" y="11527"/>
                    </a:lnTo>
                    <a:lnTo>
                      <a:pt x="4298" y="11996"/>
                    </a:lnTo>
                    <a:lnTo>
                      <a:pt x="5500" y="12240"/>
                    </a:lnTo>
                    <a:lnTo>
                      <a:pt x="6131" y="12260"/>
                    </a:lnTo>
                    <a:lnTo>
                      <a:pt x="6762" y="12240"/>
                    </a:lnTo>
                    <a:lnTo>
                      <a:pt x="7964" y="11996"/>
                    </a:lnTo>
                    <a:lnTo>
                      <a:pt x="9064" y="11527"/>
                    </a:lnTo>
                    <a:lnTo>
                      <a:pt x="10041" y="10855"/>
                    </a:lnTo>
                    <a:lnTo>
                      <a:pt x="10856" y="10020"/>
                    </a:lnTo>
                    <a:lnTo>
                      <a:pt x="11528" y="9063"/>
                    </a:lnTo>
                    <a:lnTo>
                      <a:pt x="11996" y="7963"/>
                    </a:lnTo>
                    <a:lnTo>
                      <a:pt x="12241" y="6762"/>
                    </a:lnTo>
                    <a:lnTo>
                      <a:pt x="12261" y="6130"/>
                    </a:lnTo>
                    <a:lnTo>
                      <a:pt x="12241" y="5499"/>
                    </a:lnTo>
                    <a:lnTo>
                      <a:pt x="11996" y="4298"/>
                    </a:lnTo>
                    <a:lnTo>
                      <a:pt x="11528" y="3198"/>
                    </a:lnTo>
                    <a:lnTo>
                      <a:pt x="10856" y="2220"/>
                    </a:lnTo>
                    <a:lnTo>
                      <a:pt x="10041" y="1406"/>
                    </a:lnTo>
                    <a:lnTo>
                      <a:pt x="9064" y="734"/>
                    </a:lnTo>
                    <a:lnTo>
                      <a:pt x="7964" y="265"/>
                    </a:lnTo>
                    <a:lnTo>
                      <a:pt x="6762" y="21"/>
                    </a:lnTo>
                    <a:lnTo>
                      <a:pt x="6131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947;p30">
                <a:extLst>
                  <a:ext uri="{FF2B5EF4-FFF2-40B4-BE49-F238E27FC236}">
                    <a16:creationId xmlns:a16="http://schemas.microsoft.com/office/drawing/2014/main" id="{7F64C09D-F0F8-4D11-9EFE-F57154CAEE63}"/>
                  </a:ext>
                </a:extLst>
              </p:cNvPr>
              <p:cNvSpPr/>
              <p:nvPr/>
            </p:nvSpPr>
            <p:spPr>
              <a:xfrm>
                <a:off x="4914175" y="2244961"/>
                <a:ext cx="49800" cy="69858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30" extrusionOk="0">
                    <a:moveTo>
                      <a:pt x="469" y="1"/>
                    </a:moveTo>
                    <a:lnTo>
                      <a:pt x="245" y="123"/>
                    </a:lnTo>
                    <a:lnTo>
                      <a:pt x="41" y="489"/>
                    </a:lnTo>
                    <a:lnTo>
                      <a:pt x="1" y="815"/>
                    </a:lnTo>
                    <a:lnTo>
                      <a:pt x="41" y="1141"/>
                    </a:lnTo>
                    <a:lnTo>
                      <a:pt x="245" y="1487"/>
                    </a:lnTo>
                    <a:lnTo>
                      <a:pt x="469" y="1630"/>
                    </a:lnTo>
                    <a:lnTo>
                      <a:pt x="693" y="1630"/>
                    </a:lnTo>
                    <a:lnTo>
                      <a:pt x="917" y="1487"/>
                    </a:lnTo>
                    <a:lnTo>
                      <a:pt x="1141" y="1141"/>
                    </a:lnTo>
                    <a:lnTo>
                      <a:pt x="1161" y="815"/>
                    </a:lnTo>
                    <a:lnTo>
                      <a:pt x="1141" y="489"/>
                    </a:lnTo>
                    <a:lnTo>
                      <a:pt x="917" y="123"/>
                    </a:lnTo>
                    <a:lnTo>
                      <a:pt x="6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948;p30">
                <a:extLst>
                  <a:ext uri="{FF2B5EF4-FFF2-40B4-BE49-F238E27FC236}">
                    <a16:creationId xmlns:a16="http://schemas.microsoft.com/office/drawing/2014/main" id="{D1A5968F-87F4-4DFF-A0EA-3C632D4D7E6E}"/>
                  </a:ext>
                </a:extLst>
              </p:cNvPr>
              <p:cNvSpPr/>
              <p:nvPr/>
            </p:nvSpPr>
            <p:spPr>
              <a:xfrm>
                <a:off x="4665424" y="2244961"/>
                <a:ext cx="49800" cy="69858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30" extrusionOk="0">
                    <a:moveTo>
                      <a:pt x="469" y="1"/>
                    </a:moveTo>
                    <a:lnTo>
                      <a:pt x="245" y="123"/>
                    </a:lnTo>
                    <a:lnTo>
                      <a:pt x="41" y="489"/>
                    </a:lnTo>
                    <a:lnTo>
                      <a:pt x="0" y="815"/>
                    </a:lnTo>
                    <a:lnTo>
                      <a:pt x="41" y="1141"/>
                    </a:lnTo>
                    <a:lnTo>
                      <a:pt x="245" y="1487"/>
                    </a:lnTo>
                    <a:lnTo>
                      <a:pt x="469" y="1630"/>
                    </a:lnTo>
                    <a:lnTo>
                      <a:pt x="693" y="1630"/>
                    </a:lnTo>
                    <a:lnTo>
                      <a:pt x="917" y="1487"/>
                    </a:lnTo>
                    <a:lnTo>
                      <a:pt x="1141" y="1141"/>
                    </a:lnTo>
                    <a:lnTo>
                      <a:pt x="1161" y="815"/>
                    </a:lnTo>
                    <a:lnTo>
                      <a:pt x="1141" y="489"/>
                    </a:lnTo>
                    <a:lnTo>
                      <a:pt x="917" y="123"/>
                    </a:lnTo>
                    <a:lnTo>
                      <a:pt x="6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949;p30">
                <a:extLst>
                  <a:ext uri="{FF2B5EF4-FFF2-40B4-BE49-F238E27FC236}">
                    <a16:creationId xmlns:a16="http://schemas.microsoft.com/office/drawing/2014/main" id="{FD02FD4C-6812-4CE3-90EF-85861405C1EA}"/>
                  </a:ext>
                </a:extLst>
              </p:cNvPr>
              <p:cNvSpPr/>
              <p:nvPr/>
            </p:nvSpPr>
            <p:spPr>
              <a:xfrm>
                <a:off x="4690710" y="2430025"/>
                <a:ext cx="248831" cy="16629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388" extrusionOk="0">
                    <a:moveTo>
                      <a:pt x="1" y="0"/>
                    </a:moveTo>
                    <a:lnTo>
                      <a:pt x="1" y="387"/>
                    </a:lnTo>
                    <a:lnTo>
                      <a:pt x="5805" y="387"/>
                    </a:lnTo>
                    <a:lnTo>
                      <a:pt x="58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E708EE-8675-4D7A-87E7-B2F2FE5C2B1B}"/>
                </a:ext>
              </a:extLst>
            </p:cNvPr>
            <p:cNvSpPr txBox="1"/>
            <p:nvPr/>
          </p:nvSpPr>
          <p:spPr>
            <a:xfrm>
              <a:off x="1921656" y="3660617"/>
              <a:ext cx="591288" cy="1015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rial" panose="020B0604020202020204" pitchFamily="34" charset="0"/>
                </a:rPr>
                <a:t>1</a:t>
              </a:r>
              <a:endParaRPr kumimoji="0" lang="en-AE" sz="5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0DC9CA-1F42-4FB3-8ED9-1BD82FE7E0B6}"/>
                </a:ext>
              </a:extLst>
            </p:cNvPr>
            <p:cNvSpPr txBox="1"/>
            <p:nvPr/>
          </p:nvSpPr>
          <p:spPr>
            <a:xfrm>
              <a:off x="3137075" y="3668084"/>
              <a:ext cx="591288" cy="1015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rial" panose="020B0604020202020204" pitchFamily="34" charset="0"/>
                </a:rPr>
                <a:t>2</a:t>
              </a:r>
              <a:endParaRPr kumimoji="0" lang="en-AE" sz="5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35A138-6674-4F70-8680-9025CF7514C0}"/>
                </a:ext>
              </a:extLst>
            </p:cNvPr>
            <p:cNvSpPr txBox="1"/>
            <p:nvPr/>
          </p:nvSpPr>
          <p:spPr>
            <a:xfrm>
              <a:off x="4297481" y="3696205"/>
              <a:ext cx="591288" cy="1015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99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rial" panose="020B0604020202020204" pitchFamily="34" charset="0"/>
                </a:rPr>
                <a:t>3</a:t>
              </a:r>
              <a:endParaRPr kumimoji="0" lang="en-AE" sz="59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69B206F9-770C-487F-80B9-B8AF292DDA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84" r="5400" b="15692"/>
          <a:stretch/>
        </p:blipFill>
        <p:spPr>
          <a:xfrm>
            <a:off x="235767" y="5869068"/>
            <a:ext cx="3929401" cy="832602"/>
          </a:xfrm>
          <a:prstGeom prst="rect">
            <a:avLst/>
          </a:prstGeom>
        </p:spPr>
      </p:pic>
      <p:pic>
        <p:nvPicPr>
          <p:cNvPr id="40" name="Picture 4" descr="نتيجة بحث الصور عن down clipart gif">
            <a:extLst>
              <a:ext uri="{FF2B5EF4-FFF2-40B4-BE49-F238E27FC236}">
                <a16:creationId xmlns:a16="http://schemas.microsoft.com/office/drawing/2014/main" id="{CD44481C-C5CC-453F-941B-D984B3C039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18" y="3732623"/>
            <a:ext cx="399601" cy="21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23873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83B53-F720-402C-952A-1ECDAF785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endParaRPr lang="en-US"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2CC7E2-1748-4995-846A-40BBFC9DA1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651910"/>
          </a:xfrm>
        </p:spPr>
        <p:txBody>
          <a:bodyPr anchor="ctr">
            <a:normAutofit/>
          </a:bodyPr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2299E0-6CE5-40D1-B4F5-B1A83B514D84}"/>
              </a:ext>
            </a:extLst>
          </p:cNvPr>
          <p:cNvGrpSpPr/>
          <p:nvPr/>
        </p:nvGrpSpPr>
        <p:grpSpPr>
          <a:xfrm>
            <a:off x="-254441" y="775220"/>
            <a:ext cx="12085982" cy="5967400"/>
            <a:chOff x="-454436" y="868680"/>
            <a:chExt cx="12606150" cy="583691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23C9CF2-1E44-41B8-8778-D80B4E66A0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54436" y="868680"/>
              <a:ext cx="12606150" cy="5836919"/>
              <a:chOff x="-113069" y="1373199"/>
              <a:chExt cx="11890682" cy="5462516"/>
            </a:xfrm>
          </p:grpSpPr>
          <p:grpSp>
            <p:nvGrpSpPr>
              <p:cNvPr id="15" name="Group 1">
                <a:extLst>
                  <a:ext uri="{FF2B5EF4-FFF2-40B4-BE49-F238E27FC236}">
                    <a16:creationId xmlns:a16="http://schemas.microsoft.com/office/drawing/2014/main" id="{C6D1EEA3-519D-481A-976F-41EE7CCA1C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32931" y="1381136"/>
                <a:ext cx="3444682" cy="2513836"/>
                <a:chOff x="8332931" y="1381136"/>
                <a:chExt cx="3444682" cy="2513836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7DDF3CD-3798-4549-B776-463F0AFFF30E}"/>
                    </a:ext>
                  </a:extLst>
                </p:cNvPr>
                <p:cNvSpPr/>
                <p:nvPr/>
              </p:nvSpPr>
              <p:spPr>
                <a:xfrm>
                  <a:off x="8916361" y="1381136"/>
                  <a:ext cx="2254345" cy="151757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9157A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47" name="Picture 46" descr="A close up of a clip&#10;&#10;Description automatically generated">
                  <a:extLst>
                    <a:ext uri="{FF2B5EF4-FFF2-40B4-BE49-F238E27FC236}">
                      <a16:creationId xmlns:a16="http://schemas.microsoft.com/office/drawing/2014/main" id="{EE127F38-DA8B-44CF-AF19-3DC4EC6809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1" b="74769"/>
                <a:stretch/>
              </p:blipFill>
              <p:spPr>
                <a:xfrm>
                  <a:off x="8332931" y="2725168"/>
                  <a:ext cx="3444682" cy="1142604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pic>
              <p:nvPicPr>
                <p:cNvPr id="48" name="Picture 7" descr="A close up of a clock&#10;&#10;Description automatically generated">
                  <a:extLst>
                    <a:ext uri="{FF2B5EF4-FFF2-40B4-BE49-F238E27FC236}">
                      <a16:creationId xmlns:a16="http://schemas.microsoft.com/office/drawing/2014/main" id="{AD27E7B2-6288-47B6-A92B-B290B34A2C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152" t="9102" r="7925" b="10997"/>
                <a:stretch>
                  <a:fillRect/>
                </a:stretch>
              </p:blipFill>
              <p:spPr bwMode="auto">
                <a:xfrm>
                  <a:off x="9332341" y="1389268"/>
                  <a:ext cx="1483011" cy="14463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9" name="TextBox 8">
                  <a:extLst>
                    <a:ext uri="{FF2B5EF4-FFF2-40B4-BE49-F238E27FC236}">
                      <a16:creationId xmlns:a16="http://schemas.microsoft.com/office/drawing/2014/main" id="{63CE46CF-79A5-48FE-A441-9C2B84EEE7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15352" y="2673394"/>
                  <a:ext cx="463826" cy="1221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ar-AE" sz="58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ea typeface="微软雅黑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50" name="TextBox 9">
                  <a:extLst>
                    <a:ext uri="{FF2B5EF4-FFF2-40B4-BE49-F238E27FC236}">
                      <a16:creationId xmlns:a16="http://schemas.microsoft.com/office/drawing/2014/main" id="{EA5F19EF-DFFF-48DE-96CD-4A0C8A4337C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365785" y="2865717"/>
                  <a:ext cx="2759313" cy="9716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الالتزام بالوقت المحدد للحصص</a:t>
                  </a:r>
                  <a:endParaRPr kumimoji="0" lang="en-US" altLang="ar-AE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" name="Group 3">
                <a:extLst>
                  <a:ext uri="{FF2B5EF4-FFF2-40B4-BE49-F238E27FC236}">
                    <a16:creationId xmlns:a16="http://schemas.microsoft.com/office/drawing/2014/main" id="{322697C1-1DD0-4B91-B2AD-D1E2E4788F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13069" y="1392248"/>
                <a:ext cx="4111747" cy="3084016"/>
                <a:chOff x="-113069" y="1392248"/>
                <a:chExt cx="4111747" cy="3084016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4ACCFC0B-0DB0-44B1-8C9B-2625BA226EA8}"/>
                    </a:ext>
                  </a:extLst>
                </p:cNvPr>
                <p:cNvSpPr/>
                <p:nvPr/>
              </p:nvSpPr>
              <p:spPr>
                <a:xfrm>
                  <a:off x="1214763" y="1392248"/>
                  <a:ext cx="2254345" cy="151757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405768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42" name="Picture 41" descr="A close up of a clip&#10;&#10;Description automatically generated">
                  <a:extLst>
                    <a:ext uri="{FF2B5EF4-FFF2-40B4-BE49-F238E27FC236}">
                      <a16:creationId xmlns:a16="http://schemas.microsoft.com/office/drawing/2014/main" id="{56D024A5-1050-4B6F-8AD7-75AA40E035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prstClr val="black"/>
                    <a:srgbClr val="D97828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1" b="74769"/>
                <a:stretch/>
              </p:blipFill>
              <p:spPr>
                <a:xfrm>
                  <a:off x="397508" y="2798460"/>
                  <a:ext cx="3601170" cy="1142604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43" name="TextBox 18">
                  <a:extLst>
                    <a:ext uri="{FF2B5EF4-FFF2-40B4-BE49-F238E27FC236}">
                      <a16:creationId xmlns:a16="http://schemas.microsoft.com/office/drawing/2014/main" id="{22D9EA0F-CBA1-4C28-A911-1D87860590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37165" y="2640434"/>
                  <a:ext cx="463826" cy="1221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ar-AE" sz="58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ea typeface="微软雅黑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pic>
              <p:nvPicPr>
                <p:cNvPr id="44" name="Picture 19">
                  <a:extLst>
                    <a:ext uri="{FF2B5EF4-FFF2-40B4-BE49-F238E27FC236}">
                      <a16:creationId xmlns:a16="http://schemas.microsoft.com/office/drawing/2014/main" id="{8E5A8266-842A-4728-A65B-5449EB226F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460"/>
                <a:stretch>
                  <a:fillRect/>
                </a:stretch>
              </p:blipFill>
              <p:spPr bwMode="auto">
                <a:xfrm>
                  <a:off x="1538988" y="1449337"/>
                  <a:ext cx="1503917" cy="1350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TextBox 20">
                  <a:extLst>
                    <a:ext uri="{FF2B5EF4-FFF2-40B4-BE49-F238E27FC236}">
                      <a16:creationId xmlns:a16="http://schemas.microsoft.com/office/drawing/2014/main" id="{9A98B760-8A9C-4C68-9FF2-8585386F0EC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13069" y="2928875"/>
                  <a:ext cx="3712715" cy="15473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الانتباه الجيد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للدرس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 </a:t>
                  </a:r>
                  <a:endParaRPr kumimoji="0" lang="en-US" altLang="ar-AE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" name="Group 6">
                <a:extLst>
                  <a:ext uri="{FF2B5EF4-FFF2-40B4-BE49-F238E27FC236}">
                    <a16:creationId xmlns:a16="http://schemas.microsoft.com/office/drawing/2014/main" id="{AA20F615-42F2-4AFA-ADAE-87D42013E9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5115" y="4232150"/>
                <a:ext cx="3330287" cy="2548349"/>
                <a:chOff x="695115" y="4232150"/>
                <a:chExt cx="3330287" cy="2548349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F0FEEE4-59C8-47AC-B2E4-03516390E0E4}"/>
                    </a:ext>
                  </a:extLst>
                </p:cNvPr>
                <p:cNvSpPr/>
                <p:nvPr/>
              </p:nvSpPr>
              <p:spPr>
                <a:xfrm>
                  <a:off x="1241708" y="4232150"/>
                  <a:ext cx="2254345" cy="1515991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684836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37" name="Picture 36" descr="A close up of a clip&#10;&#10;Description automatically generated">
                  <a:extLst>
                    <a:ext uri="{FF2B5EF4-FFF2-40B4-BE49-F238E27FC236}">
                      <a16:creationId xmlns:a16="http://schemas.microsoft.com/office/drawing/2014/main" id="{F48DF603-936B-475B-99E2-935C8587B7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prstClr val="black"/>
                    <a:srgbClr val="3C977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1" b="74769"/>
                <a:stretch/>
              </p:blipFill>
              <p:spPr>
                <a:xfrm>
                  <a:off x="695115" y="5637895"/>
                  <a:ext cx="3330287" cy="1142604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38" name="TextBox 23">
                  <a:extLst>
                    <a:ext uri="{FF2B5EF4-FFF2-40B4-BE49-F238E27FC236}">
                      <a16:creationId xmlns:a16="http://schemas.microsoft.com/office/drawing/2014/main" id="{E8D18EA7-DFF7-499D-B250-48D1517CCEE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96048" y="5543611"/>
                  <a:ext cx="338886" cy="1221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ar-AE" sz="58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ea typeface="微软雅黑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39" name="TextBox 25">
                  <a:extLst>
                    <a:ext uri="{FF2B5EF4-FFF2-40B4-BE49-F238E27FC236}">
                      <a16:creationId xmlns:a16="http://schemas.microsoft.com/office/drawing/2014/main" id="{513BD4EB-E205-422D-A4B1-8BA08222D4C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97084" y="5843182"/>
                  <a:ext cx="2093843" cy="871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 الالتزام بالزي المدرسي عند فتح الكاميرا</a:t>
                  </a:r>
                  <a:endParaRPr kumimoji="0" lang="en-US" altLang="ar-AE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40" name="صورة 10">
                  <a:extLst>
                    <a:ext uri="{FF2B5EF4-FFF2-40B4-BE49-F238E27FC236}">
                      <a16:creationId xmlns:a16="http://schemas.microsoft.com/office/drawing/2014/main" id="{FE90B359-80E0-4B42-9E2A-F26433D568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67177" y="4393095"/>
                  <a:ext cx="1235549" cy="12355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" name="Group 4">
                <a:extLst>
                  <a:ext uri="{FF2B5EF4-FFF2-40B4-BE49-F238E27FC236}">
                    <a16:creationId xmlns:a16="http://schemas.microsoft.com/office/drawing/2014/main" id="{752679B4-3850-46A4-89A8-B57088FC85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70243" y="4279773"/>
                <a:ext cx="3485806" cy="2555942"/>
                <a:chOff x="8170243" y="4279773"/>
                <a:chExt cx="3485806" cy="2555942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21464E23-9A1E-43D7-B5A8-29E024B55245}"/>
                    </a:ext>
                  </a:extLst>
                </p:cNvPr>
                <p:cNvSpPr/>
                <p:nvPr/>
              </p:nvSpPr>
              <p:spPr>
                <a:xfrm>
                  <a:off x="8871454" y="4279773"/>
                  <a:ext cx="2254345" cy="151757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6E6832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32" name="Picture 31" descr="A close up of a clip&#10;&#10;Description automatically generated">
                  <a:extLst>
                    <a:ext uri="{FF2B5EF4-FFF2-40B4-BE49-F238E27FC236}">
                      <a16:creationId xmlns:a16="http://schemas.microsoft.com/office/drawing/2014/main" id="{6D33F582-2CB3-4A00-AB63-2CD02F7AE1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prstClr val="black"/>
                    <a:srgbClr val="A23C33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1" b="74769"/>
                <a:stretch/>
              </p:blipFill>
              <p:spPr>
                <a:xfrm>
                  <a:off x="8170243" y="5686573"/>
                  <a:ext cx="3485806" cy="1142604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pic>
              <p:nvPicPr>
                <p:cNvPr id="33" name="Picture 37">
                  <a:extLst>
                    <a:ext uri="{FF2B5EF4-FFF2-40B4-BE49-F238E27FC236}">
                      <a16:creationId xmlns:a16="http://schemas.microsoft.com/office/drawing/2014/main" id="{401E1BD2-18FA-4312-A16E-8D50475F0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80284" y="4414014"/>
                  <a:ext cx="1272559" cy="1272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TextBox 38">
                  <a:extLst>
                    <a:ext uri="{FF2B5EF4-FFF2-40B4-BE49-F238E27FC236}">
                      <a16:creationId xmlns:a16="http://schemas.microsoft.com/office/drawing/2014/main" id="{F0E34AC7-5CF1-4C37-857D-87D217261E0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23980" y="5614137"/>
                  <a:ext cx="404463" cy="1221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ar-AE" sz="58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ea typeface="微软雅黑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sp>
              <p:nvSpPr>
                <p:cNvPr id="35" name="TextBox 39">
                  <a:extLst>
                    <a:ext uri="{FF2B5EF4-FFF2-40B4-BE49-F238E27FC236}">
                      <a16:creationId xmlns:a16="http://schemas.microsoft.com/office/drawing/2014/main" id="{FE927A5C-944D-49FB-981F-F849EF53734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323350" y="5855254"/>
                  <a:ext cx="2395322" cy="5681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اتباع تعليمات المعلمة</a:t>
                  </a:r>
                  <a:endParaRPr kumimoji="0" lang="en-US" altLang="ar-AE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" name="Group 5">
                <a:extLst>
                  <a:ext uri="{FF2B5EF4-FFF2-40B4-BE49-F238E27FC236}">
                    <a16:creationId xmlns:a16="http://schemas.microsoft.com/office/drawing/2014/main" id="{3A7EBE23-A291-4C49-B662-BE17A97A82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09206" y="4235325"/>
                <a:ext cx="3330287" cy="2549032"/>
                <a:chOff x="4509206" y="4235325"/>
                <a:chExt cx="3330287" cy="2549032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569AE01-52F8-4939-886F-BFA60071DACA}"/>
                    </a:ext>
                  </a:extLst>
                </p:cNvPr>
                <p:cNvSpPr/>
                <p:nvPr/>
              </p:nvSpPr>
              <p:spPr>
                <a:xfrm>
                  <a:off x="5055832" y="4235325"/>
                  <a:ext cx="2254345" cy="151757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92B57B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27" name="Picture 26" descr="A close up of a clip&#10;&#10;Description automatically generated">
                  <a:extLst>
                    <a:ext uri="{FF2B5EF4-FFF2-40B4-BE49-F238E27FC236}">
                      <a16:creationId xmlns:a16="http://schemas.microsoft.com/office/drawing/2014/main" id="{7ED66F73-7655-4A51-B14C-C36393862B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rgbClr val="DEB340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1" b="74769"/>
                <a:stretch/>
              </p:blipFill>
              <p:spPr>
                <a:xfrm>
                  <a:off x="4509206" y="5641753"/>
                  <a:ext cx="3330287" cy="1142604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28" name="TextBox 32">
                  <a:extLst>
                    <a:ext uri="{FF2B5EF4-FFF2-40B4-BE49-F238E27FC236}">
                      <a16:creationId xmlns:a16="http://schemas.microsoft.com/office/drawing/2014/main" id="{A5AEC394-AC88-4AC2-B5CC-434E8683E2B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89725" y="5728914"/>
                  <a:ext cx="1955177" cy="871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عدم فتح المايكرفون بدون إذن المعلمة</a:t>
                  </a:r>
                  <a:endParaRPr kumimoji="0" lang="en-US" altLang="ar-AE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29" name="صورة 11">
                  <a:extLst>
                    <a:ext uri="{FF2B5EF4-FFF2-40B4-BE49-F238E27FC236}">
                      <a16:creationId xmlns:a16="http://schemas.microsoft.com/office/drawing/2014/main" id="{D12B53E6-3A1D-483B-B5A1-450466E2DE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990" r="4140" b="6235"/>
                <a:stretch>
                  <a:fillRect/>
                </a:stretch>
              </p:blipFill>
              <p:spPr bwMode="auto">
                <a:xfrm>
                  <a:off x="5472430" y="4283507"/>
                  <a:ext cx="1419605" cy="13507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" name="TextBox 51">
                  <a:extLst>
                    <a:ext uri="{FF2B5EF4-FFF2-40B4-BE49-F238E27FC236}">
                      <a16:creationId xmlns:a16="http://schemas.microsoft.com/office/drawing/2014/main" id="{8526CDB1-B5DC-43AE-9423-9FBB59143B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05372" y="5549063"/>
                  <a:ext cx="338886" cy="1221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ar-AE" sz="585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ea typeface="微软雅黑"/>
                      <a:cs typeface="Arial" panose="020B0604020202020204" pitchFamily="34" charset="0"/>
                    </a:rPr>
                    <a:t>5</a:t>
                  </a:r>
                </a:p>
              </p:txBody>
            </p:sp>
          </p:grpSp>
          <p:grpSp>
            <p:nvGrpSpPr>
              <p:cNvPr id="20" name="Group 2">
                <a:extLst>
                  <a:ext uri="{FF2B5EF4-FFF2-40B4-BE49-F238E27FC236}">
                    <a16:creationId xmlns:a16="http://schemas.microsoft.com/office/drawing/2014/main" id="{BBC74E9F-42AD-42DE-A33A-DF92C107C6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3765" y="1373199"/>
                <a:ext cx="3863190" cy="2606276"/>
                <a:chOff x="4133765" y="1373199"/>
                <a:chExt cx="3863190" cy="2606276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76FF0B3-56A9-4EBD-8A64-24AAB3640FCD}"/>
                    </a:ext>
                  </a:extLst>
                </p:cNvPr>
                <p:cNvSpPr/>
                <p:nvPr/>
              </p:nvSpPr>
              <p:spPr>
                <a:xfrm>
                  <a:off x="5132175" y="1373199"/>
                  <a:ext cx="2254345" cy="1517578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E0BC65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22" name="Picture 21" descr="A close up of a clip&#10;&#10;Description automatically generated">
                  <a:extLst>
                    <a:ext uri="{FF2B5EF4-FFF2-40B4-BE49-F238E27FC236}">
                      <a16:creationId xmlns:a16="http://schemas.microsoft.com/office/drawing/2014/main" id="{482E2386-DB6B-4DFB-B40F-30E1F16256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rgbClr val="A23C33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1" b="74769"/>
                <a:stretch/>
              </p:blipFill>
              <p:spPr>
                <a:xfrm>
                  <a:off x="4367508" y="2836871"/>
                  <a:ext cx="3629447" cy="1142604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23" name="TextBox 12">
                  <a:extLst>
                    <a:ext uri="{FF2B5EF4-FFF2-40B4-BE49-F238E27FC236}">
                      <a16:creationId xmlns:a16="http://schemas.microsoft.com/office/drawing/2014/main" id="{1C1B6E3A-3AE1-413F-81B6-3724768220D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12424" y="2740736"/>
                  <a:ext cx="463826" cy="1221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altLang="ar-AE" sz="585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ea typeface="微软雅黑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24" name="TextBox 13">
                  <a:extLst>
                    <a:ext uri="{FF2B5EF4-FFF2-40B4-BE49-F238E27FC236}">
                      <a16:creationId xmlns:a16="http://schemas.microsoft.com/office/drawing/2014/main" id="{BA387993-B917-4997-9BBC-9081CBEFABC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33765" y="3084244"/>
                  <a:ext cx="3330287" cy="6117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algn="r" rtl="1">
                    <a:lnSpc>
                      <a:spcPct val="120000"/>
                    </a:lnSpc>
                    <a:spcBef>
                      <a:spcPts val="10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1pPr>
                  <a:lvl2pPr marL="742950" indent="-28575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2pPr>
                  <a:lvl3pPr marL="11430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3pPr>
                  <a:lvl4pPr marL="16002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4pPr>
                  <a:lvl5pPr marL="2057400" indent="-228600" algn="r" rtl="1">
                    <a:lnSpc>
                      <a:spcPct val="120000"/>
                    </a:lnSpc>
                    <a:spcBef>
                      <a:spcPts val="500"/>
                    </a:spcBef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5pPr>
                  <a:lvl6pPr marL="25146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6pPr>
                  <a:lvl7pPr marL="29718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7pPr>
                  <a:lvl8pPr marL="34290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8pPr>
                  <a:lvl9pPr marL="3886200" indent="-228600" algn="r" rtl="1" eaLnBrk="0" fontAlgn="base" hangingPunct="0">
                    <a:lnSpc>
                      <a:spcPct val="12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Tw Cen MT" panose="020B0602020104020603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ar-AE" altLang="ar-AE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</a:rPr>
                    <a:t>التفاعل الإيجابي</a:t>
                  </a:r>
                  <a:endParaRPr kumimoji="0" lang="en-US" altLang="ar-AE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25" name="Picture 54" descr="A picture containing table&#10;&#10;Description automatically generated">
                  <a:extLst>
                    <a:ext uri="{FF2B5EF4-FFF2-40B4-BE49-F238E27FC236}">
                      <a16:creationId xmlns:a16="http://schemas.microsoft.com/office/drawing/2014/main" id="{D8345339-D5FE-486B-A94B-FA40781BF8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371744" y="1444819"/>
                  <a:ext cx="1738902" cy="1412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097121-7550-4AAB-AF44-E478EFD36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25879" y="4012725"/>
              <a:ext cx="1322958" cy="1403070"/>
            </a:xfrm>
            <a:prstGeom prst="rect">
              <a:avLst/>
            </a:prstGeom>
          </p:spPr>
        </p:pic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5030A3A6-F91A-4823-9044-50AD0DE93EDC}"/>
              </a:ext>
            </a:extLst>
          </p:cNvPr>
          <p:cNvSpPr/>
          <p:nvPr/>
        </p:nvSpPr>
        <p:spPr>
          <a:xfrm>
            <a:off x="4453830" y="2216"/>
            <a:ext cx="346280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قوانين التعلم عن بعد</a:t>
            </a:r>
          </a:p>
        </p:txBody>
      </p:sp>
    </p:spTree>
    <p:extLst>
      <p:ext uri="{BB962C8B-B14F-4D97-AF65-F5344CB8AC3E}">
        <p14:creationId xmlns:p14="http://schemas.microsoft.com/office/powerpoint/2010/main" val="700209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>
            <a:extLst>
              <a:ext uri="{FF2B5EF4-FFF2-40B4-BE49-F238E27FC236}">
                <a16:creationId xmlns:a16="http://schemas.microsoft.com/office/drawing/2014/main" id="{E815742B-E8DD-42BF-A3A4-5530ED29DB67}"/>
              </a:ext>
            </a:extLst>
          </p:cNvPr>
          <p:cNvSpPr txBox="1"/>
          <p:nvPr/>
        </p:nvSpPr>
        <p:spPr>
          <a:xfrm>
            <a:off x="253218" y="5515"/>
            <a:ext cx="529652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لا تنسى ارتداء الكمامة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حتى تحافظ على نفسك ومن حولك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4" descr="نتيجة بحث الصور عن ايقونة كورونا">
            <a:extLst>
              <a:ext uri="{FF2B5EF4-FFF2-40B4-BE49-F238E27FC236}">
                <a16:creationId xmlns:a16="http://schemas.microsoft.com/office/drawing/2014/main" id="{B3DCF778-E07D-46C9-9236-719D4160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t="6372" r="7624" b="6372"/>
          <a:stretch/>
        </p:blipFill>
        <p:spPr bwMode="auto">
          <a:xfrm rot="19572149">
            <a:off x="9607268" y="1374381"/>
            <a:ext cx="937719" cy="9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نتيجة بحث الصور عن ايقونة كورونا">
            <a:extLst>
              <a:ext uri="{FF2B5EF4-FFF2-40B4-BE49-F238E27FC236}">
                <a16:creationId xmlns:a16="http://schemas.microsoft.com/office/drawing/2014/main" id="{B16071FA-DCF9-4799-B5D8-4E7D1608F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t="6372" r="7624" b="6372"/>
          <a:stretch/>
        </p:blipFill>
        <p:spPr bwMode="auto">
          <a:xfrm>
            <a:off x="5745176" y="299229"/>
            <a:ext cx="957397" cy="97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C0E3AA-2C25-4321-9110-9D5A567A0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32" y="-331420"/>
            <a:ext cx="3360372" cy="2072662"/>
          </a:xfrm>
          <a:prstGeom prst="rect">
            <a:avLst/>
          </a:prstGeom>
          <a:noFill/>
          <a:effectLst>
            <a:glow>
              <a:schemeClr val="accent1"/>
            </a:glow>
            <a:innerShdw blurRad="215900" dist="63500" dir="10800000">
              <a:prstClr val="black">
                <a:alpha val="50000"/>
              </a:prstClr>
            </a:innerShdw>
          </a:effectLst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8DADDD1C-805E-45A1-9BDA-9D9609DC49E3}"/>
              </a:ext>
            </a:extLst>
          </p:cNvPr>
          <p:cNvSpPr txBox="1"/>
          <p:nvPr/>
        </p:nvSpPr>
        <p:spPr>
          <a:xfrm>
            <a:off x="7015854" y="5515"/>
            <a:ext cx="529652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والمحافظة على سرية معلوماتك وبيانات على الشبكة العنكبوتية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3BE01092-84A9-4512-87BE-0CF63AA1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854" y="2274074"/>
            <a:ext cx="4872709" cy="4212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F084D127-5452-4343-BCEB-3E62D9636B4A.gif" descr="F084D127-5452-4343-BCEB-3E62D9636B4A.gif">
            <a:extLst>
              <a:ext uri="{FF2B5EF4-FFF2-40B4-BE49-F238E27FC236}">
                <a16:creationId xmlns:a16="http://schemas.microsoft.com/office/drawing/2014/main" id="{37275FF7-107A-4717-9BD9-38BBA173E086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03437" y="1741242"/>
            <a:ext cx="6506366" cy="4803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bc9aafd8680de1bd273b718ee6fd0fd">
            <a:extLst>
              <a:ext uri="{FF2B5EF4-FFF2-40B4-BE49-F238E27FC236}">
                <a16:creationId xmlns:a16="http://schemas.microsoft.com/office/drawing/2014/main" id="{C210B6F7-50F5-4878-A347-411AD968FE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29" y="1753630"/>
            <a:ext cx="3422335" cy="4902019"/>
          </a:xfrm>
          <a:prstGeom prst="rect">
            <a:avLst/>
          </a:prstGeom>
        </p:spPr>
      </p:pic>
      <p:pic>
        <p:nvPicPr>
          <p:cNvPr id="7" name="Picture 6" descr="82cb04a7c2df8ccbb40d34726a66d7de">
            <a:extLst>
              <a:ext uri="{FF2B5EF4-FFF2-40B4-BE49-F238E27FC236}">
                <a16:creationId xmlns:a16="http://schemas.microsoft.com/office/drawing/2014/main" id="{1F985CF1-5633-45AB-8FFD-F08E11104D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"/>
          <a:stretch/>
        </p:blipFill>
        <p:spPr>
          <a:xfrm>
            <a:off x="7697609" y="-1"/>
            <a:ext cx="2570353" cy="42365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B4A5D5-A976-4A2A-9872-932334BE8FE1}"/>
              </a:ext>
            </a:extLst>
          </p:cNvPr>
          <p:cNvSpPr/>
          <p:nvPr/>
        </p:nvSpPr>
        <p:spPr>
          <a:xfrm>
            <a:off x="1431639" y="2480016"/>
            <a:ext cx="36624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CS  Fayrouz Bold" pitchFamily="2" charset="-78"/>
              </a:rPr>
              <a:t>خط سير الحصة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CS  Fayrouz Bold" pitchFamily="2" charset="-78"/>
            </a:endParaRPr>
          </a:p>
        </p:txBody>
      </p:sp>
      <p:pic>
        <p:nvPicPr>
          <p:cNvPr id="10" name="Picture 9" descr="82cb04a7c2df8ccbb40d34726a66d7de">
            <a:extLst>
              <a:ext uri="{FF2B5EF4-FFF2-40B4-BE49-F238E27FC236}">
                <a16:creationId xmlns:a16="http://schemas.microsoft.com/office/drawing/2014/main" id="{DF206FA6-1CAF-4AD9-8B90-D9524EA9AC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609" y="3139539"/>
            <a:ext cx="2570353" cy="42365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F26A-CCC5-453D-BD50-DB2220B53FCD}"/>
              </a:ext>
            </a:extLst>
          </p:cNvPr>
          <p:cNvSpPr txBox="1"/>
          <p:nvPr/>
        </p:nvSpPr>
        <p:spPr>
          <a:xfrm rot="21156534">
            <a:off x="7689423" y="363785"/>
            <a:ext cx="230435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حل أنشطة الكتاب + بطاقة الخروج من الحصة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D113F-D06C-4794-9675-E85D2D308E81}"/>
              </a:ext>
            </a:extLst>
          </p:cNvPr>
          <p:cNvSpPr txBox="1"/>
          <p:nvPr/>
        </p:nvSpPr>
        <p:spPr>
          <a:xfrm rot="795375">
            <a:off x="8119818" y="1593346"/>
            <a:ext cx="187459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تقييم ختامي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9FF982-00E8-457A-A2B3-57A5096772B8}"/>
              </a:ext>
            </a:extLst>
          </p:cNvPr>
          <p:cNvSpPr txBox="1"/>
          <p:nvPr/>
        </p:nvSpPr>
        <p:spPr>
          <a:xfrm rot="21156534">
            <a:off x="8088635" y="2464828"/>
            <a:ext cx="18745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وشرح للدرس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335424-A102-4146-A5A7-A67BE00C25A2}"/>
              </a:ext>
            </a:extLst>
          </p:cNvPr>
          <p:cNvSpPr txBox="1"/>
          <p:nvPr/>
        </p:nvSpPr>
        <p:spPr>
          <a:xfrm rot="21156534">
            <a:off x="7929078" y="3634715"/>
            <a:ext cx="18745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التقييم القبلي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CECD4B-D3DF-4E44-B5EA-E3062737804D}"/>
              </a:ext>
            </a:extLst>
          </p:cNvPr>
          <p:cNvSpPr txBox="1"/>
          <p:nvPr/>
        </p:nvSpPr>
        <p:spPr>
          <a:xfrm rot="21156534">
            <a:off x="8119817" y="5639656"/>
            <a:ext cx="18745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الحضور والغياب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9ADD88-3F2A-4431-944E-055B99040A8E}"/>
              </a:ext>
            </a:extLst>
          </p:cNvPr>
          <p:cNvSpPr txBox="1"/>
          <p:nvPr/>
        </p:nvSpPr>
        <p:spPr>
          <a:xfrm rot="795375">
            <a:off x="8119817" y="4728750"/>
            <a:ext cx="187459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قوانين التعلم عن بعد</a:t>
            </a:r>
          </a:p>
        </p:txBody>
      </p:sp>
      <p:pic>
        <p:nvPicPr>
          <p:cNvPr id="17" name="Picture 19">
            <a:extLst>
              <a:ext uri="{FF2B5EF4-FFF2-40B4-BE49-F238E27FC236}">
                <a16:creationId xmlns:a16="http://schemas.microsoft.com/office/drawing/2014/main" id="{0877901D-0635-4297-96D3-8D1703F53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r="31512" b="54557"/>
          <a:stretch/>
        </p:blipFill>
        <p:spPr>
          <a:xfrm>
            <a:off x="-133988" y="3499952"/>
            <a:ext cx="1890506" cy="32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481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الفصل الثالث 2020\800px_COLOURBOX4646546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1538" y="203896"/>
            <a:ext cx="716892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itchFamily="66" charset="-78"/>
                <a:ea typeface="+mn-ea"/>
                <a:cs typeface="Arabic Typesetting" pitchFamily="66" charset="-78"/>
              </a:rPr>
              <a:t>الدرس الرابع</a:t>
            </a:r>
            <a:endParaRPr kumimoji="0" lang="ar-EG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itchFamily="66" charset="-78"/>
              <a:ea typeface="+mn-ea"/>
              <a:cs typeface="Arabic Typesetting" pitchFamily="66" charset="-78"/>
            </a:endParaRPr>
          </a:p>
          <a:p>
            <a:pPr algn="ctr" defTabSz="457200"/>
            <a:r>
              <a:rPr lang="ar-EG" sz="6000" b="1" dirty="0"/>
              <a:t>روابط من نور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itchFamily="66" charset="-78"/>
              <a:ea typeface="+mn-ea"/>
              <a:cs typeface="Arabic Typesetting" pitchFamily="66" charset="-78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BFDA0DF-94D6-44E3-9068-2FBCCE8B323A}"/>
              </a:ext>
            </a:extLst>
          </p:cNvPr>
          <p:cNvSpPr/>
          <p:nvPr/>
        </p:nvSpPr>
        <p:spPr>
          <a:xfrm>
            <a:off x="4428876" y="3991217"/>
            <a:ext cx="2608028" cy="2803557"/>
          </a:xfrm>
          <a:custGeom>
            <a:avLst/>
            <a:gdLst>
              <a:gd name="connsiteX0" fmla="*/ 1963047 w 3926094"/>
              <a:gd name="connsiteY0" fmla="*/ 0 h 5484321"/>
              <a:gd name="connsiteX1" fmla="*/ 3926094 w 3926094"/>
              <a:gd name="connsiteY1" fmla="*/ 1963047 h 5484321"/>
              <a:gd name="connsiteX2" fmla="*/ 3060606 w 3926094"/>
              <a:gd name="connsiteY2" fmla="*/ 3590836 h 5484321"/>
              <a:gd name="connsiteX3" fmla="*/ 3054340 w 3926094"/>
              <a:gd name="connsiteY3" fmla="*/ 3594643 h 5484321"/>
              <a:gd name="connsiteX4" fmla="*/ 3054340 w 3926094"/>
              <a:gd name="connsiteY4" fmla="*/ 5115582 h 5484321"/>
              <a:gd name="connsiteX5" fmla="*/ 2685601 w 3926094"/>
              <a:gd name="connsiteY5" fmla="*/ 5484321 h 5484321"/>
              <a:gd name="connsiteX6" fmla="*/ 1402481 w 3926094"/>
              <a:gd name="connsiteY6" fmla="*/ 5484321 h 5484321"/>
              <a:gd name="connsiteX7" fmla="*/ 1033742 w 3926094"/>
              <a:gd name="connsiteY7" fmla="*/ 5115582 h 5484321"/>
              <a:gd name="connsiteX8" fmla="*/ 1033742 w 3926094"/>
              <a:gd name="connsiteY8" fmla="*/ 3692248 h 5484321"/>
              <a:gd name="connsiteX9" fmla="*/ 1027342 w 3926094"/>
              <a:gd name="connsiteY9" fmla="*/ 3689165 h 5484321"/>
              <a:gd name="connsiteX10" fmla="*/ 0 w 3926094"/>
              <a:gd name="connsiteY10" fmla="*/ 1963047 h 5484321"/>
              <a:gd name="connsiteX11" fmla="*/ 1963047 w 3926094"/>
              <a:gd name="connsiteY11" fmla="*/ 0 h 54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26094" h="5484321">
                <a:moveTo>
                  <a:pt x="1963047" y="0"/>
                </a:moveTo>
                <a:cubicBezTo>
                  <a:pt x="3047208" y="0"/>
                  <a:pt x="3926094" y="878886"/>
                  <a:pt x="3926094" y="1963047"/>
                </a:cubicBezTo>
                <a:cubicBezTo>
                  <a:pt x="3926094" y="2640648"/>
                  <a:pt x="3582779" y="3238063"/>
                  <a:pt x="3060606" y="3590836"/>
                </a:cubicBezTo>
                <a:lnTo>
                  <a:pt x="3054340" y="3594643"/>
                </a:lnTo>
                <a:lnTo>
                  <a:pt x="3054340" y="5115582"/>
                </a:lnTo>
                <a:cubicBezTo>
                  <a:pt x="3054340" y="5319231"/>
                  <a:pt x="2889250" y="5484321"/>
                  <a:pt x="2685601" y="5484321"/>
                </a:cubicBezTo>
                <a:lnTo>
                  <a:pt x="1402481" y="5484321"/>
                </a:lnTo>
                <a:cubicBezTo>
                  <a:pt x="1198832" y="5484321"/>
                  <a:pt x="1033742" y="5319231"/>
                  <a:pt x="1033742" y="5115582"/>
                </a:cubicBezTo>
                <a:lnTo>
                  <a:pt x="1033742" y="3692248"/>
                </a:lnTo>
                <a:lnTo>
                  <a:pt x="1027342" y="3689165"/>
                </a:lnTo>
                <a:cubicBezTo>
                  <a:pt x="415411" y="3356744"/>
                  <a:pt x="0" y="2708408"/>
                  <a:pt x="0" y="1963047"/>
                </a:cubicBezTo>
                <a:cubicBezTo>
                  <a:pt x="0" y="878886"/>
                  <a:pt x="878886" y="0"/>
                  <a:pt x="196304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الفصل الثالث 2020\wooden-board-vector-1873544[1].jpg"/>
          <p:cNvPicPr>
            <a:picLocks noChangeAspect="1" noChangeArrowheads="1"/>
          </p:cNvPicPr>
          <p:nvPr/>
        </p:nvPicPr>
        <p:blipFill>
          <a:blip r:embed="rId2"/>
          <a:srcRect b="77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3FBE68-8C57-4684-B629-6FD51DFEFD76}"/>
              </a:ext>
            </a:extLst>
          </p:cNvPr>
          <p:cNvSpPr txBox="1"/>
          <p:nvPr/>
        </p:nvSpPr>
        <p:spPr>
          <a:xfrm>
            <a:off x="87464" y="1695795"/>
            <a:ext cx="1249800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rtl="1"/>
            <a:r>
              <a:rPr lang="ar-EG" sz="2400" b="1" i="0" dirty="0">
                <a:solidFill>
                  <a:srgbClr val="292828"/>
                </a:solidFill>
                <a:effectLst/>
                <a:latin typeface="Droid Arabic Kufi"/>
              </a:rPr>
              <a:t>* يُوَضِّحُ أَهَمِّيَّةَ الرَّوابِطِ الدّينِيَّةِ وَاللُّغَوِيَّةِ وَالاجْتِماعِيَّةِ في تَماسُكِ المُجْتَمَعِ الإِماراتِيِّ.</a:t>
            </a:r>
            <a:endParaRPr lang="ar-EG" sz="2400" b="0" i="0" dirty="0">
              <a:solidFill>
                <a:srgbClr val="292828"/>
              </a:solidFill>
              <a:effectLst/>
              <a:latin typeface="Droid Arabic Kufi"/>
            </a:endParaRPr>
          </a:p>
          <a:p>
            <a:pPr lvl="1" rtl="1"/>
            <a:endParaRPr lang="ar-EG" sz="2400" b="1" i="0" dirty="0">
              <a:solidFill>
                <a:srgbClr val="292828"/>
              </a:solidFill>
              <a:effectLst/>
              <a:latin typeface="Droid Arabic Kufi"/>
            </a:endParaRPr>
          </a:p>
          <a:p>
            <a:pPr lvl="1" rtl="1"/>
            <a:r>
              <a:rPr lang="ar-EG" sz="2400" b="1" i="0" dirty="0">
                <a:solidFill>
                  <a:srgbClr val="292828"/>
                </a:solidFill>
                <a:effectLst/>
                <a:latin typeface="Droid Arabic Kufi"/>
              </a:rPr>
              <a:t>* يَجْمَعُ المَعْلوماتِ مِنْ مَصادِرَ أَوَّلِيَّةٍ وَثانَوِيَّةٍ بِشَأْنِ مُحْتَوى المَوْضوعاتِ الرَّئيسَةِ.</a:t>
            </a:r>
            <a:endParaRPr lang="ar-EG" sz="2400" b="0" i="0" dirty="0">
              <a:solidFill>
                <a:srgbClr val="292828"/>
              </a:solidFill>
              <a:effectLst/>
              <a:latin typeface="Droid Arabic Kufi"/>
            </a:endParaRPr>
          </a:p>
          <a:p>
            <a:pPr lvl="1" rtl="1"/>
            <a:endParaRPr lang="ar-EG" sz="2400" b="1" i="0" dirty="0">
              <a:solidFill>
                <a:srgbClr val="292828"/>
              </a:solidFill>
              <a:effectLst/>
              <a:latin typeface="Droid Arabic Kufi"/>
            </a:endParaRPr>
          </a:p>
          <a:p>
            <a:pPr lvl="1" rtl="1"/>
            <a:r>
              <a:rPr lang="ar-EG" sz="2400" b="1" i="0" dirty="0">
                <a:solidFill>
                  <a:srgbClr val="292828"/>
                </a:solidFill>
                <a:effectLst/>
                <a:latin typeface="Droid Arabic Kufi"/>
              </a:rPr>
              <a:t>* يَتَعاوَنُ مَعَ الآخَرينَ لِجَمْعِ الأَدِلَّةِ مِنْ مَصْدَرٍ أَوْ مَصْدَرَيْنِ حَوْلَ ظاهِرَةٍ مُعَيَّنَةٍ</a:t>
            </a:r>
            <a:r>
              <a:rPr lang="ar-EG" sz="2800" b="1" i="0" dirty="0">
                <a:solidFill>
                  <a:srgbClr val="292828"/>
                </a:solidFill>
                <a:effectLst/>
                <a:latin typeface="Droid Arabic Kufi"/>
              </a:rPr>
              <a:t>.</a:t>
            </a:r>
            <a:endParaRPr lang="ar-EG" sz="2800" b="0" i="0" dirty="0">
              <a:solidFill>
                <a:srgbClr val="292828"/>
              </a:solidFill>
              <a:effectLst/>
              <a:latin typeface="Droid Arabic Kuf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50409" y="377231"/>
            <a:ext cx="70070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Tahoma" panose="020B0604030504040204" pitchFamily="34" charset="0"/>
              </a:rPr>
              <a:t>نــــواتج التعـــلم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صورة 212">
            <a:extLst>
              <a:ext uri="{FF2B5EF4-FFF2-40B4-BE49-F238E27FC236}">
                <a16:creationId xmlns:a16="http://schemas.microsoft.com/office/drawing/2014/main" id="{B5B27B46-0DF8-4FB6-9A70-9BF3CB757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2" y="0"/>
            <a:ext cx="12240986" cy="6858000"/>
          </a:xfrm>
          <a:prstGeom prst="rect">
            <a:avLst/>
          </a:prstGeom>
        </p:spPr>
      </p:pic>
      <p:sp>
        <p:nvSpPr>
          <p:cNvPr id="3" name="Rectangle 16">
            <a:extLst>
              <a:ext uri="{FF2B5EF4-FFF2-40B4-BE49-F238E27FC236}">
                <a16:creationId xmlns:a16="http://schemas.microsoft.com/office/drawing/2014/main" id="{1253A68B-C184-44DB-A0EB-191A75BDF992}"/>
              </a:ext>
            </a:extLst>
          </p:cNvPr>
          <p:cNvSpPr/>
          <p:nvPr/>
        </p:nvSpPr>
        <p:spPr>
          <a:xfrm>
            <a:off x="8919148" y="752240"/>
            <a:ext cx="2130537" cy="754272"/>
          </a:xfrm>
          <a:prstGeom prst="rect">
            <a:avLst/>
          </a:prstGeom>
          <a:solidFill>
            <a:srgbClr val="FF7C8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2EEAB027-50BC-4D3B-A9C1-A1FB1747D6FE}"/>
              </a:ext>
            </a:extLst>
          </p:cNvPr>
          <p:cNvSpPr/>
          <p:nvPr/>
        </p:nvSpPr>
        <p:spPr>
          <a:xfrm>
            <a:off x="6608567" y="2925169"/>
            <a:ext cx="2130537" cy="754272"/>
          </a:xfrm>
          <a:prstGeom prst="rect">
            <a:avLst/>
          </a:prstGeom>
          <a:solidFill>
            <a:srgbClr val="FF7C8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F8087554-2B88-45D5-8061-BA5832E8A84B}"/>
              </a:ext>
            </a:extLst>
          </p:cNvPr>
          <p:cNvSpPr/>
          <p:nvPr/>
        </p:nvSpPr>
        <p:spPr>
          <a:xfrm>
            <a:off x="7756484" y="1796010"/>
            <a:ext cx="2130537" cy="754272"/>
          </a:xfrm>
          <a:prstGeom prst="rect">
            <a:avLst/>
          </a:prstGeom>
          <a:solidFill>
            <a:srgbClr val="FF7C8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2CAA1C0-41D0-477D-8F45-EBA8DABEA76F}"/>
              </a:ext>
            </a:extLst>
          </p:cNvPr>
          <p:cNvSpPr txBox="1"/>
          <p:nvPr/>
        </p:nvSpPr>
        <p:spPr>
          <a:xfrm>
            <a:off x="8049782" y="1646827"/>
            <a:ext cx="257316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-Mohanad Bold" pitchFamily="2" charset="-78"/>
              </a:rPr>
              <a:t> </a:t>
            </a:r>
            <a:r>
              <a:rPr kumimoji="0" lang="ar-EG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-Mohanad Bold" pitchFamily="2" charset="-78"/>
              </a:rPr>
              <a:t>التكافل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L-Mohanad Bold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B237FCB-12B7-42CB-9746-D189206AA1AF}"/>
              </a:ext>
            </a:extLst>
          </p:cNvPr>
          <p:cNvSpPr txBox="1"/>
          <p:nvPr/>
        </p:nvSpPr>
        <p:spPr>
          <a:xfrm>
            <a:off x="8919148" y="748720"/>
            <a:ext cx="31785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-Mohanad Bold" pitchFamily="2" charset="-78"/>
              </a:rPr>
              <a:t>الروابط 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L-Mohanad Bold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419B8B5-E334-4887-8203-9759C2AF6C7A}"/>
              </a:ext>
            </a:extLst>
          </p:cNvPr>
          <p:cNvSpPr txBox="1"/>
          <p:nvPr/>
        </p:nvSpPr>
        <p:spPr>
          <a:xfrm>
            <a:off x="6749935" y="2925169"/>
            <a:ext cx="292608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-Mohanad Bold" pitchFamily="2" charset="-78"/>
              </a:rPr>
              <a:t>اللهجة 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L-Mohanad Bold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88A54F0-3725-4F5F-B86C-FD0D7DAB6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727" y="673238"/>
            <a:ext cx="1167988" cy="116798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404E87A-39BE-4A14-9885-CEB8468E0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63" y="1796010"/>
            <a:ext cx="1167988" cy="116798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CA1E1CD-5B6D-4BD1-A07E-5BE702021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110" y="2926349"/>
            <a:ext cx="1167988" cy="116798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DE24BA73-102E-4AF3-B5AE-BB57605AC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90" y="3679441"/>
            <a:ext cx="1532025" cy="1468191"/>
          </a:xfrm>
          <a:prstGeom prst="rect">
            <a:avLst/>
          </a:prstGeom>
        </p:spPr>
      </p:pic>
      <p:sp>
        <p:nvSpPr>
          <p:cNvPr id="2" name="Ribbon: Curved and Tilted Down 1">
            <a:extLst>
              <a:ext uri="{FF2B5EF4-FFF2-40B4-BE49-F238E27FC236}">
                <a16:creationId xmlns:a16="http://schemas.microsoft.com/office/drawing/2014/main" id="{B33E02A9-BB7B-42C8-9D85-7B26B2A16F86}"/>
              </a:ext>
            </a:extLst>
          </p:cNvPr>
          <p:cNvSpPr/>
          <p:nvPr/>
        </p:nvSpPr>
        <p:spPr>
          <a:xfrm>
            <a:off x="3982027" y="319295"/>
            <a:ext cx="4214191" cy="707886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6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المفردات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1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426</Words>
  <Application>Microsoft Office PowerPoint</Application>
  <PresentationFormat>Widescreen</PresentationFormat>
  <Paragraphs>109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Aharoni</vt:lpstr>
      <vt:lpstr>Aldhabi</vt:lpstr>
      <vt:lpstr>Arabic Typesetting</vt:lpstr>
      <vt:lpstr>Arial</vt:lpstr>
      <vt:lpstr>Calibri</vt:lpstr>
      <vt:lpstr>Calibri Light</vt:lpstr>
      <vt:lpstr>Century Gothic</vt:lpstr>
      <vt:lpstr>Corbel</vt:lpstr>
      <vt:lpstr>Droid Arabic Kufi</vt:lpstr>
      <vt:lpstr>Times New Roman</vt:lpstr>
      <vt:lpstr>Tw Cen MT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التهيئة الحافزة </vt:lpstr>
      <vt:lpstr>انظر الى الصور وتحدث عنها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Amal Abas</dc:creator>
  <cp:lastModifiedBy>Amal Abas</cp:lastModifiedBy>
  <cp:revision>2</cp:revision>
  <dcterms:created xsi:type="dcterms:W3CDTF">2021-10-06T18:28:14Z</dcterms:created>
  <dcterms:modified xsi:type="dcterms:W3CDTF">2021-10-06T20:29:44Z</dcterms:modified>
</cp:coreProperties>
</file>