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3" r:id="rId2"/>
    <p:sldId id="274" r:id="rId3"/>
    <p:sldId id="275" r:id="rId4"/>
    <p:sldId id="256" r:id="rId5"/>
    <p:sldId id="259" r:id="rId6"/>
    <p:sldId id="260" r:id="rId7"/>
    <p:sldId id="261" r:id="rId8"/>
    <p:sldId id="262" r:id="rId9"/>
    <p:sldId id="263" r:id="rId10"/>
    <p:sldId id="264" r:id="rId11"/>
    <p:sldId id="27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6" r:id="rId20"/>
    <p:sldId id="277" r:id="rId21"/>
    <p:sldId id="278" r:id="rId22"/>
    <p:sldId id="279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4NQFWT9U5wcElrQevFlVpw==" hashData="nTm0/HbRsiRIs2chqa4Ln7E4vNfgZBTIgoUcklz+e6EMuBksheibF5ucXzEUNAH2GoO9lQ7ZzRyX8ZR+UpNBpg=="/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FF0"/>
    <a:srgbClr val="FCFEFE"/>
    <a:srgbClr val="5E8D00"/>
    <a:srgbClr val="F7E7E3"/>
    <a:srgbClr val="C3C3C3"/>
    <a:srgbClr val="E1F44F"/>
    <a:srgbClr val="6BB02E"/>
    <a:srgbClr val="6B431D"/>
    <a:srgbClr val="F2BE44"/>
    <a:srgbClr val="FEF3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34" autoAdjust="0"/>
    <p:restoredTop sz="94937" autoAdjust="0"/>
  </p:normalViewPr>
  <p:slideViewPr>
    <p:cSldViewPr snapToGrid="0">
      <p:cViewPr varScale="1">
        <p:scale>
          <a:sx n="108" d="100"/>
          <a:sy n="108" d="100"/>
        </p:scale>
        <p:origin x="1164" y="108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B5A43-E134-46A5-9C9F-A14783A0F4D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BF4C2-D5F6-4354-8FCA-6D688649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51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53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33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23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80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98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44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07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99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77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71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1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0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1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1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6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3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6.png"/><Relationship Id="rId19" Type="http://schemas.microsoft.com/office/2007/relationships/hdphoto" Target="../media/hdphoto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C0DF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AA3AAC-2A55-480B-B3B3-7E95075AF3FD}"/>
              </a:ext>
            </a:extLst>
          </p:cNvPr>
          <p:cNvSpPr/>
          <p:nvPr/>
        </p:nvSpPr>
        <p:spPr>
          <a:xfrm>
            <a:off x="3657600" y="2214050"/>
            <a:ext cx="5791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6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Sakkal Majalla" pitchFamily="2" charset="-78"/>
                <a:cs typeface="Simple Indust Outline" panose="02010400000000000000" pitchFamily="2" charset="-78"/>
              </a:rPr>
              <a:t>الحصة الأولى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cs typeface="Simple Indust Outline" panose="020104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B9173F7-B0CF-4F7A-91B6-B1B8742E0ACC}"/>
              </a:ext>
            </a:extLst>
          </p:cNvPr>
          <p:cNvSpPr/>
          <p:nvPr/>
        </p:nvSpPr>
        <p:spPr>
          <a:xfrm>
            <a:off x="812800" y="4114800"/>
            <a:ext cx="10261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استماع -  تحدث -   قراءة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مستطيل 8">
            <a:extLst>
              <a:ext uri="{FF2B5EF4-FFF2-40B4-BE49-F238E27FC236}">
                <a16:creationId xmlns:a16="http://schemas.microsoft.com/office/drawing/2014/main" id="{7F3C9D63-E31C-49B8-AF2A-A155971D3E25}"/>
              </a:ext>
            </a:extLst>
          </p:cNvPr>
          <p:cNvSpPr/>
          <p:nvPr/>
        </p:nvSpPr>
        <p:spPr>
          <a:xfrm>
            <a:off x="7213600" y="152400"/>
            <a:ext cx="4775200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600" dirty="0">
                <a:cs typeface="SKR HEAD1" pitchFamily="2" charset="-78"/>
              </a:rPr>
              <a:t>الدرس الخامس :</a:t>
            </a:r>
            <a:r>
              <a:rPr lang="ar-AE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قصة حرف (ج)</a:t>
            </a:r>
            <a:r>
              <a:rPr lang="ar-AE" sz="3600" dirty="0">
                <a:cs typeface="SKR HEAD1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620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9159" y="0"/>
            <a:ext cx="12192000" cy="7018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783947"/>
            <a:ext cx="12192001" cy="63788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204441"/>
            <a:ext cx="1221115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رأى ال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جَ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مَل، فسأله: هل رأيت 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وهرتي؟ قال ال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جَ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مَل : لا.</a:t>
            </a:r>
            <a:endParaRPr lang="en-US" sz="3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2000" y="3555310"/>
            <a:ext cx="3601283" cy="3535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974" y="1908373"/>
            <a:ext cx="4354996" cy="4734724"/>
          </a:xfrm>
          <a:prstGeom prst="rect">
            <a:avLst/>
          </a:prstGeom>
        </p:spPr>
      </p:pic>
      <p:pic>
        <p:nvPicPr>
          <p:cNvPr id="4" name="y2mate.com - camel_sound_effect_takRElqGC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01585" y="1254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-0.56237 -0.0333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9159" y="0"/>
            <a:ext cx="12192000" cy="7018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783947"/>
            <a:ext cx="12192001" cy="63788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204441"/>
            <a:ext cx="1221115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رأى ال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اموس، فسأله: هل رأيت 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وهرتي؟ قال ال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اموس : لا.</a:t>
            </a:r>
            <a:endParaRPr lang="en-US" sz="3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2000" y="3555310"/>
            <a:ext cx="3601283" cy="3535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575" y="1711814"/>
            <a:ext cx="5755368" cy="4145664"/>
          </a:xfrm>
          <a:prstGeom prst="rect">
            <a:avLst/>
          </a:prstGeom>
        </p:spPr>
      </p:pic>
      <p:pic>
        <p:nvPicPr>
          <p:cNvPr id="5" name="y2mate.com - angry_buffalo_sound_effect_improved_with_audacity_hPt8vLgmbr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54026" y="1173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-0.56237 -0.0333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159" y="0"/>
            <a:ext cx="12192000" cy="7018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783947"/>
            <a:ext cx="12192001" cy="6378854"/>
          </a:xfrm>
          <a:prstGeom prst="rect">
            <a:avLst/>
          </a:prstGeom>
        </p:spPr>
      </p:pic>
      <p:sp>
        <p:nvSpPr>
          <p:cNvPr id="8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2000" y="3555310"/>
            <a:ext cx="3601283" cy="35352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204441"/>
            <a:ext cx="1221115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رأى الد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اجة فسألها : هل رأيت 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وهرتي ؟ قالت الد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ة : لا .</a:t>
            </a:r>
            <a:endParaRPr lang="en-US" sz="3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46" y="2628899"/>
            <a:ext cx="2782299" cy="3309411"/>
          </a:xfrm>
          <a:prstGeom prst="rect">
            <a:avLst/>
          </a:prstGeom>
        </p:spPr>
      </p:pic>
      <p:pic>
        <p:nvPicPr>
          <p:cNvPr id="3" name="y2mate.com - chickens_clucking_sound_sound_effects_bgMWvBwgmC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64345" y="2090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7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-0.56237 -0.0333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159" y="0"/>
            <a:ext cx="12192000" cy="7018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r="3144" b="25257"/>
          <a:stretch/>
        </p:blipFill>
        <p:spPr>
          <a:xfrm>
            <a:off x="-1" y="-2404145"/>
            <a:ext cx="12230320" cy="94224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3" t="37391"/>
          <a:stretch/>
        </p:blipFill>
        <p:spPr>
          <a:xfrm>
            <a:off x="-16329" y="0"/>
            <a:ext cx="4837857" cy="5322939"/>
          </a:xfrm>
          <a:prstGeom prst="rect">
            <a:avLst/>
          </a:prstGeom>
        </p:spPr>
      </p:pic>
      <p:sp>
        <p:nvSpPr>
          <p:cNvPr id="8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2000" y="3555310"/>
            <a:ext cx="3601283" cy="35352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204441"/>
            <a:ext cx="1221115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نادته ال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رادة وقالت له: لقد رأيت ال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وهرة في عش الغراب.</a:t>
            </a:r>
            <a:endParaRPr lang="en-US" sz="3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3203" y="3809879"/>
            <a:ext cx="2990396" cy="2860042"/>
          </a:xfrm>
          <a:prstGeom prst="rect">
            <a:avLst/>
          </a:prstGeom>
        </p:spPr>
      </p:pic>
      <p:pic>
        <p:nvPicPr>
          <p:cNvPr id="4" name="y2mate.com - awkward_cricket_sound_effect_RktX4lbe_g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38401" y="2853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-0.46055 -0.0333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34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159" y="0"/>
            <a:ext cx="12192000" cy="7018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r="3144" b="25257"/>
          <a:stretch/>
        </p:blipFill>
        <p:spPr>
          <a:xfrm>
            <a:off x="-1" y="-2404145"/>
            <a:ext cx="12230320" cy="9422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3" t="37391" r="472"/>
          <a:stretch/>
        </p:blipFill>
        <p:spPr>
          <a:xfrm>
            <a:off x="-16329" y="0"/>
            <a:ext cx="4805199" cy="5322939"/>
          </a:xfrm>
          <a:prstGeom prst="rect">
            <a:avLst/>
          </a:prstGeom>
        </p:spPr>
      </p:pic>
      <p:sp>
        <p:nvSpPr>
          <p:cNvPr id="10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7975" y="3134662"/>
            <a:ext cx="3601283" cy="3535259"/>
          </a:xfrm>
          <a:prstGeom prst="rect">
            <a:avLst/>
          </a:prstGeom>
        </p:spPr>
      </p:pic>
      <p:sp>
        <p:nvSpPr>
          <p:cNvPr id="12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204441"/>
            <a:ext cx="12211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خاف 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جُ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نْ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جُ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 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أن يتسلق الش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رة . و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لس على ح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 يفكر .</a:t>
            </a:r>
            <a:endParaRPr lang="en-US" sz="3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9619" y="3997958"/>
            <a:ext cx="2990396" cy="28600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1378">
            <a:off x="1239405" y="1813998"/>
            <a:ext cx="3601283" cy="35352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974" y="768481"/>
            <a:ext cx="3106404" cy="27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44726 -0.1814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70" y="-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52747 0.0099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9159" y="0"/>
            <a:ext cx="12192000" cy="7018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r="3144" b="25257"/>
          <a:stretch/>
        </p:blipFill>
        <p:spPr>
          <a:xfrm>
            <a:off x="-1" y="-2404145"/>
            <a:ext cx="12230320" cy="9422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7" t="37007"/>
          <a:stretch/>
        </p:blipFill>
        <p:spPr>
          <a:xfrm>
            <a:off x="0" y="-32657"/>
            <a:ext cx="4821528" cy="5355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1378">
            <a:off x="7833296" y="1825974"/>
            <a:ext cx="3601283" cy="35352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204441"/>
            <a:ext cx="1221115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قالت له ال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رادة : هيّا هيّا ! لا تكن 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بانًا ! كنْ ش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اعًا !</a:t>
            </a:r>
            <a:endParaRPr lang="en-US" sz="3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8620" flipH="1">
            <a:off x="2892951" y="3463836"/>
            <a:ext cx="2990396" cy="286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29101 -0.1421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4" y="-710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0773" y="0"/>
            <a:ext cx="12231932" cy="7018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 r="3144" b="51060"/>
          <a:stretch/>
        </p:blipFill>
        <p:spPr>
          <a:xfrm>
            <a:off x="-2" y="912327"/>
            <a:ext cx="12231931" cy="6100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61" y="629223"/>
            <a:ext cx="4618012" cy="56757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204441"/>
            <a:ext cx="12211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تسلق 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جُ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نْ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جُ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 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الش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رة واسترد 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وهرته ال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ميلة ،</a:t>
            </a:r>
            <a:endParaRPr lang="en-US" sz="3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156" flipH="1">
            <a:off x="4974938" y="5044164"/>
            <a:ext cx="1826361" cy="1792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977" y="2289051"/>
            <a:ext cx="1972222" cy="12440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672" y="2213426"/>
            <a:ext cx="809448" cy="5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9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1.11111E-6 C -0.00456 -0.00254 -0.00911 -0.0044 -0.01341 -0.00717 C -0.01628 -0.00903 -0.01862 -0.01296 -0.02148 -0.01435 C -0.02539 -0.0162 -0.02956 -0.01597 -0.03359 -0.0169 C -0.05195 -0.02615 -0.03516 -0.01852 -0.06432 -0.02639 C -0.06615 -0.02685 -0.06784 -0.02824 -0.06966 -0.0287 C -0.075 -0.02986 -0.08047 -0.03009 -0.08581 -0.03102 C -0.08841 -0.03171 -0.09115 -0.03333 -0.09375 -0.03356 C -0.1112 -0.03472 -0.12865 -0.03495 -0.14609 -0.03588 C -0.1474 -0.03657 -0.1487 -0.0375 -0.15 -0.03819 C -0.15182 -0.03912 -0.15378 -0.03912 -0.15547 -0.04051 C -0.15651 -0.04166 -0.15703 -0.04421 -0.15807 -0.04537 C -0.15924 -0.04676 -0.16081 -0.04699 -0.16211 -0.04768 C -0.16536 -0.05347 -0.1668 -0.05393 -0.16745 -0.06203 C -0.1681 -0.0706 -0.16615 -0.08078 -0.16875 -0.08819 C -0.17161 -0.09606 -0.17747 -0.09861 -0.18216 -0.10254 C -0.19049 -0.10949 -0.20208 -0.10856 -0.21029 -0.10972 C -0.21172 -0.11041 -0.21393 -0.10972 -0.21432 -0.11203 C -0.21471 -0.11412 -0.21276 -0.11574 -0.21172 -0.1169 C -0.21042 -0.11805 -0.20898 -0.11852 -0.20768 -0.11921 C -0.20547 -0.12014 -0.19948 -0.12153 -0.19687 -0.12384 C -0.19414 -0.12662 -0.19154 -0.13032 -0.18893 -0.13356 L -0.1849 -0.13819 C -0.17995 -0.15115 -0.18503 -0.14051 -0.17682 -0.15023 C -0.17018 -0.1581 -0.17096 -0.1574 -0.16745 -0.1669 C -0.17109 -0.16759 -0.17461 -0.16805 -0.17812 -0.16921 C -0.18346 -0.17083 -0.18125 -0.17199 -0.1862 -0.17639 C -0.1875 -0.17754 -0.18893 -0.17801 -0.19023 -0.1787 C -0.19062 -0.18102 -0.19088 -0.18356 -0.19154 -0.18588 C -0.19232 -0.18842 -0.19479 -0.19028 -0.19427 -0.19305 C -0.19349 -0.19629 -0.19075 -0.19653 -0.18893 -0.19768 C -0.18711 -0.19884 -0.18529 -0.19907 -0.18359 -0.20023 C -0.18125 -0.20139 -0.17904 -0.20324 -0.17682 -0.20486 C -0.17643 -0.20717 -0.17552 -0.20949 -0.17552 -0.21203 C -0.17552 -0.2199 -0.175 -0.22847 -0.17682 -0.23588 C -0.1776 -0.23889 -0.18047 -0.23727 -0.18216 -0.23819 C -0.18359 -0.23889 -0.1849 -0.24004 -0.1862 -0.24051 C -0.18841 -0.24166 -0.19075 -0.2419 -0.19297 -0.24305 C -0.1957 -0.24421 -0.2 -0.24745 -0.20234 -0.25023 C -0.20338 -0.25139 -0.20404 -0.25324 -0.20495 -0.25486 C -0.20234 -0.26875 -0.20378 -0.26805 -0.19831 -0.27639 C -0.197 -0.27824 -0.19557 -0.2794 -0.19427 -0.28102 C -0.18607 -0.30301 -0.19648 -0.27592 -0.18893 -0.29305 C -0.18789 -0.29514 -0.1875 -0.29838 -0.1862 -0.30023 C -0.18516 -0.30162 -0.18359 -0.30162 -0.18216 -0.30254 C -0.18177 -0.30486 -0.1806 -0.30717 -0.18086 -0.30972 C -0.18125 -0.31435 -0.19023 -0.3287 -0.19023 -0.3287 C -0.19154 -0.33264 -0.19271 -0.3368 -0.19427 -0.34051 C -0.19544 -0.34328 -0.19713 -0.34514 -0.19831 -0.34768 C -0.20026 -0.35231 -0.20182 -0.35717 -0.20365 -0.36203 C -0.20391 -0.36504 -0.20781 -0.38009 -0.20091 -0.3787 C -0.19219 -0.37708 -0.1944 -0.36944 -0.1875 -0.36435 C -0.17435 -0.35486 -0.1474 -0.33819 -0.1474 -0.33819 C -0.14687 -0.34051 -0.14609 -0.34282 -0.14609 -0.34537 C -0.14609 -0.35324 -0.14674 -0.36134 -0.1474 -0.36921 C -0.14753 -0.37176 -0.14831 -0.37384 -0.1487 -0.37639 C -0.15208 -0.39722 -0.14818 -0.37592 -0.15143 -0.39305 C -0.15 -0.39467 -0.14883 -0.39653 -0.1474 -0.39768 C -0.14479 -0.39977 -0.13932 -0.40254 -0.13932 -0.40254 C -0.13841 -0.40416 -0.13776 -0.40625 -0.13672 -0.40717 C -0.13411 -0.40949 -0.13125 -0.41041 -0.12865 -0.41203 C -0.12734 -0.41273 -0.12578 -0.41296 -0.12461 -0.41435 L -0.12057 -0.41921 C -0.12109 -0.43819 -0.12122 -0.4574 -0.12187 -0.47639 C -0.12226 -0.48426 -0.12357 -0.49236 -0.12461 -0.50023 C -0.11628 -0.50995 -0.12383 -0.50278 -0.10716 -0.50717 C -0.10586 -0.50764 -0.10443 -0.50856 -0.10312 -0.50972 C -0.09635 -0.51643 -0.09648 -0.51666 -0.09245 -0.52384 L -0.09245 -0.52384 " pathEditMode="relative" ptsTypes="AAAAAAAAAAAAAAAAAAAAAAAAAAAAAAAAAAAAAAAAAAAAAAAAAAAAAAAAAAAAAAAAAAAAAA">
                                      <p:cBhvr>
                                        <p:cTn id="1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45 -0.52361 L -0.09245 -0.52361 C -0.09609 -0.52014 -0.10026 -0.51759 -0.10325 -0.51273 C -0.10495 -0.50995 -0.10495 -0.50532 -0.10586 -0.50162 C -0.10677 -0.49861 -0.10781 -0.49583 -0.10859 -0.49282 C -0.10911 -0.49051 -0.10898 -0.48773 -0.10989 -0.48611 C -0.11093 -0.48379 -0.11276 -0.48333 -0.11393 -0.48148 C -0.11536 -0.47963 -0.1164 -0.47685 -0.11797 -0.47476 C -0.12487 -0.46597 -0.12396 -0.46713 -0.12995 -0.46389 C -0.13177 -0.45926 -0.13437 -0.45555 -0.13541 -0.45046 C -0.13724 -0.4412 -0.13593 -0.4456 -0.13945 -0.43703 C -0.1431 -0.41875 -0.13672 -0.44722 -0.14883 -0.41713 C -0.15052 -0.4125 -0.15312 -0.40879 -0.15416 -0.4037 C -0.15599 -0.39444 -0.15468 -0.39884 -0.1582 -0.39027 C -0.15859 -0.38796 -0.15911 -0.38588 -0.1595 -0.38379 C -0.16263 -0.36018 -0.15911 -0.3787 -0.16211 -0.36365 C -0.16172 -0.35833 -0.15937 -0.34305 -0.16211 -0.33703 C -0.16536 -0.33009 -0.16979 -0.32824 -0.17422 -0.32569 C -0.17877 -0.31435 -0.17448 -0.32314 -0.18086 -0.31458 C -0.1862 -0.30764 -0.1806 -0.3118 -0.18763 -0.30787 C -0.19349 -0.29814 -0.18633 -0.30879 -0.197 -0.29907 C -0.19896 -0.29745 -0.20052 -0.29444 -0.20234 -0.29236 C -0.20364 -0.29097 -0.20508 -0.28935 -0.20638 -0.28773 C -0.20729 -0.28356 -0.20885 -0.27916 -0.20898 -0.27453 C -0.2095 -0.26574 -0.20885 -0.25648 -0.21041 -0.24791 C -0.2108 -0.2456 -0.21302 -0.24629 -0.21445 -0.2456 C -0.21575 -0.24421 -0.21692 -0.24213 -0.21836 -0.2412 C -0.22005 -0.24004 -0.22226 -0.24074 -0.22383 -0.23889 C -0.22513 -0.2375 -0.22552 -0.23472 -0.22643 -0.23217 C -0.22838 -0.22291 -0.22942 -0.22037 -0.22643 -0.20787 C -0.22591 -0.20532 -0.22396 -0.20439 -0.22239 -0.20347 C -0.2207 -0.20208 -0.21888 -0.20185 -0.21705 -0.20115 C -0.21575 -0.20046 -0.21432 -0.19976 -0.21302 -0.19884 C -0.20143 -0.19074 -0.21315 -0.19745 -0.20364 -0.19213 C -0.20416 -0.18842 -0.2039 -0.18449 -0.20508 -0.18125 C -0.20586 -0.1787 -0.20781 -0.17824 -0.20898 -0.17662 C -0.21471 -0.16898 -0.20794 -0.17361 -0.21836 -0.1699 C -0.22057 -0.16643 -0.22239 -0.16481 -0.22239 -0.15879 C -0.22239 -0.15578 -0.22265 -0.15162 -0.22109 -0.15 C -0.21797 -0.14699 -0.21393 -0.14861 -0.21041 -0.14791 C -0.20859 -0.14722 -0.20677 -0.14629 -0.20508 -0.14537 C -0.20364 -0.14305 -0.19726 -0.1331 -0.197 -0.12986 C -0.19635 -0.12037 -0.19687 -0.11041 -0.1983 -0.10115 C -0.19883 -0.09791 -0.20091 -0.09629 -0.20234 -0.09444 C -0.20586 -0.08958 -0.20638 -0.08981 -0.21041 -0.08773 C -0.2095 -0.0787 -0.21172 -0.06713 -0.20768 -0.06088 C -0.20377 -0.05486 -0.19674 -0.06134 -0.19166 -0.05856 C -0.19023 -0.0581 -0.19088 -0.05416 -0.19023 -0.05185 C -0.18919 -0.04861 -0.18463 -0.03889 -0.18359 -0.03634 C -0.18177 -0.03194 -0.18047 -0.02685 -0.17825 -0.02314 C -0.17018 -0.00972 -0.16758 -0.01157 -0.15677 -0.00764 C -0.15195 -0.00833 -0.14687 -0.0081 -0.14205 -0.00972 C -0.14049 -0.01041 -0.13945 -0.01296 -0.13802 -0.01412 C -0.13294 -0.01851 -0.13112 -0.01875 -0.12604 -0.02083 C -0.11797 -0.02014 -0.10963 -0.02199 -0.10182 -0.01875 C -0.09596 -0.01597 -0.08685 -0.00555 -0.08047 0.00139 C -0.05586 -0.01296 -0.06484 -0.00601 -0.05234 -0.01643 C -0.05104 -0.01551 -0.04961 -0.01527 -0.0483 -0.01412 C -0.04075 -0.0081 -0.0457 -0.00509 -0.03229 -0.00301 C 0.00039 0.00162 -0.01172 0.00139 0.00391 0.00139 L 0.00534 0.00139 " pathEditMode="relative" rAng="0" ptsTypes="AAAAAAAAAAAAAAAAAAAAAAAAAAAAAAAAAAAAAAAAAAAAAAAAAAAAAAAAAAAAA">
                                      <p:cBhvr>
                                        <p:cTn id="2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2625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1805 L 0.02969 -0.01805 C 0.02604 -0.01458 0.02187 -0.01203 0.01888 -0.00717 C 0.01719 -0.00439 0.01719 0.00024 0.01628 0.00394 C 0.01536 0.00695 0.01432 0.00973 0.01354 0.01274 C 0.01302 0.01505 0.01315 0.01783 0.01224 0.01945 C 0.0112 0.02176 0.00937 0.02223 0.0082 0.02408 C 0.00677 0.02593 0.00573 0.02871 0.00417 0.03079 C -0.00273 0.03959 -0.00182 0.03843 -0.00781 0.04167 C -0.00964 0.0463 -0.01224 0.05 -0.01328 0.0551 C -0.0151 0.06436 -0.0138 0.05996 -0.01732 0.06852 C -0.02096 0.08681 -0.01458 0.05834 -0.02669 0.08843 C -0.02839 0.09306 -0.03099 0.09676 -0.03203 0.10186 C -0.03385 0.11111 -0.03255 0.10672 -0.03607 0.11528 C -0.03646 0.1176 -0.03698 0.11968 -0.03737 0.12176 C -0.04049 0.14537 -0.03698 0.12686 -0.03997 0.1419 C -0.03958 0.14723 -0.03724 0.1625 -0.03997 0.16852 C -0.04323 0.17547 -0.04766 0.17732 -0.05208 0.17986 C -0.05664 0.19121 -0.05234 0.18241 -0.05872 0.19098 C -0.06406 0.19792 -0.05846 0.19375 -0.06549 0.19769 C -0.07135 0.20741 -0.06419 0.19676 -0.07487 0.20649 C -0.07682 0.20811 -0.07839 0.21111 -0.08021 0.2132 C -0.08151 0.21459 -0.08294 0.21621 -0.08424 0.21783 C -0.08516 0.22199 -0.08672 0.22639 -0.08685 0.23102 C -0.08737 0.23982 -0.08672 0.24908 -0.08828 0.25764 C -0.08867 0.25996 -0.09089 0.25926 -0.09232 0.25996 C -0.09362 0.26135 -0.09479 0.26343 -0.09622 0.26436 C -0.09792 0.26551 -0.10013 0.26482 -0.10169 0.26667 C -0.10299 0.26806 -0.10339 0.27084 -0.1043 0.27338 C -0.10625 0.28264 -0.10729 0.28519 -0.1043 0.29769 C -0.10378 0.30024 -0.10182 0.30116 -0.10026 0.30209 C -0.09857 0.30348 -0.09674 0.30371 -0.09492 0.3044 C -0.09362 0.3051 -0.09219 0.30579 -0.09089 0.30672 C -0.0793 0.31482 -0.09102 0.30811 -0.08151 0.31343 C -0.08203 0.31713 -0.08177 0.32107 -0.08294 0.32431 C -0.08372 0.32686 -0.08568 0.32732 -0.08685 0.32894 C -0.09258 0.33658 -0.08581 0.33195 -0.09622 0.33565 C -0.09844 0.33912 -0.10026 0.34074 -0.10026 0.34676 C -0.10026 0.34977 -0.10052 0.35394 -0.09896 0.35556 C -0.09583 0.35857 -0.0918 0.35695 -0.08828 0.35764 C -0.08646 0.35834 -0.08464 0.35926 -0.08294 0.36019 C -0.08151 0.3625 -0.07513 0.37246 -0.07487 0.3757 C -0.07422 0.38519 -0.07474 0.39514 -0.07617 0.4044 C -0.07669 0.40764 -0.07878 0.40926 -0.08021 0.41111 C -0.08372 0.41598 -0.08424 0.41574 -0.08828 0.41783 C -0.08737 0.42686 -0.08958 0.43843 -0.08555 0.44468 C -0.08164 0.4507 -0.07461 0.44422 -0.06953 0.44699 C -0.0681 0.44746 -0.06875 0.45139 -0.0681 0.45371 C -0.06706 0.45695 -0.0625 0.46667 -0.06146 0.46922 C -0.05964 0.47361 -0.05833 0.47871 -0.05612 0.48241 C -0.04805 0.49584 -0.04544 0.49399 -0.03464 0.49792 C -0.02982 0.49723 -0.02474 0.49746 -0.01992 0.49584 C -0.01836 0.49514 -0.01732 0.4926 -0.01589 0.49144 C -0.01081 0.48704 -0.00898 0.48681 -0.00391 0.48473 C 0.00417 0.48542 0.0125 0.48357 0.02031 0.48681 C 0.02617 0.48959 0.03529 0.5 0.04167 0.50695 C 0.06628 0.4926 0.05729 0.49954 0.06979 0.48912 C 0.07109 0.49005 0.07253 0.49028 0.07383 0.49144 C 0.08138 0.49746 0.07643 0.50047 0.08984 0.50255 C 0.12253 0.50718 0.11042 0.50695 0.12604 0.50695 L 0.12747 0.50695 " pathEditMode="relative" rAng="0" ptsTypes="AAAAAAAAAAAAAAAAAAAAAAAAAAAAAAAAAAAAAAAAAAAAAAAAAAAAAAAAAAAAA">
                                      <p:cBhvr>
                                        <p:cTn id="25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9159" y="0"/>
            <a:ext cx="12192000" cy="7018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8"/>
          <a:stretch/>
        </p:blipFill>
        <p:spPr>
          <a:xfrm>
            <a:off x="-40822" y="-144463"/>
            <a:ext cx="12251980" cy="71628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204441"/>
            <a:ext cx="1221115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 نَ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جَ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حَ في كَسْب 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جَ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وهرتين ، 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جَ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وْهرة 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دته و 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جَ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وْهرة الشَّ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اعة.</a:t>
            </a:r>
            <a:endParaRPr lang="en-US" sz="3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4539487" y="2462873"/>
            <a:ext cx="4562554" cy="4478905"/>
            <a:chOff x="-4539487" y="2462873"/>
            <a:chExt cx="4562554" cy="44789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56052">
              <a:off x="-4539487" y="2462873"/>
              <a:ext cx="4562554" cy="447890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94958" y="4098473"/>
              <a:ext cx="2372826" cy="1531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569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1.41459 0.0071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729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صورة ذات صل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3"/>
          <a:stretch/>
        </p:blipFill>
        <p:spPr bwMode="auto">
          <a:xfrm>
            <a:off x="-1" y="0"/>
            <a:ext cx="121956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591231" y="1771855"/>
            <a:ext cx="2641159" cy="4862992"/>
            <a:chOff x="7384584" y="1422937"/>
            <a:chExt cx="1684486" cy="310153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058" y="1422937"/>
              <a:ext cx="1669012" cy="310153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584" y="1736976"/>
              <a:ext cx="1025561" cy="57687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689478" y="1679440"/>
            <a:ext cx="2271521" cy="4862993"/>
            <a:chOff x="4273444" y="1864269"/>
            <a:chExt cx="1448737" cy="310153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20" b="5777"/>
            <a:stretch/>
          </p:blipFill>
          <p:spPr>
            <a:xfrm flipH="1">
              <a:off x="4273444" y="1864269"/>
              <a:ext cx="1448737" cy="310153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550" y="2052159"/>
              <a:ext cx="573522" cy="765070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 flipH="1">
              <a:off x="5253501" y="2535570"/>
              <a:ext cx="125466" cy="13613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98931"/>
            <a:ext cx="12211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5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 ر</a:t>
            </a:r>
            <a:r>
              <a:rPr lang="ar-AE" sz="5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جِ</a:t>
            </a:r>
            <a:r>
              <a:rPr lang="ar-AE" sz="5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 إلى البيت سعيدًا .</a:t>
            </a:r>
            <a:endParaRPr lang="en-US" sz="5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-4539487" y="3869871"/>
            <a:ext cx="3129279" cy="3071907"/>
            <a:chOff x="-4539487" y="2462873"/>
            <a:chExt cx="4562554" cy="447890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56052">
              <a:off x="-4539487" y="2462873"/>
              <a:ext cx="4562554" cy="44789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94958" y="4098473"/>
              <a:ext cx="2372826" cy="1531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79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0.76719 -0.02384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59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C0DF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3">
            <a:extLst>
              <a:ext uri="{FF2B5EF4-FFF2-40B4-BE49-F238E27FC236}">
                <a16:creationId xmlns:a16="http://schemas.microsoft.com/office/drawing/2014/main" id="{CDCE68D3-A5A3-45AA-A41B-FBA969EADD84}"/>
              </a:ext>
            </a:extLst>
          </p:cNvPr>
          <p:cNvSpPr/>
          <p:nvPr/>
        </p:nvSpPr>
        <p:spPr>
          <a:xfrm>
            <a:off x="7182680" y="1447800"/>
            <a:ext cx="5009321" cy="42780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AE" sz="2800" b="1" dirty="0">
                <a:solidFill>
                  <a:srgbClr val="FF0066"/>
                </a:solidFill>
                <a:latin typeface="Adobe Arabic" panose="02040503050201020203" pitchFamily="18" charset="-78"/>
                <a:cs typeface="Al-Mujahed Gift 5" pitchFamily="2" charset="-78"/>
              </a:rPr>
              <a:t>مستخدمًا اللغة العربية </a:t>
            </a:r>
            <a:endParaRPr lang="ar-AE" sz="20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أُبدي رَأْيي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في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الْ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أَذْكُر عَناصِر الْقِصَّة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</a:p>
          <a:p>
            <a:pPr marL="571500" indent="-571500" algn="ctr" rtl="1">
              <a:lnSpc>
                <a:spcPct val="200000"/>
              </a:lnSpc>
              <a:buFontTx/>
              <a:buChar char="-"/>
            </a:pPr>
            <a:endParaRPr lang="ar-SA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</p:txBody>
      </p:sp>
      <p:sp>
        <p:nvSpPr>
          <p:cNvPr id="5" name="مستطيل 2">
            <a:extLst>
              <a:ext uri="{FF2B5EF4-FFF2-40B4-BE49-F238E27FC236}">
                <a16:creationId xmlns:a16="http://schemas.microsoft.com/office/drawing/2014/main" id="{57F1E9C8-E558-4F81-99B0-3907A353A74B}"/>
              </a:ext>
            </a:extLst>
          </p:cNvPr>
          <p:cNvSpPr/>
          <p:nvPr/>
        </p:nvSpPr>
        <p:spPr>
          <a:xfrm>
            <a:off x="282713" y="230567"/>
            <a:ext cx="1158240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الثاني: </a:t>
            </a:r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حدد 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عناصر القصة مستخدم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اللغة العربية ورأيه فيها.</a:t>
            </a:r>
          </a:p>
        </p:txBody>
      </p:sp>
      <p:pic>
        <p:nvPicPr>
          <p:cNvPr id="8" name="Picture 2" descr="ØµÙØ±Ø© Ø°Ø§Øª ØµÙ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3" y="1171073"/>
            <a:ext cx="5628290" cy="549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7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C0DF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F56F210-182D-4757-ABDD-4A4C0886AA1E}"/>
              </a:ext>
            </a:extLst>
          </p:cNvPr>
          <p:cNvSpPr/>
          <p:nvPr/>
        </p:nvSpPr>
        <p:spPr>
          <a:xfrm>
            <a:off x="204503" y="228601"/>
            <a:ext cx="11747656" cy="461665"/>
          </a:xfrm>
          <a:prstGeom prst="rect">
            <a:avLst/>
          </a:prstGeom>
          <a:ln w="38100"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الأول: 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ذكر المتعلم اسم مؤلف الكتاب والشخص الذي رسم الرسومات التوضيحية له، محددة دور كل منهما.</a:t>
            </a:r>
          </a:p>
        </p:txBody>
      </p:sp>
      <p:sp>
        <p:nvSpPr>
          <p:cNvPr id="5" name="مستطيل 5">
            <a:extLst>
              <a:ext uri="{FF2B5EF4-FFF2-40B4-BE49-F238E27FC236}">
                <a16:creationId xmlns:a16="http://schemas.microsoft.com/office/drawing/2014/main" id="{638FEBE6-49F8-42AB-9C25-047FE337683D}"/>
              </a:ext>
            </a:extLst>
          </p:cNvPr>
          <p:cNvSpPr/>
          <p:nvPr/>
        </p:nvSpPr>
        <p:spPr>
          <a:xfrm>
            <a:off x="1422400" y="1654314"/>
            <a:ext cx="1056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عُنْوانُ الْقِصَّةِ:</a:t>
            </a:r>
            <a:endParaRPr lang="ar-AE" sz="2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8">
            <a:extLst>
              <a:ext uri="{FF2B5EF4-FFF2-40B4-BE49-F238E27FC236}">
                <a16:creationId xmlns:a16="http://schemas.microsoft.com/office/drawing/2014/main" id="{4EE94077-FD72-4310-AA26-FA9DF8EC27EB}"/>
              </a:ext>
            </a:extLst>
          </p:cNvPr>
          <p:cNvSpPr/>
          <p:nvPr/>
        </p:nvSpPr>
        <p:spPr>
          <a:xfrm>
            <a:off x="8839200" y="2852678"/>
            <a:ext cx="3118677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أتوقع أحداث القصة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ألتزم آداب الاستماع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</a:p>
        </p:txBody>
      </p:sp>
      <p:pic>
        <p:nvPicPr>
          <p:cNvPr id="2" name="Picture 2" descr="ØµÙØ±Ø© Ø°Ø§Øª ØµÙ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3" y="850687"/>
            <a:ext cx="5628290" cy="581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15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C0DF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9A60C92-1583-4ADD-8320-50D43EDC8D79}"/>
              </a:ext>
            </a:extLst>
          </p:cNvPr>
          <p:cNvSpPr/>
          <p:nvPr/>
        </p:nvSpPr>
        <p:spPr>
          <a:xfrm>
            <a:off x="762000" y="2692379"/>
            <a:ext cx="10515599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MCS ALMAALIM HIGH ITALIC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أُجيبُ عَلى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ئ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 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تيعاب ح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algn="r" rtl="1"/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-أُعيدُ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م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خ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ِ.</a:t>
            </a:r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F34AA4F-85FA-411D-943D-14FC5B559A40}"/>
              </a:ext>
            </a:extLst>
          </p:cNvPr>
          <p:cNvSpPr/>
          <p:nvPr/>
        </p:nvSpPr>
        <p:spPr>
          <a:xfrm>
            <a:off x="8534400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أَتَحَدَّثُ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AE71283-C02F-44D5-BB16-B3FA1A74437D}"/>
              </a:ext>
            </a:extLst>
          </p:cNvPr>
          <p:cNvSpPr/>
          <p:nvPr/>
        </p:nvSpPr>
        <p:spPr>
          <a:xfrm>
            <a:off x="304801" y="196944"/>
            <a:ext cx="11582399" cy="646331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الثالث: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يد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سرد القصة مظهر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فهمه للنص ورسالته مستعين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بالصور.</a:t>
            </a:r>
          </a:p>
        </p:txBody>
      </p:sp>
      <p:sp>
        <p:nvSpPr>
          <p:cNvPr id="9" name="مستطيل 2">
            <a:extLst>
              <a:ext uri="{FF2B5EF4-FFF2-40B4-BE49-F238E27FC236}">
                <a16:creationId xmlns:a16="http://schemas.microsoft.com/office/drawing/2014/main" id="{FBADBC30-ABE4-42E5-BAE0-A516858BC7A7}"/>
              </a:ext>
            </a:extLst>
          </p:cNvPr>
          <p:cNvSpPr/>
          <p:nvPr/>
        </p:nvSpPr>
        <p:spPr>
          <a:xfrm>
            <a:off x="4923183" y="1402643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أُحاوِرُ </a:t>
            </a:r>
          </a:p>
        </p:txBody>
      </p:sp>
      <p:sp>
        <p:nvSpPr>
          <p:cNvPr id="10" name="مستطيل 2">
            <a:extLst>
              <a:ext uri="{FF2B5EF4-FFF2-40B4-BE49-F238E27FC236}">
                <a16:creationId xmlns:a16="http://schemas.microsoft.com/office/drawing/2014/main" id="{124FA53C-C966-40BE-80D1-7A8BE3C236EB}"/>
              </a:ext>
            </a:extLst>
          </p:cNvPr>
          <p:cNvSpPr/>
          <p:nvPr/>
        </p:nvSpPr>
        <p:spPr>
          <a:xfrm>
            <a:off x="1307548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أُناقِشُ    </a:t>
            </a:r>
          </a:p>
        </p:txBody>
      </p:sp>
    </p:spTree>
    <p:extLst>
      <p:ext uri="{BB962C8B-B14F-4D97-AF65-F5344CB8AC3E}">
        <p14:creationId xmlns:p14="http://schemas.microsoft.com/office/powerpoint/2010/main" val="222922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C0DF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02A90-B7A2-42F6-8C1C-E94F0B11A22B}"/>
              </a:ext>
            </a:extLst>
          </p:cNvPr>
          <p:cNvSpPr txBox="1"/>
          <p:nvPr/>
        </p:nvSpPr>
        <p:spPr>
          <a:xfrm>
            <a:off x="1719395" y="1091626"/>
            <a:ext cx="7959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أَقْرَأُ اسم الشَّخْصِيَّة التالية وَأَصِلُهُ بِها : 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B8457D-B93D-4159-958F-498AF5315004}"/>
              </a:ext>
            </a:extLst>
          </p:cNvPr>
          <p:cNvSpPr/>
          <p:nvPr/>
        </p:nvSpPr>
        <p:spPr>
          <a:xfrm>
            <a:off x="5080001" y="5334001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جنجل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7401E-C180-4FBD-A998-7ACE2921BE5C}"/>
              </a:ext>
            </a:extLst>
          </p:cNvPr>
          <p:cNvSpPr/>
          <p:nvPr/>
        </p:nvSpPr>
        <p:spPr>
          <a:xfrm>
            <a:off x="9194800" y="5314462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err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تَمسوح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236415" y="212804"/>
            <a:ext cx="11719168" cy="461665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قرأ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أسماء شخصيات القصة قراءة صحيحة.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905" y="1957137"/>
            <a:ext cx="2708047" cy="318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56647E-6 L 3.125E-6 0.00023 C 0.02968 -0.01157 0.01133 -0.00555 0.07708 4.56647E-6 C 0.0875 0.00069 0.10846 0.00554 0.10846 0.00578 C 0.10976 0.00647 0.11106 0.00763 0.11237 0.00832 C 0.13971 0.01895 0.1345 0.01641 0.16315 0.01942 C 0.18216 0.01849 0.20117 0.01942 0.22018 0.01664 C 0.2263 0.01572 0.23242 0.01156 0.23867 0.00832 C 0.23945 0.00786 0.24023 0.00578 0.24101 0.00554 C 0.24557 0.00369 0.26901 4.56647E-6 0.27161 4.56647E-6 C 0.33034 -0.0044 0.31575 0.04416 0.33034 -0.00555 L 0.33034 -0.00532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1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C0DF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02A90-B7A2-42F6-8C1C-E94F0B11A22B}"/>
              </a:ext>
            </a:extLst>
          </p:cNvPr>
          <p:cNvSpPr txBox="1"/>
          <p:nvPr/>
        </p:nvSpPr>
        <p:spPr>
          <a:xfrm>
            <a:off x="1719395" y="1091626"/>
            <a:ext cx="7959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أَقْرَأُ اسم الشَّخْصِيَّة التالية وَأَصِلُهُ بِها : 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B8457D-B93D-4159-958F-498AF5315004}"/>
              </a:ext>
            </a:extLst>
          </p:cNvPr>
          <p:cNvSpPr/>
          <p:nvPr/>
        </p:nvSpPr>
        <p:spPr>
          <a:xfrm>
            <a:off x="4761187" y="5334001"/>
            <a:ext cx="2792384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التنين الصغير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7401E-C180-4FBD-A998-7ACE2921BE5C}"/>
              </a:ext>
            </a:extLst>
          </p:cNvPr>
          <p:cNvSpPr/>
          <p:nvPr/>
        </p:nvSpPr>
        <p:spPr>
          <a:xfrm>
            <a:off x="9194800" y="5314462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الجد و الجدة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236415" y="212804"/>
            <a:ext cx="11719168" cy="461665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قرأ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أسماء شخصيات القصة قراءة صحيحة.</a:t>
            </a:r>
          </a:p>
        </p:txBody>
      </p:sp>
      <p:grpSp>
        <p:nvGrpSpPr>
          <p:cNvPr id="11" name="Group 12"/>
          <p:cNvGrpSpPr/>
          <p:nvPr/>
        </p:nvGrpSpPr>
        <p:grpSpPr>
          <a:xfrm>
            <a:off x="3631748" y="1771597"/>
            <a:ext cx="1684486" cy="3101533"/>
            <a:chOff x="7384584" y="1422937"/>
            <a:chExt cx="1684486" cy="3101533"/>
          </a:xfrm>
        </p:grpSpPr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058" y="1422937"/>
              <a:ext cx="1669012" cy="3101533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584" y="1736976"/>
              <a:ext cx="1025561" cy="576878"/>
            </a:xfrm>
            <a:prstGeom prst="rect">
              <a:avLst/>
            </a:prstGeom>
          </p:spPr>
        </p:pic>
      </p:grpSp>
      <p:grpSp>
        <p:nvGrpSpPr>
          <p:cNvPr id="14" name="Group 15"/>
          <p:cNvGrpSpPr/>
          <p:nvPr/>
        </p:nvGrpSpPr>
        <p:grpSpPr>
          <a:xfrm>
            <a:off x="520608" y="2212929"/>
            <a:ext cx="1448737" cy="3101533"/>
            <a:chOff x="4273444" y="1864269"/>
            <a:chExt cx="1448737" cy="3101533"/>
          </a:xfrm>
        </p:grpSpPr>
        <p:pic>
          <p:nvPicPr>
            <p:cNvPr id="15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20" b="5777"/>
            <a:stretch/>
          </p:blipFill>
          <p:spPr>
            <a:xfrm flipH="1">
              <a:off x="4273444" y="1864269"/>
              <a:ext cx="1448737" cy="3101533"/>
            </a:xfrm>
            <a:prstGeom prst="rect">
              <a:avLst/>
            </a:prstGeom>
          </p:spPr>
        </p:pic>
        <p:pic>
          <p:nvPicPr>
            <p:cNvPr id="16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550" y="2052159"/>
              <a:ext cx="573522" cy="765070"/>
            </a:xfrm>
            <a:prstGeom prst="rect">
              <a:avLst/>
            </a:prstGeom>
          </p:spPr>
        </p:pic>
        <p:sp>
          <p:nvSpPr>
            <p:cNvPr id="17" name="Oval 6"/>
            <p:cNvSpPr/>
            <p:nvPr/>
          </p:nvSpPr>
          <p:spPr>
            <a:xfrm flipH="1">
              <a:off x="5253501" y="2535570"/>
              <a:ext cx="125466" cy="13613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23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C0DF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4" y="586620"/>
            <a:ext cx="5612782" cy="627138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6305550" y="26242"/>
            <a:ext cx="584835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800" dirty="0"/>
              <a:t>يتدرب على قراءة النص مع المعلمة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2" t="12866" r="23977" b="13060"/>
          <a:stretch/>
        </p:blipFill>
        <p:spPr bwMode="auto">
          <a:xfrm>
            <a:off x="1443789" y="764907"/>
            <a:ext cx="4459204" cy="364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47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C0DF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t="35924" r="28394" b="52724"/>
          <a:stretch/>
        </p:blipFill>
        <p:spPr bwMode="auto">
          <a:xfrm>
            <a:off x="4450579" y="152399"/>
            <a:ext cx="752595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4" t="47275" r="28394" b="38969"/>
          <a:stretch/>
        </p:blipFill>
        <p:spPr bwMode="auto">
          <a:xfrm>
            <a:off x="2126867" y="1869514"/>
            <a:ext cx="5801431" cy="154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5" t="62595" r="28394" b="27689"/>
          <a:stretch/>
        </p:blipFill>
        <p:spPr bwMode="auto">
          <a:xfrm>
            <a:off x="6671306" y="3705725"/>
            <a:ext cx="5520694" cy="120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t="73279" r="28394" b="13862"/>
          <a:stretch/>
        </p:blipFill>
        <p:spPr bwMode="auto">
          <a:xfrm>
            <a:off x="3577389" y="4908882"/>
            <a:ext cx="7116884" cy="189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27" r="58270" b="3687"/>
          <a:stretch/>
        </p:blipFill>
        <p:spPr bwMode="auto">
          <a:xfrm flipH="1">
            <a:off x="-1" y="3413960"/>
            <a:ext cx="2630905" cy="344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24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C0DF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8D23521-8BFB-453B-9C51-1332475F9913}"/>
              </a:ext>
            </a:extLst>
          </p:cNvPr>
          <p:cNvSpPr/>
          <p:nvPr/>
        </p:nvSpPr>
        <p:spPr>
          <a:xfrm>
            <a:off x="7112000" y="100278"/>
            <a:ext cx="426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التعلم:</a:t>
            </a:r>
            <a:endParaRPr lang="ar-AE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9C67A11-1429-41F0-92AC-EE3B53C62A66}"/>
              </a:ext>
            </a:extLst>
          </p:cNvPr>
          <p:cNvSpPr/>
          <p:nvPr/>
        </p:nvSpPr>
        <p:spPr>
          <a:xfrm>
            <a:off x="203200" y="1676400"/>
            <a:ext cx="11836400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-1</a:t>
            </a:r>
            <a:r>
              <a:rPr lang="ar-AE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يذكر المتعلم اسم مؤلف الكتاب والشخص الذي رسم الرسومات التوضيحية له، محددة دور كل منهما.</a:t>
            </a:r>
          </a:p>
          <a:p>
            <a:pPr algn="r" rtl="1">
              <a:lnSpc>
                <a:spcPct val="200000"/>
              </a:lnSpc>
            </a:pPr>
            <a:endParaRPr lang="ar-AE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-2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حدد عناصر القصة مستخدم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اللغة العربية ورأيه فيها.</a:t>
            </a:r>
          </a:p>
          <a:p>
            <a:pPr algn="r" rtl="1">
              <a:lnSpc>
                <a:spcPct val="200000"/>
              </a:lnSpc>
            </a:pPr>
            <a:endParaRPr lang="ar-SA" sz="3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-3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عيد سرد القصة مظهر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فهمه للنص ورسالته مستعي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نًا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بالصور.</a:t>
            </a:r>
          </a:p>
          <a:p>
            <a:pPr algn="r" rtl="1">
              <a:lnSpc>
                <a:spcPct val="200000"/>
              </a:lnSpc>
            </a:pPr>
            <a:endParaRPr lang="ar-SA" sz="7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-4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قرأ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المتعلم 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أسماء شخصيات القصة قراءة صحيحة.</a:t>
            </a:r>
          </a:p>
          <a:p>
            <a:pPr algn="r" rtl="1">
              <a:lnSpc>
                <a:spcPct val="200000"/>
              </a:lnSpc>
            </a:pPr>
            <a:endParaRPr lang="ar-SA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-5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يتدرب على قراءة النص مع المعلمة.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endParaRPr lang="ar-AE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endParaRPr lang="en-US" sz="105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C64DAF0-984E-4F96-A537-E605F1AE3DFE}"/>
              </a:ext>
            </a:extLst>
          </p:cNvPr>
          <p:cNvSpPr/>
          <p:nvPr/>
        </p:nvSpPr>
        <p:spPr>
          <a:xfrm>
            <a:off x="-476250" y="1000781"/>
            <a:ext cx="1026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ينبغي بعد نهاية الحصة أن يكون المتعلم قادرا على أن:</a:t>
            </a:r>
            <a:endParaRPr lang="en-US" sz="1400" b="1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4151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C0DF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793" y="6092908"/>
            <a:ext cx="59346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000" b="1" i="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إعداد المعلمة : وضحة القايدي</a:t>
            </a:r>
            <a:endParaRPr lang="en-US" sz="40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86431" y="128589"/>
            <a:ext cx="6017326" cy="6729412"/>
            <a:chOff x="5986431" y="128589"/>
            <a:chExt cx="6017326" cy="6729412"/>
          </a:xfrm>
        </p:grpSpPr>
        <p:sp>
          <p:nvSpPr>
            <p:cNvPr id="8" name="Rectangle 7"/>
            <p:cNvSpPr/>
            <p:nvPr/>
          </p:nvSpPr>
          <p:spPr>
            <a:xfrm>
              <a:off x="6874601" y="728663"/>
              <a:ext cx="4155349" cy="4114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41"/>
            <a:stretch/>
          </p:blipFill>
          <p:spPr>
            <a:xfrm>
              <a:off x="5986431" y="128589"/>
              <a:ext cx="6017326" cy="672941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035986" y="3019284"/>
              <a:ext cx="371474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AE" sz="5400" b="1" i="0" dirty="0">
                  <a:ln>
                    <a:solidFill>
                      <a:srgbClr val="6B431D"/>
                    </a:solidFill>
                  </a:ln>
                  <a:solidFill>
                    <a:srgbClr val="F2BE44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جنجل يَبْحث عن جَوْهرَته</a:t>
              </a:r>
              <a:endParaRPr lang="en-US" sz="5400" b="1" dirty="0">
                <a:ln>
                  <a:solidFill>
                    <a:srgbClr val="6B431D"/>
                  </a:solidFill>
                </a:ln>
                <a:solidFill>
                  <a:srgbClr val="F2BE44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121462" y="895626"/>
              <a:ext cx="346788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AE" sz="6600" b="1" i="0" dirty="0">
                  <a:ln>
                    <a:solidFill>
                      <a:srgbClr val="835A3A"/>
                    </a:solidFill>
                  </a:ln>
                  <a:solidFill>
                    <a:srgbClr val="CC7B1E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الدرس</a:t>
              </a:r>
            </a:p>
            <a:p>
              <a:pPr algn="ctr" rtl="1"/>
              <a:r>
                <a:rPr lang="ar-AE" sz="6600" b="1" i="0" dirty="0">
                  <a:ln>
                    <a:solidFill>
                      <a:srgbClr val="835A3A"/>
                    </a:solidFill>
                  </a:ln>
                  <a:solidFill>
                    <a:srgbClr val="CC7B1E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الخامس</a:t>
              </a:r>
              <a:endParaRPr lang="en-US" sz="6600" b="1" dirty="0">
                <a:ln>
                  <a:solidFill>
                    <a:srgbClr val="835A3A"/>
                  </a:solidFill>
                </a:ln>
                <a:solidFill>
                  <a:srgbClr val="CC7B1E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6052">
            <a:off x="205979" y="495863"/>
            <a:ext cx="5975834" cy="58662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374" y="2957996"/>
            <a:ext cx="3107824" cy="200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صورة ذات صل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3"/>
          <a:stretch/>
        </p:blipFill>
        <p:spPr bwMode="auto">
          <a:xfrm>
            <a:off x="-1" y="0"/>
            <a:ext cx="121956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جُ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نْ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جُ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رد صغير يعيش مع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ده و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دته.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384584" y="1422937"/>
            <a:ext cx="1684486" cy="3101533"/>
            <a:chOff x="7384584" y="1422937"/>
            <a:chExt cx="1684486" cy="31015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058" y="1422937"/>
              <a:ext cx="1669012" cy="310153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584" y="1736976"/>
              <a:ext cx="1025561" cy="57687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79" y="3980413"/>
            <a:ext cx="2437742" cy="239305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273444" y="1864269"/>
            <a:ext cx="1448737" cy="3101533"/>
            <a:chOff x="4273444" y="1864269"/>
            <a:chExt cx="1448737" cy="31015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20" b="5777"/>
            <a:stretch/>
          </p:blipFill>
          <p:spPr>
            <a:xfrm flipH="1">
              <a:off x="4273444" y="1864269"/>
              <a:ext cx="1448737" cy="310153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550" y="2052159"/>
              <a:ext cx="573522" cy="76507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 flipH="1">
              <a:off x="5253501" y="2535570"/>
              <a:ext cx="125466" cy="13613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20" y="3093979"/>
            <a:ext cx="1999093" cy="108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4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4.16667E-6 2.59259E-6 C 0.00703 0.00069 0.01406 0.00046 0.0211 0.00254 C 0.02331 0.00324 0.025 0.00625 0.02709 0.00787 C 0.03047 0.01065 0.03659 0.01504 0.0405 0.01597 C 0.04805 0.01736 0.0556 0.01759 0.06302 0.01852 C 0.07357 0.02222 0.07318 0.02338 0.08711 0.01852 C 0.09141 0.0169 0.09375 0.01111 0.09753 0.00787 C 0.09896 0.00671 0.10052 0.00602 0.10209 0.00532 C 0.11003 0.00602 0.11836 0.00393 0.12604 0.00787 C 0.12943 0.00949 0.13086 0.01713 0.1336 0.02129 C 0.13815 0.02824 0.1392 0.02685 0.14558 0.02917 C 0.15104 0.02824 0.15664 0.02847 0.16211 0.02662 C 0.1638 0.02592 0.16511 0.02315 0.16654 0.02129 C 0.16862 0.01852 0.17058 0.01597 0.17253 0.01319 C 0.17357 0.00972 0.17461 0.00625 0.17552 0.00254 C 0.1767 -0.00185 0.17683 -0.00718 0.17852 -0.01065 C 0.18099 -0.01551 0.18451 -0.01783 0.1875 -0.0213 L 0.19206 -0.02662 C 0.19948 -0.02246 0.1944 -0.02732 0.19961 -0.01597 C 0.20091 -0.0132 0.20274 -0.01088 0.20404 -0.0081 C 0.20821 0.00069 0.21341 0.01551 0.21901 0.02384 C 0.22396 0.03102 0.22422 0.0294 0.23112 0.03194 C 0.23659 0.03102 0.24219 0.03148 0.24753 0.02917 C 0.24896 0.02847 0.25729 0.01852 0.25951 0.01597 C 0.26224 0.00139 0.26315 0.00046 0.25951 -0.0213 C 0.25899 -0.025 0.25638 -0.02662 0.25508 -0.0294 C 0.25391 -0.03195 0.25365 -0.03565 0.25209 -0.03727 C 0.24935 -0.04028 0.2431 -0.04259 0.2431 -0.04259 C 0.23607 -0.0419 0.22891 -0.04329 0.22201 -0.04005 C 0.21901 -0.03866 0.21706 -0.03287 0.21459 -0.0294 C 0.21107 -0.02477 0.20742 -0.02083 0.20404 -0.01597 C 0.20183 -0.01296 0.20052 -0.00787 0.19805 -0.00533 C 0.19193 0.00092 0.18503 0.00532 0.17852 0.01065 C 0.17761 0.01319 0.17722 0.01759 0.17552 0.01852 C 0.17058 0.02153 0.16211 0.0044 0.16055 0.00254 C 0.15781 -0.0007 0.15456 -0.00255 0.15156 -0.00533 C 0.14896 -0.00787 0.14662 -0.01065 0.14401 -0.01343 L 0.09154 -0.00533 C 0.08724 -0.00463 0.06914 0.00185 0.06758 0.00254 C 0.06055 0.00532 0.06524 0.00463 0.0586 0.01065 C 0.05508 0.01366 0.0517 0.01667 0.04805 0.01852 C 0.04414 0.02037 0.04011 0.02037 0.03607 0.02129 C 0.02709 0.01852 0.01771 0.01852 0.00899 0.01319 C 0.00573 0.01111 0.0043 0.00393 0.00156 2.59259E-6 C -0.00586 -0.01088 -0.00911 -0.01204 -0.01797 -0.01875 C -0.02552 -0.01597 -0.03307 -0.01458 -0.04049 -0.01065 C -0.09114 0.01481 -0.05495 0.00324 -0.07942 0.01065 C -0.0819 0.01227 -0.08424 0.01643 -0.08698 0.01597 C -0.09922 0.01319 -0.11015 0.00648 -0.12148 2.59259E-6 C -0.12344 -0.00278 -0.125 -0.00718 -0.12747 -0.0081 C -0.13047 -0.00926 -0.13346 -0.00695 -0.13646 -0.00533 C -0.14101 -0.00324 -0.14544 2.59259E-6 -0.15 0.00254 C -0.16067 0.00879 -0.16458 0.01134 -0.17995 0.01597 C -0.18685 0.01782 -0.19401 0.01759 -0.20091 0.01852 C -0.21146 0.03079 -0.20182 0.02129 -0.225 0.02662 C -0.22656 0.02685 -0.22786 0.02893 -0.22942 0.02917 C -0.23646 0.03055 -0.24349 0.03102 -0.25052 0.03194 C -0.25547 0.03102 -0.26067 0.03171 -0.26549 0.02917 C -0.26745 0.02801 -0.26888 0.0243 -0.26992 0.02129 C -0.2733 0.01157 -0.27304 0.00509 -0.27448 -0.00533 C -0.27487 -0.0081 -0.27552 -0.01065 -0.27591 -0.01343 C -0.27396 -0.03171 -0.27578 -0.04097 -0.26692 -0.0507 C -0.26523 -0.05255 -0.26302 -0.05255 -0.26094 -0.05324 C -0.25742 -0.05255 -0.2539 -0.05255 -0.25052 -0.0507 C -0.2487 -0.04977 -0.24752 -0.04676 -0.24596 -0.04537 C -0.24453 -0.04421 -0.24297 -0.04352 -0.24153 -0.04259 C -0.23997 -0.03912 -0.23854 -0.03542 -0.23698 -0.03195 C -0.23554 -0.02917 -0.23359 -0.02732 -0.23242 -0.02408 C -0.22669 -0.00857 -0.23659 -0.02269 -0.22643 -0.01065 C -0.22265 0.00926 -0.22825 -0.01458 -0.22044 0.00254 C -0.21953 0.00463 -0.21979 0.0081 -0.21901 0.01065 C -0.21823 0.01273 -0.21692 0.01412 -0.21601 0.01597 L -0.21601 0.01597 " pathEditMode="relative" ptsTypes="AAAAAAAAAAAAAAAAAAAAAAAAAAAAAAAAAAAAAAAAAAAAAAAAAAAAAAAAAAAAAAAAAAAAAAAAAA">
                                      <p:cBhvr>
                                        <p:cTn id="32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9159" y="0"/>
            <a:ext cx="12192000" cy="7018338"/>
          </a:xfrm>
          <a:prstGeom prst="rect">
            <a:avLst/>
          </a:prstGeom>
          <a:pattFill prst="pct40">
            <a:fgClr>
              <a:srgbClr val="E1F44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b="62218"/>
          <a:stretch/>
        </p:blipFill>
        <p:spPr>
          <a:xfrm>
            <a:off x="-16329" y="1"/>
            <a:ext cx="12208329" cy="4082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776" y="1705337"/>
            <a:ext cx="2653012" cy="1910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8566" y="2075069"/>
            <a:ext cx="1530517" cy="1820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343" y="1424976"/>
            <a:ext cx="2571273" cy="2795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582" y="1512799"/>
            <a:ext cx="6429540" cy="64295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في يوم ميلاده أهدته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دته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وْهرة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ميلة.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384">
            <a:off x="9130339" y="4330503"/>
            <a:ext cx="1998097" cy="1910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9604" y="3189623"/>
            <a:ext cx="2263948" cy="2222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78" y="2117491"/>
            <a:ext cx="2055040" cy="2295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34" y="4499217"/>
            <a:ext cx="1696925" cy="2357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563" y="5519652"/>
            <a:ext cx="1616684" cy="133834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2231781" y="2416621"/>
            <a:ext cx="1822556" cy="3901825"/>
            <a:chOff x="4273444" y="1864269"/>
            <a:chExt cx="1448737" cy="310153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20" b="5777"/>
            <a:stretch/>
          </p:blipFill>
          <p:spPr>
            <a:xfrm flipH="1">
              <a:off x="4273444" y="1864269"/>
              <a:ext cx="1448737" cy="310153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550" y="2052159"/>
              <a:ext cx="573522" cy="765070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 flipH="1">
              <a:off x="5253501" y="2535570"/>
              <a:ext cx="125466" cy="13613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482" l="1554" r="89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2860" y="3810153"/>
            <a:ext cx="1601912" cy="16019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65" y="2800244"/>
            <a:ext cx="2202112" cy="16598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97" y="2696169"/>
            <a:ext cx="1508837" cy="974115"/>
          </a:xfrm>
          <a:prstGeom prst="rect">
            <a:avLst/>
          </a:prstGeom>
        </p:spPr>
      </p:pic>
      <p:pic>
        <p:nvPicPr>
          <p:cNvPr id="16" name="Happy Birthday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20384" y="170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6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665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31 -0.00046 0.01953 -0.00741 0.02279 -0.00718 C 0.05404 -0.00509 0.08516 -0.00116 0.11641 0.00231 C 0.12136 0.00278 0.12631 0.00417 0.13112 0.00463 C 0.1392 0.00555 0.14727 0.00625 0.15534 0.00718 L 0.27318 0.00463 C 0.275 0.00463 0.2767 0.00255 0.27852 0.00231 C 0.28646 0.00093 0.29453 0.00069 0.30261 0 C 0.32839 -0.01551 0.30782 -0.00486 0.36693 -0.00718 C 0.37878 -0.01435 0.36381 -0.00602 0.39232 -0.01435 L 0.40039 -0.0169 C 0.42279 -0.02292 0.39766 -0.01574 0.41771 -0.02153 C 0.42761 -0.03032 0.41836 -0.02315 0.42982 -0.0287 C 0.44597 -0.03657 0.4293 -0.03125 0.44727 -0.03588 L 0.45131 -0.0382 L 0.44987 -0.0287 " pathEditMode="relative" ptsTypes="AAAAAAAAAAAAAAAA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31 -0.00046 0.01953 -0.00741 0.02279 -0.00718 C 0.05404 -0.00509 0.08516 -0.00116 0.11641 0.00231 C 0.12136 0.00278 0.12631 0.00417 0.13112 0.00463 C 0.1392 0.00555 0.14727 0.00625 0.15534 0.00718 L 0.27318 0.00463 C 0.275 0.00463 0.2767 0.00255 0.27852 0.00231 C 0.28646 0.00093 0.29453 0.00069 0.30261 0 C 0.32839 -0.01551 0.30782 -0.00486 0.36693 -0.00718 C 0.37878 -0.01435 0.36381 -0.00602 0.39232 -0.01435 L 0.40039 -0.0169 C 0.42279 -0.02292 0.39766 -0.01574 0.41771 -0.02153 C 0.42761 -0.03032 0.41836 -0.02315 0.42982 -0.0287 C 0.44597 -0.03657 0.4293 -0.03125 0.44727 -0.03588 L 0.45131 -0.0382 L 0.44987 -0.0287 " pathEditMode="relative" ptsTypes="AAAAAAAAAAAAAAA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65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87 -0.02871 L 0.44987 -0.02871 C 0.45352 -0.09375 0.44844 -0.02222 0.45378 -0.0669 C 0.45456 -0.07315 0.45469 -0.07963 0.45521 -0.08611 C 0.4556 -0.09306 0.45508 -0.1007 0.45651 -0.10741 C 0.45743 -0.11227 0.46029 -0.11505 0.46185 -0.11945 C 0.46302 -0.12222 0.46354 -0.1257 0.46459 -0.12894 C 0.46628 -0.13449 0.46797 -0.14005 0.46993 -0.1456 C 0.47071 -0.14815 0.47175 -0.15023 0.47253 -0.15278 C 0.47396 -0.15741 0.475 -0.1625 0.47657 -0.16713 C 0.47774 -0.17037 0.47943 -0.17315 0.4806 -0.17662 C 0.48347 -0.18426 0.48659 -0.1919 0.48868 -0.20046 C 0.49206 -0.21482 0.49193 -0.21806 0.49805 -0.22894 C 0.49909 -0.23102 0.50065 -0.23218 0.50196 -0.2338 C 0.50287 -0.23704 0.50339 -0.24051 0.50469 -0.24329 C 0.50573 -0.24537 0.50743 -0.2463 0.50873 -0.24815 C 0.50964 -0.24954 0.51042 -0.25139 0.51133 -0.25278 C 0.51511 -0.2581 0.51524 -0.25741 0.5194 -0.25996 C 0.52071 -0.26158 0.52201 -0.26366 0.52344 -0.26482 C 0.52735 -0.26759 0.53542 -0.27176 0.53542 -0.27176 C 0.53907 -0.27107 0.54271 -0.2713 0.54623 -0.26945 C 0.5474 -0.26875 0.54766 -0.26551 0.54883 -0.26482 C 0.55091 -0.2632 0.55339 -0.26343 0.5556 -0.26227 C 0.56407 -0.25787 0.58099 -0.24815 0.58099 -0.24815 C 0.59167 -0.23542 0.57878 -0.25209 0.58763 -0.23611 C 0.5892 -0.23334 0.59115 -0.23125 0.59297 -0.22894 C 0.59519 -0.22639 0.59753 -0.22431 0.59974 -0.22176 C 0.60104 -0.22037 0.60235 -0.21875 0.60378 -0.21713 C 0.6086 -0.2 0.60365 -0.21366 0.61042 -0.20278 C 0.61328 -0.19838 0.61849 -0.18843 0.61849 -0.18843 C 0.62032 -0.16921 0.61901 -0.17871 0.62253 -0.15996 L 0.62383 -0.15278 C 0.62422 -0.15023 0.62448 -0.14792 0.62513 -0.1456 L 0.62657 -0.14074 L 0.62657 -0.14074 " pathEditMode="relative" ptsTypes="AAAAAAAAAAAAAAAAAAAAAAAAAAAAA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9159" y="0"/>
            <a:ext cx="12192000" cy="7018338"/>
          </a:xfrm>
          <a:prstGeom prst="rect">
            <a:avLst/>
          </a:prstGeom>
          <a:pattFill prst="pct40">
            <a:fgClr>
              <a:srgbClr val="E1F44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وأهداه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دَّه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وربًا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ديدًا . فرح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جُ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نْ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جُ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 وشكرهما 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7110" y="2871434"/>
            <a:ext cx="3360489" cy="329888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87259" y="1226668"/>
            <a:ext cx="2705309" cy="5791670"/>
            <a:chOff x="4273444" y="1864269"/>
            <a:chExt cx="1448737" cy="310153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20" b="5777"/>
            <a:stretch/>
          </p:blipFill>
          <p:spPr>
            <a:xfrm flipH="1">
              <a:off x="4273444" y="1864269"/>
              <a:ext cx="1448737" cy="310153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550" y="2052159"/>
              <a:ext cx="573522" cy="76507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 flipH="1">
              <a:off x="5253501" y="2535570"/>
              <a:ext cx="125466" cy="13613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749" y="3467100"/>
            <a:ext cx="2411831" cy="2498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89" y="3622143"/>
            <a:ext cx="1839010" cy="1652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66" y="3362104"/>
            <a:ext cx="2342184" cy="3253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257" y="4959944"/>
            <a:ext cx="2292794" cy="189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3.54167E-6 0.00023 C 0.00039 -0.01227 0.00039 -0.02477 0.0013 -0.03704 C 0.00208 -0.04584 0.00833 -0.06829 0.01015 -0.07361 C 0.01367 -0.08519 0.01731 -0.09722 0.02187 -0.10718 C 0.025 -0.11412 0.03216 -0.1213 0.03659 -0.1257 C 0.04557 -0.15371 0.03333 -0.11945 0.04388 -0.13797 C 0.0457 -0.14121 0.04635 -0.14722 0.0483 -0.15023 C 0.0513 -0.15463 0.05534 -0.15579 0.05859 -0.15926 C 0.06888 -0.17014 0.05547 -0.16297 0.07187 -0.16852 C 0.08789 -0.18519 0.08255 -0.18241 0.11588 -0.16852 C 0.13606 -0.16019 0.13086 -0.15602 0.14101 -0.14422 C 0.14297 -0.1419 0.14505 -0.14051 0.14687 -0.13797 C 0.14909 -0.13426 0.15052 -0.12894 0.15273 -0.1257 C 0.15638 -0.11968 0.1608 -0.11597 0.16458 -0.11019 C 0.16705 -0.10672 0.1694 -0.10232 0.17187 -0.09815 C 0.17435 -0.09005 0.17643 -0.08102 0.17929 -0.07361 C 0.1819 -0.06667 0.18528 -0.06181 0.18802 -0.0551 C 0.19192 -0.0463 0.20039 -0.01736 0.2013 -0.01227 C 0.20182 -0.00926 0.20234 -0.00625 0.20273 -0.00301 C 0.20351 0.00208 0.20351 0.00694 0.20429 0.01203 C 0.20586 0.02245 0.20833 0.0324 0.21015 0.04282 C 0.21093 0.04791 0.21093 0.05324 0.21159 0.05787 C 0.21224 0.0625 0.21367 0.06597 0.21458 0.07014 C 0.21823 0.08796 0.21328 0.07106 0.21901 0.08865 C 0.21992 0.10092 0.22005 0.11365 0.22187 0.12546 L 0.22356 0.13472 L 0.22356 0.13518 " pathEditMode="relative" rAng="0" ptsTypes="AAAAAAAAAAAAAAAAAAAAAAAAAA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2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9159" y="0"/>
            <a:ext cx="12192000" cy="7018338"/>
          </a:xfrm>
          <a:prstGeom prst="rect">
            <a:avLst/>
          </a:prstGeom>
          <a:pattFill prst="pct40">
            <a:fgClr>
              <a:srgbClr val="E1F44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04" y="1756666"/>
            <a:ext cx="3339080" cy="27642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وبعد يومين لم ي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جُ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نْ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جُ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 ال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وهرة.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3467100"/>
            <a:ext cx="4645078" cy="3501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8319" y="1099199"/>
            <a:ext cx="5876662" cy="5768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2" t="30419" r="42879" b="49940"/>
          <a:stretch/>
        </p:blipFill>
        <p:spPr>
          <a:xfrm>
            <a:off x="4448052" y="1756666"/>
            <a:ext cx="1419371" cy="1294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5" t="84762"/>
          <a:stretch/>
        </p:blipFill>
        <p:spPr>
          <a:xfrm rot="18712074" flipH="1">
            <a:off x="4874514" y="2630024"/>
            <a:ext cx="1854567" cy="1997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75" y="2411772"/>
            <a:ext cx="3504809" cy="4868682"/>
          </a:xfrm>
          <a:prstGeom prst="rect">
            <a:avLst/>
          </a:prstGeom>
        </p:spPr>
      </p:pic>
      <p:pic>
        <p:nvPicPr>
          <p:cNvPr id="4" name="y2mate.com - cinematic_impact_sound_free_sound_effects_BdayxheAYL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7574" y="-144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1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7937"/>
            <a:ext cx="12192000" cy="44987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9159" y="4016829"/>
            <a:ext cx="12192000" cy="3001509"/>
          </a:xfrm>
          <a:prstGeom prst="rect">
            <a:avLst/>
          </a:prstGeom>
          <a:pattFill prst="pct40">
            <a:fgClr>
              <a:srgbClr val="E1F44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بَحَثَ عنها فَلم يَ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جِ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دها ، فَخَرَ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مِنْ البَيْتِ حزينًا 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22667" r="13722" b="26414"/>
          <a:stretch/>
        </p:blipFill>
        <p:spPr>
          <a:xfrm>
            <a:off x="2867274" y="699738"/>
            <a:ext cx="9334295" cy="631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38480" r="70989" b="26647"/>
          <a:stretch/>
        </p:blipFill>
        <p:spPr>
          <a:xfrm flipH="1">
            <a:off x="1714500" y="2570403"/>
            <a:ext cx="2316434" cy="4499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38480" r="70989" b="26647"/>
          <a:stretch/>
        </p:blipFill>
        <p:spPr>
          <a:xfrm>
            <a:off x="-601934" y="2570403"/>
            <a:ext cx="2316434" cy="449986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745435" y="3252567"/>
            <a:ext cx="2571252" cy="2524112"/>
            <a:chOff x="-4684194" y="2570403"/>
            <a:chExt cx="5876662" cy="576892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684194" y="2570403"/>
              <a:ext cx="5876662" cy="576892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6" t="52131" r="68297" b="29790"/>
            <a:stretch/>
          </p:blipFill>
          <p:spPr>
            <a:xfrm>
              <a:off x="-3892434" y="3320363"/>
              <a:ext cx="1420585" cy="1191986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-3135182" y="4294414"/>
              <a:ext cx="832853" cy="653143"/>
            </a:xfrm>
            <a:custGeom>
              <a:avLst/>
              <a:gdLst>
                <a:gd name="connsiteX0" fmla="*/ 16425 w 832853"/>
                <a:gd name="connsiteY0" fmla="*/ 620486 h 653143"/>
                <a:gd name="connsiteX1" fmla="*/ 16425 w 832853"/>
                <a:gd name="connsiteY1" fmla="*/ 620486 h 653143"/>
                <a:gd name="connsiteX2" fmla="*/ 96 w 832853"/>
                <a:gd name="connsiteY2" fmla="*/ 473529 h 653143"/>
                <a:gd name="connsiteX3" fmla="*/ 16425 w 832853"/>
                <a:gd name="connsiteY3" fmla="*/ 359229 h 653143"/>
                <a:gd name="connsiteX4" fmla="*/ 81739 w 832853"/>
                <a:gd name="connsiteY4" fmla="*/ 326572 h 653143"/>
                <a:gd name="connsiteX5" fmla="*/ 375653 w 832853"/>
                <a:gd name="connsiteY5" fmla="*/ 310243 h 653143"/>
                <a:gd name="connsiteX6" fmla="*/ 473625 w 832853"/>
                <a:gd name="connsiteY6" fmla="*/ 261257 h 653143"/>
                <a:gd name="connsiteX7" fmla="*/ 522611 w 832853"/>
                <a:gd name="connsiteY7" fmla="*/ 228600 h 653143"/>
                <a:gd name="connsiteX8" fmla="*/ 571596 w 832853"/>
                <a:gd name="connsiteY8" fmla="*/ 130629 h 653143"/>
                <a:gd name="connsiteX9" fmla="*/ 604253 w 832853"/>
                <a:gd name="connsiteY9" fmla="*/ 16329 h 653143"/>
                <a:gd name="connsiteX10" fmla="*/ 653239 w 832853"/>
                <a:gd name="connsiteY10" fmla="*/ 0 h 653143"/>
                <a:gd name="connsiteX11" fmla="*/ 751211 w 832853"/>
                <a:gd name="connsiteY11" fmla="*/ 16329 h 653143"/>
                <a:gd name="connsiteX12" fmla="*/ 816525 w 832853"/>
                <a:gd name="connsiteY12" fmla="*/ 114300 h 653143"/>
                <a:gd name="connsiteX13" fmla="*/ 832853 w 832853"/>
                <a:gd name="connsiteY13" fmla="*/ 195943 h 653143"/>
                <a:gd name="connsiteX14" fmla="*/ 800196 w 832853"/>
                <a:gd name="connsiteY14" fmla="*/ 326572 h 653143"/>
                <a:gd name="connsiteX15" fmla="*/ 783868 w 832853"/>
                <a:gd name="connsiteY15" fmla="*/ 375557 h 653143"/>
                <a:gd name="connsiteX16" fmla="*/ 751211 w 832853"/>
                <a:gd name="connsiteY16" fmla="*/ 408215 h 653143"/>
                <a:gd name="connsiteX17" fmla="*/ 734882 w 832853"/>
                <a:gd name="connsiteY17" fmla="*/ 457200 h 653143"/>
                <a:gd name="connsiteX18" fmla="*/ 685896 w 832853"/>
                <a:gd name="connsiteY18" fmla="*/ 555172 h 653143"/>
                <a:gd name="connsiteX19" fmla="*/ 669568 w 832853"/>
                <a:gd name="connsiteY19" fmla="*/ 620486 h 653143"/>
                <a:gd name="connsiteX20" fmla="*/ 620582 w 832853"/>
                <a:gd name="connsiteY20" fmla="*/ 636815 h 653143"/>
                <a:gd name="connsiteX21" fmla="*/ 538939 w 832853"/>
                <a:gd name="connsiteY21" fmla="*/ 653143 h 653143"/>
                <a:gd name="connsiteX22" fmla="*/ 147053 w 832853"/>
                <a:gd name="connsiteY22" fmla="*/ 636815 h 653143"/>
                <a:gd name="connsiteX23" fmla="*/ 98068 w 832853"/>
                <a:gd name="connsiteY23" fmla="*/ 604157 h 653143"/>
                <a:gd name="connsiteX24" fmla="*/ 49082 w 832853"/>
                <a:gd name="connsiteY24" fmla="*/ 587829 h 653143"/>
                <a:gd name="connsiteX25" fmla="*/ 32753 w 832853"/>
                <a:gd name="connsiteY25" fmla="*/ 538843 h 653143"/>
                <a:gd name="connsiteX26" fmla="*/ 81739 w 832853"/>
                <a:gd name="connsiteY26" fmla="*/ 571500 h 653143"/>
                <a:gd name="connsiteX27" fmla="*/ 65411 w 832853"/>
                <a:gd name="connsiteY27" fmla="*/ 506186 h 65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32853" h="653143">
                  <a:moveTo>
                    <a:pt x="16425" y="620486"/>
                  </a:moveTo>
                  <a:lnTo>
                    <a:pt x="16425" y="620486"/>
                  </a:lnTo>
                  <a:cubicBezTo>
                    <a:pt x="10982" y="571500"/>
                    <a:pt x="96" y="522816"/>
                    <a:pt x="96" y="473529"/>
                  </a:cubicBezTo>
                  <a:cubicBezTo>
                    <a:pt x="96" y="435042"/>
                    <a:pt x="-2266" y="392873"/>
                    <a:pt x="16425" y="359229"/>
                  </a:cubicBezTo>
                  <a:cubicBezTo>
                    <a:pt x="28246" y="337951"/>
                    <a:pt x="57621" y="329861"/>
                    <a:pt x="81739" y="326572"/>
                  </a:cubicBezTo>
                  <a:cubicBezTo>
                    <a:pt x="178962" y="313314"/>
                    <a:pt x="277682" y="315686"/>
                    <a:pt x="375653" y="310243"/>
                  </a:cubicBezTo>
                  <a:cubicBezTo>
                    <a:pt x="441384" y="244514"/>
                    <a:pt x="368297" y="306398"/>
                    <a:pt x="473625" y="261257"/>
                  </a:cubicBezTo>
                  <a:cubicBezTo>
                    <a:pt x="491663" y="253526"/>
                    <a:pt x="506282" y="239486"/>
                    <a:pt x="522611" y="228600"/>
                  </a:cubicBezTo>
                  <a:cubicBezTo>
                    <a:pt x="558394" y="174926"/>
                    <a:pt x="554695" y="189784"/>
                    <a:pt x="571596" y="130629"/>
                  </a:cubicBezTo>
                  <a:cubicBezTo>
                    <a:pt x="571765" y="130038"/>
                    <a:pt x="596425" y="24157"/>
                    <a:pt x="604253" y="16329"/>
                  </a:cubicBezTo>
                  <a:cubicBezTo>
                    <a:pt x="616424" y="4158"/>
                    <a:pt x="636910" y="5443"/>
                    <a:pt x="653239" y="0"/>
                  </a:cubicBezTo>
                  <a:cubicBezTo>
                    <a:pt x="685896" y="5443"/>
                    <a:pt x="720957" y="2883"/>
                    <a:pt x="751211" y="16329"/>
                  </a:cubicBezTo>
                  <a:cubicBezTo>
                    <a:pt x="793892" y="35299"/>
                    <a:pt x="806663" y="74852"/>
                    <a:pt x="816525" y="114300"/>
                  </a:cubicBezTo>
                  <a:cubicBezTo>
                    <a:pt x="823256" y="141225"/>
                    <a:pt x="827410" y="168729"/>
                    <a:pt x="832853" y="195943"/>
                  </a:cubicBezTo>
                  <a:cubicBezTo>
                    <a:pt x="821967" y="239486"/>
                    <a:pt x="812005" y="283270"/>
                    <a:pt x="800196" y="326572"/>
                  </a:cubicBezTo>
                  <a:cubicBezTo>
                    <a:pt x="795667" y="343177"/>
                    <a:pt x="792723" y="360798"/>
                    <a:pt x="783868" y="375557"/>
                  </a:cubicBezTo>
                  <a:cubicBezTo>
                    <a:pt x="775947" y="388758"/>
                    <a:pt x="762097" y="397329"/>
                    <a:pt x="751211" y="408215"/>
                  </a:cubicBezTo>
                  <a:cubicBezTo>
                    <a:pt x="745768" y="424543"/>
                    <a:pt x="742579" y="441805"/>
                    <a:pt x="734882" y="457200"/>
                  </a:cubicBezTo>
                  <a:cubicBezTo>
                    <a:pt x="687176" y="552610"/>
                    <a:pt x="713256" y="459412"/>
                    <a:pt x="685896" y="555172"/>
                  </a:cubicBezTo>
                  <a:cubicBezTo>
                    <a:pt x="679731" y="576750"/>
                    <a:pt x="683587" y="602962"/>
                    <a:pt x="669568" y="620486"/>
                  </a:cubicBezTo>
                  <a:cubicBezTo>
                    <a:pt x="658816" y="633926"/>
                    <a:pt x="637280" y="632641"/>
                    <a:pt x="620582" y="636815"/>
                  </a:cubicBezTo>
                  <a:cubicBezTo>
                    <a:pt x="593657" y="643546"/>
                    <a:pt x="566153" y="647700"/>
                    <a:pt x="538939" y="653143"/>
                  </a:cubicBezTo>
                  <a:cubicBezTo>
                    <a:pt x="408310" y="647700"/>
                    <a:pt x="276995" y="651253"/>
                    <a:pt x="147053" y="636815"/>
                  </a:cubicBezTo>
                  <a:cubicBezTo>
                    <a:pt x="127549" y="634648"/>
                    <a:pt x="115621" y="612933"/>
                    <a:pt x="98068" y="604157"/>
                  </a:cubicBezTo>
                  <a:cubicBezTo>
                    <a:pt x="82673" y="596460"/>
                    <a:pt x="65411" y="593272"/>
                    <a:pt x="49082" y="587829"/>
                  </a:cubicBezTo>
                  <a:cubicBezTo>
                    <a:pt x="43639" y="571500"/>
                    <a:pt x="17358" y="546541"/>
                    <a:pt x="32753" y="538843"/>
                  </a:cubicBezTo>
                  <a:cubicBezTo>
                    <a:pt x="50306" y="530066"/>
                    <a:pt x="67862" y="585376"/>
                    <a:pt x="81739" y="571500"/>
                  </a:cubicBezTo>
                  <a:cubicBezTo>
                    <a:pt x="97608" y="555632"/>
                    <a:pt x="65411" y="506186"/>
                    <a:pt x="65411" y="506186"/>
                  </a:cubicBezTo>
                </a:path>
              </a:pathLst>
            </a:custGeom>
            <a:solidFill>
              <a:srgbClr val="F7E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26" r="35714" b="81190"/>
            <a:stretch/>
          </p:blipFill>
          <p:spPr>
            <a:xfrm rot="20863755" flipH="1">
              <a:off x="-3303323" y="4528250"/>
              <a:ext cx="909538" cy="584175"/>
            </a:xfrm>
            <a:prstGeom prst="rect">
              <a:avLst/>
            </a:prstGeom>
          </p:spPr>
        </p:pic>
      </p:grpSp>
      <p:pic>
        <p:nvPicPr>
          <p:cNvPr id="16" name="y2mate.com - door_slam_sound_effect_slamming_door_sound_effect_tr_knallen_sound_b6NX85h22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77900" y="-650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3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6.66667E-6 L -8.33333E-7 6.66667E-6 C -0.00312 0.00464 -0.00638 0.00927 -0.00937 0.01413 C -0.01041 0.01575 -0.01145 0.0169 -0.01211 0.01899 C -0.01289 0.02107 -0.01302 0.02362 -0.01341 0.02616 C -0.01419 0.0382 -0.01406 0.04839 -0.01614 0.0595 C -0.01692 0.06343 -0.01744 0.06783 -0.01875 0.0713 C -0.02239 0.08056 -0.03086 0.09746 -0.03086 0.09746 C -0.03125 0.10232 -0.03164 0.10695 -0.03216 0.11181 C -0.03255 0.11505 -0.03333 0.11806 -0.03359 0.1213 C -0.03424 0.13241 -0.03346 0.14376 -0.03489 0.15464 C -0.03528 0.15788 -0.0375 0.1595 -0.03893 0.16181 C -0.04062 0.16436 -0.0427 0.16621 -0.04427 0.16899 C -0.04544 0.17084 -0.04557 0.17431 -0.04687 0.17616 C -0.04882 0.17848 -0.05143 0.17917 -0.05364 0.18079 C -0.05937 0.1963 -0.0526 0.17894 -0.06302 0.19978 C -0.06445 0.20278 -0.06536 0.20672 -0.06705 0.2095 C -0.07122 0.21621 -0.07591 0.222 -0.08047 0.22848 C -0.08307 0.23241 -0.08593 0.23589 -0.08841 0.24028 C -0.10234 0.26505 -0.09557 0.25649 -0.10716 0.26899 C -0.11797 0.29468 -0.10429 0.26644 -0.11653 0.28079 C -0.12187 0.28704 -0.12565 0.29723 -0.13125 0.30232 C -0.1375 0.30788 -0.14453 0.31112 -0.15 0.31899 C -0.17643 0.35649 -0.15143 0.32362 -0.17408 0.34746 C -0.1806 0.35417 -0.18619 0.36297 -0.19283 0.36899 C -0.2 0.37524 -0.20742 0.38079 -0.21432 0.38797 L -0.23971 0.41413 C -0.2513 0.42616 -0.2319 0.4095 -0.25586 0.43079 C -0.25716 0.43195 -0.25859 0.43218 -0.25989 0.43311 C -0.26393 0.43681 -0.2681 0.44075 -0.27187 0.44515 C -0.29765 0.47501 -0.2819 0.46274 -0.29739 0.47362 C -0.30195 0.48589 -0.29765 0.47755 -0.30677 0.48565 C -0.31172 0.49005 -0.31028 0.49098 -0.31471 0.49746 C -0.31601 0.49931 -0.31744 0.5007 -0.31875 0.50232 C -0.32317 0.50718 -0.32773 0.51181 -0.33216 0.51644 C -0.33346 0.51968 -0.33437 0.52362 -0.33619 0.52616 C -0.34349 0.53589 -0.36875 0.55788 -0.37369 0.56181 C -0.3776 0.56482 -0.3819 0.56575 -0.38567 0.56899 C -0.43112 0.60603 -0.40833 0.59792 -0.43125 0.60464 C -0.44101 0.61204 -0.43724 0.61181 -0.44192 0.61181 L -0.44726 0.62616 " pathEditMode="relative" ptsTypes="AAAAAAAAAAAAAAAAAAAAAAAAAAAAAAAAAAAAAAAAA">
                                      <p:cBhvr>
                                        <p:cTn id="2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3599</TotalTime>
  <Words>504</Words>
  <Application>Microsoft Office PowerPoint</Application>
  <PresentationFormat>شاشة عريضة</PresentationFormat>
  <Paragraphs>86</Paragraphs>
  <Slides>24</Slides>
  <Notes>15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2" baseType="lpstr">
      <vt:lpstr>Adobe Arabic</vt:lpstr>
      <vt:lpstr>Arial</vt:lpstr>
      <vt:lpstr>Calibri</vt:lpstr>
      <vt:lpstr>Calibri Light</vt:lpstr>
      <vt:lpstr>Dubai</vt:lpstr>
      <vt:lpstr>Sakkal Majalla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faisal al yal yele</cp:lastModifiedBy>
  <cp:revision>123</cp:revision>
  <dcterms:created xsi:type="dcterms:W3CDTF">2019-08-30T13:43:06Z</dcterms:created>
  <dcterms:modified xsi:type="dcterms:W3CDTF">2021-09-29T18:15:24Z</dcterms:modified>
</cp:coreProperties>
</file>