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6" r:id="rId2"/>
    <p:sldId id="285" r:id="rId3"/>
    <p:sldId id="317" r:id="rId4"/>
    <p:sldId id="344" r:id="rId5"/>
    <p:sldId id="339" r:id="rId6"/>
    <p:sldId id="257" r:id="rId7"/>
    <p:sldId id="277" r:id="rId8"/>
    <p:sldId id="348" r:id="rId9"/>
    <p:sldId id="342" r:id="rId10"/>
    <p:sldId id="351" r:id="rId11"/>
    <p:sldId id="353" r:id="rId12"/>
    <p:sldId id="328" r:id="rId13"/>
    <p:sldId id="349" r:id="rId14"/>
    <p:sldId id="352" r:id="rId15"/>
    <p:sldId id="329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CCECFF"/>
    <a:srgbClr val="CCFF66"/>
    <a:srgbClr val="FFFF66"/>
    <a:srgbClr val="CCFF99"/>
    <a:srgbClr val="FFCCFF"/>
    <a:srgbClr val="FF0066"/>
    <a:srgbClr val="FFFFCC"/>
    <a:srgbClr val="0033CC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7B13B-6690-4944-A723-4467E7B4B335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521DB-005D-4B3E-9B60-639F6B740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56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B751D-FB57-4239-9F85-C944C8D3E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DEF1F9-F2C6-4906-ABEF-4AADEF7EA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ADE50-3E4F-48D9-882C-C29B321C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1F8F1-3AAA-42CD-B7D4-4CB3BAE92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68B54-C469-45D7-9BE1-39C54091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07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ABE5-B4BF-4F9C-8F21-9974B9FE7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250E10-2A1D-4E30-BEA4-0AB8128C0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B90FB-641C-4DDE-AEFF-4D45E39E6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E92BC-020B-4B59-BF16-4DC508AF2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295A8-104B-4F85-8866-EC8C30681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3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46BA15-73BD-4FA9-A3C3-4829E17494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49012-C079-42A1-B79C-7CB414A2C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9F427-6542-4A98-B56D-EB292976D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26391-071B-458F-BED8-029CBC70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D2B98-4A41-4EF5-A343-896E373F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2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B9D3-4EB7-4817-B408-A12D6F8B4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CFF38-1B63-4453-A41E-C9EB25CE7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9A085-A0E5-411A-8118-6E3A6663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DA387-A0EE-4210-A0FD-5437D56F4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DF475-2CAC-43D6-A751-B6EC6FEBF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2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C200-372C-4840-A8BD-29D5FB9DF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D1F46-32A9-4FA2-BF02-5B067E850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62E44-D23C-4820-9E08-4EDA477F5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5D5E7-55C7-4B9A-85B8-668CC579B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484D0-9486-4012-8D5B-99C6A588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1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04C1-E233-49B2-9E54-505DBFE3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6A1F1-32C1-47B1-8B50-A845D885D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2E71BA-3255-4ED0-8DEE-93EC9B292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86856-2F4D-4EE0-A784-D277B57DE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7FEC1-062D-494F-8DE6-E3D34661C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BB948-13AB-49A4-B79E-3E696EC46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07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D8B72-37AF-42A9-90D1-867867DD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37C14-1E8A-4618-B832-E52F78F14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1D26E-2B77-4D9B-A200-8D9979767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5A93F9-895C-49C4-93D9-E71291BB4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817294-C579-476C-AD7D-1D67FB5B9C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FDA1F7-41D3-4D02-8289-740B898C7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ABC15-82D8-4407-8867-D35C68C1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288148-C49B-4B2B-85DD-FB5EAFEF7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03B55-093D-49E3-9AC1-BF0FB0E0E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95A6C7-C817-4249-B993-DF86359FD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DCC192-A5D2-4CE9-9D7C-E43B6C605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89F4E-B4B0-4A25-98DF-52596AFF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2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2598B3-E751-4B5C-A1AF-593A2BE9B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9BB630-0F5E-426B-B189-318DDAA2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A003F-4839-4B70-89D8-095DC4D66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59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1380-A89A-4EBA-86D2-02ACC852C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018C5-4B52-4BED-9D7B-A1E503263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18872-8894-42AC-A977-7236638D2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A5439-C0D0-44D4-B25A-C2E4A1340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5498B5-3117-4945-AB65-4318DCE07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6C4A0-61B4-4A24-BADD-A1143161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51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DC9D9-6C1C-4976-8A8D-703C4EA30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58D5CC-DF77-431E-8223-5025196DA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83F57-5B52-42A9-A308-B3C4D103A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116FDC-E908-4C25-9FA0-B54170B36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11675-2BAA-48EF-88F9-EE163F8D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7DE8F-1798-412E-918E-86B840BE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8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D685A-992D-431C-A1CF-30ED39BE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14611-A47D-42CC-8A16-BAD406174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7A335-8D53-489E-A4F2-7895677D0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15E44-66FA-4B79-B16A-2C9380A71AD9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C717D-54BF-4A16-8C20-B542DE843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DB01B-3F4E-48A0-A5A7-CF808558B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71F92E-6042-4120-AD29-7C75C426D05E}"/>
              </a:ext>
            </a:extLst>
          </p:cNvPr>
          <p:cNvSpPr txBox="1"/>
          <p:nvPr/>
        </p:nvSpPr>
        <p:spPr>
          <a:xfrm>
            <a:off x="10381976" y="164932"/>
            <a:ext cx="1710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مدرسة سارة للتعليم الأساسي ح1</a:t>
            </a:r>
            <a:endParaRPr lang="en-US" sz="1100" b="1" u="sn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BC5C8A-EEE1-4141-915C-37EC6CC4C0A5}"/>
              </a:ext>
            </a:extLst>
          </p:cNvPr>
          <p:cNvSpPr txBox="1"/>
          <p:nvPr/>
        </p:nvSpPr>
        <p:spPr>
          <a:xfrm>
            <a:off x="10491980" y="415286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إعداد المعلمة / نـورة كرم .</a:t>
            </a:r>
            <a:endParaRPr lang="en-US" sz="1100" b="1" u="sn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2443CA-787B-4EED-89F0-3401EBCF05E5}"/>
              </a:ext>
            </a:extLst>
          </p:cNvPr>
          <p:cNvSpPr/>
          <p:nvPr/>
        </p:nvSpPr>
        <p:spPr>
          <a:xfrm>
            <a:off x="2531165" y="1350970"/>
            <a:ext cx="6745357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أَوَلُ مـا نَبْـدَأُ بِهِ هُــوَ  :</a:t>
            </a:r>
            <a:endParaRPr lang="en-US" sz="6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2" descr="Image result for رسومصورة يد تدعو الله">
            <a:extLst>
              <a:ext uri="{FF2B5EF4-FFF2-40B4-BE49-F238E27FC236}">
                <a16:creationId xmlns:a16="http://schemas.microsoft.com/office/drawing/2014/main" id="{E49A2DAD-9F3E-4F3C-B8BD-19382D3E5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2" y="2590801"/>
            <a:ext cx="11472034" cy="4011334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C948E5-47B1-4C59-919C-B83FA7A575CD}"/>
              </a:ext>
            </a:extLst>
          </p:cNvPr>
          <p:cNvSpPr/>
          <p:nvPr/>
        </p:nvSpPr>
        <p:spPr>
          <a:xfrm>
            <a:off x="7424530" y="5401806"/>
            <a:ext cx="397853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الدُّعـــــــاءُ</a:t>
            </a:r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صورة 3">
            <a:extLst>
              <a:ext uri="{FF2B5EF4-FFF2-40B4-BE49-F238E27FC236}">
                <a16:creationId xmlns:a16="http://schemas.microsoft.com/office/drawing/2014/main" id="{3FE8A2CC-4DDB-4518-8501-8A1D0716A11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78" y="250861"/>
            <a:ext cx="2703443" cy="67836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CEC1FCCE-DD12-4A5F-B17D-56795656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4" y="255864"/>
            <a:ext cx="1447215" cy="6733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093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ABF462-2C1E-423D-8229-643A1F067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48" t="41273" r="29891" b="27400"/>
          <a:stretch/>
        </p:blipFill>
        <p:spPr>
          <a:xfrm>
            <a:off x="725010" y="1296139"/>
            <a:ext cx="10741980" cy="48738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9A3826-F454-4B2E-A3EF-7CBC0784BBFB}"/>
              </a:ext>
            </a:extLst>
          </p:cNvPr>
          <p:cNvSpPr/>
          <p:nvPr/>
        </p:nvSpPr>
        <p:spPr>
          <a:xfrm>
            <a:off x="287612" y="395632"/>
            <a:ext cx="11764759" cy="584775"/>
          </a:xfrm>
          <a:prstGeom prst="rect">
            <a:avLst/>
          </a:prstGeom>
          <a:solidFill>
            <a:srgbClr val="CCECFF"/>
          </a:solidFill>
          <a:ln w="38100">
            <a:solidFill>
              <a:srgbClr val="7030A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200" b="1" cap="none" spc="0" dirty="0">
                <a:ln/>
                <a:solidFill>
                  <a:srgbClr val="FF0000"/>
                </a:solidFill>
                <a:effectLst/>
              </a:rPr>
              <a:t>اكْمِلْ الْجُمَلَ التّالِيَةِ بِالْكَلِمَةِ الْمُناسِبَةِ لِتُكَوِّنَ جَمَلًا اسْمِيَّةً وَ فِعْلِيَّةً ص 19 من كِتابِ النَّشاطِ .</a:t>
            </a:r>
            <a:endParaRPr lang="en-US" sz="32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7314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9A3826-F454-4B2E-A3EF-7CBC0784BBFB}"/>
              </a:ext>
            </a:extLst>
          </p:cNvPr>
          <p:cNvSpPr/>
          <p:nvPr/>
        </p:nvSpPr>
        <p:spPr>
          <a:xfrm>
            <a:off x="3151326" y="297978"/>
            <a:ext cx="6019597" cy="584775"/>
          </a:xfrm>
          <a:prstGeom prst="rect">
            <a:avLst/>
          </a:prstGeom>
          <a:solidFill>
            <a:srgbClr val="CCECFF"/>
          </a:solidFill>
          <a:ln w="38100">
            <a:solidFill>
              <a:srgbClr val="7030A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200" b="1" cap="none" spc="0" dirty="0">
                <a:ln/>
                <a:solidFill>
                  <a:srgbClr val="FF0000"/>
                </a:solidFill>
                <a:effectLst/>
              </a:rPr>
              <a:t>شاهِدْ الْفيديو ، وَسَجّـلْ الْكَلِماتِ في كَرّاسَتِكَ .</a:t>
            </a:r>
            <a:endParaRPr lang="en-US" sz="32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" name="VID-20200917-WA0005">
            <a:hlinkClick r:id="" action="ppaction://media"/>
            <a:extLst>
              <a:ext uri="{FF2B5EF4-FFF2-40B4-BE49-F238E27FC236}">
                <a16:creationId xmlns:a16="http://schemas.microsoft.com/office/drawing/2014/main" id="{3DA0A25C-8A1A-42E6-88EB-E7340E9A6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640" y="1003177"/>
            <a:ext cx="10768612" cy="561539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0290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2F1BCF-23C6-40FF-B228-C97F62A39850}"/>
              </a:ext>
            </a:extLst>
          </p:cNvPr>
          <p:cNvSpPr/>
          <p:nvPr/>
        </p:nvSpPr>
        <p:spPr>
          <a:xfrm>
            <a:off x="5827061" y="170868"/>
            <a:ext cx="604203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هَيّـا نَقْرَأُ الْأَفْعالَ لِتَدْخُلَ بَيْتَها :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F67C62-616D-4B46-9868-5A6EA7906753}"/>
              </a:ext>
            </a:extLst>
          </p:cNvPr>
          <p:cNvGrpSpPr/>
          <p:nvPr/>
        </p:nvGrpSpPr>
        <p:grpSpPr>
          <a:xfrm>
            <a:off x="9436963" y="2184223"/>
            <a:ext cx="2521258" cy="4502909"/>
            <a:chOff x="9579006" y="2184223"/>
            <a:chExt cx="2148396" cy="450290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CE3625A-BD48-4CAA-99AF-F4631FEBEBC1}"/>
                </a:ext>
              </a:extLst>
            </p:cNvPr>
            <p:cNvSpPr/>
            <p:nvPr/>
          </p:nvSpPr>
          <p:spPr>
            <a:xfrm>
              <a:off x="9579006" y="3213717"/>
              <a:ext cx="2148396" cy="3473415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89759F1E-C64A-4750-8130-170663E1EFF7}"/>
                </a:ext>
              </a:extLst>
            </p:cNvPr>
            <p:cNvSpPr/>
            <p:nvPr/>
          </p:nvSpPr>
          <p:spPr>
            <a:xfrm>
              <a:off x="9579006" y="2184223"/>
              <a:ext cx="2121017" cy="1028449"/>
            </a:xfrm>
            <a:prstGeom prst="triangl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DB7E3C-D88B-40B0-957A-2DE07717BE58}"/>
              </a:ext>
            </a:extLst>
          </p:cNvPr>
          <p:cNvGrpSpPr/>
          <p:nvPr/>
        </p:nvGrpSpPr>
        <p:grpSpPr>
          <a:xfrm>
            <a:off x="261879" y="2220715"/>
            <a:ext cx="2521258" cy="4502909"/>
            <a:chOff x="9579006" y="2184223"/>
            <a:chExt cx="2148396" cy="450290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F75D5FF-0523-4CAE-8E81-83C560DE66F8}"/>
                </a:ext>
              </a:extLst>
            </p:cNvPr>
            <p:cNvSpPr/>
            <p:nvPr/>
          </p:nvSpPr>
          <p:spPr>
            <a:xfrm>
              <a:off x="9579006" y="3213717"/>
              <a:ext cx="2148396" cy="3473415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D4FFFA33-71D6-44C0-8ECA-1A93DD1657B9}"/>
                </a:ext>
              </a:extLst>
            </p:cNvPr>
            <p:cNvSpPr/>
            <p:nvPr/>
          </p:nvSpPr>
          <p:spPr>
            <a:xfrm>
              <a:off x="9579006" y="2184223"/>
              <a:ext cx="2121017" cy="1028449"/>
            </a:xfrm>
            <a:prstGeom prst="triangl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A33CE2A-C019-48C8-9DCC-09EA6D485D39}"/>
              </a:ext>
            </a:extLst>
          </p:cNvPr>
          <p:cNvGrpSpPr/>
          <p:nvPr/>
        </p:nvGrpSpPr>
        <p:grpSpPr>
          <a:xfrm>
            <a:off x="4925664" y="2201875"/>
            <a:ext cx="2521258" cy="4502909"/>
            <a:chOff x="9579006" y="2184223"/>
            <a:chExt cx="2148396" cy="450290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996D130-DD32-4AAE-94E6-128848E40862}"/>
                </a:ext>
              </a:extLst>
            </p:cNvPr>
            <p:cNvSpPr/>
            <p:nvPr/>
          </p:nvSpPr>
          <p:spPr>
            <a:xfrm>
              <a:off x="9579006" y="3213717"/>
              <a:ext cx="2148396" cy="3473415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59629DC7-3A91-4B4E-AEB3-D8460A0B7C64}"/>
                </a:ext>
              </a:extLst>
            </p:cNvPr>
            <p:cNvSpPr/>
            <p:nvPr/>
          </p:nvSpPr>
          <p:spPr>
            <a:xfrm>
              <a:off x="9579006" y="2184223"/>
              <a:ext cx="2121017" cy="1028449"/>
            </a:xfrm>
            <a:prstGeom prst="triangl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4EB04BA-C71C-42EB-BE46-3A7C5BFF7BB2}"/>
              </a:ext>
            </a:extLst>
          </p:cNvPr>
          <p:cNvSpPr/>
          <p:nvPr/>
        </p:nvSpPr>
        <p:spPr>
          <a:xfrm>
            <a:off x="9621580" y="2590220"/>
            <a:ext cx="19511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فِعْلُ ماضٍ.</a:t>
            </a:r>
            <a:endParaRPr lang="en-US" sz="40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ACFF494-0F83-48E1-8A44-4B2F1FC2A8F0}"/>
              </a:ext>
            </a:extLst>
          </p:cNvPr>
          <p:cNvSpPr/>
          <p:nvPr/>
        </p:nvSpPr>
        <p:spPr>
          <a:xfrm>
            <a:off x="4950153" y="2636799"/>
            <a:ext cx="23519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فِعْلُ مُضارعٍ.</a:t>
            </a:r>
            <a:endParaRPr lang="en-US" sz="40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DA3516B-7E32-4F91-AE91-9DB0700423F7}"/>
              </a:ext>
            </a:extLst>
          </p:cNvPr>
          <p:cNvSpPr/>
          <p:nvPr/>
        </p:nvSpPr>
        <p:spPr>
          <a:xfrm>
            <a:off x="387631" y="2636799"/>
            <a:ext cx="19447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فِعْـلُ أَمْــرٍ.</a:t>
            </a:r>
            <a:endParaRPr lang="en-US" sz="40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85F290-7821-42D8-94F3-A133E3FF0991}"/>
              </a:ext>
            </a:extLst>
          </p:cNvPr>
          <p:cNvSpPr/>
          <p:nvPr/>
        </p:nvSpPr>
        <p:spPr>
          <a:xfrm>
            <a:off x="10748297" y="1180572"/>
            <a:ext cx="1120803" cy="56581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يَفْتَحُ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5A13EF-3BD3-4142-AAAC-7954550FEA89}"/>
              </a:ext>
            </a:extLst>
          </p:cNvPr>
          <p:cNvSpPr/>
          <p:nvPr/>
        </p:nvSpPr>
        <p:spPr>
          <a:xfrm>
            <a:off x="9699265" y="1180572"/>
            <a:ext cx="1120803" cy="565811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فَتَحَ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7D4BFA-DF8E-456F-8F47-347932B0E11E}"/>
              </a:ext>
            </a:extLst>
          </p:cNvPr>
          <p:cNvSpPr/>
          <p:nvPr/>
        </p:nvSpPr>
        <p:spPr>
          <a:xfrm>
            <a:off x="8650233" y="1186932"/>
            <a:ext cx="1120803" cy="5658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افْتَـحْ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D08952-DC53-43EF-AFB4-F9E47346FC52}"/>
              </a:ext>
            </a:extLst>
          </p:cNvPr>
          <p:cNvSpPr/>
          <p:nvPr/>
        </p:nvSpPr>
        <p:spPr>
          <a:xfrm>
            <a:off x="6383039" y="1195810"/>
            <a:ext cx="1120803" cy="56581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يُغَيِّرُ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921013-8C6C-41EB-9642-B21E7DC3DE62}"/>
              </a:ext>
            </a:extLst>
          </p:cNvPr>
          <p:cNvSpPr/>
          <p:nvPr/>
        </p:nvSpPr>
        <p:spPr>
          <a:xfrm>
            <a:off x="5334007" y="1190930"/>
            <a:ext cx="1120803" cy="565811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غَـيِّرَ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930E79-0F17-4E6E-B7DB-925A8A66EA77}"/>
              </a:ext>
            </a:extLst>
          </p:cNvPr>
          <p:cNvSpPr/>
          <p:nvPr/>
        </p:nvSpPr>
        <p:spPr>
          <a:xfrm>
            <a:off x="4284975" y="1195810"/>
            <a:ext cx="1120803" cy="5658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غَـيِّرْ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9E8AFF-A6E7-48D1-89AF-B4F1F63FE417}"/>
              </a:ext>
            </a:extLst>
          </p:cNvPr>
          <p:cNvSpPr/>
          <p:nvPr/>
        </p:nvSpPr>
        <p:spPr>
          <a:xfrm>
            <a:off x="2549358" y="1188409"/>
            <a:ext cx="1120803" cy="56581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يَضَعُ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1280340-FA13-46D8-AE79-C0E6FA745D80}"/>
              </a:ext>
            </a:extLst>
          </p:cNvPr>
          <p:cNvSpPr/>
          <p:nvPr/>
        </p:nvSpPr>
        <p:spPr>
          <a:xfrm>
            <a:off x="1500326" y="1183529"/>
            <a:ext cx="1120803" cy="565811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وَضَعَ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AAFB1D-662B-49E4-88C8-E723B4B56AF4}"/>
              </a:ext>
            </a:extLst>
          </p:cNvPr>
          <p:cNvSpPr/>
          <p:nvPr/>
        </p:nvSpPr>
        <p:spPr>
          <a:xfrm>
            <a:off x="523065" y="1188409"/>
            <a:ext cx="1049032" cy="5658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ضَـعْ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6B88D0C-8F8A-45C2-9BCE-92DAAD4BEAE4}"/>
              </a:ext>
            </a:extLst>
          </p:cNvPr>
          <p:cNvSpPr/>
          <p:nvPr/>
        </p:nvSpPr>
        <p:spPr>
          <a:xfrm>
            <a:off x="8737102" y="1942690"/>
            <a:ext cx="1120803" cy="56581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يَرْسُمُ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AFD9CD5-A2D0-4D03-B7DB-ADF8D7831875}"/>
              </a:ext>
            </a:extLst>
          </p:cNvPr>
          <p:cNvSpPr/>
          <p:nvPr/>
        </p:nvSpPr>
        <p:spPr>
          <a:xfrm>
            <a:off x="7688070" y="1937810"/>
            <a:ext cx="1120803" cy="565811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رَسَمَ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068BEA8-EFE1-44BE-8690-746EF2557999}"/>
              </a:ext>
            </a:extLst>
          </p:cNvPr>
          <p:cNvSpPr/>
          <p:nvPr/>
        </p:nvSpPr>
        <p:spPr>
          <a:xfrm>
            <a:off x="6639038" y="1942690"/>
            <a:ext cx="1120803" cy="5658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ارْسُمْ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D422F3-6120-4E0C-9235-E90C03775CC8}"/>
              </a:ext>
            </a:extLst>
          </p:cNvPr>
          <p:cNvSpPr/>
          <p:nvPr/>
        </p:nvSpPr>
        <p:spPr>
          <a:xfrm>
            <a:off x="4361893" y="1984677"/>
            <a:ext cx="1120803" cy="56581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يَمْزِجُ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2A9934-7D05-4577-B092-80E079CC70AE}"/>
              </a:ext>
            </a:extLst>
          </p:cNvPr>
          <p:cNvSpPr/>
          <p:nvPr/>
        </p:nvSpPr>
        <p:spPr>
          <a:xfrm>
            <a:off x="3312861" y="1979797"/>
            <a:ext cx="1120803" cy="565811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مَزَجَ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A236B3B-654F-4CE4-A447-02F968ED3BF9}"/>
              </a:ext>
            </a:extLst>
          </p:cNvPr>
          <p:cNvSpPr/>
          <p:nvPr/>
        </p:nvSpPr>
        <p:spPr>
          <a:xfrm>
            <a:off x="2263829" y="1984677"/>
            <a:ext cx="1120803" cy="5658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امْـزِجْ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0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0.41393 0.318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3" y="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04414 0.318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63242 0.324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28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05586 0.418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40404 0.4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95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27435 0.427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4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25664 0.529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71263 0.511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02929 0.5296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21237 0.5064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26094 0.50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0.00139 L -0.4263 0.5078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05716 0.5967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2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52643 0.5900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5" y="2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15443 0.5939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5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A36EB-8A36-408B-8C45-87B6BF6DD669}"/>
              </a:ext>
            </a:extLst>
          </p:cNvPr>
          <p:cNvSpPr/>
          <p:nvPr/>
        </p:nvSpPr>
        <p:spPr>
          <a:xfrm>
            <a:off x="1962127" y="387329"/>
            <a:ext cx="8468985" cy="584775"/>
          </a:xfrm>
          <a:prstGeom prst="rect">
            <a:avLst/>
          </a:prstGeom>
          <a:solidFill>
            <a:srgbClr val="CCECFF"/>
          </a:solidFill>
          <a:ln w="38100">
            <a:solidFill>
              <a:srgbClr val="7030A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200" b="1" cap="none" spc="0" dirty="0">
                <a:ln/>
                <a:solidFill>
                  <a:srgbClr val="FF0000"/>
                </a:solidFill>
                <a:effectLst/>
              </a:rPr>
              <a:t>افْتَحْ ص( 19) مِنْ كِتابِ النّشاطِ ، وَابْدَأ حل التَّدريب رقم ( 2) .</a:t>
            </a:r>
            <a:endParaRPr lang="en-US" sz="32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593698-1ACD-40B2-A745-17F180A55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3" t="39111" r="29417" b="35407"/>
          <a:stretch/>
        </p:blipFill>
        <p:spPr>
          <a:xfrm>
            <a:off x="609600" y="1239520"/>
            <a:ext cx="11013440" cy="49885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55754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A36EB-8A36-408B-8C45-87B6BF6DD669}"/>
              </a:ext>
            </a:extLst>
          </p:cNvPr>
          <p:cNvSpPr/>
          <p:nvPr/>
        </p:nvSpPr>
        <p:spPr>
          <a:xfrm>
            <a:off x="6145559" y="214609"/>
            <a:ext cx="6096542" cy="646331"/>
          </a:xfrm>
          <a:prstGeom prst="rect">
            <a:avLst/>
          </a:prstGeom>
          <a:solidFill>
            <a:srgbClr val="CCECFF"/>
          </a:solidFill>
          <a:ln w="38100">
            <a:solidFill>
              <a:srgbClr val="7030A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600" b="1" cap="none" spc="0" dirty="0">
                <a:ln/>
                <a:solidFill>
                  <a:srgbClr val="FF0000"/>
                </a:solidFill>
                <a:effectLst/>
              </a:rPr>
              <a:t>أَجِبْ عَنِ السؤال لِتَكْـتُبَ أَنْـواعَ الْأَفْعالِ  .</a:t>
            </a:r>
            <a:endParaRPr lang="en-US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BAD40A-39CE-47FA-9ED7-2D53680BF40B}"/>
              </a:ext>
            </a:extLst>
          </p:cNvPr>
          <p:cNvGrpSpPr/>
          <p:nvPr/>
        </p:nvGrpSpPr>
        <p:grpSpPr>
          <a:xfrm>
            <a:off x="2490805" y="1059538"/>
            <a:ext cx="4802818" cy="1401385"/>
            <a:chOff x="3270914" y="1059538"/>
            <a:chExt cx="4030461" cy="1968935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E5F92668-AEEB-4F91-99FF-21C5437F4939}"/>
                </a:ext>
              </a:extLst>
            </p:cNvPr>
            <p:cNvSpPr/>
            <p:nvPr/>
          </p:nvSpPr>
          <p:spPr>
            <a:xfrm>
              <a:off x="3270914" y="1059538"/>
              <a:ext cx="4030461" cy="1968935"/>
            </a:xfrm>
            <a:prstGeom prst="wedgeEllipseCallout">
              <a:avLst>
                <a:gd name="adj1" fmla="val 114225"/>
                <a:gd name="adj2" fmla="val 18125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C33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21269F5-7E65-4067-AC5D-E0611555FADE}"/>
                </a:ext>
              </a:extLst>
            </p:cNvPr>
            <p:cNvSpPr/>
            <p:nvPr/>
          </p:nvSpPr>
          <p:spPr>
            <a:xfrm>
              <a:off x="3391268" y="1507294"/>
              <a:ext cx="378975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ar-AE" sz="5400" b="1" dirty="0">
                  <a:ln/>
                  <a:solidFill>
                    <a:srgbClr val="CC3300"/>
                  </a:solidFill>
                </a:rPr>
                <a:t>ماذا فَعَلْتَ بالْأَمْسِ؟.</a:t>
              </a:r>
              <a:endParaRPr lang="en-US" sz="5400" b="1" cap="none" spc="0" dirty="0">
                <a:ln/>
                <a:solidFill>
                  <a:srgbClr val="CC3300"/>
                </a:solidFill>
                <a:effectLst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1BC328-3C98-42B7-B8D8-41A2B2A7FC0D}"/>
              </a:ext>
            </a:extLst>
          </p:cNvPr>
          <p:cNvGrpSpPr/>
          <p:nvPr/>
        </p:nvGrpSpPr>
        <p:grpSpPr>
          <a:xfrm>
            <a:off x="4082240" y="2658250"/>
            <a:ext cx="4126637" cy="1401384"/>
            <a:chOff x="3311371" y="860941"/>
            <a:chExt cx="4126637" cy="1401384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708B3193-DDCD-4B69-977F-772B559E6894}"/>
                </a:ext>
              </a:extLst>
            </p:cNvPr>
            <p:cNvSpPr/>
            <p:nvPr/>
          </p:nvSpPr>
          <p:spPr>
            <a:xfrm>
              <a:off x="3311371" y="860941"/>
              <a:ext cx="4126637" cy="1401384"/>
            </a:xfrm>
            <a:prstGeom prst="wedgeEllipseCallout">
              <a:avLst>
                <a:gd name="adj1" fmla="val -99101"/>
                <a:gd name="adj2" fmla="val -2117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C33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9F4EBE-76C9-42D0-AE5C-A255B9F70B33}"/>
                </a:ext>
              </a:extLst>
            </p:cNvPr>
            <p:cNvSpPr/>
            <p:nvPr/>
          </p:nvSpPr>
          <p:spPr>
            <a:xfrm>
              <a:off x="3449878" y="1120676"/>
              <a:ext cx="391325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ar-AE" sz="5400" b="1" dirty="0">
                  <a:ln/>
                  <a:solidFill>
                    <a:srgbClr val="CC3300"/>
                  </a:solidFill>
                </a:rPr>
                <a:t>ماذا تَفْعَلُ الآن ؟.</a:t>
              </a:r>
              <a:endParaRPr lang="en-US" sz="5400" b="1" cap="none" spc="0" dirty="0">
                <a:ln/>
                <a:solidFill>
                  <a:srgbClr val="CC3300"/>
                </a:solidFill>
                <a:effectLst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0B8871-3123-440E-8E01-279DF83EC18B}"/>
              </a:ext>
            </a:extLst>
          </p:cNvPr>
          <p:cNvGrpSpPr/>
          <p:nvPr/>
        </p:nvGrpSpPr>
        <p:grpSpPr>
          <a:xfrm flipH="1">
            <a:off x="2901949" y="4537998"/>
            <a:ext cx="4391673" cy="1774025"/>
            <a:chOff x="3311371" y="860941"/>
            <a:chExt cx="4126637" cy="1401384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FDA945F5-A2FC-4E2A-AA56-472A4F89CA16}"/>
                </a:ext>
              </a:extLst>
            </p:cNvPr>
            <p:cNvSpPr/>
            <p:nvPr/>
          </p:nvSpPr>
          <p:spPr>
            <a:xfrm>
              <a:off x="3311371" y="860941"/>
              <a:ext cx="4126637" cy="1401384"/>
            </a:xfrm>
            <a:prstGeom prst="wedgeEllipseCallout">
              <a:avLst>
                <a:gd name="adj1" fmla="val -99101"/>
                <a:gd name="adj2" fmla="val -2117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CC33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D14655-E63E-4FA0-86BF-068E242338A7}"/>
                </a:ext>
              </a:extLst>
            </p:cNvPr>
            <p:cNvSpPr/>
            <p:nvPr/>
          </p:nvSpPr>
          <p:spPr>
            <a:xfrm>
              <a:off x="3729701" y="1007755"/>
              <a:ext cx="3289979" cy="123994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ar-AE" sz="4800" b="1" dirty="0">
                  <a:ln/>
                  <a:solidFill>
                    <a:srgbClr val="CC3300"/>
                  </a:solidFill>
                </a:rPr>
                <a:t>اطْلُبْ </a:t>
              </a:r>
              <a:r>
                <a:rPr lang="ar-AE" sz="4800" b="1">
                  <a:ln/>
                  <a:solidFill>
                    <a:srgbClr val="CC3300"/>
                  </a:solidFill>
                </a:rPr>
                <a:t>مِنْ صَديقِكَ</a:t>
              </a:r>
              <a:endParaRPr lang="ar-AE" sz="4800" b="1" dirty="0">
                <a:ln/>
                <a:solidFill>
                  <a:srgbClr val="CC3300"/>
                </a:solidFill>
              </a:endParaRPr>
            </a:p>
            <a:p>
              <a:pPr algn="ctr"/>
              <a:r>
                <a:rPr lang="ar-AE" sz="4800" b="1" dirty="0">
                  <a:ln/>
                  <a:solidFill>
                    <a:srgbClr val="CC3300"/>
                  </a:solidFill>
                </a:rPr>
                <a:t> أَنْ يَفْعَلَ شَيْئًا؟.</a:t>
              </a:r>
              <a:endParaRPr lang="en-US" sz="4800" b="1" cap="none" spc="0" dirty="0">
                <a:ln/>
                <a:solidFill>
                  <a:srgbClr val="CC3300"/>
                </a:solidFill>
                <a:effectLst/>
              </a:endParaRPr>
            </a:p>
          </p:txBody>
        </p:sp>
      </p:grpSp>
      <p:pic>
        <p:nvPicPr>
          <p:cNvPr id="2052" name="Picture 4" descr="شخصية للرسوم المتحركة لطيف جهة مرسومة الرياح المعلم عنصر الاحتلال, رسوم  متحركة, شخصية, جميل PNG وملف PSD للتحميل مجانا">
            <a:extLst>
              <a:ext uri="{FF2B5EF4-FFF2-40B4-BE49-F238E27FC236}">
                <a16:creationId xmlns:a16="http://schemas.microsoft.com/office/drawing/2014/main" id="{7798034E-4C16-48B2-9882-0C650EB46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974" y="418712"/>
            <a:ext cx="2828278" cy="344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شخصية للرسوم المتحركة لطيف جهة مرسومة الرياح المعلم عنصر الاحتلال, رسوم  متحركة, شخصية, جميل PNG وملف PSD للتحميل مجانا">
            <a:extLst>
              <a:ext uri="{FF2B5EF4-FFF2-40B4-BE49-F238E27FC236}">
                <a16:creationId xmlns:a16="http://schemas.microsoft.com/office/drawing/2014/main" id="{021029BE-42A5-4150-A52E-D789BBB84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2" y="1471363"/>
            <a:ext cx="2828278" cy="413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شخصية للرسوم المتحركة لطيف جهة مرسومة الرياح المعلم عنصر الاحتلال, رسوم  متحركة, شخصية, جميل PNG وملف PSD للتحميل مجانا">
            <a:extLst>
              <a:ext uri="{FF2B5EF4-FFF2-40B4-BE49-F238E27FC236}">
                <a16:creationId xmlns:a16="http://schemas.microsoft.com/office/drawing/2014/main" id="{F84FE9AC-C7DF-4B65-8691-FFADB847A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384" y="3168477"/>
            <a:ext cx="2828278" cy="413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46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خلفيات بوربوينت مجانية 2020 • تطبيق رفيق">
            <a:extLst>
              <a:ext uri="{FF2B5EF4-FFF2-40B4-BE49-F238E27FC236}">
                <a16:creationId xmlns:a16="http://schemas.microsoft.com/office/drawing/2014/main" id="{ABD42ACC-D691-4EE2-BB34-771950374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6B9AC994-D911-43D3-ADE7-29A3E7688325}"/>
              </a:ext>
            </a:extLst>
          </p:cNvPr>
          <p:cNvSpPr/>
          <p:nvPr/>
        </p:nvSpPr>
        <p:spPr>
          <a:xfrm flipH="1">
            <a:off x="6612414" y="218732"/>
            <a:ext cx="3532633" cy="715617"/>
          </a:xfrm>
          <a:prstGeom prst="homePlate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>
                <a:solidFill>
                  <a:schemeClr val="accent6">
                    <a:lumMod val="50000"/>
                  </a:schemeClr>
                </a:solidFill>
              </a:rPr>
              <a:t>بِطاقَـةُ الْخـروجِ ..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8A51F8E-EBE7-4CF3-A052-8AF95BB59502}"/>
              </a:ext>
            </a:extLst>
          </p:cNvPr>
          <p:cNvSpPr/>
          <p:nvPr/>
        </p:nvSpPr>
        <p:spPr>
          <a:xfrm>
            <a:off x="221942" y="1521425"/>
            <a:ext cx="9286042" cy="934349"/>
          </a:xfrm>
          <a:prstGeom prst="wedgeRoundRectCallout">
            <a:avLst>
              <a:gd name="adj1" fmla="val 67343"/>
              <a:gd name="adj2" fmla="val -3727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ما أَنْواعُ الْفِعـلِ الّتي تَعَلَّمْتَها الْيَــوْم؟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CD88850D-EF0F-4418-99F5-350B53ECB84D}"/>
              </a:ext>
            </a:extLst>
          </p:cNvPr>
          <p:cNvSpPr/>
          <p:nvPr/>
        </p:nvSpPr>
        <p:spPr>
          <a:xfrm>
            <a:off x="2225964" y="3801862"/>
            <a:ext cx="6131973" cy="2127883"/>
          </a:xfrm>
          <a:prstGeom prst="wedgeRectCallout">
            <a:avLst>
              <a:gd name="adj1" fmla="val 92490"/>
              <a:gd name="adj2" fmla="val 27091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0033CC"/>
                </a:solidFill>
              </a:rPr>
              <a:t>أكْمِلْ الحل ص 19 وَ أرْسِلْهُ عَلى البوابَةِ الذّكيةِ ..</a:t>
            </a:r>
            <a:endParaRPr lang="en-US" sz="4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4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017DD3-89FF-4F03-A60B-38A4E9367059}"/>
              </a:ext>
            </a:extLst>
          </p:cNvPr>
          <p:cNvSpPr/>
          <p:nvPr/>
        </p:nvSpPr>
        <p:spPr>
          <a:xfrm>
            <a:off x="0" y="0"/>
            <a:ext cx="12115800" cy="6858000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0EF1FA-E75A-4F96-8692-D3480BBFC0DF}"/>
              </a:ext>
            </a:extLst>
          </p:cNvPr>
          <p:cNvSpPr/>
          <p:nvPr/>
        </p:nvSpPr>
        <p:spPr>
          <a:xfrm>
            <a:off x="6446840" y="228600"/>
            <a:ext cx="544036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CE130C-39D6-46DD-8275-FBCC160FE08F}"/>
              </a:ext>
            </a:extLst>
          </p:cNvPr>
          <p:cNvSpPr/>
          <p:nvPr/>
        </p:nvSpPr>
        <p:spPr>
          <a:xfrm>
            <a:off x="304801" y="228600"/>
            <a:ext cx="5562600" cy="6324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BC5431-55D2-45BD-AB3D-3F791C96F252}"/>
              </a:ext>
            </a:extLst>
          </p:cNvPr>
          <p:cNvSpPr/>
          <p:nvPr/>
        </p:nvSpPr>
        <p:spPr>
          <a:xfrm>
            <a:off x="8172020" y="548560"/>
            <a:ext cx="2822333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4000" b="1" u="sng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بَـطَلُ الْحِصَّـــةِ.</a:t>
            </a:r>
            <a:endParaRPr lang="en-US" sz="4000" b="1" u="sng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851CC-D7D0-4399-9608-ABA195CA5193}"/>
              </a:ext>
            </a:extLst>
          </p:cNvPr>
          <p:cNvSpPr/>
          <p:nvPr/>
        </p:nvSpPr>
        <p:spPr>
          <a:xfrm>
            <a:off x="2012783" y="548561"/>
            <a:ext cx="2864017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4000" b="1" u="sng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بَـطَلَةُ الْحِصَّـــةِ.</a:t>
            </a:r>
            <a:endParaRPr lang="en-US" sz="4000" b="1" u="sng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2" name="Picture 4" descr="Счастливый милый маленький ребенок девочка держит трофей | Премиум ...">
            <a:extLst>
              <a:ext uri="{FF2B5EF4-FFF2-40B4-BE49-F238E27FC236}">
                <a16:creationId xmlns:a16="http://schemas.microsoft.com/office/drawing/2014/main" id="{CAF7EA62-E32A-40E7-BD39-5F996E51B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6" t="5705" r="17048" b="8889"/>
          <a:stretch/>
        </p:blipFill>
        <p:spPr bwMode="auto">
          <a:xfrm>
            <a:off x="607313" y="406703"/>
            <a:ext cx="1253070" cy="14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اللون الديكور التصميم الجرافيكي القاع الأصلي, الديكور, القاع ...">
            <a:extLst>
              <a:ext uri="{FF2B5EF4-FFF2-40B4-BE49-F238E27FC236}">
                <a16:creationId xmlns:a16="http://schemas.microsoft.com/office/drawing/2014/main" id="{748E2A51-8DC4-4698-A8E0-370BBB097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67" y="406703"/>
            <a:ext cx="1400881" cy="1413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باركو للأخت (نبع الحنان ) صارت من اهل الدار - منتديات درر العراق">
            <a:extLst>
              <a:ext uri="{FF2B5EF4-FFF2-40B4-BE49-F238E27FC236}">
                <a16:creationId xmlns:a16="http://schemas.microsoft.com/office/drawing/2014/main" id="{64016320-25D7-4DEF-A84A-07140F92FF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093" y="1252132"/>
            <a:ext cx="3942295" cy="566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6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id="{4224C427-25BF-4400-8F02-1E27253D224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71" y="250861"/>
            <a:ext cx="2703443" cy="84064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71F92E-6042-4120-AD29-7C75C426D05E}"/>
              </a:ext>
            </a:extLst>
          </p:cNvPr>
          <p:cNvSpPr txBox="1"/>
          <p:nvPr/>
        </p:nvSpPr>
        <p:spPr>
          <a:xfrm>
            <a:off x="10288133" y="333807"/>
            <a:ext cx="1710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مدرسة سارة للتعليم الأساسي ح1</a:t>
            </a:r>
            <a:endParaRPr lang="en-US" sz="1100" b="1" u="sn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BC5C8A-EEE1-4141-915C-37EC6CC4C0A5}"/>
              </a:ext>
            </a:extLst>
          </p:cNvPr>
          <p:cNvSpPr txBox="1"/>
          <p:nvPr/>
        </p:nvSpPr>
        <p:spPr>
          <a:xfrm>
            <a:off x="10434807" y="667613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إعداد المعلمة / نـورة كرم .</a:t>
            </a:r>
            <a:endParaRPr lang="en-US" sz="1100" b="1" u="sng" dirty="0"/>
          </a:p>
        </p:txBody>
      </p:sp>
      <p:pic>
        <p:nvPicPr>
          <p:cNvPr id="3" name="Picture 2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5A63BD6A-BC2C-4FB9-8722-EADB795BF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5" y="255865"/>
            <a:ext cx="1298714" cy="5954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حمد بن راشد ومحمد بن زايد يتابعان التحضيرات النهائية والاستعدادات ...">
            <a:extLst>
              <a:ext uri="{FF2B5EF4-FFF2-40B4-BE49-F238E27FC236}">
                <a16:creationId xmlns:a16="http://schemas.microsoft.com/office/drawing/2014/main" id="{557CC8C4-43C3-4BD9-90D2-D729D8BAA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" y="1342366"/>
            <a:ext cx="11388357" cy="5347252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واطنون ومقيمون يطلقون حملة “ملتزمون يا وطن” – رادار نيوز">
            <a:extLst>
              <a:ext uri="{FF2B5EF4-FFF2-40B4-BE49-F238E27FC236}">
                <a16:creationId xmlns:a16="http://schemas.microsoft.com/office/drawing/2014/main" id="{CBDB0820-B8D8-47A1-AB30-5A6E064C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61" y="1628801"/>
            <a:ext cx="2432944" cy="1610139"/>
          </a:xfrm>
          <a:prstGeom prst="flowChartConnector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x_-_النشيد_الوطني_لدولة_الإمارات_العربية_المتحدة_عيشى_بلادى_national_anthem_u_a_e">
            <a:hlinkClick r:id="" action="ppaction://media"/>
            <a:extLst>
              <a:ext uri="{FF2B5EF4-FFF2-40B4-BE49-F238E27FC236}">
                <a16:creationId xmlns:a16="http://schemas.microsoft.com/office/drawing/2014/main" id="{395FEFA9-B529-4CEE-8F42-95AC849C0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678" y="5895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8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3E0DC0-C509-4F14-9710-1A94F1F917C6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E339B6-B104-42DF-9429-6000657E6E90}"/>
              </a:ext>
            </a:extLst>
          </p:cNvPr>
          <p:cNvSpPr/>
          <p:nvPr/>
        </p:nvSpPr>
        <p:spPr>
          <a:xfrm>
            <a:off x="2717665" y="431460"/>
            <a:ext cx="6208621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  <a:scene3d>
            <a:camera prst="orthographicFront"/>
            <a:lightRig rig="harsh" dir="t"/>
          </a:scene3d>
          <a:sp3d>
            <a:bevelT prst="angle"/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800" b="1" dirty="0">
                <a:ln/>
                <a:solidFill>
                  <a:srgbClr val="FF0000"/>
                </a:solidFill>
              </a:rPr>
              <a:t>قوانينُ التَّعْليمِ عَنْ بُعد.</a:t>
            </a:r>
            <a:endParaRPr lang="en-US" sz="4800" b="1" dirty="0">
              <a:ln/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27BC58-99A1-4299-9FED-EFCC0E9DF855}"/>
              </a:ext>
            </a:extLst>
          </p:cNvPr>
          <p:cNvGrpSpPr/>
          <p:nvPr/>
        </p:nvGrpSpPr>
        <p:grpSpPr>
          <a:xfrm>
            <a:off x="9210903" y="1610708"/>
            <a:ext cx="1755954" cy="1523999"/>
            <a:chOff x="7144100" y="2862195"/>
            <a:chExt cx="2015201" cy="2316346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3AD625-88C5-411A-85BF-CB47A5139870}"/>
                </a:ext>
              </a:extLst>
            </p:cNvPr>
            <p:cNvSpPr/>
            <p:nvPr/>
          </p:nvSpPr>
          <p:spPr>
            <a:xfrm>
              <a:off x="7144100" y="2862195"/>
              <a:ext cx="1923929" cy="22515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6" name="Picture 12" descr="Image result for صورة قوانين الصف  رسوم">
              <a:extLst>
                <a:ext uri="{FF2B5EF4-FFF2-40B4-BE49-F238E27FC236}">
                  <a16:creationId xmlns:a16="http://schemas.microsoft.com/office/drawing/2014/main" id="{36ED541F-117F-4552-B72F-A82244A9A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372" y="3108043"/>
              <a:ext cx="1923929" cy="207049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A88ED1-20F4-4DE7-A9BB-1E26A6F88B77}"/>
              </a:ext>
            </a:extLst>
          </p:cNvPr>
          <p:cNvSpPr/>
          <p:nvPr/>
        </p:nvSpPr>
        <p:spPr>
          <a:xfrm>
            <a:off x="9176096" y="3272537"/>
            <a:ext cx="2047071" cy="2610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* الْجُلوسُ في مَكانٍ هادِئٍ.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BB9AB7-CD7F-4706-8146-B9EEB410C068}"/>
              </a:ext>
            </a:extLst>
          </p:cNvPr>
          <p:cNvGrpSpPr/>
          <p:nvPr/>
        </p:nvGrpSpPr>
        <p:grpSpPr>
          <a:xfrm>
            <a:off x="6267241" y="1295111"/>
            <a:ext cx="2519964" cy="2112585"/>
            <a:chOff x="2928454" y="1509159"/>
            <a:chExt cx="3287091" cy="312854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B7DE8E-A0CF-4833-AABC-230771CBF93D}"/>
                </a:ext>
              </a:extLst>
            </p:cNvPr>
            <p:cNvSpPr/>
            <p:nvPr/>
          </p:nvSpPr>
          <p:spPr>
            <a:xfrm>
              <a:off x="3352800" y="1934364"/>
              <a:ext cx="2438400" cy="23140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2" name="Picture 18" descr="Image result for صورة تدل على كتم الصوت   رسوم">
              <a:extLst>
                <a:ext uri="{FF2B5EF4-FFF2-40B4-BE49-F238E27FC236}">
                  <a16:creationId xmlns:a16="http://schemas.microsoft.com/office/drawing/2014/main" id="{EA5F56E1-2F73-4306-83FE-3EF6FF5427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454" y="1509159"/>
              <a:ext cx="3287091" cy="31285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E464E5-5505-4AE1-9881-0D92EF168D2F}"/>
              </a:ext>
            </a:extLst>
          </p:cNvPr>
          <p:cNvSpPr/>
          <p:nvPr/>
        </p:nvSpPr>
        <p:spPr>
          <a:xfrm>
            <a:off x="6323840" y="3333220"/>
            <a:ext cx="2405194" cy="2610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* كَتْمُ الصَّوْتِ وَعَدَمُ </a:t>
            </a:r>
            <a:r>
              <a:rPr lang="ar-AE" sz="3600" b="1" dirty="0" err="1">
                <a:solidFill>
                  <a:srgbClr val="FF0000"/>
                </a:solidFill>
              </a:rPr>
              <a:t>التَّعَـبّثِ</a:t>
            </a:r>
            <a:r>
              <a:rPr lang="ar-AE" sz="3600" b="1" dirty="0">
                <a:solidFill>
                  <a:srgbClr val="FF0000"/>
                </a:solidFill>
              </a:rPr>
              <a:t> بِالسَّمّاعَةِ 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87311D-A380-4EE9-8E83-4AF28397123F}"/>
              </a:ext>
            </a:extLst>
          </p:cNvPr>
          <p:cNvSpPr/>
          <p:nvPr/>
        </p:nvSpPr>
        <p:spPr>
          <a:xfrm>
            <a:off x="3700833" y="3473516"/>
            <a:ext cx="1768776" cy="2384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* أحْتَرِمُ زَميلي وَمُعَلِّمَتي.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46" name="Picture 22" descr="Image result for صورة تدل على قوانين الصف     رسوم">
            <a:extLst>
              <a:ext uri="{FF2B5EF4-FFF2-40B4-BE49-F238E27FC236}">
                <a16:creationId xmlns:a16="http://schemas.microsoft.com/office/drawing/2014/main" id="{0DFC1F48-C990-4920-B09D-C4A1A28CB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44" y="1696127"/>
            <a:ext cx="1855618" cy="1695981"/>
          </a:xfrm>
          <a:prstGeom prst="flowChartConnector">
            <a:avLst/>
          </a:prstGeom>
          <a:noFill/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4964B8-6BDC-4C4F-BE76-835E034998A4}"/>
              </a:ext>
            </a:extLst>
          </p:cNvPr>
          <p:cNvSpPr/>
          <p:nvPr/>
        </p:nvSpPr>
        <p:spPr>
          <a:xfrm>
            <a:off x="808307" y="3505201"/>
            <a:ext cx="2084219" cy="2384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*أحْرِصُ عَلى الْمُشارَكةِ الْفَعّالَةِ.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Royaltyfree, الكرتون, التلميذ صورة بابوا نيو غينيا">
            <a:extLst>
              <a:ext uri="{FF2B5EF4-FFF2-40B4-BE49-F238E27FC236}">
                <a16:creationId xmlns:a16="http://schemas.microsoft.com/office/drawing/2014/main" id="{E8DA4140-092F-46CC-B450-060E800E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3" y="1755017"/>
            <a:ext cx="1748832" cy="1578203"/>
          </a:xfrm>
          <a:prstGeom prst="flowChartConnector">
            <a:avLst/>
          </a:prstGeom>
          <a:noFill/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48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3E0DC0-C509-4F14-9710-1A94F1F917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E339B6-B104-42DF-9429-6000657E6E90}"/>
              </a:ext>
            </a:extLst>
          </p:cNvPr>
          <p:cNvSpPr/>
          <p:nvPr/>
        </p:nvSpPr>
        <p:spPr>
          <a:xfrm>
            <a:off x="2904399" y="422675"/>
            <a:ext cx="4963886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  <a:scene3d>
            <a:camera prst="orthographicFront"/>
            <a:lightRig rig="harsh" dir="t"/>
          </a:scene3d>
          <a:sp3d>
            <a:bevelT prst="angle"/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800" b="1" dirty="0">
                <a:ln/>
                <a:solidFill>
                  <a:srgbClr val="FF0000"/>
                </a:solidFill>
              </a:rPr>
              <a:t>كِيْفَ أَحْمـي نَفْـسي .</a:t>
            </a:r>
            <a:endParaRPr lang="en-US" sz="4800" b="1" dirty="0">
              <a:ln/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A88ED1-20F4-4DE7-A9BB-1E26A6F88B77}"/>
              </a:ext>
            </a:extLst>
          </p:cNvPr>
          <p:cNvSpPr/>
          <p:nvPr/>
        </p:nvSpPr>
        <p:spPr>
          <a:xfrm>
            <a:off x="9041506" y="3637765"/>
            <a:ext cx="2342187" cy="21125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</a:rPr>
              <a:t>* التَّباعُدُ الْجَسَـدي.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E464E5-5505-4AE1-9881-0D92EF168D2F}"/>
              </a:ext>
            </a:extLst>
          </p:cNvPr>
          <p:cNvSpPr/>
          <p:nvPr/>
        </p:nvSpPr>
        <p:spPr>
          <a:xfrm>
            <a:off x="6265097" y="3618548"/>
            <a:ext cx="2405194" cy="20890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* أرْتَدي كَمامَتي 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87311D-A380-4EE9-8E83-4AF28397123F}"/>
              </a:ext>
            </a:extLst>
          </p:cNvPr>
          <p:cNvSpPr/>
          <p:nvPr/>
        </p:nvSpPr>
        <p:spPr>
          <a:xfrm>
            <a:off x="3290509" y="3593868"/>
            <a:ext cx="2666999" cy="20890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* أغْسَلُ يَدَيَّ لِمَدَّةِ عِشْرينَ ثانِيَةٍ 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4964B8-6BDC-4C4F-BE76-835E034998A4}"/>
              </a:ext>
            </a:extLst>
          </p:cNvPr>
          <p:cNvSpPr/>
          <p:nvPr/>
        </p:nvSpPr>
        <p:spPr>
          <a:xfrm>
            <a:off x="487045" y="3627773"/>
            <a:ext cx="2514599" cy="20890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*لا أتبادَلُ أَدَواتي مَـعَ الآخَـرين.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8" name="Picture 2" descr="جمال الحربي (@JALHARBISKY) | Twitter">
            <a:extLst>
              <a:ext uri="{FF2B5EF4-FFF2-40B4-BE49-F238E27FC236}">
                <a16:creationId xmlns:a16="http://schemas.microsoft.com/office/drawing/2014/main" id="{6E999D3F-E190-4AB9-BE67-DD35717D8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85" y="310676"/>
            <a:ext cx="2705393" cy="1005471"/>
          </a:xfrm>
          <a:prstGeom prst="flowChartDisplay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2E437-ECD6-4CFA-A1DF-AA2937920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519" y="1470011"/>
            <a:ext cx="2327832" cy="20565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0" name="Picture 6" descr="Sami-Hejazi Sec School | مدرسة سامي حجازي الثانوية - Tulkarm | Facebook">
            <a:extLst>
              <a:ext uri="{FF2B5EF4-FFF2-40B4-BE49-F238E27FC236}">
                <a16:creationId xmlns:a16="http://schemas.microsoft.com/office/drawing/2014/main" id="{85BF536B-A0E9-4EC3-B7DE-5E0782CE3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8" t="29683" r="11753"/>
          <a:stretch/>
        </p:blipFill>
        <p:spPr bwMode="auto">
          <a:xfrm>
            <a:off x="6331777" y="1470011"/>
            <a:ext cx="2252055" cy="208908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 أغاني لغسل اليدين لتجنب الكورونا | ET بالعربي">
            <a:extLst>
              <a:ext uri="{FF2B5EF4-FFF2-40B4-BE49-F238E27FC236}">
                <a16:creationId xmlns:a16="http://schemas.microsoft.com/office/drawing/2014/main" id="{4531E8C8-54C1-4911-9990-2915AC9AC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732" y="1582236"/>
            <a:ext cx="2416712" cy="195930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rrow Pencil Stock Illustrations – 6 Borrow Pencil Stock Illustrations,  Vectors &amp; Clipart - Dreamstime">
            <a:extLst>
              <a:ext uri="{FF2B5EF4-FFF2-40B4-BE49-F238E27FC236}">
                <a16:creationId xmlns:a16="http://schemas.microsoft.com/office/drawing/2014/main" id="{34CDE7C3-B626-488C-936E-629CC8F47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4" y="1543035"/>
            <a:ext cx="2408555" cy="201754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310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42DA36A-E6FF-4F7F-AA45-5AFFDDF5F8E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Счастливый милый маленький ребенок девочка держит трофей | Премиум ...">
            <a:extLst>
              <a:ext uri="{FF2B5EF4-FFF2-40B4-BE49-F238E27FC236}">
                <a16:creationId xmlns:a16="http://schemas.microsoft.com/office/drawing/2014/main" id="{11D7F915-B2A7-4619-829C-A00E28B02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6" t="5705" r="17048" b="8889"/>
          <a:stretch/>
        </p:blipFill>
        <p:spPr bwMode="auto">
          <a:xfrm>
            <a:off x="74615" y="473059"/>
            <a:ext cx="1613052" cy="251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2DD1C56-FC3D-44D4-BF53-5E180145724B}"/>
              </a:ext>
            </a:extLst>
          </p:cNvPr>
          <p:cNvGrpSpPr/>
          <p:nvPr/>
        </p:nvGrpSpPr>
        <p:grpSpPr>
          <a:xfrm>
            <a:off x="905759" y="2816720"/>
            <a:ext cx="10371841" cy="1022281"/>
            <a:chOff x="273983" y="2185887"/>
            <a:chExt cx="8721289" cy="1022281"/>
          </a:xfrm>
        </p:grpSpPr>
        <p:pic>
          <p:nvPicPr>
            <p:cNvPr id="9" name="Picture 4" descr="Banner clip art photoshop dromfic top - Clipartix">
              <a:extLst>
                <a:ext uri="{FF2B5EF4-FFF2-40B4-BE49-F238E27FC236}">
                  <a16:creationId xmlns:a16="http://schemas.microsoft.com/office/drawing/2014/main" id="{8416596D-C57F-48BA-87E9-20460AEA16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0" t="28181" r="15072" b="53561"/>
            <a:stretch/>
          </p:blipFill>
          <p:spPr bwMode="auto">
            <a:xfrm>
              <a:off x="291948" y="2185887"/>
              <a:ext cx="8703324" cy="1022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40002E-C8E2-451E-BF59-9F82EFEE5DB5}"/>
                </a:ext>
              </a:extLst>
            </p:cNvPr>
            <p:cNvSpPr/>
            <p:nvPr/>
          </p:nvSpPr>
          <p:spPr>
            <a:xfrm>
              <a:off x="273983" y="2426834"/>
              <a:ext cx="8489935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4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2- التّفاعُلُ بِفَتْحِ السَّماعَةِ وَالْإِجابَةِ حينما يَسْمَعُ اسْمَهُ.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ED28CC8-5B0E-4630-AABC-228474266845}"/>
              </a:ext>
            </a:extLst>
          </p:cNvPr>
          <p:cNvGrpSpPr/>
          <p:nvPr/>
        </p:nvGrpSpPr>
        <p:grpSpPr>
          <a:xfrm>
            <a:off x="1258559" y="1396414"/>
            <a:ext cx="9020388" cy="1072075"/>
            <a:chOff x="2044872" y="959885"/>
            <a:chExt cx="5744053" cy="1154075"/>
          </a:xfrm>
        </p:grpSpPr>
        <p:pic>
          <p:nvPicPr>
            <p:cNvPr id="12" name="Picture 4" descr="Banner clip art photoshop dromfic top - Clipartix">
              <a:extLst>
                <a:ext uri="{FF2B5EF4-FFF2-40B4-BE49-F238E27FC236}">
                  <a16:creationId xmlns:a16="http://schemas.microsoft.com/office/drawing/2014/main" id="{4FD3CAA6-18B2-4725-88C3-284F0E3E6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4" t="7928" r="10941" b="74076"/>
            <a:stretch/>
          </p:blipFill>
          <p:spPr bwMode="auto">
            <a:xfrm>
              <a:off x="2044872" y="959885"/>
              <a:ext cx="5744053" cy="114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B1BF78-CE50-4C0D-9E3F-9A0C45F4085A}"/>
                </a:ext>
              </a:extLst>
            </p:cNvPr>
            <p:cNvSpPr/>
            <p:nvPr/>
          </p:nvSpPr>
          <p:spPr>
            <a:xfrm>
              <a:off x="3396083" y="1219402"/>
              <a:ext cx="2827734" cy="8945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4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1- الْحضورُ الْيــوْمي.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48A02F-3EA6-49B6-833D-DEBBFE478270}"/>
              </a:ext>
            </a:extLst>
          </p:cNvPr>
          <p:cNvGrpSpPr/>
          <p:nvPr/>
        </p:nvGrpSpPr>
        <p:grpSpPr>
          <a:xfrm>
            <a:off x="685800" y="4153362"/>
            <a:ext cx="10080576" cy="913699"/>
            <a:chOff x="192795" y="3590989"/>
            <a:chExt cx="8240616" cy="913699"/>
          </a:xfrm>
        </p:grpSpPr>
        <p:pic>
          <p:nvPicPr>
            <p:cNvPr id="8" name="Picture 4" descr="Banner clip art photoshop dromfic top - Clipartix">
              <a:extLst>
                <a:ext uri="{FF2B5EF4-FFF2-40B4-BE49-F238E27FC236}">
                  <a16:creationId xmlns:a16="http://schemas.microsoft.com/office/drawing/2014/main" id="{95E35732-528F-4EA4-A4F5-D6386FA7F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0" t="48656" r="16838" b="34846"/>
            <a:stretch/>
          </p:blipFill>
          <p:spPr bwMode="auto">
            <a:xfrm>
              <a:off x="661011" y="3590989"/>
              <a:ext cx="7375792" cy="913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0A419F4-467D-4BD3-96D9-0E404070E91B}"/>
                </a:ext>
              </a:extLst>
            </p:cNvPr>
            <p:cNvSpPr/>
            <p:nvPr/>
          </p:nvSpPr>
          <p:spPr>
            <a:xfrm>
              <a:off x="192795" y="3788619"/>
              <a:ext cx="8240616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4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3- الْقِـراءَةُ الصَّحيحَـةُ وَبِطَـلاقَةٍ تامَّةٍ دونَ أَخْطاءٍ.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C3F7079-DED5-4E88-B08E-77A53CC76276}"/>
              </a:ext>
            </a:extLst>
          </p:cNvPr>
          <p:cNvGrpSpPr/>
          <p:nvPr/>
        </p:nvGrpSpPr>
        <p:grpSpPr>
          <a:xfrm>
            <a:off x="905759" y="5562275"/>
            <a:ext cx="9599039" cy="889803"/>
            <a:chOff x="179940" y="4228281"/>
            <a:chExt cx="8240616" cy="889803"/>
          </a:xfrm>
        </p:grpSpPr>
        <p:pic>
          <p:nvPicPr>
            <p:cNvPr id="17" name="Picture 4" descr="Banner clip art photoshop dromfic top - Clipartix">
              <a:extLst>
                <a:ext uri="{FF2B5EF4-FFF2-40B4-BE49-F238E27FC236}">
                  <a16:creationId xmlns:a16="http://schemas.microsoft.com/office/drawing/2014/main" id="{31E69A93-1985-4851-A271-69F7992169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9" t="69292" r="15653" b="14719"/>
            <a:stretch/>
          </p:blipFill>
          <p:spPr bwMode="auto">
            <a:xfrm>
              <a:off x="787702" y="4228281"/>
              <a:ext cx="7199527" cy="827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AAF42C6-5510-4570-9873-283D146B1E01}"/>
                </a:ext>
              </a:extLst>
            </p:cNvPr>
            <p:cNvSpPr/>
            <p:nvPr/>
          </p:nvSpPr>
          <p:spPr>
            <a:xfrm>
              <a:off x="179940" y="4348643"/>
              <a:ext cx="8240616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44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4- إحْتِـرامُ الْحِصَّـةِ وَ دَوْرُ زُمَـــلائي .</a:t>
              </a:r>
              <a:endPara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D4D5741-AC66-4DD6-A67B-44E483F4F053}"/>
              </a:ext>
            </a:extLst>
          </p:cNvPr>
          <p:cNvSpPr/>
          <p:nvPr/>
        </p:nvSpPr>
        <p:spPr>
          <a:xfrm>
            <a:off x="74615" y="76200"/>
            <a:ext cx="12041185" cy="6781800"/>
          </a:xfrm>
          <a:prstGeom prst="rect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اللون الديكور التصميم الجرافيكي القاع الأصلي, الديكور, القاع ...">
            <a:extLst>
              <a:ext uri="{FF2B5EF4-FFF2-40B4-BE49-F238E27FC236}">
                <a16:creationId xmlns:a16="http://schemas.microsoft.com/office/drawing/2014/main" id="{02F3102D-E682-40A7-A618-44CF452CF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947" y="4128744"/>
            <a:ext cx="1632526" cy="2623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82CDE7EA-F8D2-4592-ABEF-4F03CA715DC7}"/>
              </a:ext>
            </a:extLst>
          </p:cNvPr>
          <p:cNvSpPr/>
          <p:nvPr/>
        </p:nvSpPr>
        <p:spPr>
          <a:xfrm>
            <a:off x="4122823" y="503827"/>
            <a:ext cx="3779084" cy="487711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مَــنْ هُــوَ بَطَلُ الْحِصَّـةِ ؟؟؟</a:t>
            </a:r>
            <a:endParaRPr lang="en-US" sz="2800" b="1" dirty="0"/>
          </a:p>
        </p:txBody>
      </p:sp>
      <p:sp>
        <p:nvSpPr>
          <p:cNvPr id="22" name="Arrow: Curved Left 21">
            <a:extLst>
              <a:ext uri="{FF2B5EF4-FFF2-40B4-BE49-F238E27FC236}">
                <a16:creationId xmlns:a16="http://schemas.microsoft.com/office/drawing/2014/main" id="{C15C754B-BABB-4EEE-9F4C-F5CDBE4B8417}"/>
              </a:ext>
            </a:extLst>
          </p:cNvPr>
          <p:cNvSpPr/>
          <p:nvPr/>
        </p:nvSpPr>
        <p:spPr>
          <a:xfrm rot="19806868">
            <a:off x="9033870" y="189395"/>
            <a:ext cx="1101785" cy="2376410"/>
          </a:xfrm>
          <a:prstGeom prst="curvedLeftArrow">
            <a:avLst>
              <a:gd name="adj1" fmla="val 25000"/>
              <a:gd name="adj2" fmla="val 45762"/>
              <a:gd name="adj3" fmla="val 25000"/>
            </a:avLst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93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A700DC-C550-4593-8D75-0734ABFCC81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C55EF843-4A6A-44D6-A03B-198021128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74" y="1287262"/>
            <a:ext cx="11549847" cy="5317724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5436AED1-2A5E-4BCD-B075-4669C0F3FEB7}"/>
              </a:ext>
            </a:extLst>
          </p:cNvPr>
          <p:cNvSpPr/>
          <p:nvPr/>
        </p:nvSpPr>
        <p:spPr>
          <a:xfrm>
            <a:off x="2864527" y="115408"/>
            <a:ext cx="6113756" cy="1402673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هَيّا ادْخُلْ الرّابــط وَصَنِّفْ الْجُمَلَ..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62409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D03F9178-B290-4A63-BC95-C2595C7CB692}"/>
              </a:ext>
            </a:extLst>
          </p:cNvPr>
          <p:cNvSpPr/>
          <p:nvPr/>
        </p:nvSpPr>
        <p:spPr>
          <a:xfrm rot="19465769">
            <a:off x="292981" y="947468"/>
            <a:ext cx="2781451" cy="1364974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نواتج التعلم 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3076" name="Picture 4" descr="Image result for اشكال للكتابة عليها">
            <a:extLst>
              <a:ext uri="{FF2B5EF4-FFF2-40B4-BE49-F238E27FC236}">
                <a16:creationId xmlns:a16="http://schemas.microsoft.com/office/drawing/2014/main" id="{ABA54721-D3F6-4DD2-8BBE-506FC0042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3" b="25152"/>
          <a:stretch/>
        </p:blipFill>
        <p:spPr bwMode="auto">
          <a:xfrm>
            <a:off x="-868036" y="617776"/>
            <a:ext cx="14020799" cy="592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A51724-8679-4038-833E-6DFABBAA46C9}"/>
              </a:ext>
            </a:extLst>
          </p:cNvPr>
          <p:cNvSpPr/>
          <p:nvPr/>
        </p:nvSpPr>
        <p:spPr>
          <a:xfrm>
            <a:off x="9597467" y="1089121"/>
            <a:ext cx="136928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16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CBEBE3-86A5-4D68-A277-3FD730AA60CA}"/>
              </a:ext>
            </a:extLst>
          </p:cNvPr>
          <p:cNvSpPr/>
          <p:nvPr/>
        </p:nvSpPr>
        <p:spPr>
          <a:xfrm>
            <a:off x="8790850" y="3889445"/>
            <a:ext cx="116891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138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932D85-3033-49BF-9A0B-C3B4F15EDF9D}"/>
              </a:ext>
            </a:extLst>
          </p:cNvPr>
          <p:cNvSpPr/>
          <p:nvPr/>
        </p:nvSpPr>
        <p:spPr>
          <a:xfrm>
            <a:off x="3506065" y="1347829"/>
            <a:ext cx="527259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إنْشاءُ جُمَلٌ اسْميَّةٍ 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AE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وَفِعْلِيَـةٍ جَـديـدَة</a:t>
            </a:r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ٌ.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F1B881-A5DE-4FBA-8E5B-548A50F2AF4B}"/>
              </a:ext>
            </a:extLst>
          </p:cNvPr>
          <p:cNvSpPr/>
          <p:nvPr/>
        </p:nvSpPr>
        <p:spPr>
          <a:xfrm>
            <a:off x="2137307" y="4116566"/>
            <a:ext cx="527580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تَصْنيـفُ الْأَفْعـالِ </a:t>
            </a:r>
          </a:p>
          <a:p>
            <a:pPr algn="ctr"/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وِفْـقَ نَوْعِـها . 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0204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FE0A02-609D-4CAC-83E7-237FF004B1A7}"/>
              </a:ext>
            </a:extLst>
          </p:cNvPr>
          <p:cNvSpPr/>
          <p:nvPr/>
        </p:nvSpPr>
        <p:spPr>
          <a:xfrm>
            <a:off x="7201" y="0"/>
            <a:ext cx="12167043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Tiroteo En El Ejemplo Del Dibujo Del Vector De La Cámara Stock de  ilustración - Ilustración de dibujo, ejemplo: 116857715">
            <a:extLst>
              <a:ext uri="{FF2B5EF4-FFF2-40B4-BE49-F238E27FC236}">
                <a16:creationId xmlns:a16="http://schemas.microsoft.com/office/drawing/2014/main" id="{ADE725E5-898D-4E47-82CF-13D06FEA3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75" y="284085"/>
            <a:ext cx="7270811" cy="62942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ave 6">
            <a:extLst>
              <a:ext uri="{FF2B5EF4-FFF2-40B4-BE49-F238E27FC236}">
                <a16:creationId xmlns:a16="http://schemas.microsoft.com/office/drawing/2014/main" id="{A9A2434D-6BEA-4CF9-AEF7-5DFA5334925C}"/>
              </a:ext>
            </a:extLst>
          </p:cNvPr>
          <p:cNvSpPr/>
          <p:nvPr/>
        </p:nvSpPr>
        <p:spPr>
          <a:xfrm rot="5400000">
            <a:off x="7524660" y="1582544"/>
            <a:ext cx="3870667" cy="5215435"/>
          </a:xfrm>
          <a:prstGeom prst="wave">
            <a:avLst/>
          </a:prstGeom>
          <a:solidFill>
            <a:srgbClr val="FFFF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10E7C1-C5EE-4FA2-ABB1-85DFAE40665A}"/>
              </a:ext>
            </a:extLst>
          </p:cNvPr>
          <p:cNvSpPr/>
          <p:nvPr/>
        </p:nvSpPr>
        <p:spPr>
          <a:xfrm>
            <a:off x="8032843" y="2339943"/>
            <a:ext cx="3076483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افْتَحْ الْفيـديو </a:t>
            </a:r>
          </a:p>
          <a:p>
            <a:pPr algn="ctr"/>
            <a:r>
              <a:rPr lang="ar-AE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واعْرِضْ</a:t>
            </a:r>
          </a:p>
          <a:p>
            <a:pPr algn="ctr"/>
            <a:r>
              <a:rPr lang="ar-AE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الْجُمَلَ الْإسْميَةِ</a:t>
            </a:r>
          </a:p>
          <a:p>
            <a:pPr algn="ctr"/>
            <a:r>
              <a:rPr lang="ar-AE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 الْفِعْلِيَةِ الّتي</a:t>
            </a:r>
          </a:p>
          <a:p>
            <a:pPr algn="ctr"/>
            <a:r>
              <a:rPr lang="ar-AE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كَتَبْتَها..</a:t>
            </a:r>
            <a:endParaRPr lang="en-US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193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-50800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D76E01-C46A-49BC-B88C-A8D27D078C7A}"/>
              </a:ext>
            </a:extLst>
          </p:cNvPr>
          <p:cNvSpPr/>
          <p:nvPr/>
        </p:nvSpPr>
        <p:spPr>
          <a:xfrm>
            <a:off x="3583323" y="243654"/>
            <a:ext cx="8057137" cy="7641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أكْمِلْ الْجُمَلِ التّالِيَةِ لِتُكَوَّنَ جُمَلًا اسْمِيَةً وَ فِعْلِيَةً.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طلاب المدارس الابتدائية موسم المدرسة طالب كتابة رسم طالب تعلم, من ناحية رسم  الكرتون, كتابة الطالب, رسم الطالب PNG والمتجهات للتحميل مجانا">
            <a:extLst>
              <a:ext uri="{FF2B5EF4-FFF2-40B4-BE49-F238E27FC236}">
                <a16:creationId xmlns:a16="http://schemas.microsoft.com/office/drawing/2014/main" id="{DE2D12DE-C50C-4C92-8FB0-8D87DF309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12" y="-172264"/>
            <a:ext cx="2613992" cy="16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F08C93-7210-41DF-B0C1-718FFF341AFC}"/>
              </a:ext>
            </a:extLst>
          </p:cNvPr>
          <p:cNvSpPr/>
          <p:nvPr/>
        </p:nvSpPr>
        <p:spPr>
          <a:xfrm>
            <a:off x="5220113" y="1305479"/>
            <a:ext cx="647324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......... الْأوْلادُ في الْحَديقَةِ .</a:t>
            </a:r>
            <a:endParaRPr lang="en-US" sz="5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423165-3584-48A5-BF90-C75E3384C59B}"/>
              </a:ext>
            </a:extLst>
          </p:cNvPr>
          <p:cNvSpPr/>
          <p:nvPr/>
        </p:nvSpPr>
        <p:spPr>
          <a:xfrm>
            <a:off x="3369262" y="2698657"/>
            <a:ext cx="4817345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.......... غَـزيـرَةٌ .</a:t>
            </a:r>
            <a:endParaRPr lang="en-US" sz="6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576E4B-2A81-4E31-B231-623BDF4C58A3}"/>
              </a:ext>
            </a:extLst>
          </p:cNvPr>
          <p:cNvSpPr/>
          <p:nvPr/>
        </p:nvSpPr>
        <p:spPr>
          <a:xfrm>
            <a:off x="6642540" y="3979359"/>
            <a:ext cx="513473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.......... الْمُعَلِّـمُ الدَّرْسَ .</a:t>
            </a:r>
            <a:endParaRPr lang="en-US" sz="48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BDF299-625A-4329-86C4-655AF9463146}"/>
              </a:ext>
            </a:extLst>
          </p:cNvPr>
          <p:cNvSpPr/>
          <p:nvPr/>
        </p:nvSpPr>
        <p:spPr>
          <a:xfrm>
            <a:off x="3321270" y="5454661"/>
            <a:ext cx="6000362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........... شَـهِيٌّ وَلَـذيذٌ.</a:t>
            </a:r>
            <a:endParaRPr lang="en-US" sz="6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D59D53-88AF-43CF-AC09-C08EA0DCA11E}"/>
              </a:ext>
            </a:extLst>
          </p:cNvPr>
          <p:cNvSpPr/>
          <p:nvPr/>
        </p:nvSpPr>
        <p:spPr>
          <a:xfrm>
            <a:off x="9608253" y="1377199"/>
            <a:ext cx="18085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يَـلْعَــبُ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0F0BBF-473D-4DFE-950A-0EA9772FDF2F}"/>
              </a:ext>
            </a:extLst>
          </p:cNvPr>
          <p:cNvSpPr/>
          <p:nvPr/>
        </p:nvSpPr>
        <p:spPr>
          <a:xfrm>
            <a:off x="5927041" y="2685341"/>
            <a:ext cx="213712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الْأَمْطارُ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160330-644F-4AD5-864D-1E7B5FE67A82}"/>
              </a:ext>
            </a:extLst>
          </p:cNvPr>
          <p:cNvSpPr/>
          <p:nvPr/>
        </p:nvSpPr>
        <p:spPr>
          <a:xfrm>
            <a:off x="9837563" y="3975759"/>
            <a:ext cx="19431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يَـشْـرَحُ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EAB178-CF03-4352-ADE4-1D7FD49AF41C}"/>
              </a:ext>
            </a:extLst>
          </p:cNvPr>
          <p:cNvSpPr/>
          <p:nvPr/>
        </p:nvSpPr>
        <p:spPr>
          <a:xfrm>
            <a:off x="7198997" y="5438294"/>
            <a:ext cx="19752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الطَّـعـامُ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DE4477-1C93-4C6B-8064-E4833ECC603E}"/>
              </a:ext>
            </a:extLst>
          </p:cNvPr>
          <p:cNvSpPr/>
          <p:nvPr/>
        </p:nvSpPr>
        <p:spPr>
          <a:xfrm>
            <a:off x="9729122" y="1305017"/>
            <a:ext cx="1894311" cy="1045256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D5DAA54-C4D5-40AC-97F9-476557CB06CC}"/>
              </a:ext>
            </a:extLst>
          </p:cNvPr>
          <p:cNvSpPr/>
          <p:nvPr/>
        </p:nvSpPr>
        <p:spPr>
          <a:xfrm>
            <a:off x="5875952" y="2630814"/>
            <a:ext cx="2239302" cy="109192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095E5E2-008B-4E87-9197-5D137FFBB9C1}"/>
              </a:ext>
            </a:extLst>
          </p:cNvPr>
          <p:cNvSpPr/>
          <p:nvPr/>
        </p:nvSpPr>
        <p:spPr>
          <a:xfrm>
            <a:off x="9835840" y="3913587"/>
            <a:ext cx="1943161" cy="114000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C4AF2CA-5E93-4891-A783-EE7D89958AAA}"/>
              </a:ext>
            </a:extLst>
          </p:cNvPr>
          <p:cNvSpPr/>
          <p:nvPr/>
        </p:nvSpPr>
        <p:spPr>
          <a:xfrm>
            <a:off x="6995604" y="5340434"/>
            <a:ext cx="2234801" cy="114875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نص ادبي قصير عن اطفال يلعبون في الحديقة - ملتقى التعليم بالمملكة">
            <a:extLst>
              <a:ext uri="{FF2B5EF4-FFF2-40B4-BE49-F238E27FC236}">
                <a16:creationId xmlns:a16="http://schemas.microsoft.com/office/drawing/2014/main" id="{2B5D65D9-EC01-4121-8DED-95193C55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742" y="1226419"/>
            <a:ext cx="3093935" cy="11500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25877A-8A96-4FED-B682-52A91336F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916" y="2543273"/>
            <a:ext cx="2471653" cy="14091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8" descr="استخدام المنظم المتقدم في التدريس">
            <a:extLst>
              <a:ext uri="{FF2B5EF4-FFF2-40B4-BE49-F238E27FC236}">
                <a16:creationId xmlns:a16="http://schemas.microsoft.com/office/drawing/2014/main" id="{576C2186-E5C2-4946-A224-70E7B2526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82" y="3872354"/>
            <a:ext cx="2239302" cy="12226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صور الطعام الملونة ، واثنين من الأطباق من الرسوم التوضيحية الآيس كريم PNG">
            <a:extLst>
              <a:ext uri="{FF2B5EF4-FFF2-40B4-BE49-F238E27FC236}">
                <a16:creationId xmlns:a16="http://schemas.microsoft.com/office/drawing/2014/main" id="{DE3050D1-F308-4188-A843-65DAB7DFD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0" y="4654074"/>
            <a:ext cx="2719208" cy="1905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45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30" grpId="0"/>
      <p:bldP spid="9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3255</TotalTime>
  <Words>303</Words>
  <Application>Microsoft Office PowerPoint</Application>
  <PresentationFormat>Widescreen</PresentationFormat>
  <Paragraphs>75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نوره موسى كرم</cp:lastModifiedBy>
  <cp:revision>448</cp:revision>
  <dcterms:created xsi:type="dcterms:W3CDTF">2019-11-18T15:23:53Z</dcterms:created>
  <dcterms:modified xsi:type="dcterms:W3CDTF">2020-09-18T10:41:50Z</dcterms:modified>
</cp:coreProperties>
</file>