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sldIdLst>
    <p:sldId id="259" r:id="rId5"/>
    <p:sldId id="25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5" r:id="rId18"/>
    <p:sldId id="276" r:id="rId19"/>
    <p:sldId id="277" r:id="rId20"/>
    <p:sldId id="278" r:id="rId21"/>
    <p:sldId id="279" r:id="rId22"/>
    <p:sldId id="270" r:id="rId23"/>
    <p:sldId id="280" r:id="rId24"/>
    <p:sldId id="281" r:id="rId25"/>
    <p:sldId id="282" r:id="rId26"/>
    <p:sldId id="269" r:id="rId27"/>
    <p:sldId id="284" r:id="rId28"/>
    <p:sldId id="285" r:id="rId29"/>
    <p:sldId id="286" r:id="rId30"/>
    <p:sldId id="287" r:id="rId31"/>
    <p:sldId id="288" r:id="rId32"/>
    <p:sldId id="301" r:id="rId33"/>
    <p:sldId id="283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ديانا رومان" initials="در" lastIdx="4" clrIdx="0">
    <p:extLst>
      <p:ext uri="{19B8F6BF-5375-455C-9EA6-DF929625EA0E}">
        <p15:presenceInfo xmlns:p15="http://schemas.microsoft.com/office/powerpoint/2012/main" userId="S::diana.roman@moe.gov.ae::81f725c5-bcba-4bb6-bf72-90443dd95e8d" providerId="AD"/>
      </p:ext>
    </p:extLst>
  </p:cmAuthor>
  <p:cmAuthor id="2" name="Julia Krasny" initials="JK" lastIdx="4" clrIdx="1">
    <p:extLst>
      <p:ext uri="{19B8F6BF-5375-455C-9EA6-DF929625EA0E}">
        <p15:presenceInfo xmlns:p15="http://schemas.microsoft.com/office/powerpoint/2012/main" userId="S::Julia.Krasny@moe.gov.ae::66e15fa2-c340-4818-b698-a8200a73d50c" providerId="AD"/>
      </p:ext>
    </p:extLst>
  </p:cmAuthor>
  <p:cmAuthor id="3" name="روبيرت بوتشينز" initials="روبيرت" lastIdx="3" clrIdx="2">
    <p:extLst>
      <p:ext uri="{19B8F6BF-5375-455C-9EA6-DF929625EA0E}">
        <p15:presenceInfo xmlns:p15="http://schemas.microsoft.com/office/powerpoint/2012/main" userId="S::robert.butchins@moe.gov.ae::0d13b953-c440-4489-9e5a-58490999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FBE"/>
    <a:srgbClr val="EFC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74F1D-EB21-F268-D61F-4ED30DA4A67E}" v="4" dt="2021-08-23T11:51:25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 autoAdjust="0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DF3-3803-B545-BA8E-6BCB3B601AE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12" Type="http://schemas.openxmlformats.org/officeDocument/2006/relationships/image" Target="../media/image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se.ae/?hl=en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hyperlink" Target="https://twitter.com/ese_ae?s=09" TargetMode="Externa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73C3D6-E4E9-494F-BAA1-4754BA5BAAA0}"/>
              </a:ext>
            </a:extLst>
          </p:cNvPr>
          <p:cNvSpPr txBox="1"/>
          <p:nvPr/>
        </p:nvSpPr>
        <p:spPr>
          <a:xfrm>
            <a:off x="7433733" y="4919008"/>
            <a:ext cx="439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Medium" panose="02000506020000020004" pitchFamily="2" charset="0"/>
              </a:rPr>
              <a:t>Reading and Writing Task Level 1.2 </a:t>
            </a:r>
          </a:p>
        </p:txBody>
      </p:sp>
    </p:spTree>
    <p:extLst>
      <p:ext uri="{BB962C8B-B14F-4D97-AF65-F5344CB8AC3E}">
        <p14:creationId xmlns:p14="http://schemas.microsoft.com/office/powerpoint/2010/main" val="128523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9548F6-549C-444B-BD84-82E153E8A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155700"/>
            <a:ext cx="8890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015690-56EF-5F46-9D55-95570553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205" y="1427018"/>
            <a:ext cx="7912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20D0C-2090-7541-88A5-DA8F1082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1231900"/>
            <a:ext cx="46101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22888-C5A0-A445-A935-E33F6E8E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77950"/>
            <a:ext cx="6553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3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DB8F66-BF40-43A7-A6D6-72B2ABBA67EC}"/>
              </a:ext>
            </a:extLst>
          </p:cNvPr>
          <p:cNvSpPr txBox="1"/>
          <p:nvPr/>
        </p:nvSpPr>
        <p:spPr>
          <a:xfrm>
            <a:off x="2886538" y="1485768"/>
            <a:ext cx="641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Lion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and The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Mouse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E54B9-4F23-46C8-9A1C-5247DA02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38" y="2583605"/>
            <a:ext cx="6375962" cy="26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3752850" y="5623529"/>
            <a:ext cx="567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I’m the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king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of the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jungle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!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5FFF5-52BC-4E5A-8B36-F178737E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1576387"/>
            <a:ext cx="46863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FDA75DD-EFB3-4BA3-A1E5-5C217A00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98" y="2663238"/>
            <a:ext cx="2985254" cy="231931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BA9E77E-21E9-4858-8CBD-4614C3718947}"/>
              </a:ext>
            </a:extLst>
          </p:cNvPr>
          <p:cNvSpPr/>
          <p:nvPr/>
        </p:nvSpPr>
        <p:spPr>
          <a:xfrm>
            <a:off x="1364566" y="1871003"/>
            <a:ext cx="2110230" cy="1209821"/>
          </a:xfrm>
          <a:prstGeom prst="wedgeRoundRectCallout">
            <a:avLst>
              <a:gd name="adj1" fmla="val 99829"/>
              <a:gd name="adj2" fmla="val 636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59C93C-1622-4C8D-809E-8521D3401405}"/>
              </a:ext>
            </a:extLst>
          </p:cNvPr>
          <p:cNvSpPr/>
          <p:nvPr/>
        </p:nvSpPr>
        <p:spPr>
          <a:xfrm>
            <a:off x="1304632" y="1998859"/>
            <a:ext cx="22300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I am a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little</a:t>
            </a:r>
          </a:p>
          <a:p>
            <a:pPr lvl="0" algn="ctr" rtl="1"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mouse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418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3A5782-0E60-4430-9929-523FBE363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1933575"/>
            <a:ext cx="3943350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40E43-EBE8-4864-80F4-7B4DA6CC536A}"/>
              </a:ext>
            </a:extLst>
          </p:cNvPr>
          <p:cNvSpPr txBox="1"/>
          <p:nvPr/>
        </p:nvSpPr>
        <p:spPr>
          <a:xfrm>
            <a:off x="4124325" y="5325881"/>
            <a:ext cx="567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lion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takes a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nap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856322C-3563-497E-89EA-C82E0669AA6A}"/>
              </a:ext>
            </a:extLst>
          </p:cNvPr>
          <p:cNvSpPr/>
          <p:nvPr/>
        </p:nvSpPr>
        <p:spPr>
          <a:xfrm>
            <a:off x="5500469" y="3383279"/>
            <a:ext cx="1167618" cy="485335"/>
          </a:xfrm>
          <a:prstGeom prst="wedgeRoundRectCallout">
            <a:avLst>
              <a:gd name="adj1" fmla="val -52832"/>
              <a:gd name="adj2" fmla="val 973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zzzz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F8C8D-4DDA-4D93-A84E-C0222E39CAEA}"/>
              </a:ext>
            </a:extLst>
          </p:cNvPr>
          <p:cNvSpPr txBox="1"/>
          <p:nvPr/>
        </p:nvSpPr>
        <p:spPr>
          <a:xfrm>
            <a:off x="5616454" y="3383279"/>
            <a:ext cx="11676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TC Avant Garde Std Md" panose="020B0602020202020204" pitchFamily="34" charset="0"/>
              </a:rPr>
              <a:t>Z Z Z</a:t>
            </a:r>
          </a:p>
        </p:txBody>
      </p:sp>
    </p:spTree>
    <p:extLst>
      <p:ext uri="{BB962C8B-B14F-4D97-AF65-F5344CB8AC3E}">
        <p14:creationId xmlns:p14="http://schemas.microsoft.com/office/powerpoint/2010/main" val="351235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A52DC-0D5E-4F62-8DC6-4B58B49BE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1833562"/>
            <a:ext cx="5048250" cy="3190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E3278-180F-4453-97DF-9043C947B8CE}"/>
              </a:ext>
            </a:extLst>
          </p:cNvPr>
          <p:cNvSpPr txBox="1"/>
          <p:nvPr/>
        </p:nvSpPr>
        <p:spPr>
          <a:xfrm>
            <a:off x="3571875" y="5325881"/>
            <a:ext cx="629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mouse runs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on the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lion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31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1CFAF-9021-40EC-A05F-752DF223B098}"/>
              </a:ext>
            </a:extLst>
          </p:cNvPr>
          <p:cNvSpPr txBox="1"/>
          <p:nvPr/>
        </p:nvSpPr>
        <p:spPr>
          <a:xfrm>
            <a:off x="4384504" y="4906884"/>
            <a:ext cx="629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Lion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catches mouse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05624-4C3F-49B9-8CFF-F1D448E5E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46" y="2243445"/>
            <a:ext cx="4184953" cy="237110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C11208A-450B-4F20-90D2-D7F9EED5028B}"/>
              </a:ext>
            </a:extLst>
          </p:cNvPr>
          <p:cNvSpPr/>
          <p:nvPr/>
        </p:nvSpPr>
        <p:spPr>
          <a:xfrm>
            <a:off x="626945" y="1916895"/>
            <a:ext cx="3070712" cy="1209821"/>
          </a:xfrm>
          <a:prstGeom prst="wedgeRoundRectCallout">
            <a:avLst>
              <a:gd name="adj1" fmla="val 88501"/>
              <a:gd name="adj2" fmla="val 485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1356C-C806-4D79-BC37-40B345EBBCF0}"/>
              </a:ext>
            </a:extLst>
          </p:cNvPr>
          <p:cNvSpPr/>
          <p:nvPr/>
        </p:nvSpPr>
        <p:spPr>
          <a:xfrm>
            <a:off x="699690" y="2290973"/>
            <a:ext cx="307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I’ll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swallow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you! </a:t>
            </a:r>
          </a:p>
        </p:txBody>
      </p:sp>
    </p:spTree>
    <p:extLst>
      <p:ext uri="{BB962C8B-B14F-4D97-AF65-F5344CB8AC3E}">
        <p14:creationId xmlns:p14="http://schemas.microsoft.com/office/powerpoint/2010/main" val="316760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>
            <a:extLst>
              <a:ext uri="{FF2B5EF4-FFF2-40B4-BE49-F238E27FC236}">
                <a16:creationId xmlns:a16="http://schemas.microsoft.com/office/drawing/2014/main" id="{284971AD-7AD2-5845-865F-BF22BF9C3212}"/>
              </a:ext>
            </a:extLst>
          </p:cNvPr>
          <p:cNvSpPr txBox="1">
            <a:spLocks/>
          </p:cNvSpPr>
          <p:nvPr/>
        </p:nvSpPr>
        <p:spPr>
          <a:xfrm>
            <a:off x="7393260" y="4592586"/>
            <a:ext cx="433944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endParaRPr lang="ar-AE" sz="3200" dirty="0">
              <a:solidFill>
                <a:srgbClr val="C00000"/>
              </a:solidFill>
              <a:latin typeface="GE Dinar One" panose="020A0503020102020204" pitchFamily="18" charset="-78"/>
              <a:ea typeface="GE Dinar One" panose="020A0503020102020204" pitchFamily="18" charset="-78"/>
              <a:cs typeface="GE Dinar One" panose="020A05030201020202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6B7B1-341A-C143-B862-B42442AACD2F}"/>
              </a:ext>
            </a:extLst>
          </p:cNvPr>
          <p:cNvSpPr txBox="1"/>
          <p:nvPr/>
        </p:nvSpPr>
        <p:spPr>
          <a:xfrm>
            <a:off x="1" y="262217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Reading and Writing Task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40934-5116-184F-965C-8EB1DFB68361}"/>
              </a:ext>
            </a:extLst>
          </p:cNvPr>
          <p:cNvSpPr txBox="1"/>
          <p:nvPr/>
        </p:nvSpPr>
        <p:spPr>
          <a:xfrm>
            <a:off x="4143610" y="3429000"/>
            <a:ext cx="358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Level 1.2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271A4-0215-1348-A97D-F6D300FCADD0}"/>
              </a:ext>
            </a:extLst>
          </p:cNvPr>
          <p:cNvSpPr txBox="1"/>
          <p:nvPr/>
        </p:nvSpPr>
        <p:spPr>
          <a:xfrm>
            <a:off x="5036989" y="3952220"/>
            <a:ext cx="1801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cs typeface="PF Din Text Universal Light" panose="02000506000000020004" pitchFamily="2" charset="0"/>
              </a:rPr>
              <a:t>Term 1 </a:t>
            </a:r>
          </a:p>
          <a:p>
            <a:pPr algn="ctr" rt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cs typeface="PF Din Text Universal Light" panose="02000506000000020004" pitchFamily="2" charset="0"/>
              </a:rPr>
              <a:t>2021-2022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5FA74-5208-A547-B8A1-0B9AB715CA35}"/>
              </a:ext>
            </a:extLst>
          </p:cNvPr>
          <p:cNvSpPr/>
          <p:nvPr/>
        </p:nvSpPr>
        <p:spPr>
          <a:xfrm>
            <a:off x="3048000" y="6463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200" dirty="0">
                <a:solidFill>
                  <a:srgbClr val="9E770E"/>
                </a:solidFill>
                <a:latin typeface="Cronos Pro" panose="020C0502030403020304" pitchFamily="34" charset="77"/>
                <a:ea typeface="Calibri" panose="020F0502020204030204" pitchFamily="34" charset="0"/>
                <a:cs typeface="Arial" panose="020B0604020202020204" pitchFamily="34" charset="0"/>
              </a:rPr>
              <a:t>Federal Entity </a:t>
            </a:r>
            <a:r>
              <a:rPr lang="en-US" sz="1200" dirty="0">
                <a:solidFill>
                  <a:srgbClr val="9E770E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r>
              <a:rPr lang="ar-SA" sz="1200" dirty="0">
                <a:solidFill>
                  <a:srgbClr val="9E770E"/>
                </a:solidFill>
                <a:latin typeface="AXtManal" pitchFamily="2" charset="0"/>
                <a:ea typeface="Calibri" panose="020F0502020204030204" pitchFamily="34" charset="0"/>
              </a:rPr>
              <a:t>هيئة اتحادية</a:t>
            </a:r>
            <a:r>
              <a:rPr lang="en-US" sz="1200" dirty="0">
                <a:latin typeface="AXtManal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tabLst>
                <a:tab pos="2971800" algn="ctr"/>
                <a:tab pos="5943600" algn="r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001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2622DB-8409-4AE2-8F98-AFDC66E3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62" y="2195512"/>
            <a:ext cx="4181475" cy="24669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0139D6B-5F1B-4D86-A9D1-5B95B74CD836}"/>
              </a:ext>
            </a:extLst>
          </p:cNvPr>
          <p:cNvSpPr/>
          <p:nvPr/>
        </p:nvSpPr>
        <p:spPr>
          <a:xfrm>
            <a:off x="1023591" y="1916895"/>
            <a:ext cx="2706447" cy="1209821"/>
          </a:xfrm>
          <a:prstGeom prst="wedgeRoundRectCallout">
            <a:avLst>
              <a:gd name="adj1" fmla="val 88501"/>
              <a:gd name="adj2" fmla="val 485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C50535-7D91-4ACF-A849-6F3F6E2C333A}"/>
              </a:ext>
            </a:extLst>
          </p:cNvPr>
          <p:cNvSpPr/>
          <p:nvPr/>
        </p:nvSpPr>
        <p:spPr>
          <a:xfrm>
            <a:off x="1082393" y="2044751"/>
            <a:ext cx="27064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Don’t eat me! </a:t>
            </a:r>
          </a:p>
          <a:p>
            <a:pPr lvl="0" algn="ctr" rtl="1"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I’ll help you. </a:t>
            </a:r>
          </a:p>
        </p:txBody>
      </p:sp>
    </p:spTree>
    <p:extLst>
      <p:ext uri="{BB962C8B-B14F-4D97-AF65-F5344CB8AC3E}">
        <p14:creationId xmlns:p14="http://schemas.microsoft.com/office/powerpoint/2010/main" val="387897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85968F-210F-4F82-896D-884C3B8DFE24}"/>
              </a:ext>
            </a:extLst>
          </p:cNvPr>
          <p:cNvSpPr txBox="1"/>
          <p:nvPr/>
        </p:nvSpPr>
        <p:spPr>
          <a:xfrm>
            <a:off x="3774708" y="4825218"/>
            <a:ext cx="629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Lion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was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trapped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in a net.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DDCCC-F35C-40AD-964C-81B0280D5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708" y="1667021"/>
            <a:ext cx="4642584" cy="282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EA3C54-A468-4608-8EC0-E49C36AFE561}"/>
              </a:ext>
            </a:extLst>
          </p:cNvPr>
          <p:cNvSpPr txBox="1"/>
          <p:nvPr/>
        </p:nvSpPr>
        <p:spPr>
          <a:xfrm>
            <a:off x="3055350" y="4684366"/>
            <a:ext cx="6418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mouse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helped. They became friends.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663B86-07E4-43D2-B569-E9225B19E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9" y="1983545"/>
            <a:ext cx="5571293" cy="26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7633-F7F7-4EFA-9406-C5F1AD0FD569}"/>
              </a:ext>
            </a:extLst>
          </p:cNvPr>
          <p:cNvSpPr txBox="1"/>
          <p:nvPr/>
        </p:nvSpPr>
        <p:spPr>
          <a:xfrm>
            <a:off x="2886537" y="1328422"/>
            <a:ext cx="641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The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5A9CC-F1A2-441E-B71E-C3F4A3B2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1" y="2205120"/>
            <a:ext cx="58959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5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4FDA34-0580-B740-B5BE-A426A10940CE}"/>
              </a:ext>
            </a:extLst>
          </p:cNvPr>
          <p:cNvSpPr txBox="1"/>
          <p:nvPr/>
        </p:nvSpPr>
        <p:spPr>
          <a:xfrm>
            <a:off x="0" y="1132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BF9000"/>
                </a:solidFill>
                <a:effectLst/>
                <a:latin typeface="ITC Avant Garde Std Md" panose="020B0602020202020204" pitchFamily="34" charset="0"/>
              </a:rPr>
              <a:t>Questions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5FFF5-52BC-4E5A-8B36-F178737E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252" y="3704709"/>
            <a:ext cx="3812346" cy="3014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83E05D-CCC6-4097-BEE7-2882C8A6DE8E}"/>
              </a:ext>
            </a:extLst>
          </p:cNvPr>
          <p:cNvSpPr txBox="1"/>
          <p:nvPr/>
        </p:nvSpPr>
        <p:spPr>
          <a:xfrm>
            <a:off x="601394" y="2127192"/>
            <a:ext cx="6098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Question 1:</a:t>
            </a:r>
          </a:p>
          <a:p>
            <a:endParaRPr lang="en-US" sz="2800" b="1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What can you learn from the story?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“I can learn__________.”</a:t>
            </a:r>
            <a:endParaRPr lang="en-US" sz="2800" i="1" dirty="0">
              <a:latin typeface="ITC Avant Garde Std Md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C8074-98FC-4D76-94BA-420EDB30C36E}"/>
              </a:ext>
            </a:extLst>
          </p:cNvPr>
          <p:cNvSpPr txBox="1"/>
          <p:nvPr/>
        </p:nvSpPr>
        <p:spPr>
          <a:xfrm>
            <a:off x="0" y="1132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BF9000"/>
                </a:solidFill>
                <a:effectLst/>
                <a:latin typeface="ITC Avant Garde Std Md" panose="020B0602020202020204" pitchFamily="34" charset="0"/>
              </a:rPr>
              <a:t>Questions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30685-E863-48D7-9B94-176F31265AE8}"/>
              </a:ext>
            </a:extLst>
          </p:cNvPr>
          <p:cNvSpPr txBox="1"/>
          <p:nvPr/>
        </p:nvSpPr>
        <p:spPr>
          <a:xfrm>
            <a:off x="601394" y="2127192"/>
            <a:ext cx="60983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Question 2:</a:t>
            </a:r>
          </a:p>
          <a:p>
            <a:endParaRPr lang="en-US" sz="2800" b="1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Who is the story about?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“The story is about a _______ and a _______.”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endParaRPr lang="en-US" sz="2800" dirty="0">
              <a:latin typeface="ITC Avant Garde Std Md" panose="020B06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2D02B-10AA-4E30-B395-07DA0AAB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784" y="4301066"/>
            <a:ext cx="3859712" cy="24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72961A9-8252-4D55-B2FE-36B8DE2A1D98}"/>
              </a:ext>
            </a:extLst>
          </p:cNvPr>
          <p:cNvSpPr txBox="1"/>
          <p:nvPr/>
        </p:nvSpPr>
        <p:spPr>
          <a:xfrm>
            <a:off x="0" y="1132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BF9000"/>
                </a:solidFill>
                <a:effectLst/>
                <a:latin typeface="ITC Avant Garde Std Md" panose="020B0602020202020204" pitchFamily="34" charset="0"/>
              </a:rPr>
              <a:t>Questions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13932-3CDF-4ED1-AF61-1AD6F7E0A721}"/>
              </a:ext>
            </a:extLst>
          </p:cNvPr>
          <p:cNvSpPr txBox="1"/>
          <p:nvPr/>
        </p:nvSpPr>
        <p:spPr>
          <a:xfrm>
            <a:off x="601394" y="2127192"/>
            <a:ext cx="60983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Question </a:t>
            </a:r>
            <a:r>
              <a:rPr lang="en-US" sz="2800" b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:</a:t>
            </a:r>
          </a:p>
          <a:p>
            <a:endParaRPr lang="en-US" sz="2800" b="1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What was the lion trapped in?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“The ______ was trapped in a ______.”</a:t>
            </a:r>
            <a:endParaRPr lang="en-US" sz="2800" i="1" dirty="0">
              <a:latin typeface="ITC Avant Garde Std Md" panose="020B06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055BA9-F31A-4B7A-89BF-059818E4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61" y="4216400"/>
            <a:ext cx="4151284" cy="25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1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B4DB1C-8817-4381-8643-0CF48911DC97}"/>
              </a:ext>
            </a:extLst>
          </p:cNvPr>
          <p:cNvSpPr txBox="1"/>
          <p:nvPr/>
        </p:nvSpPr>
        <p:spPr>
          <a:xfrm>
            <a:off x="0" y="1132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BF9000"/>
                </a:solidFill>
                <a:effectLst/>
                <a:latin typeface="ITC Avant Garde Std Md" panose="020B0602020202020204" pitchFamily="34" charset="0"/>
              </a:rPr>
              <a:t>Questions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D188C-CC54-40A6-9E33-690554566570}"/>
              </a:ext>
            </a:extLst>
          </p:cNvPr>
          <p:cNvSpPr txBox="1"/>
          <p:nvPr/>
        </p:nvSpPr>
        <p:spPr>
          <a:xfrm>
            <a:off x="601394" y="2127192"/>
            <a:ext cx="609834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Question 4:</a:t>
            </a:r>
          </a:p>
          <a:p>
            <a:endParaRPr lang="en-US" sz="2800" b="1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How would you feel if a lion opened his big jaws to swallow you?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“I would feel _________.”</a:t>
            </a:r>
            <a:endParaRPr lang="en-US" sz="2800" i="1" dirty="0">
              <a:latin typeface="ITC Avant Garde Std Md" panose="020B06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3D74D-2F5C-402A-B19E-606807A6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36" y="4261419"/>
            <a:ext cx="41814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CE0916-58E7-4EA3-B076-E1B81BB4384D}"/>
              </a:ext>
            </a:extLst>
          </p:cNvPr>
          <p:cNvSpPr txBox="1"/>
          <p:nvPr/>
        </p:nvSpPr>
        <p:spPr>
          <a:xfrm>
            <a:off x="0" y="113238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0" u="none" strike="noStrike" dirty="0">
                <a:solidFill>
                  <a:srgbClr val="BF9000"/>
                </a:solidFill>
                <a:effectLst/>
                <a:latin typeface="ITC Avant Garde Std Md" panose="020B0602020202020204" pitchFamily="34" charset="0"/>
              </a:rPr>
              <a:t>Questions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6FDD09-CE98-4648-A9A5-83DBEAE97A85}"/>
              </a:ext>
            </a:extLst>
          </p:cNvPr>
          <p:cNvSpPr txBox="1"/>
          <p:nvPr/>
        </p:nvSpPr>
        <p:spPr>
          <a:xfrm>
            <a:off x="601394" y="2127192"/>
            <a:ext cx="6098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Question </a:t>
            </a:r>
            <a:r>
              <a:rPr lang="en-US" sz="2800" b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5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ITC Avant Garde Std Md" panose="020B0602020202020204" pitchFamily="34" charset="0"/>
              </a:rPr>
              <a:t>:</a:t>
            </a:r>
          </a:p>
          <a:p>
            <a:endParaRPr lang="en-US" sz="2800" b="1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How can you help someone?</a:t>
            </a:r>
          </a:p>
          <a:p>
            <a:endParaRPr lang="en-US" sz="2800" dirty="0">
              <a:solidFill>
                <a:srgbClr val="000000"/>
              </a:solidFill>
              <a:latin typeface="ITC Avant Garde Std Md" panose="020B0602020202020204" pitchFamily="34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ITC Avant Garde Std Md" panose="020B0602020202020204" pitchFamily="34" charset="0"/>
              </a:rPr>
              <a:t>“I can help someone by _______.”</a:t>
            </a:r>
            <a:endParaRPr lang="en-US" sz="2800" i="1" dirty="0">
              <a:latin typeface="ITC Avant Garde Std Md" panose="020B0602020202020204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F6EF716-B99E-4101-96CE-428F75CE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554" y="4565524"/>
            <a:ext cx="1363380" cy="2066506"/>
          </a:xfrm>
          <a:prstGeom prst="rect">
            <a:avLst/>
          </a:prstGeom>
        </p:spPr>
      </p:pic>
      <p:pic>
        <p:nvPicPr>
          <p:cNvPr id="5" name="Picture 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2CC876-D833-4F13-80C7-FE575F4B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338" y="4348713"/>
            <a:ext cx="2506589" cy="25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0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4CE0916-58E7-4EA3-B076-E1B81BB4384D}"/>
              </a:ext>
            </a:extLst>
          </p:cNvPr>
          <p:cNvSpPr txBox="1"/>
          <p:nvPr/>
        </p:nvSpPr>
        <p:spPr>
          <a:xfrm>
            <a:off x="2035774" y="1423333"/>
            <a:ext cx="738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ITC Avant Garde Std Md" panose="020B0602020202020204" pitchFamily="34" charset="77"/>
              </a:rPr>
              <a:t>Reflection Question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77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CC648-C79F-4949-9846-26CED6962FAF}"/>
              </a:ext>
            </a:extLst>
          </p:cNvPr>
          <p:cNvSpPr txBox="1"/>
          <p:nvPr/>
        </p:nvSpPr>
        <p:spPr>
          <a:xfrm>
            <a:off x="1155384" y="2941677"/>
            <a:ext cx="988123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E" sz="2800" b="1" dirty="0">
                <a:latin typeface="ITC Avant Garde Std Bk" panose="020B0502020202020204" pitchFamily="34" charset="77"/>
              </a:rPr>
              <a:t>Question 6: Reflection</a:t>
            </a:r>
          </a:p>
          <a:p>
            <a:endParaRPr lang="en-AE" sz="2400" dirty="0">
              <a:latin typeface="ITC Avant Garde Std Md" panose="020B0602020202020204" pitchFamily="34" charset="77"/>
            </a:endParaRPr>
          </a:p>
          <a:p>
            <a:r>
              <a:rPr lang="en-GB" sz="2400" dirty="0">
                <a:latin typeface="ITC Avant Garde Std Md" panose="020B0602020202020204" pitchFamily="34" charset="77"/>
              </a:rPr>
              <a:t>I think that question ______ was difficult because ______________.</a:t>
            </a:r>
            <a:endParaRPr lang="en-AE" sz="2400" dirty="0">
              <a:latin typeface="ITC Avant Garde Std Md" panose="020B0602020202020204" pitchFamily="34" charset="77"/>
            </a:endParaRPr>
          </a:p>
          <a:p>
            <a:r>
              <a:rPr lang="en-AE" sz="2400" dirty="0">
                <a:latin typeface="ITC Avant Garde Std Md" panose="020B0602020202020204" pitchFamily="34" charset="77"/>
              </a:rPr>
              <a:t> </a:t>
            </a:r>
          </a:p>
          <a:p>
            <a:r>
              <a:rPr lang="en-GB" sz="2400" dirty="0">
                <a:latin typeface="ITC Avant Garde Std Md" panose="020B0602020202020204" pitchFamily="34" charset="77"/>
              </a:rPr>
              <a:t> </a:t>
            </a:r>
            <a:endParaRPr lang="en-AE" sz="2400" dirty="0">
              <a:latin typeface="ITC Avant Garde Std Md" panose="020B0602020202020204" pitchFamily="34" charset="77"/>
            </a:endParaRPr>
          </a:p>
          <a:p>
            <a:r>
              <a:rPr lang="en-GB" sz="2400" dirty="0">
                <a:latin typeface="ITC Avant Garde Std Md" panose="020B0602020202020204" pitchFamily="34" charset="77"/>
              </a:rPr>
              <a:t>I like question ______ because _____________________________.</a:t>
            </a:r>
            <a:endParaRPr lang="en-AE" sz="2400" dirty="0">
              <a:latin typeface="ITC Avant Garde Std Md" panose="020B0602020202020204" pitchFamily="34" charset="77"/>
            </a:endParaRPr>
          </a:p>
        </p:txBody>
      </p:sp>
      <p:pic>
        <p:nvPicPr>
          <p:cNvPr id="5" name="Picture 4" descr="Question Mark, Question">
            <a:extLst>
              <a:ext uri="{FF2B5EF4-FFF2-40B4-BE49-F238E27FC236}">
                <a16:creationId xmlns:a16="http://schemas.microsoft.com/office/drawing/2014/main" id="{8061E9FD-E05B-CE41-BE3E-997D478D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479" y="1686354"/>
            <a:ext cx="871855" cy="129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06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0E3278-180F-4453-97DF-9043C947B8CE}"/>
              </a:ext>
            </a:extLst>
          </p:cNvPr>
          <p:cNvSpPr txBox="1"/>
          <p:nvPr/>
        </p:nvSpPr>
        <p:spPr>
          <a:xfrm>
            <a:off x="1" y="13126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Objectives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11398-370C-9641-A157-E43202AFFADC}"/>
              </a:ext>
            </a:extLst>
          </p:cNvPr>
          <p:cNvSpPr txBox="1"/>
          <p:nvPr/>
        </p:nvSpPr>
        <p:spPr>
          <a:xfrm>
            <a:off x="7813964" y="31034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i="1" dirty="0">
              <a:latin typeface="Century Gothic" panose="020B0502020202020204" pitchFamily="34" charset="0"/>
            </a:endParaRPr>
          </a:p>
          <a:p>
            <a:endParaRPr lang="en-GB" b="1" i="1" dirty="0">
              <a:latin typeface="Century Gothic" panose="020B0502020202020204" pitchFamily="34" charset="0"/>
            </a:endParaRPr>
          </a:p>
          <a:p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7569C-F731-8F45-BAEB-00B0C4A4B3F0}"/>
              </a:ext>
            </a:extLst>
          </p:cNvPr>
          <p:cNvSpPr txBox="1"/>
          <p:nvPr/>
        </p:nvSpPr>
        <p:spPr>
          <a:xfrm>
            <a:off x="2871855" y="2734086"/>
            <a:ext cx="431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I can read the text aloud.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E8E96-C2BE-6B49-A9AD-C3BDD61C3AA3}"/>
              </a:ext>
            </a:extLst>
          </p:cNvPr>
          <p:cNvSpPr txBox="1"/>
          <p:nvPr/>
        </p:nvSpPr>
        <p:spPr>
          <a:xfrm>
            <a:off x="2871855" y="3492449"/>
            <a:ext cx="715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I can answer the questions in my own words.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EFB62-5AC0-9542-B2CB-148CD058AE9B}"/>
              </a:ext>
            </a:extLst>
          </p:cNvPr>
          <p:cNvSpPr txBox="1"/>
          <p:nvPr/>
        </p:nvSpPr>
        <p:spPr>
          <a:xfrm>
            <a:off x="2871855" y="4160001"/>
            <a:ext cx="6790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I can understand new words from the text.</a:t>
            </a:r>
            <a:endParaRPr lang="en-AE" sz="2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969B-5189-F448-B3C3-17B817483CAC}"/>
              </a:ext>
            </a:extLst>
          </p:cNvPr>
          <p:cNvSpPr txBox="1"/>
          <p:nvPr/>
        </p:nvSpPr>
        <p:spPr>
          <a:xfrm>
            <a:off x="2871855" y="4827553"/>
            <a:ext cx="628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entury Gothic" panose="020B0502020202020204" pitchFamily="34" charset="0"/>
              </a:rPr>
              <a:t>I can say how the text makes me feel.</a:t>
            </a:r>
            <a:r>
              <a:rPr lang="en-AE" sz="2400" b="1" dirty="0">
                <a:latin typeface="Century Gothic" panose="020B0502020202020204" pitchFamily="34" charset="0"/>
              </a:rPr>
              <a:t>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0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DB8F66-BF40-43A7-A6D6-72B2ABBA67EC}"/>
              </a:ext>
            </a:extLst>
          </p:cNvPr>
          <p:cNvSpPr txBox="1"/>
          <p:nvPr/>
        </p:nvSpPr>
        <p:spPr>
          <a:xfrm>
            <a:off x="3141839" y="357605"/>
            <a:ext cx="641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Glossary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ITC Avant Garde Std Md" panose="020B0602020202020204" pitchFamily="34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BF3C2EB-EE23-4D46-8F60-ED134C8D6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45197"/>
              </p:ext>
            </p:extLst>
          </p:nvPr>
        </p:nvGraphicFramePr>
        <p:xfrm>
          <a:off x="0" y="1397551"/>
          <a:ext cx="12192000" cy="5460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3608">
                  <a:extLst>
                    <a:ext uri="{9D8B030D-6E8A-4147-A177-3AD203B41FA5}">
                      <a16:colId xmlns:a16="http://schemas.microsoft.com/office/drawing/2014/main" val="2691383147"/>
                    </a:ext>
                  </a:extLst>
                </a:gridCol>
                <a:gridCol w="1812407">
                  <a:extLst>
                    <a:ext uri="{9D8B030D-6E8A-4147-A177-3AD203B41FA5}">
                      <a16:colId xmlns:a16="http://schemas.microsoft.com/office/drawing/2014/main" val="517125563"/>
                    </a:ext>
                  </a:extLst>
                </a:gridCol>
                <a:gridCol w="4187285">
                  <a:extLst>
                    <a:ext uri="{9D8B030D-6E8A-4147-A177-3AD203B41FA5}">
                      <a16:colId xmlns:a16="http://schemas.microsoft.com/office/drawing/2014/main" val="3217852178"/>
                    </a:ext>
                  </a:extLst>
                </a:gridCol>
                <a:gridCol w="2158700">
                  <a:extLst>
                    <a:ext uri="{9D8B030D-6E8A-4147-A177-3AD203B41FA5}">
                      <a16:colId xmlns:a16="http://schemas.microsoft.com/office/drawing/2014/main" val="1094864555"/>
                    </a:ext>
                  </a:extLst>
                </a:gridCol>
              </a:tblGrid>
              <a:tr h="99928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lion (n)-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a big cat</a:t>
                      </a:r>
                    </a:p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nap (n)-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a short sleep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47543"/>
                  </a:ext>
                </a:extLst>
              </a:tr>
              <a:tr h="1108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mouse (n)-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a small rat with big ears and a long tail</a:t>
                      </a:r>
                    </a:p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run(s) (v)-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to go quickly by moving legs and feet</a:t>
                      </a:r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  <a:p>
                      <a:endParaRPr lang="en-US" sz="1800" b="0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7722"/>
                  </a:ext>
                </a:extLst>
              </a:tr>
              <a:tr h="1108156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king (n)-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a ruler</a:t>
                      </a:r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swallow (v)-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to put in mouth and chew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5898"/>
                  </a:ext>
                </a:extLst>
              </a:tr>
              <a:tr h="1108156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jungle (n)-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land with trees and tall leaves</a:t>
                      </a:r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catch(es) (v)-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to grab or hold</a:t>
                      </a:r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F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28707"/>
                  </a:ext>
                </a:extLst>
              </a:tr>
              <a:tr h="113670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little (adj)-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tiny or small</a:t>
                      </a:r>
                    </a:p>
                    <a:p>
                      <a:endParaRPr lang="en-US" sz="1800" b="0" dirty="0">
                        <a:latin typeface="ITC Avant Garde Std Md" panose="020B0602020202020204" pitchFamily="34" charset="0"/>
                      </a:endParaRPr>
                    </a:p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ITC Avant Garde Std Md" panose="020B0602020202020204" pitchFamily="34" charset="0"/>
                        </a:rPr>
                        <a:t>trapped (v)- </a:t>
                      </a:r>
                      <a:r>
                        <a:rPr lang="en-US" sz="1800" b="0" dirty="0">
                          <a:latin typeface="ITC Avant Garde Std Md" panose="020B0602020202020204" pitchFamily="34" charset="0"/>
                        </a:rPr>
                        <a:t>to be put in a place and cannot get out</a:t>
                      </a:r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ITC Avant Garde Std Md" panose="020B06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3960"/>
                  </a:ext>
                </a:extLst>
              </a:tr>
            </a:tbl>
          </a:graphicData>
        </a:graphic>
      </p:graphicFrame>
      <p:pic>
        <p:nvPicPr>
          <p:cNvPr id="4" name="Picture 3" descr="A cartoon of a bee&#10;&#10;Description automatically generated with low confidence">
            <a:extLst>
              <a:ext uri="{FF2B5EF4-FFF2-40B4-BE49-F238E27FC236}">
                <a16:creationId xmlns:a16="http://schemas.microsoft.com/office/drawing/2014/main" id="{FA36636D-2232-43E6-9DBA-A25FC0273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333" y="1419845"/>
            <a:ext cx="1031632" cy="91046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6D7C2ED-255B-4C58-812F-92347206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453" y="2517651"/>
            <a:ext cx="1135983" cy="882572"/>
          </a:xfrm>
          <a:prstGeom prst="rect">
            <a:avLst/>
          </a:prstGeom>
        </p:spPr>
      </p:pic>
      <p:pic>
        <p:nvPicPr>
          <p:cNvPr id="9" name="Picture 8" descr="A picture containing insect&#10;&#10;Description automatically generated">
            <a:extLst>
              <a:ext uri="{FF2B5EF4-FFF2-40B4-BE49-F238E27FC236}">
                <a16:creationId xmlns:a16="http://schemas.microsoft.com/office/drawing/2014/main" id="{5B8E369E-404F-4742-8FAE-0A23D7EB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424" y="4660086"/>
            <a:ext cx="1076407" cy="963842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01AF4F-6FEA-496C-B40B-E9C4C052C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319" y="4731420"/>
            <a:ext cx="1234010" cy="87351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61BC1BC-1A26-4A4A-8364-65BACC349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7998" y="2474460"/>
            <a:ext cx="944847" cy="944847"/>
          </a:xfrm>
          <a:prstGeom prst="rect">
            <a:avLst/>
          </a:prstGeom>
        </p:spPr>
      </p:pic>
      <p:pic>
        <p:nvPicPr>
          <p:cNvPr id="15" name="Picture 14" descr="A red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29072DF2-15D2-48CB-97C3-DD370D768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3871" y="1441032"/>
            <a:ext cx="1833104" cy="894642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B34F96-0123-43B4-87A7-82527BE0A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956" y="3558093"/>
            <a:ext cx="778933" cy="100221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D4E494-AE39-49B6-A696-2A81CAB33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6836" y="3545151"/>
            <a:ext cx="627662" cy="1006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4F3713-C6FD-4BF6-A56F-71299FC8FA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116" y="5849349"/>
            <a:ext cx="1548612" cy="941044"/>
          </a:xfrm>
          <a:prstGeom prst="rect">
            <a:avLst/>
          </a:prstGeom>
        </p:spPr>
      </p:pic>
      <p:pic>
        <p:nvPicPr>
          <p:cNvPr id="25" name="Picture 24" descr="A picture containing apple&#10;&#10;Description automatically generated">
            <a:extLst>
              <a:ext uri="{FF2B5EF4-FFF2-40B4-BE49-F238E27FC236}">
                <a16:creationId xmlns:a16="http://schemas.microsoft.com/office/drawing/2014/main" id="{7B687F19-DE76-469D-B541-5D5A22946B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4319" y="5868186"/>
            <a:ext cx="1228378" cy="87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1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5B804-A1F8-7348-9030-9EB33A8939AE}"/>
              </a:ext>
            </a:extLst>
          </p:cNvPr>
          <p:cNvSpPr txBox="1"/>
          <p:nvPr/>
        </p:nvSpPr>
        <p:spPr>
          <a:xfrm>
            <a:off x="5297213" y="2738483"/>
            <a:ext cx="1597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Follow us</a:t>
            </a:r>
          </a:p>
        </p:txBody>
      </p:sp>
      <p:pic>
        <p:nvPicPr>
          <p:cNvPr id="3" name="Picture 2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27F16B9-7136-E740-8386-2974AACCD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6" y="3917713"/>
            <a:ext cx="827980" cy="82909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D400EE94-5AF4-2B41-B57D-EB34CF5E3C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29" y="3917712"/>
            <a:ext cx="827980" cy="829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F2641-0447-3447-8D95-0C1287FB95B7}"/>
              </a:ext>
            </a:extLst>
          </p:cNvPr>
          <p:cNvSpPr txBox="1"/>
          <p:nvPr/>
        </p:nvSpPr>
        <p:spPr>
          <a:xfrm>
            <a:off x="4811226" y="4742095"/>
            <a:ext cx="74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ese.ae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9E1A-1AD9-2240-BCC7-0C8F9CF9F85D}"/>
              </a:ext>
            </a:extLst>
          </p:cNvPr>
          <p:cNvSpPr txBox="1"/>
          <p:nvPr/>
        </p:nvSpPr>
        <p:spPr>
          <a:xfrm>
            <a:off x="6436352" y="4742095"/>
            <a:ext cx="82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AppleMyungjo" pitchFamily="2" charset="-127"/>
                <a:cs typeface="PF Din Text Universal Light" panose="02000506000000020004" pitchFamily="2" charset="0"/>
              </a:rPr>
              <a:t>Ese_ae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387633-F7F7-4EFA-9406-C5F1AD0FD569}"/>
              </a:ext>
            </a:extLst>
          </p:cNvPr>
          <p:cNvSpPr txBox="1"/>
          <p:nvPr/>
        </p:nvSpPr>
        <p:spPr>
          <a:xfrm>
            <a:off x="2886537" y="1328422"/>
            <a:ext cx="641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TC Avant Garde Std Md" panose="020B0602020202020204" pitchFamily="34" charset="0"/>
                <a:ea typeface="AppleMyungjo" pitchFamily="2" charset="-127"/>
                <a:cs typeface="PF Din Text Universal Light" panose="02000506000000020004" pitchFamily="2" charset="0"/>
              </a:rPr>
              <a:t>Key Words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BF4FF8-2F63-49F2-B22A-A9ADA924C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195900"/>
              </p:ext>
            </p:extLst>
          </p:nvPr>
        </p:nvGraphicFramePr>
        <p:xfrm>
          <a:off x="2150533" y="2036308"/>
          <a:ext cx="8128000" cy="472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25117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84655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lion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nap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8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65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king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swallow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55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jungle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catches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6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little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ITC Avant Garde Std Md" panose="020B0602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latin typeface="ITC Avant Garde Std Md" panose="020B0602020202020204" pitchFamily="34" charset="0"/>
                        </a:rPr>
                        <a:t>trapped</a:t>
                      </a:r>
                    </a:p>
                  </a:txBody>
                  <a:tcPr>
                    <a:solidFill>
                      <a:srgbClr val="EFC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0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11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723E46-0293-8A40-A7E6-788556300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0" y="1238250"/>
            <a:ext cx="3568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12670-5B02-BF4D-AD77-611118C4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39850"/>
            <a:ext cx="96012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F8022-2E8A-B546-87BE-4F5F2495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1136650"/>
            <a:ext cx="33782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C4900-F39E-2242-AA86-D189303F3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1459346"/>
            <a:ext cx="77597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5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53608-E34A-3E43-A654-64EED08A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1162050"/>
            <a:ext cx="6223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5AF4C96FC943BE69E732BE0FA005" ma:contentTypeVersion="8" ma:contentTypeDescription="Create a new document." ma:contentTypeScope="" ma:versionID="27d439100007d6a86a7b82b53d8e9704">
  <xsd:schema xmlns:xsd="http://www.w3.org/2001/XMLSchema" xmlns:xs="http://www.w3.org/2001/XMLSchema" xmlns:p="http://schemas.microsoft.com/office/2006/metadata/properties" xmlns:ns2="455863f0-e14f-49a8-93b4-4b9a31439012" xmlns:ns3="2f846768-5a33-4038-a2a9-6275ea70022c" targetNamespace="http://schemas.microsoft.com/office/2006/metadata/properties" ma:root="true" ma:fieldsID="64cb01e68832f298a633521dca2fc9ea" ns2:_="" ns3:_="">
    <xsd:import namespace="455863f0-e14f-49a8-93b4-4b9a31439012"/>
    <xsd:import namespace="2f846768-5a33-4038-a2a9-6275ea7002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63f0-e14f-49a8-93b4-4b9a314390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46768-5a33-4038-a2a9-6275ea700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391D8-992D-4E84-B332-7A0A5FA4D872}"/>
</file>

<file path=customXml/itemProps2.xml><?xml version="1.0" encoding="utf-8"?>
<ds:datastoreItem xmlns:ds="http://schemas.openxmlformats.org/officeDocument/2006/customXml" ds:itemID="{F028008F-3B91-4324-A5B2-02681EB8ADE2}">
  <ds:schemaRefs>
    <ds:schemaRef ds:uri="http://schemas.microsoft.com/office/2006/metadata/properties"/>
    <ds:schemaRef ds:uri="http://schemas.microsoft.com/office/infopath/2007/PartnerControls"/>
    <ds:schemaRef ds:uri="a783c597-3efa-4cdf-8799-3c365b924ed7"/>
  </ds:schemaRefs>
</ds:datastoreItem>
</file>

<file path=customXml/itemProps3.xml><?xml version="1.0" encoding="utf-8"?>
<ds:datastoreItem xmlns:ds="http://schemas.openxmlformats.org/officeDocument/2006/customXml" ds:itemID="{B80EE1FD-EEA1-4A7B-9EA2-624E9C3CC1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369</Words>
  <Application>Microsoft Macintosh PowerPoint</Application>
  <PresentationFormat>Widescreen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AXtManal</vt:lpstr>
      <vt:lpstr>Calibri</vt:lpstr>
      <vt:lpstr>Calibri Light</vt:lpstr>
      <vt:lpstr>Century Gothic</vt:lpstr>
      <vt:lpstr>Cronos Pro</vt:lpstr>
      <vt:lpstr>GE Dinar One</vt:lpstr>
      <vt:lpstr>Helvetica</vt:lpstr>
      <vt:lpstr>ITC Avant Garde Std Bk</vt:lpstr>
      <vt:lpstr>ITC Avant Garde Std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Samir Abu Ghaida</dc:creator>
  <cp:lastModifiedBy>روبيرت بوتشينز</cp:lastModifiedBy>
  <cp:revision>75</cp:revision>
  <dcterms:created xsi:type="dcterms:W3CDTF">2021-02-06T17:30:35Z</dcterms:created>
  <dcterms:modified xsi:type="dcterms:W3CDTF">2021-09-30T06:56:30Z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0x010100A60D5AF4C96FC943BE69E732BE0FA005</vt:lpwstr>
  </property>
</Properties>
</file>