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1311" r:id="rId2"/>
    <p:sldId id="1326" r:id="rId3"/>
    <p:sldId id="1345" r:id="rId4"/>
    <p:sldId id="463" r:id="rId5"/>
    <p:sldId id="1312" r:id="rId6"/>
    <p:sldId id="1430" r:id="rId7"/>
    <p:sldId id="1327" r:id="rId8"/>
    <p:sldId id="1420" r:id="rId9"/>
    <p:sldId id="1421" r:id="rId10"/>
    <p:sldId id="1423" r:id="rId11"/>
    <p:sldId id="1422" r:id="rId12"/>
    <p:sldId id="1409" r:id="rId13"/>
    <p:sldId id="1328" r:id="rId14"/>
    <p:sldId id="1424" r:id="rId15"/>
    <p:sldId id="1410" r:id="rId16"/>
    <p:sldId id="1411" r:id="rId17"/>
    <p:sldId id="1412" r:id="rId18"/>
    <p:sldId id="1427" r:id="rId19"/>
    <p:sldId id="1413" r:id="rId20"/>
    <p:sldId id="1429" r:id="rId21"/>
    <p:sldId id="1426" r:id="rId22"/>
    <p:sldId id="1402" r:id="rId23"/>
    <p:sldId id="1397" r:id="rId24"/>
    <p:sldId id="1404" r:id="rId25"/>
    <p:sldId id="142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6699"/>
    <a:srgbClr val="C621D3"/>
    <a:srgbClr val="B0D7DC"/>
    <a:srgbClr val="183539"/>
    <a:srgbClr val="9EF4FF"/>
    <a:srgbClr val="4E848E"/>
    <a:srgbClr val="FF9800"/>
    <a:srgbClr val="595352"/>
    <a:srgbClr val="9D989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676" autoAdjust="0"/>
    <p:restoredTop sz="94660"/>
  </p:normalViewPr>
  <p:slideViewPr>
    <p:cSldViewPr snapToGrid="0">
      <p:cViewPr>
        <p:scale>
          <a:sx n="78" d="100"/>
          <a:sy n="78" d="100"/>
        </p:scale>
        <p:origin x="-78" y="5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25BF4-6D97-423E-8831-ABF5D737C294}" type="datetimeFigureOut">
              <a:rPr lang="en-US" smtClean="0"/>
              <a:pPr/>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005EE-66D1-4066-A31F-2F7EE9F8D4B7}" type="slidenum">
              <a:rPr lang="en-US" smtClean="0"/>
              <a:pPr/>
              <a:t>‹#›</a:t>
            </a:fld>
            <a:endParaRPr lang="en-US"/>
          </a:p>
        </p:txBody>
      </p:sp>
    </p:spTree>
    <p:extLst>
      <p:ext uri="{BB962C8B-B14F-4D97-AF65-F5344CB8AC3E}">
        <p14:creationId xmlns="" xmlns:p14="http://schemas.microsoft.com/office/powerpoint/2010/main" val="133323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20" name="Footer Placeholder 19"/>
          <p:cNvSpPr>
            <a:spLocks noGrp="1"/>
          </p:cNvSpPr>
          <p:nvPr>
            <p:ph type="ftr" sz="quarter" idx="11"/>
          </p:nvPr>
        </p:nvSpPr>
        <p:spPr/>
        <p:txBody>
          <a:bodyPr/>
          <a:lstStyle>
            <a:extLst/>
          </a:lstStyle>
          <a:p>
            <a:endParaRPr lang="en-GB"/>
          </a:p>
        </p:txBody>
      </p:sp>
      <p:sp>
        <p:nvSpPr>
          <p:cNvPr id="10" name="Slide Number Placeholder 9"/>
          <p:cNvSpPr>
            <a:spLocks noGrp="1"/>
          </p:cNvSpPr>
          <p:nvPr>
            <p:ph type="sldNum" sz="quarter" idx="12"/>
          </p:nvPr>
        </p:nvSpPr>
        <p:spPr/>
        <p:txBody>
          <a:bodyPr/>
          <a:lstStyle>
            <a:extLst/>
          </a:lstStyle>
          <a:p>
            <a:fld id="{39C20DB3-0E48-4576-8392-A829E0354EF6}" type="slidenum">
              <a:rPr lang="en-GB" smtClean="0"/>
              <a:pPr/>
              <a:t>‹#›</a:t>
            </a:fld>
            <a:endParaRPr lang="en-GB"/>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1"/>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39C20DB3-0E48-4576-8392-A829E0354EF6}" type="slidenum">
              <a:rPr lang="en-GB" smtClean="0"/>
              <a:pPr/>
              <a:t>‹#›</a:t>
            </a:fld>
            <a:endParaRPr lang="en-GB"/>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39C20DB3-0E48-4576-8392-A829E0354EF6}" type="slidenum">
              <a:rPr lang="en-GB" smtClean="0"/>
              <a:pPr/>
              <a:t>‹#›</a:t>
            </a:fld>
            <a:endParaRPr lang="en-GB"/>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39C20DB3-0E48-4576-8392-A829E0354EF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C75F326E-B990-4F0D-9D6E-528A5E1B6A0E}" type="datetimeFigureOut">
              <a:rPr lang="en-GB" smtClean="0"/>
              <a:pPr/>
              <a:t>14/10/2020</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39C20DB3-0E48-4576-8392-A829E0354EF6}" type="slidenum">
              <a:rPr lang="en-GB" smtClean="0"/>
              <a:pPr/>
              <a:t>‹#›</a:t>
            </a:fld>
            <a:endParaRPr lang="en-GB"/>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75F326E-B990-4F0D-9D6E-528A5E1B6A0E}" type="datetimeFigureOut">
              <a:rPr lang="en-GB" smtClean="0"/>
              <a:pPr/>
              <a:t>14/10/2020</a:t>
            </a:fld>
            <a:endParaRPr lang="en-GB"/>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GB"/>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9C20DB3-0E48-4576-8392-A829E0354EF6}" type="slidenum">
              <a:rPr lang="en-GB" smtClean="0"/>
              <a:pPr/>
              <a:t>‹#›</a:t>
            </a:fld>
            <a:endParaRPr lang="en-GB"/>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7.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video" Target="NULL" TargetMode="External"/><Relationship Id="rId1" Type="http://schemas.openxmlformats.org/officeDocument/2006/relationships/video" Target="file:///C:\Users\USER\Desktop\&#1575;&#1604;&#1606;&#1588;&#1610;&#1583;.mp4"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Users\USER\Desktop\WhatsApp%20Video%202020-09-08%20at%2010.36.38%20PM%20(1).mp4"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ae/url?sa=i&amp;url=https://www.dreamstime.com/royalty-free-stock-images-wood-sign-board-hanging-rope-grass-mushrooms-illustration-image38953239&amp;psig=AOvVaw2EsQDllsOLWx3HwLiSlyz_&amp;ust=1586765862817000&amp;source=images&amp;cd=vfe&amp;ved=0CAIQjRxqFwoTCPjhstS54ugCFQAAAAAdAAAAABAT"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4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2.xml"/><Relationship Id="rId1" Type="http://schemas.openxmlformats.org/officeDocument/2006/relationships/video" Target="file:///C:\Users\USER\Desktop\&#1581;&#1610;&#1575;&#1578;&#1607;&#1575;%20&#1603;&#1575;&#1605;&#1604;&#1577;.mp4" TargetMode="External"/><Relationship Id="rId5" Type="http://schemas.openxmlformats.org/officeDocument/2006/relationships/image" Target="../media/image7.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7.gif"/><Relationship Id="rId4" Type="http://schemas.openxmlformats.org/officeDocument/2006/relationships/image" Target="../media/image46.pn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ideo" Target="file:///C:\Users\USER\Desktop\WhatsApp%20Video%202020-09-08%20at%2010.36.38%20PM%20(1).mp4" TargetMode="External"/><Relationship Id="rId5" Type="http://schemas.openxmlformats.org/officeDocument/2006/relationships/image" Target="../media/image7.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file:///C:\Users\USER\Desktop\WhatsApp%20Video%202020-09-08%20at%2010.36.38%20PM%20(1).mp4"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play/4535/183/794" TargetMode="External"/><Relationship Id="rId2" Type="http://schemas.openxmlformats.org/officeDocument/2006/relationships/hyperlink" Target="https://wordwall.net/p"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file:///C:\Users\USER\Desktop\WhatsApp%20Video%202020-09-08%20at%2010.36.38%20PM%20(1).mp4" TargetMode="External"/><Relationship Id="rId5" Type="http://schemas.openxmlformats.org/officeDocument/2006/relationships/image" Target="../media/image7.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C:\Users\USER\Desktop\WhatsApp%20Video%202020-09-08%20at%2010.36.38%20PM%20(1).mp4"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C:\Users\USER\Desktop\&#1575;&#1605;&#1607;&#1575;&#1578;%20&#1605;&#1607;&#1575;&#1578;.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 xmlns:a16="http://schemas.microsoft.com/office/drawing/2014/main" id="{253C7495-3E58-44BB-87E3-063753031B64}"/>
              </a:ext>
            </a:extLst>
          </p:cNvPr>
          <p:cNvPicPr>
            <a:picLocks noChangeAspect="1"/>
          </p:cNvPicPr>
          <p:nvPr/>
        </p:nvPicPr>
        <p:blipFill rotWithShape="1">
          <a:blip r:embed="rId4"/>
          <a:srcRect t="9259" b="10799"/>
          <a:stretch/>
        </p:blipFill>
        <p:spPr>
          <a:xfrm>
            <a:off x="10946985" y="130460"/>
            <a:ext cx="1069472" cy="854961"/>
          </a:xfrm>
          <a:prstGeom prst="rect">
            <a:avLst/>
          </a:prstGeom>
        </p:spPr>
      </p:pic>
      <p:sp>
        <p:nvSpPr>
          <p:cNvPr id="3" name="مربع نص 2">
            <a:extLst>
              <a:ext uri="{FF2B5EF4-FFF2-40B4-BE49-F238E27FC236}">
                <a16:creationId xmlns="" xmlns:a16="http://schemas.microsoft.com/office/drawing/2014/main" id="{863A49D1-A452-4DA7-8386-4380E6986217}"/>
              </a:ext>
            </a:extLst>
          </p:cNvPr>
          <p:cNvSpPr txBox="1"/>
          <p:nvPr/>
        </p:nvSpPr>
        <p:spPr>
          <a:xfrm>
            <a:off x="1579587" y="193230"/>
            <a:ext cx="9032826" cy="1075038"/>
          </a:xfrm>
          <a:prstGeom prst="rect">
            <a:avLst/>
          </a:prstGeom>
          <a:noFill/>
        </p:spPr>
        <p:txBody>
          <a:bodyPr wrap="square" rtlCol="1">
            <a:spAutoFit/>
          </a:bodyPr>
          <a:lstStyle/>
          <a:p>
            <a:pPr algn="ctr" rtl="1"/>
            <a:r>
              <a:rPr lang="ar-AE" sz="4286" dirty="0">
                <a:latin typeface="Arabic Typesetting" panose="03020402040406030203" pitchFamily="66" charset="-78"/>
                <a:cs typeface="Arabic Typesetting" panose="03020402040406030203" pitchFamily="66" charset="-78"/>
              </a:rPr>
              <a:t>النّشيدُ الوَطنِي يَا حُمَاة المُسْتقبَل</a:t>
            </a:r>
          </a:p>
          <a:p>
            <a:pPr algn="ctr"/>
            <a:r>
              <a:rPr lang="ar-AE" sz="2100" dirty="0">
                <a:cs typeface="AL-Hor" pitchFamily="2" charset="-78"/>
              </a:rPr>
              <a:t> </a:t>
            </a:r>
          </a:p>
        </p:txBody>
      </p:sp>
      <p:pic>
        <p:nvPicPr>
          <p:cNvPr id="7" name="صورة 4">
            <a:extLst>
              <a:ext uri="{FF2B5EF4-FFF2-40B4-BE49-F238E27FC236}">
                <a16:creationId xmlns="" xmlns:a16="http://schemas.microsoft.com/office/drawing/2014/main" id="{D1E9EA5F-5BDC-4C3C-B12D-FAFBDA75D967}"/>
              </a:ext>
            </a:extLst>
          </p:cNvPr>
          <p:cNvPicPr>
            <a:picLocks noChangeAspect="1"/>
          </p:cNvPicPr>
          <p:nvPr/>
        </p:nvPicPr>
        <p:blipFill rotWithShape="1">
          <a:blip r:embed="rId4"/>
          <a:srcRect t="9259" b="10799"/>
          <a:stretch/>
        </p:blipFill>
        <p:spPr>
          <a:xfrm>
            <a:off x="188375" y="4036416"/>
            <a:ext cx="1123720" cy="2645791"/>
          </a:xfrm>
          <a:prstGeom prst="rect">
            <a:avLst/>
          </a:prstGeom>
        </p:spPr>
      </p:pic>
      <p:grpSp>
        <p:nvGrpSpPr>
          <p:cNvPr id="6" name="Group 5">
            <a:extLst>
              <a:ext uri="{FF2B5EF4-FFF2-40B4-BE49-F238E27FC236}">
                <a16:creationId xmlns="" xmlns:a16="http://schemas.microsoft.com/office/drawing/2014/main" id="{ADE5EA65-0E8B-B44E-9E46-83CB1274C0E8}"/>
              </a:ext>
            </a:extLst>
          </p:cNvPr>
          <p:cNvGrpSpPr/>
          <p:nvPr/>
        </p:nvGrpSpPr>
        <p:grpSpPr>
          <a:xfrm>
            <a:off x="-401852" y="1441327"/>
            <a:ext cx="5797941" cy="5856941"/>
            <a:chOff x="1592294" y="1396107"/>
            <a:chExt cx="6436141" cy="5856941"/>
          </a:xfrm>
        </p:grpSpPr>
        <p:grpSp>
          <p:nvGrpSpPr>
            <p:cNvPr id="8" name="Group 7">
              <a:extLst>
                <a:ext uri="{FF2B5EF4-FFF2-40B4-BE49-F238E27FC236}">
                  <a16:creationId xmlns="" xmlns:a16="http://schemas.microsoft.com/office/drawing/2014/main" id="{1CF7FD6B-9C65-D947-BA0F-D06D50601940}"/>
                </a:ext>
              </a:extLst>
            </p:cNvPr>
            <p:cNvGrpSpPr/>
            <p:nvPr/>
          </p:nvGrpSpPr>
          <p:grpSpPr>
            <a:xfrm>
              <a:off x="1592294" y="1396107"/>
              <a:ext cx="6436141" cy="5856941"/>
              <a:chOff x="1754349" y="1593871"/>
              <a:chExt cx="6436141" cy="5856941"/>
            </a:xfrm>
          </p:grpSpPr>
          <p:grpSp>
            <p:nvGrpSpPr>
              <p:cNvPr id="11" name="Group 9">
                <a:extLst>
                  <a:ext uri="{FF2B5EF4-FFF2-40B4-BE49-F238E27FC236}">
                    <a16:creationId xmlns="" xmlns:a16="http://schemas.microsoft.com/office/drawing/2014/main" id="{B418248C-57B2-C940-9ADF-22C3EDA572C5}"/>
                  </a:ext>
                </a:extLst>
              </p:cNvPr>
              <p:cNvGrpSpPr/>
              <p:nvPr/>
            </p:nvGrpSpPr>
            <p:grpSpPr>
              <a:xfrm>
                <a:off x="1754349" y="1593871"/>
                <a:ext cx="4725541" cy="5856941"/>
                <a:chOff x="1031966" y="533400"/>
                <a:chExt cx="5257780" cy="7433939"/>
              </a:xfrm>
            </p:grpSpPr>
            <p:pic>
              <p:nvPicPr>
                <p:cNvPr id="13" name="Picture 2">
                  <a:extLst>
                    <a:ext uri="{FF2B5EF4-FFF2-40B4-BE49-F238E27FC236}">
                      <a16:creationId xmlns="" xmlns:a16="http://schemas.microsoft.com/office/drawing/2014/main" id="{74D110F3-00CB-184F-A87D-E01E9F67D980}"/>
                    </a:ext>
                  </a:extLst>
                </p:cNvPr>
                <p:cNvPicPr>
                  <a:picLocks noChangeAspect="1" noChangeArrowheads="1"/>
                </p:cNvPicPr>
                <p:nvPr/>
              </p:nvPicPr>
              <p:blipFill>
                <a:blip r:embed="rId5">
                  <a:extLst>
                    <a:ext uri="{BEBA8EAE-BF5A-486C-A8C5-ECC9F3942E4B}">
                      <a14:imgProps xmlns="" xmlns:a14="http://schemas.microsoft.com/office/drawing/2010/main">
                        <a14:imgLayer r:embed="rId7">
                          <a14:imgEffect>
                            <a14:backgroundRemoval t="38721" b="90011" l="73034" r="100000"/>
                          </a14:imgEffect>
                        </a14:imgLayer>
                      </a14:imgProps>
                    </a:ext>
                    <a:ext uri="{28A0092B-C50C-407E-A947-70E740481C1C}">
                      <a14:useLocalDpi xmlns="" xmlns:a14="http://schemas.microsoft.com/office/drawing/2010/main" val="0"/>
                    </a:ext>
                  </a:extLst>
                </a:blip>
                <a:srcRect/>
                <a:stretch>
                  <a:fillRect/>
                </a:stretch>
              </p:blipFill>
              <p:spPr bwMode="auto">
                <a:xfrm>
                  <a:off x="1031966" y="2006976"/>
                  <a:ext cx="5257780" cy="5960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4" name="مجموعة 3">
                  <a:extLst>
                    <a:ext uri="{FF2B5EF4-FFF2-40B4-BE49-F238E27FC236}">
                      <a16:creationId xmlns="" xmlns:a16="http://schemas.microsoft.com/office/drawing/2014/main" id="{00BABC9C-CDCF-0443-A778-2DFC738B6E03}"/>
                    </a:ext>
                  </a:extLst>
                </p:cNvPr>
                <p:cNvGrpSpPr/>
                <p:nvPr/>
              </p:nvGrpSpPr>
              <p:grpSpPr>
                <a:xfrm>
                  <a:off x="2847078" y="533400"/>
                  <a:ext cx="3325131" cy="6735674"/>
                  <a:chOff x="2286000" y="0"/>
                  <a:chExt cx="3096527" cy="7346456"/>
                </a:xfrm>
              </p:grpSpPr>
              <p:sp>
                <p:nvSpPr>
                  <p:cNvPr id="15" name="مستطيل 2">
                    <a:extLst>
                      <a:ext uri="{FF2B5EF4-FFF2-40B4-BE49-F238E27FC236}">
                        <a16:creationId xmlns="" xmlns:a16="http://schemas.microsoft.com/office/drawing/2014/main" id="{2B069039-443E-F243-B08F-209618635CF4}"/>
                      </a:ext>
                    </a:extLst>
                  </p:cNvPr>
                  <p:cNvSpPr/>
                  <p:nvPr/>
                </p:nvSpPr>
                <p:spPr>
                  <a:xfrm>
                    <a:off x="2819399" y="381000"/>
                    <a:ext cx="122301" cy="69654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457182" rtl="1">
                      <a:defRPr/>
                    </a:pPr>
                    <a:endParaRPr lang="ar-SA">
                      <a:solidFill>
                        <a:prstClr val="white"/>
                      </a:solidFill>
                      <a:latin typeface="Calibri" panose="020F0502020204030204"/>
                      <a:cs typeface="Arial" panose="020B0604020202020204" pitchFamily="34" charset="0"/>
                    </a:endParaRPr>
                  </a:p>
                </p:txBody>
              </p:sp>
              <p:pic>
                <p:nvPicPr>
                  <p:cNvPr id="16" name="Picture 2" descr="Image result for â«Ø¹ÙÙ Ø§ÙØ§ÙØ§Ø±Ø§Øª ÙØªØ­Ø±Ùâ¬â">
                    <a:extLst>
                      <a:ext uri="{FF2B5EF4-FFF2-40B4-BE49-F238E27FC236}">
                        <a16:creationId xmlns="" xmlns:a16="http://schemas.microsoft.com/office/drawing/2014/main" id="{7A695220-A165-CC41-B34F-9E3E2851002F}"/>
                      </a:ext>
                    </a:extLst>
                  </p:cNvPr>
                  <p:cNvPicPr>
                    <a:picLocks noChangeAspect="1" noChangeArrowheads="1" noCrop="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86000" y="0"/>
                    <a:ext cx="3096527" cy="2370667"/>
                  </a:xfrm>
                  <a:prstGeom prst="rect">
                    <a:avLst/>
                  </a:prstGeom>
                  <a:noFill/>
                  <a:extLst>
                    <a:ext uri="{909E8E84-426E-40DD-AFC4-6F175D3DCCD1}">
                      <a14:hiddenFill xmlns="" xmlns:a14="http://schemas.microsoft.com/office/drawing/2010/main">
                        <a:solidFill>
                          <a:srgbClr val="FFFFFF"/>
                        </a:solidFill>
                      </a14:hiddenFill>
                    </a:ext>
                  </a:extLst>
                </p:spPr>
              </p:pic>
            </p:grpSp>
          </p:grpSp>
          <p:pic>
            <p:nvPicPr>
              <p:cNvPr id="12" name="UNITED ARAB EMIRATES NATIONAL ANTHEM - Ishy Bilady عيشي بلادي - النشيد الوطني الاماراتي.mp3">
                <a:hlinkClick r:id="" action="ppaction://media"/>
                <a:extLst>
                  <a:ext uri="{FF2B5EF4-FFF2-40B4-BE49-F238E27FC236}">
                    <a16:creationId xmlns="" xmlns:a16="http://schemas.microsoft.com/office/drawing/2014/main" id="{9361BFE2-8282-5647-BAD7-350282B2F25F}"/>
                  </a:ext>
                </a:extLst>
              </p:cNvPr>
              <p:cNvPicPr>
                <a:picLocks noChangeAspect="1"/>
              </p:cNvPicPr>
              <p:nvPr>
                <a:videoFile r:link="rId2"/>
                <p:extLst>
                  <p:ext uri="{DAA4B4D4-6D71-4841-9C94-3DE7FCFB9230}">
                    <p14:media xmlns="" xmlns:p14="http://schemas.microsoft.com/office/powerpoint/2010/main" r:embed="rId9"/>
                  </p:ext>
                </p:extLst>
              </p:nvPr>
            </p:nvPicPr>
            <p:blipFill>
              <a:blip r:embed="rId10" cstate="print"/>
              <a:stretch>
                <a:fillRect/>
              </a:stretch>
            </p:blipFill>
            <p:spPr>
              <a:xfrm>
                <a:off x="7580890" y="5969763"/>
                <a:ext cx="609600" cy="609600"/>
              </a:xfrm>
              <a:prstGeom prst="rect">
                <a:avLst/>
              </a:prstGeom>
            </p:spPr>
          </p:pic>
        </p:grpSp>
        <p:pic>
          <p:nvPicPr>
            <p:cNvPr id="10" name="Picture 2">
              <a:extLst>
                <a:ext uri="{FF2B5EF4-FFF2-40B4-BE49-F238E27FC236}">
                  <a16:creationId xmlns="" xmlns:a16="http://schemas.microsoft.com/office/drawing/2014/main" id="{66A5BF81-C6F0-6949-8781-64EFC8C69867}"/>
                </a:ext>
              </a:extLst>
            </p:cNvPr>
            <p:cNvPicPr>
              <a:picLocks noChangeAspect="1" noChangeArrowheads="1"/>
            </p:cNvPicPr>
            <p:nvPr/>
          </p:nvPicPr>
          <p:blipFill rotWithShape="1">
            <a:blip r:embed="rId11">
              <a:extLst>
                <a:ext uri="{BEBA8EAE-BF5A-486C-A8C5-ECC9F3942E4B}">
                  <a14:imgProps xmlns="" xmlns:a14="http://schemas.microsoft.com/office/drawing/2010/main">
                    <a14:imgLayer r:embed="rId12">
                      <a14:imgEffect>
                        <a14:backgroundRemoval t="5439" b="57544" l="0" r="30351"/>
                      </a14:imgEffect>
                    </a14:imgLayer>
                  </a14:imgProps>
                </a:ext>
                <a:ext uri="{28A0092B-C50C-407E-A947-70E740481C1C}">
                  <a14:useLocalDpi xmlns="" xmlns:a14="http://schemas.microsoft.com/office/drawing/2010/main" val="0"/>
                </a:ext>
              </a:extLst>
            </a:blip>
            <a:srcRect l="3891" r="68775" b="41372"/>
            <a:stretch/>
          </p:blipFill>
          <p:spPr bwMode="auto">
            <a:xfrm>
              <a:off x="4184564" y="3673921"/>
              <a:ext cx="1397832" cy="3251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7" name="النشيد.mp4">
            <a:hlinkClick r:id="" action="ppaction://media"/>
          </p:cNvPr>
          <p:cNvPicPr>
            <a:picLocks noRot="1" noChangeAspect="1"/>
          </p:cNvPicPr>
          <p:nvPr>
            <a:videoFile r:link="rId1"/>
          </p:nvPr>
        </p:nvPicPr>
        <p:blipFill>
          <a:blip r:embed="rId13"/>
          <a:stretch>
            <a:fillRect/>
          </a:stretch>
        </p:blipFill>
        <p:spPr>
          <a:xfrm>
            <a:off x="4165600" y="1038577"/>
            <a:ext cx="7721600" cy="4718755"/>
          </a:xfrm>
          <a:prstGeom prst="rect">
            <a:avLst/>
          </a:prstGeom>
        </p:spPr>
      </p:pic>
    </p:spTree>
    <p:extLst>
      <p:ext uri="{BB962C8B-B14F-4D97-AF65-F5344CB8AC3E}">
        <p14:creationId xmlns="" xmlns:p14="http://schemas.microsoft.com/office/powerpoint/2010/main" val="1953908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endCondLst>
                    <p:cond evt="onStopAudio" delay="0">
                      <p:tgtEl>
                        <p:sldTgt/>
                      </p:tgtEl>
                    </p:cond>
                  </p:endCondLst>
                </p:cTn>
                <p:tgtEl>
                  <p:spTgt spid="12"/>
                </p:tgtEl>
              </p:cMediaNode>
            </p:video>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7"/>
                                        </p:tgtEl>
                                      </p:cBhvr>
                                    </p:cmd>
                                  </p:childTnLst>
                                </p:cTn>
                              </p:par>
                            </p:childTnLst>
                          </p:cTn>
                        </p:par>
                      </p:childTnLst>
                    </p:cTn>
                  </p:par>
                </p:childTnLst>
              </p:cTn>
              <p:nextCondLst>
                <p:cond evt="onClick" delay="0">
                  <p:tgtEl>
                    <p:spTgt spid="17"/>
                  </p:tgtEl>
                </p:cond>
              </p:nextCondLst>
            </p:seq>
            <p:video>
              <p:cMediaNode>
                <p:cTn id="14"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ndows 7\Desktop\Capture.PNG">
            <a:extLst>
              <a:ext uri="{FF2B5EF4-FFF2-40B4-BE49-F238E27FC236}">
                <a16:creationId xmlns:a16="http://schemas.microsoft.com/office/drawing/2014/main" xmlns="" id="{BBA33E6E-7FA4-48FE-9012-0A3B21F3700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95400" y="0"/>
            <a:ext cx="10896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1"/>
          <p:cNvGrpSpPr>
            <a:grpSpLocks/>
          </p:cNvGrpSpPr>
          <p:nvPr/>
        </p:nvGrpSpPr>
        <p:grpSpPr bwMode="auto">
          <a:xfrm>
            <a:off x="2122584" y="1981200"/>
            <a:ext cx="4876800" cy="2971800"/>
            <a:chOff x="1344" y="1248"/>
            <a:chExt cx="3072" cy="1872"/>
          </a:xfrm>
        </p:grpSpPr>
        <p:sp>
          <p:nvSpPr>
            <p:cNvPr id="4" name="Oval 16"/>
            <p:cNvSpPr>
              <a:spLocks noChangeArrowheads="1"/>
            </p:cNvSpPr>
            <p:nvPr/>
          </p:nvSpPr>
          <p:spPr bwMode="auto">
            <a:xfrm>
              <a:off x="3888" y="1248"/>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ز</a:t>
              </a:r>
              <a:endParaRPr lang="en-US" altLang="en-US" sz="3200" b="1" dirty="0">
                <a:solidFill>
                  <a:srgbClr val="FF0000"/>
                </a:solidFill>
                <a:cs typeface="Tahoma" pitchFamily="34" charset="0"/>
              </a:endParaRPr>
            </a:p>
          </p:txBody>
        </p:sp>
        <p:sp>
          <p:nvSpPr>
            <p:cNvPr id="5" name="Oval 18"/>
            <p:cNvSpPr>
              <a:spLocks noChangeArrowheads="1"/>
            </p:cNvSpPr>
            <p:nvPr/>
          </p:nvSpPr>
          <p:spPr bwMode="auto">
            <a:xfrm>
              <a:off x="3264" y="1248"/>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ي</a:t>
              </a:r>
              <a:endParaRPr lang="en-US" altLang="en-US" sz="3200" b="1" dirty="0">
                <a:solidFill>
                  <a:srgbClr val="FF0000"/>
                </a:solidFill>
                <a:cs typeface="Tahoma" pitchFamily="34" charset="0"/>
              </a:endParaRPr>
            </a:p>
          </p:txBody>
        </p:sp>
        <p:sp>
          <p:nvSpPr>
            <p:cNvPr id="6" name="Oval 19"/>
            <p:cNvSpPr>
              <a:spLocks noChangeArrowheads="1"/>
            </p:cNvSpPr>
            <p:nvPr/>
          </p:nvSpPr>
          <p:spPr bwMode="auto">
            <a:xfrm>
              <a:off x="2592" y="1248"/>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ن</a:t>
              </a:r>
              <a:endParaRPr lang="en-US" altLang="en-US" sz="3200" b="1" dirty="0">
                <a:solidFill>
                  <a:srgbClr val="FF0000"/>
                </a:solidFill>
                <a:cs typeface="Tahoma" pitchFamily="34" charset="0"/>
              </a:endParaRPr>
            </a:p>
          </p:txBody>
        </p:sp>
        <p:sp>
          <p:nvSpPr>
            <p:cNvPr id="7" name="Oval 20"/>
            <p:cNvSpPr>
              <a:spLocks noChangeArrowheads="1"/>
            </p:cNvSpPr>
            <p:nvPr/>
          </p:nvSpPr>
          <p:spPr bwMode="auto">
            <a:xfrm>
              <a:off x="1968" y="1248"/>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ب</a:t>
              </a:r>
              <a:endParaRPr lang="en-US" altLang="en-US" sz="3200" b="1" dirty="0">
                <a:solidFill>
                  <a:srgbClr val="FF0000"/>
                </a:solidFill>
                <a:cs typeface="Tahoma" pitchFamily="34" charset="0"/>
              </a:endParaRPr>
            </a:p>
          </p:txBody>
        </p:sp>
        <p:sp>
          <p:nvSpPr>
            <p:cNvPr id="9" name="Oval 22"/>
            <p:cNvSpPr>
              <a:spLocks noChangeArrowheads="1"/>
            </p:cNvSpPr>
            <p:nvPr/>
          </p:nvSpPr>
          <p:spPr bwMode="auto">
            <a:xfrm>
              <a:off x="3264" y="1920"/>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SA" altLang="en-US" sz="3200" b="1">
                  <a:solidFill>
                    <a:srgbClr val="FF0000"/>
                  </a:solidFill>
                  <a:cs typeface="Tahoma" pitchFamily="34" charset="0"/>
                </a:rPr>
                <a:t>ب</a:t>
              </a:r>
              <a:endParaRPr lang="en-US" altLang="en-US" sz="3200" b="1">
                <a:solidFill>
                  <a:srgbClr val="FF0000"/>
                </a:solidFill>
                <a:cs typeface="Tahoma" pitchFamily="34" charset="0"/>
              </a:endParaRPr>
            </a:p>
          </p:txBody>
        </p:sp>
        <p:sp>
          <p:nvSpPr>
            <p:cNvPr id="10" name="Oval 23"/>
            <p:cNvSpPr>
              <a:spLocks noChangeArrowheads="1"/>
            </p:cNvSpPr>
            <p:nvPr/>
          </p:nvSpPr>
          <p:spPr bwMode="auto">
            <a:xfrm>
              <a:off x="2592" y="1920"/>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SA" altLang="en-US" sz="3200" b="1">
                  <a:solidFill>
                    <a:srgbClr val="FF0000"/>
                  </a:solidFill>
                  <a:cs typeface="Tahoma" pitchFamily="34" charset="0"/>
                </a:rPr>
                <a:t>ن</a:t>
              </a:r>
              <a:endParaRPr lang="en-US" altLang="en-US" sz="3200" b="1">
                <a:solidFill>
                  <a:srgbClr val="FF0000"/>
                </a:solidFill>
                <a:cs typeface="Tahoma" pitchFamily="34" charset="0"/>
              </a:endParaRPr>
            </a:p>
          </p:txBody>
        </p:sp>
        <p:sp>
          <p:nvSpPr>
            <p:cNvPr id="11" name="Oval 24"/>
            <p:cNvSpPr>
              <a:spLocks noChangeArrowheads="1"/>
            </p:cNvSpPr>
            <p:nvPr/>
          </p:nvSpPr>
          <p:spPr bwMode="auto">
            <a:xfrm>
              <a:off x="1968" y="1920"/>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SA" altLang="en-US" sz="3200" b="1">
                  <a:solidFill>
                    <a:srgbClr val="FF0000"/>
                  </a:solidFill>
                  <a:cs typeface="Tahoma" pitchFamily="34" charset="0"/>
                </a:rPr>
                <a:t>ت</a:t>
              </a:r>
              <a:endParaRPr lang="en-US" altLang="en-US" sz="3200" b="1">
                <a:solidFill>
                  <a:srgbClr val="FF0000"/>
                </a:solidFill>
                <a:cs typeface="Tahoma" pitchFamily="34" charset="0"/>
              </a:endParaRPr>
            </a:p>
          </p:txBody>
        </p:sp>
        <p:sp>
          <p:nvSpPr>
            <p:cNvPr id="12" name="Oval 25"/>
            <p:cNvSpPr>
              <a:spLocks noChangeArrowheads="1"/>
            </p:cNvSpPr>
            <p:nvPr/>
          </p:nvSpPr>
          <p:spPr bwMode="auto">
            <a:xfrm>
              <a:off x="3888" y="2592"/>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SA" altLang="en-US" sz="3200" b="1">
                  <a:solidFill>
                    <a:srgbClr val="FF0000"/>
                  </a:solidFill>
                  <a:cs typeface="Tahoma" pitchFamily="34" charset="0"/>
                </a:rPr>
                <a:t>خ</a:t>
              </a:r>
              <a:endParaRPr lang="en-US" altLang="en-US" sz="3200" b="1">
                <a:solidFill>
                  <a:srgbClr val="FF0000"/>
                </a:solidFill>
                <a:cs typeface="Tahoma" pitchFamily="34" charset="0"/>
              </a:endParaRPr>
            </a:p>
          </p:txBody>
        </p:sp>
        <p:sp>
          <p:nvSpPr>
            <p:cNvPr id="13" name="Oval 26"/>
            <p:cNvSpPr>
              <a:spLocks noChangeArrowheads="1"/>
            </p:cNvSpPr>
            <p:nvPr/>
          </p:nvSpPr>
          <p:spPr bwMode="auto">
            <a:xfrm>
              <a:off x="3264" y="2592"/>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ز</a:t>
              </a:r>
              <a:endParaRPr lang="en-US" altLang="en-US" sz="3200" b="1" dirty="0">
                <a:solidFill>
                  <a:srgbClr val="FF0000"/>
                </a:solidFill>
                <a:cs typeface="Tahoma" pitchFamily="34" charset="0"/>
              </a:endParaRPr>
            </a:p>
          </p:txBody>
        </p:sp>
        <p:sp>
          <p:nvSpPr>
            <p:cNvPr id="14" name="Oval 27"/>
            <p:cNvSpPr>
              <a:spLocks noChangeArrowheads="1"/>
            </p:cNvSpPr>
            <p:nvPr/>
          </p:nvSpPr>
          <p:spPr bwMode="auto">
            <a:xfrm>
              <a:off x="2592" y="2592"/>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SA" altLang="en-US" sz="3200" b="1">
                  <a:solidFill>
                    <a:srgbClr val="FF0000"/>
                  </a:solidFill>
                  <a:cs typeface="Tahoma" pitchFamily="34" charset="0"/>
                </a:rPr>
                <a:t>ي</a:t>
              </a:r>
              <a:endParaRPr lang="en-US" altLang="en-US" sz="3200" b="1">
                <a:solidFill>
                  <a:srgbClr val="FF0000"/>
                </a:solidFill>
                <a:cs typeface="Tahoma" pitchFamily="34" charset="0"/>
              </a:endParaRPr>
            </a:p>
          </p:txBody>
        </p:sp>
        <p:sp>
          <p:nvSpPr>
            <p:cNvPr id="15" name="Oval 28"/>
            <p:cNvSpPr>
              <a:spLocks noChangeArrowheads="1"/>
            </p:cNvSpPr>
            <p:nvPr/>
          </p:nvSpPr>
          <p:spPr bwMode="auto">
            <a:xfrm>
              <a:off x="1968" y="2592"/>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م</a:t>
              </a:r>
              <a:endParaRPr lang="en-US" altLang="en-US" sz="3200" b="1" dirty="0">
                <a:solidFill>
                  <a:srgbClr val="FF0000"/>
                </a:solidFill>
                <a:cs typeface="Tahoma" pitchFamily="34" charset="0"/>
              </a:endParaRPr>
            </a:p>
          </p:txBody>
        </p:sp>
        <p:sp>
          <p:nvSpPr>
            <p:cNvPr id="16" name="Oval 29"/>
            <p:cNvSpPr>
              <a:spLocks noChangeArrowheads="1"/>
            </p:cNvSpPr>
            <p:nvPr/>
          </p:nvSpPr>
          <p:spPr bwMode="auto">
            <a:xfrm>
              <a:off x="1344" y="2592"/>
              <a:ext cx="528" cy="528"/>
            </a:xfrm>
            <a:prstGeom prst="ellipse">
              <a:avLst/>
            </a:prstGeom>
            <a:solidFill>
              <a:srgbClr val="CCFFFF"/>
            </a:solidFill>
            <a:ln w="28575">
              <a:solidFill>
                <a:srgbClr val="0033CC"/>
              </a:solidFill>
              <a:round/>
              <a:headEnd/>
              <a:tailEnd/>
            </a:ln>
          </p:spPr>
          <p:txBody>
            <a:bodyPr wrap="none" anchor="ctr"/>
            <a:lstStyle/>
            <a:p>
              <a:pPr algn="ctr" rtl="1" eaLnBrk="1" hangingPunct="1"/>
              <a:r>
                <a:rPr lang="ar-AE" altLang="en-US" sz="3200" b="1" dirty="0" smtClean="0">
                  <a:solidFill>
                    <a:srgbClr val="FF0000"/>
                  </a:solidFill>
                  <a:cs typeface="Tahoma" pitchFamily="34" charset="0"/>
                </a:rPr>
                <a:t>ة</a:t>
              </a:r>
              <a:endParaRPr lang="en-US" altLang="en-US" sz="3200" b="1" dirty="0">
                <a:solidFill>
                  <a:srgbClr val="FF0000"/>
                </a:solidFill>
                <a:cs typeface="Tahoma" pitchFamily="34" charset="0"/>
              </a:endParaRPr>
            </a:p>
          </p:txBody>
        </p:sp>
      </p:grpSp>
      <p:sp>
        <p:nvSpPr>
          <p:cNvPr id="17" name="Rectangle 16"/>
          <p:cNvSpPr/>
          <p:nvPr/>
        </p:nvSpPr>
        <p:spPr>
          <a:xfrm>
            <a:off x="6984574" y="1887682"/>
            <a:ext cx="4911922" cy="3416320"/>
          </a:xfrm>
          <a:prstGeom prst="rect">
            <a:avLst/>
          </a:prstGeom>
          <a:noFill/>
        </p:spPr>
        <p:txBody>
          <a:bodyPr wrap="none" lIns="91440" tIns="45720" rIns="91440" bIns="45720">
            <a:spAutoFit/>
          </a:bodyPr>
          <a:lstStyle/>
          <a:p>
            <a:pPr algn="ctr"/>
            <a:r>
              <a:rPr lang="ar-AE"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كون من هذه الحروف</a:t>
            </a:r>
          </a:p>
          <a:p>
            <a:pPr algn="ctr"/>
            <a:r>
              <a:rPr lang="ar-AE"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أسم أم المؤمنين</a:t>
            </a:r>
          </a:p>
          <a:p>
            <a:pPr algn="ctr"/>
            <a:r>
              <a:rPr lang="ar-A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التي تحمل عنوان </a:t>
            </a:r>
          </a:p>
          <a:p>
            <a:pPr algn="ctr"/>
            <a:r>
              <a:rPr lang="ar-AE"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درسنا... </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8" name="WhatsApp Video 2020-09-08 at 10.36.38 PM (1).mp4">
            <a:hlinkClick r:id="" action="ppaction://media"/>
          </p:cNvPr>
          <p:cNvPicPr>
            <a:picLocks noRot="1" noChangeAspect="1"/>
          </p:cNvPicPr>
          <p:nvPr>
            <a:videoFile r:link="rId1"/>
          </p:nvPr>
        </p:nvPicPr>
        <p:blipFill>
          <a:blip r:embed="rId4"/>
          <a:stretch>
            <a:fillRect/>
          </a:stretch>
        </p:blipFill>
        <p:spPr>
          <a:xfrm>
            <a:off x="176270" y="192795"/>
            <a:ext cx="1079653" cy="10851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p:cTn id="7" fill="hold" display="0">
                  <p:stCondLst>
                    <p:cond delay="indefinite"/>
                  </p:stCondLst>
                  <p:endCondLst>
                    <p:cond evt="onNext" delay="0">
                      <p:tgtEl>
                        <p:sldTgt/>
                      </p:tgtEl>
                    </p:cond>
                    <p:cond evt="onPrev" delay="0">
                      <p:tgtEl>
                        <p:sldTgt/>
                      </p:tgtEl>
                    </p:cond>
                  </p:end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ood Sign Board Hanging With Rope. Stock Vector - Illustration of ...">
            <a:hlinkClick r:id="rId2"/>
            <a:extLst>
              <a:ext uri="{FF2B5EF4-FFF2-40B4-BE49-F238E27FC236}">
                <a16:creationId xmlns:a16="http://schemas.microsoft.com/office/drawing/2014/main" xmlns="" id="{70CE726E-955A-4079-AF4F-45571E3227BF}"/>
              </a:ext>
            </a:extLst>
          </p:cNvPr>
          <p:cNvPicPr>
            <a:picLocks noChangeAspect="1" noChangeArrowheads="1"/>
          </p:cNvPicPr>
          <p:nvPr/>
        </p:nvPicPr>
        <p:blipFill>
          <a:blip r:embed="rId3"/>
          <a:srcRect l="1458" t="6000" r="1875" b="7000"/>
          <a:stretch>
            <a:fillRect/>
          </a:stretch>
        </p:blipFill>
        <p:spPr bwMode="auto">
          <a:xfrm>
            <a:off x="1" y="2"/>
            <a:ext cx="12192000" cy="6858001"/>
          </a:xfrm>
          <a:prstGeom prst="rect">
            <a:avLst/>
          </a:prstGeom>
          <a:noFill/>
        </p:spPr>
      </p:pic>
      <p:sp>
        <p:nvSpPr>
          <p:cNvPr id="3" name="Rectangle 2"/>
          <p:cNvSpPr/>
          <p:nvPr/>
        </p:nvSpPr>
        <p:spPr>
          <a:xfrm>
            <a:off x="3926374" y="1865649"/>
            <a:ext cx="4049505" cy="2308324"/>
          </a:xfrm>
          <a:prstGeom prst="rect">
            <a:avLst/>
          </a:prstGeom>
          <a:noFill/>
        </p:spPr>
        <p:txBody>
          <a:bodyPr wrap="none" lIns="91440" tIns="45720" rIns="91440" bIns="45720">
            <a:spAutoFit/>
          </a:bodyPr>
          <a:lstStyle/>
          <a:p>
            <a:pPr algn="ctr"/>
            <a:r>
              <a:rPr lang="ar-AE" sz="4800" b="1" cap="none" spc="0" dirty="0" smtClean="0">
                <a:ln w="1905"/>
                <a:solidFill>
                  <a:schemeClr val="tx1">
                    <a:lumMod val="95000"/>
                    <a:lumOff val="5000"/>
                  </a:schemeClr>
                </a:solidFill>
                <a:effectLst>
                  <a:innerShdw blurRad="69850" dist="43180" dir="5400000">
                    <a:srgbClr val="000000">
                      <a:alpha val="65000"/>
                    </a:srgbClr>
                  </a:innerShdw>
                </a:effectLst>
              </a:rPr>
              <a:t>عنوان درسنا اليوم </a:t>
            </a:r>
          </a:p>
          <a:p>
            <a:pPr algn="ctr"/>
            <a:r>
              <a:rPr lang="ar-AE" sz="4800" b="1" dirty="0" smtClean="0">
                <a:ln w="1905"/>
                <a:solidFill>
                  <a:schemeClr val="tx1">
                    <a:lumMod val="95000"/>
                    <a:lumOff val="5000"/>
                  </a:schemeClr>
                </a:solidFill>
                <a:effectLst>
                  <a:innerShdw blurRad="69850" dist="43180" dir="5400000">
                    <a:srgbClr val="000000">
                      <a:alpha val="65000"/>
                    </a:srgbClr>
                  </a:innerShdw>
                </a:effectLst>
              </a:rPr>
              <a:t>أم المؤمنين</a:t>
            </a:r>
          </a:p>
          <a:p>
            <a:pPr algn="ctr"/>
            <a:r>
              <a:rPr lang="ar-AE" sz="4800" b="1" dirty="0" smtClean="0">
                <a:ln w="1905"/>
                <a:solidFill>
                  <a:schemeClr val="tx1">
                    <a:lumMod val="95000"/>
                    <a:lumOff val="5000"/>
                  </a:schemeClr>
                </a:solidFill>
                <a:effectLst>
                  <a:innerShdw blurRad="69850" dist="43180" dir="5400000">
                    <a:srgbClr val="000000">
                      <a:alpha val="65000"/>
                    </a:srgbClr>
                  </a:innerShdw>
                </a:effectLst>
              </a:rPr>
              <a:t> زينب بنت خزيمة</a:t>
            </a:r>
            <a:endParaRPr lang="en-US" sz="4800" b="1" cap="none" spc="0" dirty="0">
              <a:ln w="1905"/>
              <a:solidFill>
                <a:schemeClr val="tx1">
                  <a:lumMod val="95000"/>
                  <a:lumOff val="5000"/>
                </a:schemeClr>
              </a:solidFill>
              <a:effectLst>
                <a:innerShdw blurRad="69850" dist="43180" dir="5400000">
                  <a:srgbClr val="000000">
                    <a:alpha val="65000"/>
                  </a:srgbClr>
                </a:innerShdw>
              </a:effectLst>
            </a:endParaRPr>
          </a:p>
        </p:txBody>
      </p:sp>
      <p:pic>
        <p:nvPicPr>
          <p:cNvPr id="4" name="Picture 3" descr="A drawing of a cartoon character&#10;&#10;Description automatically generated">
            <a:extLst>
              <a:ext uri="{FF2B5EF4-FFF2-40B4-BE49-F238E27FC236}">
                <a16:creationId xmlns="" xmlns:a16="http://schemas.microsoft.com/office/drawing/2014/main" id="{BF6C0D11-02CE-40E8-9C0F-2C386B08BCE1}"/>
              </a:ext>
            </a:extLst>
          </p:cNvPr>
          <p:cNvPicPr>
            <a:picLocks noChangeAspect="1"/>
          </p:cNvPicPr>
          <p:nvPr/>
        </p:nvPicPr>
        <p:blipFill rotWithShape="1">
          <a:blip r:embed="rId4" cstate="print">
            <a:extLst>
              <a:ext uri="{BEBA8EAE-BF5A-486C-A8C5-ECC9F3942E4B}">
                <a14:imgProps xmlns="" xmlns:a14="http://schemas.microsoft.com/office/drawing/2010/main">
                  <a14:imgLayer r:embed="">
                    <a14:imgEffect>
                      <a14:backgroundRemoval t="10178" b="44265" l="29980" r="46642">
                        <a14:foregroundMark x1="38411" y1="14297" x2="37754" y2="18780"/>
                        <a14:foregroundMark x1="42498" y1="15792" x2="41841" y2="19507"/>
                        <a14:foregroundMark x1="37382" y1="15024" x2="37239" y2="19144"/>
                        <a14:foregroundMark x1="37639" y1="10218" x2="41040" y2="10218"/>
                        <a14:foregroundMark x1="40926" y1="15953" x2="42898" y2="19305"/>
                        <a14:foregroundMark x1="36753" y1="44023" x2="37668" y2="41882"/>
                        <a14:foregroundMark x1="41012" y1="43821" x2="39754" y2="42084"/>
                        <a14:foregroundMark x1="42098" y1="44144" x2="42098" y2="44144"/>
                        <a14:foregroundMark x1="35553" y1="44265" x2="36753" y2="44225"/>
                        <a14:foregroundMark x1="35982" y1="16478" x2="37096" y2="19225"/>
                        <a14:foregroundMark x1="33181" y1="15913" x2="33181" y2="15913"/>
                        <a14:foregroundMark x1="32609" y1="18619" x2="32609" y2="18619"/>
                        <a14:foregroundMark x1="45499" y1="15024" x2="45499" y2="15024"/>
                        <a14:foregroundMark x1="45556" y1="17730" x2="45556" y2="17730"/>
                        <a14:foregroundMark x1="45899" y1="15832" x2="45899" y2="15832"/>
                        <a14:foregroundMark x1="45899" y1="15590" x2="45642" y2="15145"/>
                        <a14:foregroundMark x1="41012" y1="17044" x2="41155" y2="19507"/>
                        <a14:backgroundMark x1="33267" y1="18538" x2="33267" y2="18538"/>
                        <a14:backgroundMark x1="46042" y1="18901" x2="46070" y2="18942"/>
                        <a14:backgroundMark x1="46328" y1="19952" x2="46556" y2="20598"/>
                        <a14:backgroundMark x1="46156" y1="19063" x2="46156" y2="19063"/>
                        <a14:backgroundMark x1="46156" y1="19063" x2="46070" y2="18942"/>
                      </a14:backgroundRemoval>
                    </a14:imgEffect>
                  </a14:imgLayer>
                </a14:imgProps>
              </a:ext>
              <a:ext uri="{28A0092B-C50C-407E-A947-70E740481C1C}">
                <a14:useLocalDpi xmlns="" xmlns:a14="http://schemas.microsoft.com/office/drawing/2010/main" val="0"/>
              </a:ext>
            </a:extLst>
          </a:blip>
          <a:srcRect l="27895" t="6675" r="51184" b="52975"/>
          <a:stretch/>
        </p:blipFill>
        <p:spPr>
          <a:xfrm flipH="1">
            <a:off x="2598457" y="4131733"/>
            <a:ext cx="2729898" cy="27262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E1335-E597-42EF-809C-D280B5DCD3AA}"/>
              </a:ext>
            </a:extLst>
          </p:cNvPr>
          <p:cNvSpPr>
            <a:spLocks noGrp="1"/>
          </p:cNvSpPr>
          <p:nvPr>
            <p:ph type="title"/>
          </p:nvPr>
        </p:nvSpPr>
        <p:spPr/>
        <p:txBody>
          <a:bodyPr>
            <a:normAutofit/>
          </a:bodyPr>
          <a:lstStyle/>
          <a:p>
            <a:pPr algn="r"/>
            <a:r>
              <a:rPr lang="ar-AE" sz="3600" dirty="0">
                <a:solidFill>
                  <a:srgbClr val="FF0000"/>
                </a:solidFill>
              </a:rPr>
              <a:t>التّمْهيـــد</a:t>
            </a:r>
            <a:endParaRPr lang="en-US" sz="3600" dirty="0">
              <a:solidFill>
                <a:srgbClr val="FF0000"/>
              </a:solidFill>
            </a:endParaRPr>
          </a:p>
        </p:txBody>
      </p:sp>
      <p:pic>
        <p:nvPicPr>
          <p:cNvPr id="7" name="Picture 6">
            <a:extLst>
              <a:ext uri="{FF2B5EF4-FFF2-40B4-BE49-F238E27FC236}">
                <a16:creationId xmlns="" xmlns:a16="http://schemas.microsoft.com/office/drawing/2014/main" id="{970692B0-18E8-43DC-8852-315E00C7AC8E}"/>
              </a:ext>
            </a:extLst>
          </p:cNvPr>
          <p:cNvPicPr>
            <a:picLocks noChangeAspect="1"/>
          </p:cNvPicPr>
          <p:nvPr/>
        </p:nvPicPr>
        <p:blipFill>
          <a:blip r:embed="rId2"/>
          <a:stretch>
            <a:fillRect/>
          </a:stretch>
        </p:blipFill>
        <p:spPr>
          <a:xfrm>
            <a:off x="488271" y="505934"/>
            <a:ext cx="9471965" cy="77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تواريخ مهمة في حياة أمهات المؤمنين | موقع قصة الإسلام - إشراف د/ راغب  السرجاني | Islam facts, Islam beliefs, Learn islam">
            <a:extLst>
              <a:ext uri="{FF2B5EF4-FFF2-40B4-BE49-F238E27FC236}">
                <a16:creationId xmlns="" xmlns:a16="http://schemas.microsoft.com/office/drawing/2014/main" id="{04D40AE9-0C7A-4D77-B1AE-676A809C65E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97981" y="1418268"/>
            <a:ext cx="7087752" cy="5298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7812899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A34D15-60B9-4033-B72E-BD27975C6AF4}"/>
              </a:ext>
            </a:extLst>
          </p:cNvPr>
          <p:cNvSpPr>
            <a:spLocks noGrp="1"/>
          </p:cNvSpPr>
          <p:nvPr>
            <p:ph type="title"/>
          </p:nvPr>
        </p:nvSpPr>
        <p:spPr>
          <a:xfrm>
            <a:off x="838199" y="0"/>
            <a:ext cx="10515600" cy="1325563"/>
          </a:xfrm>
        </p:spPr>
        <p:txBody>
          <a:bodyPr/>
          <a:lstStyle/>
          <a:p>
            <a:pPr algn="ctr"/>
            <a:r>
              <a:rPr lang="ar-AE" dirty="0"/>
              <a:t>مَاذَا أتعلّمُ مِنْ هَذا الدَّرْس؟</a:t>
            </a:r>
            <a:endParaRPr lang="en-US" dirty="0">
              <a:solidFill>
                <a:srgbClr val="FF0000"/>
              </a:solidFill>
            </a:endParaRPr>
          </a:p>
        </p:txBody>
      </p:sp>
      <p:sp>
        <p:nvSpPr>
          <p:cNvPr id="3" name="TextBox 2">
            <a:extLst>
              <a:ext uri="{FF2B5EF4-FFF2-40B4-BE49-F238E27FC236}">
                <a16:creationId xmlns="" xmlns:a16="http://schemas.microsoft.com/office/drawing/2014/main" id="{8E7135A5-34EC-4D45-AD37-AC1ED7697210}"/>
              </a:ext>
            </a:extLst>
          </p:cNvPr>
          <p:cNvSpPr txBox="1"/>
          <p:nvPr/>
        </p:nvSpPr>
        <p:spPr>
          <a:xfrm>
            <a:off x="2059619" y="3923930"/>
            <a:ext cx="1172375" cy="136242"/>
          </a:xfrm>
          <a:prstGeom prst="rect">
            <a:avLst/>
          </a:prstGeom>
          <a:noFill/>
        </p:spPr>
        <p:txBody>
          <a:bodyPr wrap="square" rtlCol="0">
            <a:spAutoFit/>
          </a:bodyPr>
          <a:lstStyle/>
          <a:p>
            <a:endParaRPr lang="en-US" dirty="0"/>
          </a:p>
        </p:txBody>
      </p:sp>
      <p:pic>
        <p:nvPicPr>
          <p:cNvPr id="6" name="Picture 5">
            <a:extLst>
              <a:ext uri="{FF2B5EF4-FFF2-40B4-BE49-F238E27FC236}">
                <a16:creationId xmlns="" xmlns:a16="http://schemas.microsoft.com/office/drawing/2014/main" id="{734E25FA-033A-4844-808A-7C79E8AE9FE2}"/>
              </a:ext>
            </a:extLst>
          </p:cNvPr>
          <p:cNvPicPr>
            <a:picLocks noChangeAspect="1"/>
          </p:cNvPicPr>
          <p:nvPr/>
        </p:nvPicPr>
        <p:blipFill>
          <a:blip r:embed="rId2"/>
          <a:stretch>
            <a:fillRect/>
          </a:stretch>
        </p:blipFill>
        <p:spPr>
          <a:xfrm>
            <a:off x="2645806" y="1049404"/>
            <a:ext cx="6867525" cy="70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انمي محجبات">
            <a:extLst>
              <a:ext uri="{FF2B5EF4-FFF2-40B4-BE49-F238E27FC236}">
                <a16:creationId xmlns="" xmlns:a16="http://schemas.microsoft.com/office/drawing/2014/main" id="{A1B0DF81-35EE-4974-A4AF-94B84BBE9FE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10603728" y="5184744"/>
            <a:ext cx="1500141" cy="150014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6" name="Picture 4" descr="طريقة رسم رجل خليجي - Recerca Google | Cartoon man, Cartoon, White outfits">
            <a:extLst>
              <a:ext uri="{FF2B5EF4-FFF2-40B4-BE49-F238E27FC236}">
                <a16:creationId xmlns="" xmlns:a16="http://schemas.microsoft.com/office/drawing/2014/main" id="{3677202B-F651-48D9-985F-D51B315D358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256" y="5251244"/>
            <a:ext cx="1391885" cy="137409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A27F9061-5FA1-461B-9873-9E6E878AEF56}"/>
              </a:ext>
            </a:extLst>
          </p:cNvPr>
          <p:cNvPicPr>
            <a:picLocks noChangeAspect="1"/>
          </p:cNvPicPr>
          <p:nvPr/>
        </p:nvPicPr>
        <p:blipFill>
          <a:blip r:embed="rId5"/>
          <a:stretch>
            <a:fillRect/>
          </a:stretch>
        </p:blipFill>
        <p:spPr>
          <a:xfrm>
            <a:off x="1534141" y="2589135"/>
            <a:ext cx="89916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381266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10;&#10;Description automatically generated">
            <a:extLst>
              <a:ext uri="{FF2B5EF4-FFF2-40B4-BE49-F238E27FC236}">
                <a16:creationId xmlns="" xmlns:a16="http://schemas.microsoft.com/office/drawing/2014/main" id="{0734E394-96A0-48A5-B324-33EA8B896E51}"/>
              </a:ext>
            </a:extLst>
          </p:cNvPr>
          <p:cNvPicPr>
            <a:picLocks noChangeAspect="1"/>
          </p:cNvPicPr>
          <p:nvPr/>
        </p:nvPicPr>
        <p:blipFill>
          <a:blip r:embed="rId2">
            <a:extLst>
              <a:ext uri="{BEBA8EAE-BF5A-486C-A8C5-ECC9F3942E4B}">
                <a14:imgProps xmlns="" xmlns:a14="http://schemas.microsoft.com/office/drawing/2010/main">
                  <a14:imgLayer r:embed="rId4">
                    <a14:imgEffect>
                      <a14:backgroundRemoval t="1855" b="99805" l="1641" r="97500">
                        <a14:foregroundMark x1="6094" y1="6250" x2="8047" y2="18652"/>
                        <a14:foregroundMark x1="7891" y1="18457" x2="15000" y2="29785"/>
                        <a14:foregroundMark x1="10625" y1="36523" x2="45859" y2="45020"/>
                        <a14:foregroundMark x1="45859" y1="45020" x2="88750" y2="76074"/>
                        <a14:foregroundMark x1="88750" y1="76074" x2="89844" y2="81738"/>
                        <a14:foregroundMark x1="89688" y1="82324" x2="76797" y2="89160"/>
                        <a14:foregroundMark x1="76797" y1="89160" x2="61719" y2="91406"/>
                        <a14:foregroundMark x1="61719" y1="91406" x2="61563" y2="91602"/>
                        <a14:foregroundMark x1="58281" y1="90430" x2="44844" y2="86133"/>
                        <a14:foregroundMark x1="44844" y1="86133" x2="39688" y2="88574"/>
                        <a14:foregroundMark x1="39688" y1="88574" x2="37344" y2="85742"/>
                        <a14:foregroundMark x1="37188" y1="86133" x2="37109" y2="88574"/>
                        <a14:foregroundMark x1="39375" y1="94922" x2="39375" y2="94922"/>
                        <a14:foregroundMark x1="39375" y1="93848" x2="39375" y2="91797"/>
                        <a14:foregroundMark x1="39375" y1="91895" x2="39375" y2="99902"/>
                        <a14:foregroundMark x1="39375" y1="99512" x2="39375" y2="99512"/>
                        <a14:foregroundMark x1="13281" y1="88770" x2="6094" y2="91797"/>
                        <a14:foregroundMark x1="6094" y1="91797" x2="5859" y2="93457"/>
                        <a14:foregroundMark x1="6875" y1="28223" x2="5703" y2="20313"/>
                        <a14:foregroundMark x1="5703" y1="20313" x2="8438" y2="11523"/>
                        <a14:foregroundMark x1="7344" y1="12793" x2="61797" y2="54102"/>
                        <a14:foregroundMark x1="59531" y1="48828" x2="35156" y2="37305"/>
                        <a14:foregroundMark x1="35156" y1="37305" x2="13906" y2="33105"/>
                        <a14:foregroundMark x1="13906" y1="33105" x2="13438" y2="32422"/>
                        <a14:foregroundMark x1="13438" y1="32227" x2="27969" y2="16992"/>
                        <a14:foregroundMark x1="24141" y1="13184" x2="24141" y2="13184"/>
                        <a14:foregroundMark x1="21953" y1="13770" x2="21953" y2="13770"/>
                        <a14:foregroundMark x1="20000" y1="13770" x2="20000" y2="13770"/>
                        <a14:foregroundMark x1="16406" y1="13379" x2="15703" y2="13770"/>
                        <a14:foregroundMark x1="15469" y1="13965" x2="12578" y2="15234"/>
                        <a14:foregroundMark x1="12578" y1="15234" x2="17500" y2="16211"/>
                        <a14:foregroundMark x1="17500" y1="16211" x2="22578" y2="29980"/>
                        <a14:foregroundMark x1="20313" y1="7910" x2="20313" y2="7910"/>
                        <a14:foregroundMark x1="18906" y1="9570" x2="18906" y2="9570"/>
                        <a14:foregroundMark x1="17266" y1="11719" x2="17266" y2="11719"/>
                        <a14:foregroundMark x1="17500" y1="10547" x2="17500" y2="10547"/>
                        <a14:foregroundMark x1="13516" y1="4883" x2="13516" y2="4883"/>
                        <a14:foregroundMark x1="13594" y1="8691" x2="13594" y2="8691"/>
                        <a14:foregroundMark x1="13438" y1="10938" x2="13438" y2="10938"/>
                        <a14:foregroundMark x1="4219" y1="18848" x2="4219" y2="18848"/>
                        <a14:foregroundMark x1="6016" y1="10352" x2="6016" y2="10352"/>
                        <a14:foregroundMark x1="9531" y1="12598" x2="9531" y2="12598"/>
                        <a14:foregroundMark x1="45078" y1="95117" x2="45078" y2="95117"/>
                        <a14:foregroundMark x1="43438" y1="94531" x2="43438" y2="94531"/>
                        <a14:foregroundMark x1="52812" y1="94531" x2="52812" y2="94531"/>
                        <a14:foregroundMark x1="54531" y1="92090" x2="54531" y2="92090"/>
                        <a14:foregroundMark x1="55000" y1="96484" x2="55000" y2="96484"/>
                        <a14:foregroundMark x1="55000" y1="98340" x2="55000" y2="98340"/>
                        <a14:foregroundMark x1="73281" y1="93262" x2="73281" y2="93262"/>
                        <a14:foregroundMark x1="72891" y1="88965" x2="72734" y2="86621"/>
                        <a14:foregroundMark x1="71172" y1="96484" x2="71172" y2="96484"/>
                        <a14:foregroundMark x1="71172" y1="96094" x2="70469" y2="99902"/>
                        <a14:foregroundMark x1="92344" y1="81934" x2="92344" y2="81934"/>
                        <a14:foregroundMark x1="91797" y1="83496" x2="93125" y2="81934"/>
                        <a14:foregroundMark x1="91406" y1="71191" x2="92031" y2="70996"/>
                        <a14:foregroundMark x1="77813" y1="75586" x2="77734" y2="76660"/>
                        <a14:foregroundMark x1="52969" y1="98926" x2="36953" y2="93652"/>
                        <a14:foregroundMark x1="36953" y1="93652" x2="25000" y2="94727"/>
                        <a14:foregroundMark x1="25000" y1="94727" x2="8359" y2="90430"/>
                        <a14:foregroundMark x1="8359" y1="90430" x2="4219" y2="96680"/>
                        <a14:foregroundMark x1="4219" y1="96680" x2="1719" y2="91113"/>
                        <a14:foregroundMark x1="1719" y1="91113" x2="1641" y2="90625"/>
                        <a14:foregroundMark x1="91094" y1="90625" x2="97500" y2="94922"/>
                        <a14:foregroundMark x1="96094" y1="85742" x2="94609" y2="62012"/>
                        <a14:foregroundMark x1="94609" y1="62012" x2="94609" y2="62012"/>
                        <a14:foregroundMark x1="94375" y1="61426" x2="67266" y2="13965"/>
                        <a14:foregroundMark x1="67266" y1="13965" x2="63203" y2="7910"/>
                        <a14:foregroundMark x1="63203" y1="7910" x2="53984" y2="1758"/>
                        <a14:foregroundMark x1="53984" y1="1758" x2="40078" y2="1855"/>
                        <a14:foregroundMark x1="40078" y1="1855" x2="37344" y2="3613"/>
                        <a14:foregroundMark x1="32656" y1="8105" x2="13984" y2="17188"/>
                        <a14:foregroundMark x1="52578" y1="76270" x2="56563" y2="90039"/>
                        <a14:foregroundMark x1="58125" y1="91602" x2="65859" y2="98535"/>
                        <a14:foregroundMark x1="65859" y1="98535" x2="71016" y2="97754"/>
                        <a14:foregroundMark x1="71016" y1="97754" x2="72344" y2="96289"/>
                        <a14:foregroundMark x1="72969" y1="93262" x2="88828" y2="93652"/>
                        <a14:foregroundMark x1="20000" y1="94531" x2="13750" y2="96289"/>
                        <a14:foregroundMark x1="85781" y1="66309" x2="85781" y2="66309"/>
                        <a14:foregroundMark x1="85547" y1="66113" x2="82656" y2="65039"/>
                        <a14:backgroundMark x1="25703" y1="88574" x2="25703" y2="88574"/>
                        <a14:backgroundMark x1="25234" y1="89160" x2="24844" y2="90820"/>
                        <a14:backgroundMark x1="24297" y1="94531" x2="24297" y2="94531"/>
                        <a14:backgroundMark x1="24063" y1="94043" x2="24063" y2="94043"/>
                        <a14:backgroundMark x1="23750" y1="94434" x2="23750" y2="94434"/>
                        <a14:backgroundMark x1="29063" y1="91016" x2="29063" y2="91016"/>
                        <a14:backgroundMark x1="30938" y1="91016" x2="30938" y2="91016"/>
                        <a14:backgroundMark x1="33125" y1="91016" x2="33125" y2="91016"/>
                      </a14:backgroundRemoval>
                    </a14:imgEffect>
                  </a14:imgLayer>
                </a14:imgProps>
              </a:ext>
              <a:ext uri="{28A0092B-C50C-407E-A947-70E740481C1C}">
                <a14:useLocalDpi xmlns="" xmlns:a14="http://schemas.microsoft.com/office/drawing/2010/main" val="0"/>
              </a:ext>
            </a:extLst>
          </a:blip>
          <a:stretch>
            <a:fillRect/>
          </a:stretch>
        </p:blipFill>
        <p:spPr>
          <a:xfrm>
            <a:off x="0" y="0"/>
            <a:ext cx="12671035" cy="6966284"/>
          </a:xfrm>
          <a:prstGeom prst="rect">
            <a:avLst/>
          </a:prstGeom>
        </p:spPr>
      </p:pic>
      <p:sp>
        <p:nvSpPr>
          <p:cNvPr id="3" name="Rectangle 2"/>
          <p:cNvSpPr/>
          <p:nvPr/>
        </p:nvSpPr>
        <p:spPr>
          <a:xfrm>
            <a:off x="2438401" y="3816096"/>
            <a:ext cx="7497628" cy="2123658"/>
          </a:xfrm>
          <a:prstGeom prst="rect">
            <a:avLst/>
          </a:prstGeom>
          <a:noFill/>
        </p:spPr>
        <p:txBody>
          <a:bodyPr wrap="square" lIns="91440" tIns="45720" rIns="91440" bIns="45720">
            <a:spAutoFit/>
          </a:bodyPr>
          <a:lstStyle/>
          <a:p>
            <a:pPr algn="ctr"/>
            <a:r>
              <a:rPr lang="ar-AE" sz="4400" b="1" dirty="0" smtClean="0">
                <a:ln w="1905"/>
                <a:effectLst>
                  <a:innerShdw blurRad="69850" dist="43180" dir="5400000">
                    <a:srgbClr val="000000">
                      <a:alpha val="65000"/>
                    </a:srgbClr>
                  </a:innerShdw>
                </a:effectLst>
              </a:rPr>
              <a:t>3.يحرص على مساعدة الفقراء والمحتاجين طاعة لله ورسوله واقتداء بأمهات المؤمنين</a:t>
            </a:r>
            <a:endParaRPr lang="en-US" sz="4400" b="1" cap="none" spc="0" dirty="0">
              <a:ln w="1905"/>
              <a:effectLst>
                <a:innerShdw blurRad="69850" dist="43180" dir="5400000">
                  <a:srgbClr val="000000">
                    <a:alpha val="65000"/>
                  </a:srgbClr>
                </a:innerShdw>
              </a:effectLst>
            </a:endParaRPr>
          </a:p>
        </p:txBody>
      </p:sp>
      <p:sp>
        <p:nvSpPr>
          <p:cNvPr id="4" name="Rectangle 3"/>
          <p:cNvSpPr/>
          <p:nvPr/>
        </p:nvSpPr>
        <p:spPr>
          <a:xfrm>
            <a:off x="1597152" y="2238524"/>
            <a:ext cx="10594848" cy="1446550"/>
          </a:xfrm>
          <a:prstGeom prst="rect">
            <a:avLst/>
          </a:prstGeom>
          <a:noFill/>
        </p:spPr>
        <p:txBody>
          <a:bodyPr wrap="square" lIns="91440" tIns="45720" rIns="91440" bIns="45720">
            <a:spAutoFit/>
          </a:bodyPr>
          <a:lstStyle/>
          <a:p>
            <a:pPr algn="ctr"/>
            <a:r>
              <a:rPr lang="ar-AE" sz="4400" b="1" cap="none" spc="0" dirty="0" smtClean="0">
                <a:ln w="1905"/>
                <a:effectLst>
                  <a:innerShdw blurRad="69850" dist="43180" dir="5400000">
                    <a:srgbClr val="000000">
                      <a:alpha val="65000"/>
                    </a:srgbClr>
                  </a:innerShdw>
                </a:effectLst>
              </a:rPr>
              <a:t>1.يذكر جوانب من حياة السيدة زينب بنت خزيمة</a:t>
            </a:r>
          </a:p>
          <a:p>
            <a:pPr algn="ctr"/>
            <a:r>
              <a:rPr lang="ar-AE" sz="4400" b="1" cap="none" spc="0" dirty="0" smtClean="0">
                <a:ln w="1905"/>
                <a:effectLst>
                  <a:innerShdw blurRad="69850" dist="43180" dir="5400000">
                    <a:srgbClr val="000000">
                      <a:alpha val="65000"/>
                    </a:srgbClr>
                  </a:innerShdw>
                </a:effectLst>
              </a:rPr>
              <a:t> 2. يستخلص الدروس المستفادة من سيرة السيدة زينب</a:t>
            </a:r>
            <a:endParaRPr lang="en-US" sz="4400" b="1" cap="none" spc="0" dirty="0">
              <a:ln w="1905"/>
              <a:effectLst>
                <a:innerShdw blurRad="69850" dist="43180" dir="5400000">
                  <a:srgbClr val="000000">
                    <a:alpha val="65000"/>
                  </a:srgbClr>
                </a:innerShdw>
              </a:effectLst>
            </a:endParaRPr>
          </a:p>
        </p:txBody>
      </p:sp>
      <p:sp>
        <p:nvSpPr>
          <p:cNvPr id="5" name="Down Ribbon 4"/>
          <p:cNvSpPr/>
          <p:nvPr/>
        </p:nvSpPr>
        <p:spPr>
          <a:xfrm>
            <a:off x="3454400" y="936978"/>
            <a:ext cx="7111999" cy="1140178"/>
          </a:xfrm>
          <a:prstGeom prst="ribb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756016" y="1115957"/>
            <a:ext cx="2763898" cy="923330"/>
          </a:xfrm>
          <a:prstGeom prst="rect">
            <a:avLst/>
          </a:prstGeom>
          <a:noFill/>
        </p:spPr>
        <p:txBody>
          <a:bodyPr wrap="none" lIns="91440" tIns="45720" rIns="91440" bIns="45720">
            <a:spAutoFit/>
          </a:bodyPr>
          <a:lstStyle/>
          <a:p>
            <a:pPr algn="ctr"/>
            <a:r>
              <a:rPr lang="ar-AE" sz="5400" b="1" cap="none" spc="0" dirty="0" smtClean="0">
                <a:ln w="1905"/>
                <a:solidFill>
                  <a:srgbClr val="FFFF00"/>
                </a:solidFill>
                <a:effectLst>
                  <a:innerShdw blurRad="69850" dist="43180" dir="5400000">
                    <a:srgbClr val="000000">
                      <a:alpha val="65000"/>
                    </a:srgbClr>
                  </a:innerShdw>
                </a:effectLst>
              </a:rPr>
              <a:t>نواتج التعلم</a:t>
            </a:r>
            <a:endParaRPr lang="en-GB" sz="5400" b="1" cap="none" spc="0" dirty="0">
              <a:ln w="1905"/>
              <a:solidFill>
                <a:srgbClr val="FFFF00"/>
              </a:solidFill>
              <a:effectLst>
                <a:innerShdw blurRad="69850" dist="43180" dir="5400000">
                  <a:srgbClr val="000000">
                    <a:alpha val="65000"/>
                  </a:srgbClr>
                </a:innerShdw>
              </a:effectLst>
            </a:endParaRPr>
          </a:p>
        </p:txBody>
      </p:sp>
      <p:pic>
        <p:nvPicPr>
          <p:cNvPr id="7" name="Picture 4" descr="A picture containing text, sign&#10;&#10;Description automatically generated"/>
          <p:cNvPicPr>
            <a:picLocks noChangeAspect="1"/>
          </p:cNvPicPr>
          <p:nvPr/>
        </p:nvPicPr>
        <p:blipFill>
          <a:blip r:embed="rId5"/>
          <a:srcRect l="14980" t="17384" r="15686" b="17496"/>
          <a:stretch>
            <a:fillRect/>
          </a:stretch>
        </p:blipFill>
        <p:spPr bwMode="auto">
          <a:xfrm rot="186105">
            <a:off x="10594782" y="50520"/>
            <a:ext cx="2091693" cy="1884362"/>
          </a:xfrm>
          <a:prstGeom prst="rect">
            <a:avLst/>
          </a:prstGeom>
          <a:noFill/>
          <a:ln w="9525">
            <a:noFill/>
            <a:miter lim="800000"/>
            <a:headEnd/>
            <a:tailEnd/>
          </a:ln>
        </p:spPr>
      </p:pic>
      <p:sp>
        <p:nvSpPr>
          <p:cNvPr id="8" name="Rectangle 7"/>
          <p:cNvSpPr/>
          <p:nvPr/>
        </p:nvSpPr>
        <p:spPr>
          <a:xfrm>
            <a:off x="10743088" y="577703"/>
            <a:ext cx="1747593" cy="830997"/>
          </a:xfrm>
          <a:prstGeom prst="rect">
            <a:avLst/>
          </a:prstGeom>
          <a:noFill/>
        </p:spPr>
        <p:txBody>
          <a:bodyPr wrap="none" lIns="91440" tIns="45720" rIns="91440" bIns="45720">
            <a:spAutoFit/>
          </a:bodyPr>
          <a:lstStyle/>
          <a:p>
            <a:pPr algn="ctr"/>
            <a:r>
              <a:rPr lang="ar-AE"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الاهداف</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2" descr="انمي محجبات">
            <a:extLst>
              <a:ext uri="{FF2B5EF4-FFF2-40B4-BE49-F238E27FC236}">
                <a16:creationId xmlns="" xmlns:a16="http://schemas.microsoft.com/office/drawing/2014/main" id="{A1B0DF81-35EE-4974-A4AF-94B84BBE9FE4}"/>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flipH="1">
            <a:off x="459984" y="3136488"/>
            <a:ext cx="1500141" cy="150014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B577B-6AEF-4A0B-84BF-0077E8EFD3C6}"/>
              </a:ext>
            </a:extLst>
          </p:cNvPr>
          <p:cNvSpPr>
            <a:spLocks noGrp="1"/>
          </p:cNvSpPr>
          <p:nvPr>
            <p:ph type="title"/>
          </p:nvPr>
        </p:nvSpPr>
        <p:spPr>
          <a:xfrm>
            <a:off x="1877568" y="225870"/>
            <a:ext cx="7144512" cy="1143000"/>
          </a:xfrm>
        </p:spPr>
        <p:txBody>
          <a:bodyPr>
            <a:normAutofit fontScale="90000"/>
          </a:bodyPr>
          <a:lstStyle/>
          <a:p>
            <a:pPr algn="ctr"/>
            <a:r>
              <a:rPr lang="ar-AE" dirty="0" smtClean="0"/>
              <a:t>نذْكُر </a:t>
            </a:r>
            <a:r>
              <a:rPr lang="ar-AE" dirty="0"/>
              <a:t>جَوانِب مِن حيَاة السّيدَة زّينب رَضي الله عنْها-لِنُشَاهد المقْطع التّالي</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41407" y="170688"/>
            <a:ext cx="2657857" cy="3560064"/>
          </a:xfrm>
          <a:prstGeom prst="rect">
            <a:avLst/>
          </a:prstGeom>
        </p:spPr>
      </p:pic>
      <p:sp>
        <p:nvSpPr>
          <p:cNvPr id="6" name="Rectangle 5"/>
          <p:cNvSpPr/>
          <p:nvPr/>
        </p:nvSpPr>
        <p:spPr>
          <a:xfrm>
            <a:off x="10034016" y="330447"/>
            <a:ext cx="1182624" cy="1200329"/>
          </a:xfrm>
          <a:prstGeom prst="rect">
            <a:avLst/>
          </a:prstGeom>
          <a:noFill/>
        </p:spPr>
        <p:txBody>
          <a:bodyPr wrap="square">
            <a:spAutoFit/>
          </a:bodyPr>
          <a:lstStyle/>
          <a:p>
            <a:r>
              <a:rPr lang="ar-AE" dirty="0" smtClean="0">
                <a:solidFill>
                  <a:schemeClr val="bg1"/>
                </a:solidFill>
              </a:rPr>
              <a:t>ا</a:t>
            </a:r>
            <a:r>
              <a:rPr lang="ar-AE" sz="3600" b="1" dirty="0" smtClean="0">
                <a:solidFill>
                  <a:schemeClr val="bg1"/>
                </a:solidFill>
              </a:rPr>
              <a:t>لهْدفُ الأوّل:</a:t>
            </a:r>
            <a:endParaRPr lang="en-GB" sz="3600" b="1" dirty="0">
              <a:solidFill>
                <a:schemeClr val="bg1"/>
              </a:solidFill>
            </a:endParaRPr>
          </a:p>
        </p:txBody>
      </p:sp>
      <p:pic>
        <p:nvPicPr>
          <p:cNvPr id="10" name="Content Placeholder 9">
            <a:extLst>
              <a:ext uri="{FF2B5EF4-FFF2-40B4-BE49-F238E27FC236}">
                <a16:creationId xmlns:a16="http://schemas.microsoft.com/office/drawing/2014/main" xmlns="" id="{36202A79-3B9F-484F-84BE-C4003FA8644C}"/>
              </a:ext>
            </a:extLst>
          </p:cNvPr>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780288" y="1121664"/>
            <a:ext cx="10241279" cy="6291072"/>
          </a:xfrm>
          <a:prstGeom prst="rect">
            <a:avLst/>
          </a:prstGeom>
        </p:spPr>
      </p:pic>
      <p:pic>
        <p:nvPicPr>
          <p:cNvPr id="11" name="حياتها كاملة.mp4">
            <a:hlinkClick r:id="" action="ppaction://media"/>
          </p:cNvPr>
          <p:cNvPicPr>
            <a:picLocks noRot="1" noChangeAspect="1"/>
          </p:cNvPicPr>
          <p:nvPr>
            <a:videoFile r:link="rId1"/>
          </p:nvPr>
        </p:nvPicPr>
        <p:blipFill>
          <a:blip r:embed="rId5"/>
          <a:stretch>
            <a:fillRect/>
          </a:stretch>
        </p:blipFill>
        <p:spPr>
          <a:xfrm>
            <a:off x="2072640" y="2286000"/>
            <a:ext cx="6766560" cy="4005072"/>
          </a:xfrm>
          <a:prstGeom prst="rect">
            <a:avLst/>
          </a:prstGeom>
        </p:spPr>
      </p:pic>
    </p:spTree>
    <p:extLst>
      <p:ext uri="{BB962C8B-B14F-4D97-AF65-F5344CB8AC3E}">
        <p14:creationId xmlns="" xmlns:p14="http://schemas.microsoft.com/office/powerpoint/2010/main" val="30444772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E6C2AF9-9081-44AD-84A9-23DCA3C8D1C4}"/>
              </a:ext>
            </a:extLst>
          </p:cNvPr>
          <p:cNvPicPr>
            <a:picLocks noChangeAspect="1"/>
          </p:cNvPicPr>
          <p:nvPr/>
        </p:nvPicPr>
        <p:blipFill>
          <a:blip r:embed="rId2"/>
          <a:stretch>
            <a:fillRect/>
          </a:stretch>
        </p:blipFill>
        <p:spPr>
          <a:xfrm>
            <a:off x="8513685" y="367155"/>
            <a:ext cx="3411965" cy="743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BEB8AC6D-F31E-488B-9C3D-85F67B676F89}"/>
              </a:ext>
            </a:extLst>
          </p:cNvPr>
          <p:cNvPicPr>
            <a:picLocks noChangeAspect="1"/>
          </p:cNvPicPr>
          <p:nvPr/>
        </p:nvPicPr>
        <p:blipFill>
          <a:blip r:embed="rId3"/>
          <a:stretch>
            <a:fillRect/>
          </a:stretch>
        </p:blipFill>
        <p:spPr>
          <a:xfrm>
            <a:off x="762925" y="110416"/>
            <a:ext cx="7505700" cy="12573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 xmlns:a16="http://schemas.microsoft.com/office/drawing/2014/main" id="{8C3EDBA1-3BF1-4129-83A3-E33808EF9072}"/>
              </a:ext>
            </a:extLst>
          </p:cNvPr>
          <p:cNvPicPr>
            <a:picLocks noChangeAspect="1"/>
          </p:cNvPicPr>
          <p:nvPr/>
        </p:nvPicPr>
        <p:blipFill>
          <a:blip r:embed="rId4"/>
          <a:stretch>
            <a:fillRect/>
          </a:stretch>
        </p:blipFill>
        <p:spPr>
          <a:xfrm>
            <a:off x="7039113" y="1741641"/>
            <a:ext cx="4772025" cy="40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descr="انمي محجبات">
            <a:extLst>
              <a:ext uri="{FF2B5EF4-FFF2-40B4-BE49-F238E27FC236}">
                <a16:creationId xmlns="" xmlns:a16="http://schemas.microsoft.com/office/drawing/2014/main" id="{5EF63439-D071-4977-BDDB-7314E94E60C1}"/>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5722442" y="1492003"/>
            <a:ext cx="1091399" cy="1091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DC1B582F-243A-4263-9A5C-18414D49A7E5}"/>
              </a:ext>
            </a:extLst>
          </p:cNvPr>
          <p:cNvPicPr>
            <a:picLocks noChangeAspect="1"/>
          </p:cNvPicPr>
          <p:nvPr/>
        </p:nvPicPr>
        <p:blipFill>
          <a:blip r:embed="rId6"/>
          <a:stretch>
            <a:fillRect/>
          </a:stretch>
        </p:blipFill>
        <p:spPr>
          <a:xfrm>
            <a:off x="3086450" y="2766345"/>
            <a:ext cx="8839200" cy="107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Connector 14">
            <a:extLst>
              <a:ext uri="{FF2B5EF4-FFF2-40B4-BE49-F238E27FC236}">
                <a16:creationId xmlns="" xmlns:a16="http://schemas.microsoft.com/office/drawing/2014/main" id="{F907E5EB-8781-41C4-997D-A50BBC56FB69}"/>
              </a:ext>
            </a:extLst>
          </p:cNvPr>
          <p:cNvCxnSpPr/>
          <p:nvPr/>
        </p:nvCxnSpPr>
        <p:spPr>
          <a:xfrm flipH="1">
            <a:off x="3258105" y="3429000"/>
            <a:ext cx="14204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4274B62-733F-4572-A560-107E101D67FC}"/>
              </a:ext>
            </a:extLst>
          </p:cNvPr>
          <p:cNvCxnSpPr>
            <a:cxnSpLocks/>
          </p:cNvCxnSpPr>
          <p:nvPr/>
        </p:nvCxnSpPr>
        <p:spPr>
          <a:xfrm flipH="1">
            <a:off x="8114190" y="3750076"/>
            <a:ext cx="2698812" cy="0"/>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descr="رمزيات - رسومات بنات صغار 2 - Wattpad">
            <a:extLst>
              <a:ext uri="{FF2B5EF4-FFF2-40B4-BE49-F238E27FC236}">
                <a16:creationId xmlns="" xmlns:a16="http://schemas.microsoft.com/office/drawing/2014/main" id="{0A46A255-D5B0-4D21-B2B7-CE59336D1C1C}"/>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47926" y="2581069"/>
            <a:ext cx="1446875" cy="1446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31EACF53-8B61-44E2-805C-69FA9185322D}"/>
              </a:ext>
            </a:extLst>
          </p:cNvPr>
          <p:cNvPicPr>
            <a:picLocks noChangeAspect="1"/>
          </p:cNvPicPr>
          <p:nvPr/>
        </p:nvPicPr>
        <p:blipFill>
          <a:blip r:embed="rId8"/>
          <a:stretch>
            <a:fillRect/>
          </a:stretch>
        </p:blipFill>
        <p:spPr>
          <a:xfrm>
            <a:off x="3086450" y="4238771"/>
            <a:ext cx="8820150"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descr="خلفيات ايفون للاطفال كرتون">
            <a:extLst>
              <a:ext uri="{FF2B5EF4-FFF2-40B4-BE49-F238E27FC236}">
                <a16:creationId xmlns="" xmlns:a16="http://schemas.microsoft.com/office/drawing/2014/main" id="{7A2D1F21-39D3-4538-B6E6-BB8394C03941}"/>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383713" y="4456967"/>
            <a:ext cx="1446875" cy="1477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12" name="Oval 11"/>
          <p:cNvSpPr/>
          <p:nvPr/>
        </p:nvSpPr>
        <p:spPr>
          <a:xfrm>
            <a:off x="0" y="1816608"/>
            <a:ext cx="1267968" cy="2365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82880" y="2235815"/>
            <a:ext cx="980427" cy="1354217"/>
          </a:xfrm>
          <a:prstGeom prst="rect">
            <a:avLst/>
          </a:prstGeom>
          <a:noFill/>
        </p:spPr>
        <p:txBody>
          <a:bodyPr wrap="square" lIns="91440" tIns="45720" rIns="91440" bIns="45720">
            <a:spAutoFit/>
          </a:bodyPr>
          <a:lstStyle/>
          <a:p>
            <a:pPr algn="ctr"/>
            <a:r>
              <a:rPr lang="ar-AE"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صفحة</a:t>
            </a:r>
          </a:p>
          <a:p>
            <a:pPr algn="ctr"/>
            <a:r>
              <a:rPr lang="ar-AE"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8424672" y="146304"/>
            <a:ext cx="3596640" cy="104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388734" y="236327"/>
            <a:ext cx="3555781" cy="954107"/>
          </a:xfrm>
          <a:prstGeom prst="rect">
            <a:avLst/>
          </a:prstGeom>
          <a:noFill/>
        </p:spPr>
        <p:txBody>
          <a:bodyPr wrap="none" lIns="91440" tIns="45720" rIns="91440" bIns="45720">
            <a:spAutoFit/>
          </a:bodyPr>
          <a:lstStyle/>
          <a:p>
            <a:pPr algn="ctr"/>
            <a:r>
              <a:rPr lang="ar-AE"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الهدف الأول:</a:t>
            </a:r>
            <a:endParaRPr lang="ar-AE"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ar-AE"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يذكر جوانب من سيرة السيدة زينب</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17129829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BE3E919-058E-4FE7-BCD9-3548D8FEADC5}"/>
              </a:ext>
            </a:extLst>
          </p:cNvPr>
          <p:cNvPicPr>
            <a:picLocks noGrp="1" noChangeAspect="1"/>
          </p:cNvPicPr>
          <p:nvPr>
            <p:ph idx="1"/>
          </p:nvPr>
        </p:nvPicPr>
        <p:blipFill>
          <a:blip r:embed="rId2"/>
          <a:stretch>
            <a:fillRect/>
          </a:stretch>
        </p:blipFill>
        <p:spPr>
          <a:xfrm>
            <a:off x="2840853" y="0"/>
            <a:ext cx="8618183" cy="1389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descr="صور كرتون خلفيات كرتون صور كرتونية خلفيات كرتونية صور افلام كرتون خلفيات  كرتونيه صورافلام كرتون صور شخصيات كارتونيه خلفيات ايفون كرتون خلفيات افلام  كرتون بنات كرتون صوركرتون بنات صوركارتون بنات صور شخصيات">
            <a:extLst>
              <a:ext uri="{FF2B5EF4-FFF2-40B4-BE49-F238E27FC236}">
                <a16:creationId xmlns="" xmlns:a16="http://schemas.microsoft.com/office/drawing/2014/main" id="{C22EE1FB-D614-4C06-9EFF-B129DEF8AFF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2622" y="239026"/>
            <a:ext cx="985316" cy="1085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779AFC89-A1FA-49B5-96C2-A9D58764A104}"/>
              </a:ext>
            </a:extLst>
          </p:cNvPr>
          <p:cNvPicPr>
            <a:picLocks noChangeAspect="1"/>
          </p:cNvPicPr>
          <p:nvPr/>
        </p:nvPicPr>
        <p:blipFill>
          <a:blip r:embed="rId4"/>
          <a:stretch>
            <a:fillRect/>
          </a:stretch>
        </p:blipFill>
        <p:spPr>
          <a:xfrm>
            <a:off x="5761189" y="1578712"/>
            <a:ext cx="4572000" cy="41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descr="خلفيات ايفون للاطفال كرتون">
            <a:extLst>
              <a:ext uri="{FF2B5EF4-FFF2-40B4-BE49-F238E27FC236}">
                <a16:creationId xmlns="" xmlns:a16="http://schemas.microsoft.com/office/drawing/2014/main" id="{4535C81F-96DF-4796-A10E-F59D3D87A8A6}"/>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508320" y="1164266"/>
            <a:ext cx="1148412" cy="1172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C8D043BF-8E7E-4EF9-B33C-581E44437AA4}"/>
              </a:ext>
            </a:extLst>
          </p:cNvPr>
          <p:cNvPicPr>
            <a:picLocks noChangeAspect="1"/>
          </p:cNvPicPr>
          <p:nvPr/>
        </p:nvPicPr>
        <p:blipFill>
          <a:blip r:embed="rId6"/>
          <a:stretch>
            <a:fillRect/>
          </a:stretch>
        </p:blipFill>
        <p:spPr>
          <a:xfrm>
            <a:off x="1159116" y="2472600"/>
            <a:ext cx="10506075" cy="1085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descr="صور كرتون خلفيات كرتون صور كرتونية خلفيات كرتونية صور افلام كرتون خلفيات  كرتونيه صورافلام كرتون صور شخصيات كارتونيه خلفيات ايفون كرتون خلفيات افلام  كرتون بنات كرتون صوركرتون بنات صوركارتون بنات صور شخصيات">
            <a:extLst>
              <a:ext uri="{FF2B5EF4-FFF2-40B4-BE49-F238E27FC236}">
                <a16:creationId xmlns="" xmlns:a16="http://schemas.microsoft.com/office/drawing/2014/main" id="{E084C597-783E-423D-903F-A8D785144C1A}"/>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8331" y="2472600"/>
            <a:ext cx="1000785" cy="1102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CCEDFD36-82EA-4F86-8A9F-F75E3543E2A2}"/>
              </a:ext>
            </a:extLst>
          </p:cNvPr>
          <p:cNvPicPr>
            <a:picLocks noChangeAspect="1"/>
          </p:cNvPicPr>
          <p:nvPr/>
        </p:nvPicPr>
        <p:blipFill>
          <a:blip r:embed="rId8"/>
          <a:stretch>
            <a:fillRect/>
          </a:stretch>
        </p:blipFill>
        <p:spPr>
          <a:xfrm>
            <a:off x="158331" y="3709388"/>
            <a:ext cx="10753725" cy="64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4" descr="خلفيات ايفون للاطفال كرتون">
            <a:extLst>
              <a:ext uri="{FF2B5EF4-FFF2-40B4-BE49-F238E27FC236}">
                <a16:creationId xmlns="" xmlns:a16="http://schemas.microsoft.com/office/drawing/2014/main" id="{6D7C3780-1097-4BFB-AA75-5FECB41A5956}"/>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912056" y="3429000"/>
            <a:ext cx="1148412" cy="1172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A8CC040C-9AFC-442D-8E28-F086E7B7432B}"/>
              </a:ext>
            </a:extLst>
          </p:cNvPr>
          <p:cNvPicPr>
            <a:picLocks noChangeAspect="1"/>
          </p:cNvPicPr>
          <p:nvPr/>
        </p:nvPicPr>
        <p:blipFill>
          <a:blip r:embed="rId9"/>
          <a:stretch>
            <a:fillRect/>
          </a:stretch>
        </p:blipFill>
        <p:spPr>
          <a:xfrm>
            <a:off x="7068011" y="4514850"/>
            <a:ext cx="4391025" cy="47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 descr="رمزيات - رسومات بنات صغار 2 - Wattpad">
            <a:extLst>
              <a:ext uri="{FF2B5EF4-FFF2-40B4-BE49-F238E27FC236}">
                <a16:creationId xmlns="" xmlns:a16="http://schemas.microsoft.com/office/drawing/2014/main" id="{1A2F11F7-65CE-4A5D-BEDF-CB513B8F9590}"/>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888509" y="4319729"/>
            <a:ext cx="1047287" cy="1047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 xmlns:a16="http://schemas.microsoft.com/office/drawing/2014/main" id="{B9263AB2-E6AF-4B0D-8539-391AB69A36CD}"/>
              </a:ext>
            </a:extLst>
          </p:cNvPr>
          <p:cNvPicPr>
            <a:picLocks noChangeAspect="1"/>
          </p:cNvPicPr>
          <p:nvPr/>
        </p:nvPicPr>
        <p:blipFill>
          <a:blip r:embed="rId11"/>
          <a:stretch>
            <a:fillRect/>
          </a:stretch>
        </p:blipFill>
        <p:spPr>
          <a:xfrm>
            <a:off x="2285280" y="5443957"/>
            <a:ext cx="9293478"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descr="صور كرتون خلفيات كرتون صور كرتونية خلفيات كرتونية صور افلام كرتون خلفيات  كرتونيه صورافلام كرتون صور شخصيات كارتونيه خلفيات ايفون كرتون خلفيات افلام  كرتون بنات كرتون صوركرتون بنات صوركارتون بنات صور شخصيات">
            <a:extLst>
              <a:ext uri="{FF2B5EF4-FFF2-40B4-BE49-F238E27FC236}">
                <a16:creationId xmlns="" xmlns:a16="http://schemas.microsoft.com/office/drawing/2014/main" id="{0DC591F8-1CBF-40C1-B2BF-4F9FBED05D8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2149" y="5367016"/>
            <a:ext cx="985316" cy="1085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14" name="Oval 13"/>
          <p:cNvSpPr/>
          <p:nvPr/>
        </p:nvSpPr>
        <p:spPr>
          <a:xfrm>
            <a:off x="0" y="243840"/>
            <a:ext cx="1328928" cy="2145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0" y="443591"/>
            <a:ext cx="1280160" cy="1538883"/>
          </a:xfrm>
          <a:prstGeom prst="rect">
            <a:avLst/>
          </a:prstGeom>
          <a:noFill/>
        </p:spPr>
        <p:txBody>
          <a:bodyPr wrap="square" lIns="91440" tIns="45720" rIns="91440" bIns="45720">
            <a:spAutoFit/>
          </a:bodyPr>
          <a:lstStyle/>
          <a:p>
            <a:pPr algn="ctr"/>
            <a:r>
              <a:rPr lang="ar-AE"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صفحة</a:t>
            </a:r>
          </a:p>
          <a:p>
            <a:pPr algn="ctr"/>
            <a:r>
              <a:rPr lang="ar-A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Flowchart: Connector 17"/>
          <p:cNvSpPr/>
          <p:nvPr/>
        </p:nvSpPr>
        <p:spPr>
          <a:xfrm>
            <a:off x="3621024" y="0"/>
            <a:ext cx="1328928" cy="76809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1450848" y="3913632"/>
            <a:ext cx="2474976" cy="47548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Tree>
    <p:extLst>
      <p:ext uri="{BB962C8B-B14F-4D97-AF65-F5344CB8AC3E}">
        <p14:creationId xmlns="" xmlns:p14="http://schemas.microsoft.com/office/powerpoint/2010/main" val="5898727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192" y="353568"/>
            <a:ext cx="8948928" cy="1085088"/>
          </a:xfrm>
          <a:noFill/>
        </p:spPr>
        <p:txBody>
          <a:bodyPr>
            <a:normAutofit fontScale="90000"/>
          </a:bodyPr>
          <a:lstStyle/>
          <a:p>
            <a:pPr algn="ctr"/>
            <a:r>
              <a:rPr lang="ar-AE" dirty="0" smtClean="0"/>
              <a:t>الهدف الثاني:ما أهم الدروس المستفادة من سيرة السيدة زينب؟</a:t>
            </a:r>
            <a:endParaRPr lang="en-GB" dirty="0"/>
          </a:p>
        </p:txBody>
      </p:sp>
      <p:pic>
        <p:nvPicPr>
          <p:cNvPr id="6" name="Content Placeholder 4">
            <a:extLst>
              <a:ext uri="{FF2B5EF4-FFF2-40B4-BE49-F238E27FC236}">
                <a16:creationId xmlns="" xmlns:a16="http://schemas.microsoft.com/office/drawing/2014/main" id="{728C078F-5DCC-4EA6-8276-A85BAE8E4B6F}"/>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877056" y="1389888"/>
            <a:ext cx="7680960" cy="5181600"/>
          </a:xfrm>
          <a:prstGeom prst="rect">
            <a:avLst/>
          </a:prstGeom>
        </p:spPr>
      </p:pic>
      <p:sp>
        <p:nvSpPr>
          <p:cNvPr id="7" name="Rectangle 6"/>
          <p:cNvSpPr/>
          <p:nvPr/>
        </p:nvSpPr>
        <p:spPr>
          <a:xfrm>
            <a:off x="4962143" y="2308967"/>
            <a:ext cx="5990979" cy="1754326"/>
          </a:xfrm>
          <a:prstGeom prst="rect">
            <a:avLst/>
          </a:prstGeom>
          <a:noFill/>
        </p:spPr>
        <p:txBody>
          <a:bodyPr wrap="square" lIns="91440" tIns="45720" rIns="91440" bIns="45720">
            <a:spAutoFit/>
          </a:bodyPr>
          <a:lstStyle/>
          <a:p>
            <a:pPr algn="ctr"/>
            <a:r>
              <a:rPr lang="ar-AE" sz="5400" dirty="0" smtClean="0">
                <a:solidFill>
                  <a:schemeClr val="bg1"/>
                </a:solidFill>
              </a:rPr>
              <a:t>من خلال ما شاهدت وسمعت استنتج</a:t>
            </a:r>
            <a:endParaRPr lang="en-GB" sz="54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8" name="صورة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890018"/>
            <a:ext cx="1839817" cy="2787267"/>
          </a:xfrm>
          <a:prstGeom prst="rect">
            <a:avLst/>
          </a:prstGeom>
        </p:spPr>
      </p:pic>
      <p:grpSp>
        <p:nvGrpSpPr>
          <p:cNvPr id="9" name="Group 55"/>
          <p:cNvGrpSpPr>
            <a:grpSpLocks/>
          </p:cNvGrpSpPr>
          <p:nvPr/>
        </p:nvGrpSpPr>
        <p:grpSpPr bwMode="auto">
          <a:xfrm rot="1009573">
            <a:off x="2163335" y="863281"/>
            <a:ext cx="990600" cy="2171700"/>
            <a:chOff x="36408" y="47030"/>
            <a:chExt cx="971823" cy="2227928"/>
          </a:xfrm>
        </p:grpSpPr>
        <p:sp>
          <p:nvSpPr>
            <p:cNvPr id="10" name="Rectangle 56"/>
            <p:cNvSpPr>
              <a:spLocks/>
            </p:cNvSpPr>
            <p:nvPr/>
          </p:nvSpPr>
          <p:spPr bwMode="auto">
            <a:xfrm rot="-4228967">
              <a:off x="-1722" y="1175163"/>
              <a:ext cx="857914" cy="12701"/>
            </a:xfrm>
            <a:prstGeom prst="rect">
              <a:avLst/>
            </a:prstGeom>
            <a:solidFill>
              <a:srgbClr val="ABABA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endParaRPr lang="en-US" altLang="en-US" sz="1800">
                <a:solidFill>
                  <a:srgbClr val="000000"/>
                </a:solidFill>
                <a:latin typeface="Tahoma" panose="020B0604030504040204" pitchFamily="34" charset="0"/>
                <a:cs typeface="Tahoma" panose="020B0604030504040204" pitchFamily="34" charset="0"/>
                <a:sym typeface="Tahoma" panose="020B0604030504040204" pitchFamily="34" charset="0"/>
              </a:endParaRPr>
            </a:p>
          </p:txBody>
        </p:sp>
        <p:sp>
          <p:nvSpPr>
            <p:cNvPr id="11" name="Rectangle 57"/>
            <p:cNvSpPr>
              <a:spLocks/>
            </p:cNvSpPr>
            <p:nvPr/>
          </p:nvSpPr>
          <p:spPr bwMode="auto">
            <a:xfrm rot="-4228967">
              <a:off x="160599" y="1232699"/>
              <a:ext cx="857914" cy="12701"/>
            </a:xfrm>
            <a:prstGeom prst="rect">
              <a:avLst/>
            </a:prstGeom>
            <a:solidFill>
              <a:srgbClr val="ABABA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endParaRPr lang="en-US" altLang="en-US" sz="1800">
                <a:solidFill>
                  <a:srgbClr val="000000"/>
                </a:solidFill>
                <a:latin typeface="Tahoma" panose="020B0604030504040204" pitchFamily="34" charset="0"/>
                <a:cs typeface="Tahoma" panose="020B0604030504040204" pitchFamily="34" charset="0"/>
                <a:sym typeface="Tahoma" panose="020B0604030504040204" pitchFamily="34" charset="0"/>
              </a:endParaRPr>
            </a:p>
          </p:txBody>
        </p:sp>
        <p:sp>
          <p:nvSpPr>
            <p:cNvPr id="12" name="AutoShape 58"/>
            <p:cNvSpPr>
              <a:spLocks/>
            </p:cNvSpPr>
            <p:nvPr/>
          </p:nvSpPr>
          <p:spPr bwMode="auto">
            <a:xfrm rot="-4228967">
              <a:off x="30670" y="2094456"/>
              <a:ext cx="190285" cy="170719"/>
            </a:xfrm>
            <a:custGeom>
              <a:avLst/>
              <a:gdLst>
                <a:gd name="T0" fmla="*/ 2147483646 w 20835"/>
                <a:gd name="T1" fmla="*/ 2147483646 h 21600"/>
                <a:gd name="T2" fmla="*/ 2147483646 w 20835"/>
                <a:gd name="T3" fmla="*/ 2147483646 h 21600"/>
                <a:gd name="T4" fmla="*/ 2147483646 w 20835"/>
                <a:gd name="T5" fmla="*/ 2147483646 h 21600"/>
                <a:gd name="T6" fmla="*/ 2147483646 w 20835"/>
                <a:gd name="T7" fmla="*/ 2147483646 h 21600"/>
                <a:gd name="T8" fmla="*/ 0 60000 65536"/>
                <a:gd name="T9" fmla="*/ 0 60000 65536"/>
                <a:gd name="T10" fmla="*/ 0 60000 65536"/>
                <a:gd name="T11" fmla="*/ 0 60000 65536"/>
                <a:gd name="T12" fmla="*/ 0 w 20835"/>
                <a:gd name="T13" fmla="*/ 0 h 21600"/>
                <a:gd name="T14" fmla="*/ 20835 w 20835"/>
                <a:gd name="T15" fmla="*/ 21600 h 21600"/>
              </a:gdLst>
              <a:ahLst/>
              <a:cxnLst>
                <a:cxn ang="T8">
                  <a:pos x="T0" y="T1"/>
                </a:cxn>
                <a:cxn ang="T9">
                  <a:pos x="T2" y="T3"/>
                </a:cxn>
                <a:cxn ang="T10">
                  <a:pos x="T4" y="T5"/>
                </a:cxn>
                <a:cxn ang="T11">
                  <a:pos x="T6" y="T7"/>
                </a:cxn>
              </a:cxnLst>
              <a:rect l="T12" t="T13" r="T14" b="T15"/>
              <a:pathLst>
                <a:path w="20835" h="21600">
                  <a:moveTo>
                    <a:pt x="19389" y="0"/>
                  </a:moveTo>
                  <a:cubicBezTo>
                    <a:pt x="16328" y="1819"/>
                    <a:pt x="0" y="6594"/>
                    <a:pt x="0" y="10914"/>
                  </a:cubicBezTo>
                  <a:cubicBezTo>
                    <a:pt x="0" y="15006"/>
                    <a:pt x="17178" y="20463"/>
                    <a:pt x="20239" y="21600"/>
                  </a:cubicBezTo>
                  <a:cubicBezTo>
                    <a:pt x="20750" y="17053"/>
                    <a:pt x="21600" y="5684"/>
                    <a:pt x="19389" y="0"/>
                  </a:cubicBezTo>
                  <a:close/>
                </a:path>
              </a:pathLst>
            </a:custGeom>
            <a:solidFill>
              <a:srgbClr val="1C1C1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3" name="AutoShape 59"/>
            <p:cNvSpPr>
              <a:spLocks/>
            </p:cNvSpPr>
            <p:nvPr/>
          </p:nvSpPr>
          <p:spPr bwMode="auto">
            <a:xfrm rot="-4228967">
              <a:off x="687852" y="27004"/>
              <a:ext cx="291652"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6774" y="21600"/>
                  </a:moveTo>
                  <a:cubicBezTo>
                    <a:pt x="18843" y="21600"/>
                    <a:pt x="21485" y="20783"/>
                    <a:pt x="21600" y="10275"/>
                  </a:cubicBezTo>
                  <a:cubicBezTo>
                    <a:pt x="21600" y="2569"/>
                    <a:pt x="18957" y="0"/>
                    <a:pt x="16889" y="0"/>
                  </a:cubicBezTo>
                  <a:cubicBezTo>
                    <a:pt x="15970" y="0"/>
                    <a:pt x="8617" y="0"/>
                    <a:pt x="7813" y="0"/>
                  </a:cubicBezTo>
                  <a:cubicBezTo>
                    <a:pt x="5745" y="0"/>
                    <a:pt x="115" y="4787"/>
                    <a:pt x="0" y="10742"/>
                  </a:cubicBezTo>
                  <a:cubicBezTo>
                    <a:pt x="0" y="16696"/>
                    <a:pt x="5630" y="21600"/>
                    <a:pt x="7698" y="21600"/>
                  </a:cubicBezTo>
                  <a:cubicBezTo>
                    <a:pt x="8617" y="21600"/>
                    <a:pt x="15855" y="21600"/>
                    <a:pt x="16774" y="21600"/>
                  </a:cubicBezTo>
                  <a:close/>
                </a:path>
              </a:pathLst>
            </a:custGeom>
            <a:gradFill rotWithShape="0">
              <a:gsLst>
                <a:gs pos="0">
                  <a:srgbClr val="FF3E3E"/>
                </a:gs>
                <a:gs pos="20000">
                  <a:srgbClr val="FF3E3E"/>
                </a:gs>
                <a:gs pos="59999">
                  <a:srgbClr val="BD1900"/>
                </a:gs>
                <a:gs pos="100000">
                  <a:srgbClr val="BD1900"/>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4" name="AutoShape 60"/>
            <p:cNvSpPr>
              <a:spLocks/>
            </p:cNvSpPr>
            <p:nvPr/>
          </p:nvSpPr>
          <p:spPr bwMode="auto">
            <a:xfrm rot="-4228967">
              <a:off x="797779" y="56691"/>
              <a:ext cx="78648" cy="15424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1859" y="21600"/>
                  </a:moveTo>
                  <a:cubicBezTo>
                    <a:pt x="6353" y="21600"/>
                    <a:pt x="0" y="16074"/>
                    <a:pt x="0" y="11302"/>
                  </a:cubicBezTo>
                  <a:cubicBezTo>
                    <a:pt x="424" y="6279"/>
                    <a:pt x="3388" y="0"/>
                    <a:pt x="9318" y="0"/>
                  </a:cubicBezTo>
                  <a:cubicBezTo>
                    <a:pt x="14824" y="0"/>
                    <a:pt x="21600" y="5274"/>
                    <a:pt x="21600" y="10047"/>
                  </a:cubicBezTo>
                  <a:cubicBezTo>
                    <a:pt x="21600" y="15070"/>
                    <a:pt x="17365" y="21600"/>
                    <a:pt x="11859" y="21600"/>
                  </a:cubicBezTo>
                  <a:close/>
                </a:path>
              </a:pathLst>
            </a:custGeom>
            <a:gradFill rotWithShape="0">
              <a:gsLst>
                <a:gs pos="0">
                  <a:srgbClr val="FF6B6B"/>
                </a:gs>
                <a:gs pos="20000">
                  <a:srgbClr val="FF6B6B"/>
                </a:gs>
                <a:gs pos="59999">
                  <a:srgbClr val="FF6565"/>
                </a:gs>
                <a:gs pos="100000">
                  <a:srgbClr val="FF6565"/>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5" name="AutoShape 61"/>
            <p:cNvSpPr>
              <a:spLocks/>
            </p:cNvSpPr>
            <p:nvPr/>
          </p:nvSpPr>
          <p:spPr bwMode="auto">
            <a:xfrm rot="-4228967">
              <a:off x="782009" y="88036"/>
              <a:ext cx="54752" cy="63666"/>
            </a:xfrm>
            <a:custGeom>
              <a:avLst/>
              <a:gdLst>
                <a:gd name="T0" fmla="*/ 2147483646 w 16554"/>
                <a:gd name="T1" fmla="*/ 2147483646 h 19748"/>
                <a:gd name="T2" fmla="*/ 2147483646 w 16554"/>
                <a:gd name="T3" fmla="*/ 2147483646 h 19748"/>
                <a:gd name="T4" fmla="*/ 2147483646 w 16554"/>
                <a:gd name="T5" fmla="*/ 2147483646 h 19748"/>
                <a:gd name="T6" fmla="*/ 2147483646 w 16554"/>
                <a:gd name="T7" fmla="*/ 2147483646 h 19748"/>
                <a:gd name="T8" fmla="*/ 0 60000 65536"/>
                <a:gd name="T9" fmla="*/ 0 60000 65536"/>
                <a:gd name="T10" fmla="*/ 0 60000 65536"/>
                <a:gd name="T11" fmla="*/ 0 60000 65536"/>
                <a:gd name="T12" fmla="*/ 0 w 16554"/>
                <a:gd name="T13" fmla="*/ 0 h 19748"/>
                <a:gd name="T14" fmla="*/ 16554 w 16554"/>
                <a:gd name="T15" fmla="*/ 19748 h 19748"/>
              </a:gdLst>
              <a:ahLst/>
              <a:cxnLst>
                <a:cxn ang="T8">
                  <a:pos x="T0" y="T1"/>
                </a:cxn>
                <a:cxn ang="T9">
                  <a:pos x="T2" y="T3"/>
                </a:cxn>
                <a:cxn ang="T10">
                  <a:pos x="T4" y="T5"/>
                </a:cxn>
                <a:cxn ang="T11">
                  <a:pos x="T6" y="T7"/>
                </a:cxn>
              </a:cxnLst>
              <a:rect l="T12" t="T13" r="T14" b="T15"/>
              <a:pathLst>
                <a:path w="16554" h="19748">
                  <a:moveTo>
                    <a:pt x="1073" y="4449"/>
                  </a:moveTo>
                  <a:cubicBezTo>
                    <a:pt x="604" y="6664"/>
                    <a:pt x="-1744" y="12202"/>
                    <a:pt x="2482" y="16633"/>
                  </a:cubicBezTo>
                  <a:cubicBezTo>
                    <a:pt x="5769" y="19956"/>
                    <a:pt x="11404" y="21064"/>
                    <a:pt x="14691" y="17741"/>
                  </a:cubicBezTo>
                  <a:cubicBezTo>
                    <a:pt x="19856" y="11649"/>
                    <a:pt x="13282" y="-536"/>
                    <a:pt x="7178" y="18"/>
                  </a:cubicBezTo>
                  <a:cubicBezTo>
                    <a:pt x="3891" y="18"/>
                    <a:pt x="1543" y="3341"/>
                    <a:pt x="1073" y="4449"/>
                  </a:cubicBezTo>
                  <a:close/>
                </a:path>
              </a:pathLst>
            </a:custGeom>
            <a:gradFill rotWithShape="0">
              <a:gsLst>
                <a:gs pos="0">
                  <a:srgbClr val="FFAFAF"/>
                </a:gs>
                <a:gs pos="17000">
                  <a:srgbClr val="FFAFAF"/>
                </a:gs>
                <a:gs pos="67000">
                  <a:srgbClr val="FF6868"/>
                </a:gs>
                <a:gs pos="100000">
                  <a:srgbClr val="FF6868"/>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6" name="AutoShape 62"/>
            <p:cNvSpPr>
              <a:spLocks/>
            </p:cNvSpPr>
            <p:nvPr/>
          </p:nvSpPr>
          <p:spPr bwMode="auto">
            <a:xfrm rot="-4228967">
              <a:off x="-388716" y="1039501"/>
              <a:ext cx="1722262" cy="324965"/>
            </a:xfrm>
            <a:custGeom>
              <a:avLst/>
              <a:gdLst>
                <a:gd name="T0" fmla="*/ 2147483646 w 21525"/>
                <a:gd name="T1" fmla="*/ 2147483646 h 21600"/>
                <a:gd name="T2" fmla="*/ 2147483646 w 21525"/>
                <a:gd name="T3" fmla="*/ 2147483646 h 21600"/>
                <a:gd name="T4" fmla="*/ 2147483646 w 21525"/>
                <a:gd name="T5" fmla="*/ 2147483646 h 21600"/>
                <a:gd name="T6" fmla="*/ 2147483646 w 21525"/>
                <a:gd name="T7" fmla="*/ 2147483646 h 21600"/>
                <a:gd name="T8" fmla="*/ 0 60000 65536"/>
                <a:gd name="T9" fmla="*/ 0 60000 65536"/>
                <a:gd name="T10" fmla="*/ 0 60000 65536"/>
                <a:gd name="T11" fmla="*/ 0 60000 65536"/>
                <a:gd name="T12" fmla="*/ 0 w 21525"/>
                <a:gd name="T13" fmla="*/ 0 h 21600"/>
                <a:gd name="T14" fmla="*/ 21525 w 21525"/>
                <a:gd name="T15" fmla="*/ 21600 h 21600"/>
              </a:gdLst>
              <a:ahLst/>
              <a:cxnLst>
                <a:cxn ang="T8">
                  <a:pos x="T0" y="T1"/>
                </a:cxn>
                <a:cxn ang="T9">
                  <a:pos x="T2" y="T3"/>
                </a:cxn>
                <a:cxn ang="T10">
                  <a:pos x="T4" y="T5"/>
                </a:cxn>
                <a:cxn ang="T11">
                  <a:pos x="T6" y="T7"/>
                </a:cxn>
              </a:cxnLst>
              <a:rect l="T12" t="T13" r="T14" b="T15"/>
              <a:pathLst>
                <a:path w="21525" h="21600">
                  <a:moveTo>
                    <a:pt x="1786" y="21481"/>
                  </a:moveTo>
                  <a:cubicBezTo>
                    <a:pt x="1786" y="21481"/>
                    <a:pt x="80" y="16469"/>
                    <a:pt x="3" y="11337"/>
                  </a:cubicBezTo>
                  <a:cubicBezTo>
                    <a:pt x="-75" y="6206"/>
                    <a:pt x="1806" y="0"/>
                    <a:pt x="1806" y="0"/>
                  </a:cubicBezTo>
                  <a:cubicBezTo>
                    <a:pt x="21525" y="119"/>
                    <a:pt x="21525" y="119"/>
                    <a:pt x="21525" y="119"/>
                  </a:cubicBezTo>
                  <a:cubicBezTo>
                    <a:pt x="21506" y="21600"/>
                    <a:pt x="21506" y="21600"/>
                    <a:pt x="21506" y="21600"/>
                  </a:cubicBezTo>
                  <a:lnTo>
                    <a:pt x="1786" y="21481"/>
                  </a:lnTo>
                  <a:close/>
                </a:path>
              </a:pathLst>
            </a:custGeom>
            <a:solidFill>
              <a:srgbClr val="E9BE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7" name="AutoShape 63"/>
            <p:cNvSpPr>
              <a:spLocks/>
            </p:cNvSpPr>
            <p:nvPr/>
          </p:nvSpPr>
          <p:spPr bwMode="auto">
            <a:xfrm rot="-4228967">
              <a:off x="-362739" y="1137507"/>
              <a:ext cx="1696837" cy="128040"/>
            </a:xfrm>
            <a:custGeom>
              <a:avLst/>
              <a:gdLst>
                <a:gd name="T0" fmla="*/ 2147483646 w 21443"/>
                <a:gd name="T1" fmla="*/ 2147483646 h 21600"/>
                <a:gd name="T2" fmla="*/ 2147483646 w 21443"/>
                <a:gd name="T3" fmla="*/ 2147483646 h 21600"/>
                <a:gd name="T4" fmla="*/ 2147483646 w 21443"/>
                <a:gd name="T5" fmla="*/ 2147483646 h 21600"/>
                <a:gd name="T6" fmla="*/ 2147483646 w 21443"/>
                <a:gd name="T7" fmla="*/ 2147483646 h 21600"/>
                <a:gd name="T8" fmla="*/ 0 60000 65536"/>
                <a:gd name="T9" fmla="*/ 0 60000 65536"/>
                <a:gd name="T10" fmla="*/ 0 60000 65536"/>
                <a:gd name="T11" fmla="*/ 0 60000 65536"/>
                <a:gd name="T12" fmla="*/ 0 w 21443"/>
                <a:gd name="T13" fmla="*/ 0 h 21600"/>
                <a:gd name="T14" fmla="*/ 21443 w 21443"/>
                <a:gd name="T15" fmla="*/ 21600 h 21600"/>
              </a:gdLst>
              <a:ahLst/>
              <a:cxnLst>
                <a:cxn ang="T8">
                  <a:pos x="T0" y="T1"/>
                </a:cxn>
                <a:cxn ang="T9">
                  <a:pos x="T2" y="T3"/>
                </a:cxn>
                <a:cxn ang="T10">
                  <a:pos x="T4" y="T5"/>
                </a:cxn>
                <a:cxn ang="T11">
                  <a:pos x="T6" y="T7"/>
                </a:cxn>
              </a:cxnLst>
              <a:rect l="T12" t="T13" r="T14" b="T15"/>
              <a:pathLst>
                <a:path w="21443" h="21600">
                  <a:moveTo>
                    <a:pt x="21286" y="0"/>
                  </a:moveTo>
                  <a:cubicBezTo>
                    <a:pt x="21384" y="15515"/>
                    <a:pt x="21326" y="19470"/>
                    <a:pt x="20404" y="19166"/>
                  </a:cubicBezTo>
                  <a:cubicBezTo>
                    <a:pt x="19503" y="19166"/>
                    <a:pt x="0" y="20383"/>
                    <a:pt x="0" y="20383"/>
                  </a:cubicBezTo>
                  <a:cubicBezTo>
                    <a:pt x="21345" y="21600"/>
                    <a:pt x="21345" y="21600"/>
                    <a:pt x="21345" y="21600"/>
                  </a:cubicBezTo>
                  <a:cubicBezTo>
                    <a:pt x="21345" y="21600"/>
                    <a:pt x="21600" y="304"/>
                    <a:pt x="21286" y="0"/>
                  </a:cubicBezTo>
                  <a:close/>
                </a:path>
              </a:pathLst>
            </a:custGeom>
            <a:gradFill rotWithShape="0">
              <a:gsLst>
                <a:gs pos="0">
                  <a:srgbClr val="FEF4A2"/>
                </a:gs>
                <a:gs pos="100000">
                  <a:srgbClr val="FBEB64"/>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8" name="AutoShape 64"/>
            <p:cNvSpPr>
              <a:spLocks/>
            </p:cNvSpPr>
            <p:nvPr/>
          </p:nvSpPr>
          <p:spPr bwMode="auto">
            <a:xfrm rot="-4228967">
              <a:off x="-529366" y="1031442"/>
              <a:ext cx="1852151" cy="10258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127"/>
                  </a:moveTo>
                  <a:lnTo>
                    <a:pt x="1353" y="0"/>
                  </a:lnTo>
                  <a:lnTo>
                    <a:pt x="21600" y="315"/>
                  </a:lnTo>
                  <a:lnTo>
                    <a:pt x="21546" y="21600"/>
                  </a:lnTo>
                  <a:lnTo>
                    <a:pt x="0" y="21127"/>
                  </a:lnTo>
                  <a:close/>
                </a:path>
              </a:pathLst>
            </a:custGeom>
            <a:gradFill rotWithShape="0">
              <a:gsLst>
                <a:gs pos="0">
                  <a:srgbClr val="FAE00E"/>
                </a:gs>
                <a:gs pos="100000">
                  <a:srgbClr val="FBE74F"/>
                </a:gs>
              </a:gsLst>
              <a:lin ang="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19" name="AutoShape 65"/>
            <p:cNvSpPr>
              <a:spLocks/>
            </p:cNvSpPr>
            <p:nvPr/>
          </p:nvSpPr>
          <p:spPr bwMode="auto">
            <a:xfrm rot="-4228967">
              <a:off x="-468308" y="1103219"/>
              <a:ext cx="1685719" cy="107380"/>
            </a:xfrm>
            <a:custGeom>
              <a:avLst/>
              <a:gdLst>
                <a:gd name="T0" fmla="*/ 2147483646 w 21221"/>
                <a:gd name="T1" fmla="*/ 2147483646 h 20789"/>
                <a:gd name="T2" fmla="*/ 2147483646 w 21221"/>
                <a:gd name="T3" fmla="*/ 2147483646 h 20789"/>
                <a:gd name="T4" fmla="*/ 2147483646 w 21221"/>
                <a:gd name="T5" fmla="*/ 2147483646 h 20789"/>
                <a:gd name="T6" fmla="*/ 2147483646 w 21221"/>
                <a:gd name="T7" fmla="*/ 2147483646 h 20789"/>
                <a:gd name="T8" fmla="*/ 0 60000 65536"/>
                <a:gd name="T9" fmla="*/ 0 60000 65536"/>
                <a:gd name="T10" fmla="*/ 0 60000 65536"/>
                <a:gd name="T11" fmla="*/ 0 60000 65536"/>
                <a:gd name="T12" fmla="*/ 0 w 21221"/>
                <a:gd name="T13" fmla="*/ 0 h 20789"/>
                <a:gd name="T14" fmla="*/ 21221 w 21221"/>
                <a:gd name="T15" fmla="*/ 20789 h 20789"/>
              </a:gdLst>
              <a:ahLst/>
              <a:cxnLst>
                <a:cxn ang="T8">
                  <a:pos x="T0" y="T1"/>
                </a:cxn>
                <a:cxn ang="T9">
                  <a:pos x="T2" y="T3"/>
                </a:cxn>
                <a:cxn ang="T10">
                  <a:pos x="T4" y="T5"/>
                </a:cxn>
                <a:cxn ang="T11">
                  <a:pos x="T6" y="T7"/>
                </a:cxn>
              </a:cxnLst>
              <a:rect l="T12" t="T13" r="T14" b="T15"/>
              <a:pathLst>
                <a:path w="21221" h="20789">
                  <a:moveTo>
                    <a:pt x="20702" y="0"/>
                  </a:moveTo>
                  <a:cubicBezTo>
                    <a:pt x="20702" y="0"/>
                    <a:pt x="21327" y="18116"/>
                    <a:pt x="20467" y="18465"/>
                  </a:cubicBezTo>
                  <a:cubicBezTo>
                    <a:pt x="19764" y="18813"/>
                    <a:pt x="0" y="18813"/>
                    <a:pt x="0" y="18813"/>
                  </a:cubicBezTo>
                  <a:cubicBezTo>
                    <a:pt x="0" y="18813"/>
                    <a:pt x="20487" y="21600"/>
                    <a:pt x="21034" y="20555"/>
                  </a:cubicBezTo>
                  <a:cubicBezTo>
                    <a:pt x="21600" y="19510"/>
                    <a:pt x="20702" y="0"/>
                    <a:pt x="20702" y="0"/>
                  </a:cubicBezTo>
                  <a:close/>
                </a:path>
              </a:pathLst>
            </a:custGeom>
            <a:gradFill rotWithShape="0">
              <a:gsLst>
                <a:gs pos="0">
                  <a:srgbClr val="FCF39D"/>
                </a:gs>
                <a:gs pos="100000">
                  <a:srgbClr val="FCEB6A"/>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0" name="AutoShape 66"/>
            <p:cNvSpPr>
              <a:spLocks/>
            </p:cNvSpPr>
            <p:nvPr/>
          </p:nvSpPr>
          <p:spPr bwMode="auto">
            <a:xfrm rot="-4228967">
              <a:off x="-311645" y="1110487"/>
              <a:ext cx="1852151" cy="988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24" y="491"/>
                  </a:lnTo>
                  <a:lnTo>
                    <a:pt x="21600" y="21600"/>
                  </a:lnTo>
                  <a:lnTo>
                    <a:pt x="1483" y="21273"/>
                  </a:lnTo>
                  <a:lnTo>
                    <a:pt x="0" y="0"/>
                  </a:lnTo>
                  <a:close/>
                </a:path>
              </a:pathLst>
            </a:custGeom>
            <a:solidFill>
              <a:srgbClr val="DEA33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1" name="AutoShape 67"/>
            <p:cNvSpPr>
              <a:spLocks/>
            </p:cNvSpPr>
            <p:nvPr/>
          </p:nvSpPr>
          <p:spPr bwMode="auto">
            <a:xfrm rot="-4228967">
              <a:off x="727431" y="251860"/>
              <a:ext cx="53089"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cubicBezTo>
                    <a:pt x="0" y="0"/>
                    <a:pt x="15247" y="2802"/>
                    <a:pt x="14612" y="10742"/>
                  </a:cubicBezTo>
                  <a:cubicBezTo>
                    <a:pt x="13976" y="18798"/>
                    <a:pt x="0" y="21600"/>
                    <a:pt x="0" y="21600"/>
                  </a:cubicBezTo>
                  <a:cubicBezTo>
                    <a:pt x="0" y="21600"/>
                    <a:pt x="21600" y="19965"/>
                    <a:pt x="21600" y="10975"/>
                  </a:cubicBezTo>
                  <a:cubicBezTo>
                    <a:pt x="21600" y="1985"/>
                    <a:pt x="0" y="0"/>
                    <a:pt x="0" y="0"/>
                  </a:cubicBezTo>
                  <a:close/>
                </a:path>
              </a:pathLst>
            </a:custGeom>
            <a:solidFill>
              <a:srgbClr val="B1592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2" name="AutoShape 68"/>
            <p:cNvSpPr>
              <a:spLocks/>
            </p:cNvSpPr>
            <p:nvPr/>
          </p:nvSpPr>
          <p:spPr bwMode="auto">
            <a:xfrm rot="-4228967">
              <a:off x="653670" y="153949"/>
              <a:ext cx="270024"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724" y="10742"/>
                  </a:moveTo>
                  <a:cubicBezTo>
                    <a:pt x="3724" y="16463"/>
                    <a:pt x="2359" y="21133"/>
                    <a:pt x="0" y="21600"/>
                  </a:cubicBezTo>
                  <a:cubicBezTo>
                    <a:pt x="124" y="21600"/>
                    <a:pt x="372" y="21600"/>
                    <a:pt x="497" y="21600"/>
                  </a:cubicBezTo>
                  <a:cubicBezTo>
                    <a:pt x="1614" y="21600"/>
                    <a:pt x="16386" y="21600"/>
                    <a:pt x="17379" y="21600"/>
                  </a:cubicBezTo>
                  <a:cubicBezTo>
                    <a:pt x="19862" y="21600"/>
                    <a:pt x="21600" y="16813"/>
                    <a:pt x="21600" y="10858"/>
                  </a:cubicBezTo>
                  <a:cubicBezTo>
                    <a:pt x="21600" y="4904"/>
                    <a:pt x="19986" y="0"/>
                    <a:pt x="17503" y="0"/>
                  </a:cubicBezTo>
                  <a:cubicBezTo>
                    <a:pt x="16386" y="0"/>
                    <a:pt x="1738" y="0"/>
                    <a:pt x="621" y="0"/>
                  </a:cubicBezTo>
                  <a:cubicBezTo>
                    <a:pt x="372" y="0"/>
                    <a:pt x="248" y="0"/>
                    <a:pt x="0" y="0"/>
                  </a:cubicBezTo>
                  <a:cubicBezTo>
                    <a:pt x="2359" y="350"/>
                    <a:pt x="3724" y="5021"/>
                    <a:pt x="3724" y="10742"/>
                  </a:cubicBezTo>
                  <a:close/>
                </a:path>
              </a:pathLst>
            </a:custGeom>
            <a:solidFill>
              <a:srgbClr val="E6E7E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3" name="AutoShape 69"/>
            <p:cNvSpPr>
              <a:spLocks/>
            </p:cNvSpPr>
            <p:nvPr/>
          </p:nvSpPr>
          <p:spPr bwMode="auto">
            <a:xfrm rot="-4228967">
              <a:off x="654144" y="148126"/>
              <a:ext cx="270024" cy="33394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724" y="10800"/>
                  </a:moveTo>
                  <a:cubicBezTo>
                    <a:pt x="3724" y="16374"/>
                    <a:pt x="2234" y="21019"/>
                    <a:pt x="0" y="21484"/>
                  </a:cubicBezTo>
                  <a:cubicBezTo>
                    <a:pt x="124" y="21484"/>
                    <a:pt x="372" y="21484"/>
                    <a:pt x="497" y="21484"/>
                  </a:cubicBezTo>
                  <a:cubicBezTo>
                    <a:pt x="1614" y="21484"/>
                    <a:pt x="16262" y="21600"/>
                    <a:pt x="17379" y="21600"/>
                  </a:cubicBezTo>
                  <a:cubicBezTo>
                    <a:pt x="19862" y="21600"/>
                    <a:pt x="21476" y="16723"/>
                    <a:pt x="21600" y="10800"/>
                  </a:cubicBezTo>
                  <a:cubicBezTo>
                    <a:pt x="21600" y="4877"/>
                    <a:pt x="19986" y="0"/>
                    <a:pt x="17503" y="0"/>
                  </a:cubicBezTo>
                  <a:cubicBezTo>
                    <a:pt x="16386" y="0"/>
                    <a:pt x="1738" y="0"/>
                    <a:pt x="621" y="0"/>
                  </a:cubicBezTo>
                  <a:cubicBezTo>
                    <a:pt x="372" y="0"/>
                    <a:pt x="124" y="0"/>
                    <a:pt x="0" y="0"/>
                  </a:cubicBezTo>
                  <a:cubicBezTo>
                    <a:pt x="2359" y="348"/>
                    <a:pt x="3724" y="5110"/>
                    <a:pt x="3724" y="10800"/>
                  </a:cubicBezTo>
                  <a:close/>
                </a:path>
              </a:pathLst>
            </a:custGeom>
            <a:gradFill rotWithShape="0">
              <a:gsLst>
                <a:gs pos="0">
                  <a:srgbClr val="F2F2F2"/>
                </a:gs>
                <a:gs pos="34000">
                  <a:srgbClr val="BFBFBF"/>
                </a:gs>
                <a:gs pos="43999">
                  <a:srgbClr val="FFFFFF"/>
                </a:gs>
                <a:gs pos="60999">
                  <a:srgbClr val="F2F2F2"/>
                </a:gs>
                <a:gs pos="68999">
                  <a:srgbClr val="BFBFBF"/>
                </a:gs>
                <a:gs pos="79999">
                  <a:srgbClr val="A6A6A6"/>
                </a:gs>
                <a:gs pos="84000">
                  <a:srgbClr val="D9D9D9"/>
                </a:gs>
                <a:gs pos="87999">
                  <a:srgbClr val="80807F"/>
                </a:gs>
                <a:gs pos="100000">
                  <a:srgbClr val="404040"/>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4" name="AutoShape 70"/>
            <p:cNvSpPr>
              <a:spLocks/>
            </p:cNvSpPr>
            <p:nvPr/>
          </p:nvSpPr>
          <p:spPr bwMode="auto">
            <a:xfrm rot="-4228967">
              <a:off x="788752" y="64068"/>
              <a:ext cx="63575"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858"/>
                  </a:moveTo>
                  <a:cubicBezTo>
                    <a:pt x="21600" y="5254"/>
                    <a:pt x="16332" y="701"/>
                    <a:pt x="6849" y="0"/>
                  </a:cubicBezTo>
                  <a:cubicBezTo>
                    <a:pt x="5268" y="0"/>
                    <a:pt x="4215" y="0"/>
                    <a:pt x="3688" y="0"/>
                  </a:cubicBezTo>
                  <a:cubicBezTo>
                    <a:pt x="2634" y="0"/>
                    <a:pt x="1054" y="0"/>
                    <a:pt x="0" y="0"/>
                  </a:cubicBezTo>
                  <a:cubicBezTo>
                    <a:pt x="10010" y="350"/>
                    <a:pt x="16332" y="5021"/>
                    <a:pt x="16332" y="10858"/>
                  </a:cubicBezTo>
                  <a:cubicBezTo>
                    <a:pt x="15805" y="16463"/>
                    <a:pt x="10010" y="21133"/>
                    <a:pt x="0" y="21600"/>
                  </a:cubicBezTo>
                  <a:cubicBezTo>
                    <a:pt x="527" y="21600"/>
                    <a:pt x="2107" y="21600"/>
                    <a:pt x="3161" y="21600"/>
                  </a:cubicBezTo>
                  <a:cubicBezTo>
                    <a:pt x="3688" y="21600"/>
                    <a:pt x="4741" y="21600"/>
                    <a:pt x="6322" y="21600"/>
                  </a:cubicBezTo>
                  <a:cubicBezTo>
                    <a:pt x="15805" y="21016"/>
                    <a:pt x="21600" y="16346"/>
                    <a:pt x="21600" y="10858"/>
                  </a:cubicBezTo>
                  <a:close/>
                </a:path>
              </a:pathLst>
            </a:custGeom>
            <a:gradFill rotWithShape="0">
              <a:gsLst>
                <a:gs pos="0">
                  <a:srgbClr val="F2F2F2"/>
                </a:gs>
                <a:gs pos="35999">
                  <a:srgbClr val="D9D9D9"/>
                </a:gs>
                <a:gs pos="40999">
                  <a:srgbClr val="BFBFBF"/>
                </a:gs>
                <a:gs pos="50999">
                  <a:srgbClr val="A6A6A6"/>
                </a:gs>
                <a:gs pos="71249">
                  <a:srgbClr val="80807F"/>
                </a:gs>
                <a:gs pos="84000">
                  <a:srgbClr val="A6A6A6"/>
                </a:gs>
                <a:gs pos="100000">
                  <a:srgbClr val="595959"/>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5" name="AutoShape 71"/>
            <p:cNvSpPr>
              <a:spLocks/>
            </p:cNvSpPr>
            <p:nvPr/>
          </p:nvSpPr>
          <p:spPr bwMode="auto">
            <a:xfrm rot="-4228967">
              <a:off x="726427" y="233182"/>
              <a:ext cx="63574"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858"/>
                  </a:moveTo>
                  <a:cubicBezTo>
                    <a:pt x="21600" y="5254"/>
                    <a:pt x="16332" y="701"/>
                    <a:pt x="6849" y="0"/>
                  </a:cubicBezTo>
                  <a:cubicBezTo>
                    <a:pt x="5268" y="0"/>
                    <a:pt x="4215" y="0"/>
                    <a:pt x="3688" y="0"/>
                  </a:cubicBezTo>
                  <a:cubicBezTo>
                    <a:pt x="2634" y="0"/>
                    <a:pt x="1054" y="0"/>
                    <a:pt x="0" y="0"/>
                  </a:cubicBezTo>
                  <a:cubicBezTo>
                    <a:pt x="10010" y="350"/>
                    <a:pt x="16332" y="5021"/>
                    <a:pt x="16332" y="10858"/>
                  </a:cubicBezTo>
                  <a:cubicBezTo>
                    <a:pt x="15805" y="16463"/>
                    <a:pt x="10010" y="21133"/>
                    <a:pt x="0" y="21600"/>
                  </a:cubicBezTo>
                  <a:cubicBezTo>
                    <a:pt x="527" y="21600"/>
                    <a:pt x="2107" y="21600"/>
                    <a:pt x="3161" y="21600"/>
                  </a:cubicBezTo>
                  <a:cubicBezTo>
                    <a:pt x="3688" y="21600"/>
                    <a:pt x="4741" y="21600"/>
                    <a:pt x="6322" y="21600"/>
                  </a:cubicBezTo>
                  <a:cubicBezTo>
                    <a:pt x="15805" y="21016"/>
                    <a:pt x="21600" y="16346"/>
                    <a:pt x="21600" y="10858"/>
                  </a:cubicBezTo>
                  <a:close/>
                </a:path>
              </a:pathLst>
            </a:custGeom>
            <a:gradFill rotWithShape="0">
              <a:gsLst>
                <a:gs pos="0">
                  <a:srgbClr val="F2F2F2"/>
                </a:gs>
                <a:gs pos="35999">
                  <a:srgbClr val="D9D9D9"/>
                </a:gs>
                <a:gs pos="40999">
                  <a:srgbClr val="BFBFBF"/>
                </a:gs>
                <a:gs pos="50999">
                  <a:srgbClr val="A6A6A6"/>
                </a:gs>
                <a:gs pos="71249">
                  <a:srgbClr val="80807F"/>
                </a:gs>
                <a:gs pos="84000">
                  <a:srgbClr val="A6A6A6"/>
                </a:gs>
                <a:gs pos="100000">
                  <a:srgbClr val="595959"/>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6" name="AutoShape 72"/>
            <p:cNvSpPr>
              <a:spLocks/>
            </p:cNvSpPr>
            <p:nvPr/>
          </p:nvSpPr>
          <p:spPr bwMode="auto">
            <a:xfrm rot="-4228967">
              <a:off x="791208" y="61050"/>
              <a:ext cx="60805" cy="331703"/>
            </a:xfrm>
            <a:custGeom>
              <a:avLst/>
              <a:gdLst>
                <a:gd name="T0" fmla="*/ 2147483646 w 21094"/>
                <a:gd name="T1" fmla="*/ 2147483646 h 21600"/>
                <a:gd name="T2" fmla="*/ 2147483646 w 21094"/>
                <a:gd name="T3" fmla="*/ 2147483646 h 21600"/>
                <a:gd name="T4" fmla="*/ 2147483646 w 21094"/>
                <a:gd name="T5" fmla="*/ 2147483646 h 21600"/>
                <a:gd name="T6" fmla="*/ 2147483646 w 21094"/>
                <a:gd name="T7" fmla="*/ 2147483646 h 21600"/>
                <a:gd name="T8" fmla="*/ 0 60000 65536"/>
                <a:gd name="T9" fmla="*/ 0 60000 65536"/>
                <a:gd name="T10" fmla="*/ 0 60000 65536"/>
                <a:gd name="T11" fmla="*/ 0 60000 65536"/>
                <a:gd name="T12" fmla="*/ 0 w 21094"/>
                <a:gd name="T13" fmla="*/ 0 h 21600"/>
                <a:gd name="T14" fmla="*/ 21094 w 21094"/>
                <a:gd name="T15" fmla="*/ 21600 h 21600"/>
              </a:gdLst>
              <a:ahLst/>
              <a:cxnLst>
                <a:cxn ang="T8">
                  <a:pos x="T0" y="T1"/>
                </a:cxn>
                <a:cxn ang="T9">
                  <a:pos x="T2" y="T3"/>
                </a:cxn>
                <a:cxn ang="T10">
                  <a:pos x="T4" y="T5"/>
                </a:cxn>
                <a:cxn ang="T11">
                  <a:pos x="T6" y="T7"/>
                </a:cxn>
              </a:cxnLst>
              <a:rect l="T12" t="T13" r="T14" b="T15"/>
              <a:pathLst>
                <a:path w="21094" h="21600">
                  <a:moveTo>
                    <a:pt x="21060" y="10858"/>
                  </a:moveTo>
                  <a:cubicBezTo>
                    <a:pt x="21600" y="5254"/>
                    <a:pt x="15660" y="701"/>
                    <a:pt x="5940" y="0"/>
                  </a:cubicBezTo>
                  <a:cubicBezTo>
                    <a:pt x="4320" y="0"/>
                    <a:pt x="3240" y="0"/>
                    <a:pt x="2700" y="0"/>
                  </a:cubicBezTo>
                  <a:cubicBezTo>
                    <a:pt x="2160" y="0"/>
                    <a:pt x="1080" y="0"/>
                    <a:pt x="0" y="0"/>
                  </a:cubicBezTo>
                  <a:cubicBezTo>
                    <a:pt x="10260" y="350"/>
                    <a:pt x="16200" y="5021"/>
                    <a:pt x="16200" y="10858"/>
                  </a:cubicBezTo>
                  <a:cubicBezTo>
                    <a:pt x="16200" y="16463"/>
                    <a:pt x="10260" y="21133"/>
                    <a:pt x="0" y="21600"/>
                  </a:cubicBezTo>
                  <a:cubicBezTo>
                    <a:pt x="540" y="21600"/>
                    <a:pt x="1620" y="21600"/>
                    <a:pt x="2160" y="21600"/>
                  </a:cubicBezTo>
                  <a:cubicBezTo>
                    <a:pt x="3240" y="21600"/>
                    <a:pt x="4320" y="21600"/>
                    <a:pt x="5400" y="21600"/>
                  </a:cubicBezTo>
                  <a:cubicBezTo>
                    <a:pt x="15120" y="21016"/>
                    <a:pt x="21060" y="16463"/>
                    <a:pt x="21060" y="10858"/>
                  </a:cubicBezTo>
                  <a:close/>
                </a:path>
              </a:pathLst>
            </a:custGeom>
            <a:gradFill rotWithShape="0">
              <a:gsLst>
                <a:gs pos="0">
                  <a:srgbClr val="F2F2F2"/>
                </a:gs>
                <a:gs pos="43999">
                  <a:srgbClr val="FFFFFF"/>
                </a:gs>
                <a:gs pos="81000">
                  <a:srgbClr val="80807F"/>
                </a:gs>
                <a:gs pos="100000">
                  <a:srgbClr val="BFBFBF"/>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7" name="AutoShape 73"/>
            <p:cNvSpPr>
              <a:spLocks/>
            </p:cNvSpPr>
            <p:nvPr/>
          </p:nvSpPr>
          <p:spPr bwMode="auto">
            <a:xfrm rot="-4228967">
              <a:off x="726387" y="229616"/>
              <a:ext cx="66711" cy="332451"/>
            </a:xfrm>
            <a:custGeom>
              <a:avLst/>
              <a:gdLst>
                <a:gd name="T0" fmla="*/ 2147483646 w 21140"/>
                <a:gd name="T1" fmla="*/ 2147483646 h 21600"/>
                <a:gd name="T2" fmla="*/ 2147483646 w 21140"/>
                <a:gd name="T3" fmla="*/ 2147483646 h 21600"/>
                <a:gd name="T4" fmla="*/ 2147483646 w 21140"/>
                <a:gd name="T5" fmla="*/ 2147483646 h 21600"/>
                <a:gd name="T6" fmla="*/ 2147483646 w 21140"/>
                <a:gd name="T7" fmla="*/ 2147483646 h 21600"/>
                <a:gd name="T8" fmla="*/ 0 60000 65536"/>
                <a:gd name="T9" fmla="*/ 0 60000 65536"/>
                <a:gd name="T10" fmla="*/ 0 60000 65536"/>
                <a:gd name="T11" fmla="*/ 0 60000 65536"/>
                <a:gd name="T12" fmla="*/ 0 w 21140"/>
                <a:gd name="T13" fmla="*/ 0 h 21600"/>
                <a:gd name="T14" fmla="*/ 21140 w 21140"/>
                <a:gd name="T15" fmla="*/ 21600 h 21600"/>
              </a:gdLst>
              <a:ahLst/>
              <a:cxnLst>
                <a:cxn ang="T8">
                  <a:pos x="T0" y="T1"/>
                </a:cxn>
                <a:cxn ang="T9">
                  <a:pos x="T2" y="T3"/>
                </a:cxn>
                <a:cxn ang="T10">
                  <a:pos x="T4" y="T5"/>
                </a:cxn>
                <a:cxn ang="T11">
                  <a:pos x="T6" y="T7"/>
                </a:cxn>
              </a:cxnLst>
              <a:rect l="T12" t="T13" r="T14" b="T15"/>
              <a:pathLst>
                <a:path w="21140" h="21600">
                  <a:moveTo>
                    <a:pt x="21109" y="10858"/>
                  </a:moveTo>
                  <a:cubicBezTo>
                    <a:pt x="21600" y="5254"/>
                    <a:pt x="16200" y="701"/>
                    <a:pt x="7364" y="0"/>
                  </a:cubicBezTo>
                  <a:cubicBezTo>
                    <a:pt x="6382" y="0"/>
                    <a:pt x="982" y="0"/>
                    <a:pt x="0" y="0"/>
                  </a:cubicBezTo>
                  <a:cubicBezTo>
                    <a:pt x="9327" y="467"/>
                    <a:pt x="15709" y="5137"/>
                    <a:pt x="15218" y="10858"/>
                  </a:cubicBezTo>
                  <a:cubicBezTo>
                    <a:pt x="15218" y="16463"/>
                    <a:pt x="9818" y="21133"/>
                    <a:pt x="491" y="21600"/>
                  </a:cubicBezTo>
                  <a:cubicBezTo>
                    <a:pt x="1473" y="21600"/>
                    <a:pt x="5891" y="21600"/>
                    <a:pt x="6873" y="21600"/>
                  </a:cubicBezTo>
                  <a:cubicBezTo>
                    <a:pt x="16200" y="21016"/>
                    <a:pt x="21109" y="16463"/>
                    <a:pt x="21109" y="10858"/>
                  </a:cubicBezTo>
                  <a:close/>
                </a:path>
              </a:pathLst>
            </a:custGeom>
            <a:gradFill rotWithShape="0">
              <a:gsLst>
                <a:gs pos="0">
                  <a:srgbClr val="F2F2F2"/>
                </a:gs>
                <a:gs pos="32999">
                  <a:srgbClr val="F2F2F2"/>
                </a:gs>
                <a:gs pos="60999">
                  <a:srgbClr val="BFBFBF"/>
                </a:gs>
                <a:gs pos="78999">
                  <a:srgbClr val="80807F"/>
                </a:gs>
                <a:gs pos="100000">
                  <a:srgbClr val="D9D9D9"/>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8" name="AutoShape 74"/>
            <p:cNvSpPr>
              <a:spLocks/>
            </p:cNvSpPr>
            <p:nvPr/>
          </p:nvSpPr>
          <p:spPr bwMode="auto">
            <a:xfrm rot="-4228967">
              <a:off x="65876" y="1806818"/>
              <a:ext cx="272812" cy="330206"/>
            </a:xfrm>
            <a:custGeom>
              <a:avLst/>
              <a:gdLst>
                <a:gd name="T0" fmla="*/ 2147483646 w 20114"/>
                <a:gd name="T1" fmla="*/ 2147483646 h 21600"/>
                <a:gd name="T2" fmla="*/ 2147483646 w 20114"/>
                <a:gd name="T3" fmla="*/ 2147483646 h 21600"/>
                <a:gd name="T4" fmla="*/ 2147483646 w 20114"/>
                <a:gd name="T5" fmla="*/ 2147483646 h 21600"/>
                <a:gd name="T6" fmla="*/ 2147483646 w 20114"/>
                <a:gd name="T7" fmla="*/ 2147483646 h 21600"/>
                <a:gd name="T8" fmla="*/ 0 60000 65536"/>
                <a:gd name="T9" fmla="*/ 0 60000 65536"/>
                <a:gd name="T10" fmla="*/ 0 60000 65536"/>
                <a:gd name="T11" fmla="*/ 0 60000 65536"/>
                <a:gd name="T12" fmla="*/ 0 w 20114"/>
                <a:gd name="T13" fmla="*/ 0 h 21600"/>
                <a:gd name="T14" fmla="*/ 20114 w 20114"/>
                <a:gd name="T15" fmla="*/ 21600 h 21600"/>
              </a:gdLst>
              <a:ahLst/>
              <a:cxnLst>
                <a:cxn ang="T8">
                  <a:pos x="T0" y="T1"/>
                </a:cxn>
                <a:cxn ang="T9">
                  <a:pos x="T2" y="T3"/>
                </a:cxn>
                <a:cxn ang="T10">
                  <a:pos x="T4" y="T5"/>
                </a:cxn>
                <a:cxn ang="T11">
                  <a:pos x="T6" y="T7"/>
                </a:cxn>
              </a:cxnLst>
              <a:rect l="T12" t="T13" r="T14" b="T15"/>
              <a:pathLst>
                <a:path w="20114" h="21600">
                  <a:moveTo>
                    <a:pt x="0" y="5752"/>
                  </a:moveTo>
                  <a:cubicBezTo>
                    <a:pt x="17029" y="0"/>
                    <a:pt x="17029" y="0"/>
                    <a:pt x="17029" y="0"/>
                  </a:cubicBezTo>
                  <a:cubicBezTo>
                    <a:pt x="17029" y="0"/>
                    <a:pt x="21600" y="3170"/>
                    <a:pt x="17143" y="6809"/>
                  </a:cubicBezTo>
                  <a:cubicBezTo>
                    <a:pt x="17143" y="6809"/>
                    <a:pt x="20114" y="7630"/>
                    <a:pt x="20114" y="10917"/>
                  </a:cubicBezTo>
                  <a:cubicBezTo>
                    <a:pt x="20114" y="14204"/>
                    <a:pt x="17029" y="15143"/>
                    <a:pt x="17029" y="15143"/>
                  </a:cubicBezTo>
                  <a:cubicBezTo>
                    <a:pt x="17029" y="15143"/>
                    <a:pt x="21257" y="18430"/>
                    <a:pt x="17829" y="21600"/>
                  </a:cubicBezTo>
                  <a:cubicBezTo>
                    <a:pt x="0" y="16083"/>
                    <a:pt x="0" y="16083"/>
                    <a:pt x="0" y="16083"/>
                  </a:cubicBezTo>
                  <a:cubicBezTo>
                    <a:pt x="0" y="16083"/>
                    <a:pt x="1714" y="9861"/>
                    <a:pt x="0" y="5752"/>
                  </a:cubicBezTo>
                  <a:close/>
                </a:path>
              </a:pathLst>
            </a:custGeom>
            <a:solidFill>
              <a:srgbClr val="D4712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29" name="AutoShape 75"/>
            <p:cNvSpPr>
              <a:spLocks/>
            </p:cNvSpPr>
            <p:nvPr/>
          </p:nvSpPr>
          <p:spPr bwMode="auto">
            <a:xfrm rot="-4228967">
              <a:off x="64136" y="1808993"/>
              <a:ext cx="274750" cy="330206"/>
            </a:xfrm>
            <a:custGeom>
              <a:avLst/>
              <a:gdLst>
                <a:gd name="T0" fmla="*/ 2147483646 w 20122"/>
                <a:gd name="T1" fmla="*/ 2147483646 h 21600"/>
                <a:gd name="T2" fmla="*/ 2147483646 w 20122"/>
                <a:gd name="T3" fmla="*/ 2147483646 h 21600"/>
                <a:gd name="T4" fmla="*/ 2147483646 w 20122"/>
                <a:gd name="T5" fmla="*/ 2147483646 h 21600"/>
                <a:gd name="T6" fmla="*/ 2147483646 w 20122"/>
                <a:gd name="T7" fmla="*/ 2147483646 h 21600"/>
                <a:gd name="T8" fmla="*/ 0 60000 65536"/>
                <a:gd name="T9" fmla="*/ 0 60000 65536"/>
                <a:gd name="T10" fmla="*/ 0 60000 65536"/>
                <a:gd name="T11" fmla="*/ 0 60000 65536"/>
                <a:gd name="T12" fmla="*/ 0 w 20122"/>
                <a:gd name="T13" fmla="*/ 0 h 21600"/>
                <a:gd name="T14" fmla="*/ 20122 w 20122"/>
                <a:gd name="T15" fmla="*/ 21600 h 21600"/>
              </a:gdLst>
              <a:ahLst/>
              <a:cxnLst>
                <a:cxn ang="T8">
                  <a:pos x="T0" y="T1"/>
                </a:cxn>
                <a:cxn ang="T9">
                  <a:pos x="T2" y="T3"/>
                </a:cxn>
                <a:cxn ang="T10">
                  <a:pos x="T4" y="T5"/>
                </a:cxn>
                <a:cxn ang="T11">
                  <a:pos x="T6" y="T7"/>
                </a:cxn>
              </a:cxnLst>
              <a:rect l="T12" t="T13" r="T14" b="T15"/>
              <a:pathLst>
                <a:path w="20122" h="21600">
                  <a:moveTo>
                    <a:pt x="0" y="5048"/>
                  </a:moveTo>
                  <a:cubicBezTo>
                    <a:pt x="17053" y="0"/>
                    <a:pt x="17053" y="0"/>
                    <a:pt x="17053" y="0"/>
                  </a:cubicBezTo>
                  <a:cubicBezTo>
                    <a:pt x="17053" y="0"/>
                    <a:pt x="21600" y="3170"/>
                    <a:pt x="17166" y="6809"/>
                  </a:cubicBezTo>
                  <a:cubicBezTo>
                    <a:pt x="17166" y="6809"/>
                    <a:pt x="20122" y="7630"/>
                    <a:pt x="20122" y="10917"/>
                  </a:cubicBezTo>
                  <a:cubicBezTo>
                    <a:pt x="20122" y="14204"/>
                    <a:pt x="17053" y="15143"/>
                    <a:pt x="17053" y="15143"/>
                  </a:cubicBezTo>
                  <a:cubicBezTo>
                    <a:pt x="17053" y="15143"/>
                    <a:pt x="21259" y="18430"/>
                    <a:pt x="17848" y="21600"/>
                  </a:cubicBezTo>
                  <a:cubicBezTo>
                    <a:pt x="227" y="16083"/>
                    <a:pt x="227" y="16083"/>
                    <a:pt x="227" y="16083"/>
                  </a:cubicBezTo>
                  <a:cubicBezTo>
                    <a:pt x="227" y="16083"/>
                    <a:pt x="1705" y="9157"/>
                    <a:pt x="0" y="5048"/>
                  </a:cubicBezTo>
                  <a:close/>
                </a:path>
              </a:pathLst>
            </a:custGeom>
            <a:gradFill rotWithShape="0">
              <a:gsLst>
                <a:gs pos="0">
                  <a:srgbClr val="F5E9DF"/>
                </a:gs>
                <a:gs pos="999">
                  <a:srgbClr val="F5E9DF"/>
                </a:gs>
                <a:gs pos="68999">
                  <a:srgbClr val="D48C5E"/>
                </a:gs>
                <a:gs pos="89000">
                  <a:srgbClr val="E3B495"/>
                </a:gs>
                <a:gs pos="100000">
                  <a:srgbClr val="E3B495"/>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0" name="AutoShape 76"/>
            <p:cNvSpPr>
              <a:spLocks/>
            </p:cNvSpPr>
            <p:nvPr/>
          </p:nvSpPr>
          <p:spPr bwMode="auto">
            <a:xfrm rot="-4228967">
              <a:off x="-19708" y="1871520"/>
              <a:ext cx="270093" cy="149005"/>
            </a:xfrm>
            <a:custGeom>
              <a:avLst/>
              <a:gdLst>
                <a:gd name="T0" fmla="*/ 2147483646 w 19781"/>
                <a:gd name="T1" fmla="*/ 2147483646 h 21600"/>
                <a:gd name="T2" fmla="*/ 2147483646 w 19781"/>
                <a:gd name="T3" fmla="*/ 2147483646 h 21600"/>
                <a:gd name="T4" fmla="*/ 2147483646 w 19781"/>
                <a:gd name="T5" fmla="*/ 2147483646 h 21600"/>
                <a:gd name="T6" fmla="*/ 2147483646 w 19781"/>
                <a:gd name="T7" fmla="*/ 2147483646 h 21600"/>
                <a:gd name="T8" fmla="*/ 0 60000 65536"/>
                <a:gd name="T9" fmla="*/ 0 60000 65536"/>
                <a:gd name="T10" fmla="*/ 0 60000 65536"/>
                <a:gd name="T11" fmla="*/ 0 60000 65536"/>
                <a:gd name="T12" fmla="*/ 0 w 19781"/>
                <a:gd name="T13" fmla="*/ 0 h 21600"/>
                <a:gd name="T14" fmla="*/ 19781 w 19781"/>
                <a:gd name="T15" fmla="*/ 21600 h 21600"/>
              </a:gdLst>
              <a:ahLst/>
              <a:cxnLst>
                <a:cxn ang="T8">
                  <a:pos x="T0" y="T1"/>
                </a:cxn>
                <a:cxn ang="T9">
                  <a:pos x="T2" y="T3"/>
                </a:cxn>
                <a:cxn ang="T10">
                  <a:pos x="T4" y="T5"/>
                </a:cxn>
                <a:cxn ang="T11">
                  <a:pos x="T6" y="T7"/>
                </a:cxn>
              </a:cxnLst>
              <a:rect l="T12" t="T13" r="T14" b="T15"/>
              <a:pathLst>
                <a:path w="19781" h="21600">
                  <a:moveTo>
                    <a:pt x="19781" y="20039"/>
                  </a:moveTo>
                  <a:cubicBezTo>
                    <a:pt x="18985" y="16135"/>
                    <a:pt x="17166" y="15094"/>
                    <a:pt x="17166" y="15094"/>
                  </a:cubicBezTo>
                  <a:cubicBezTo>
                    <a:pt x="21600" y="7027"/>
                    <a:pt x="17053" y="0"/>
                    <a:pt x="17053" y="0"/>
                  </a:cubicBezTo>
                  <a:cubicBezTo>
                    <a:pt x="0" y="11190"/>
                    <a:pt x="0" y="11190"/>
                    <a:pt x="0" y="11190"/>
                  </a:cubicBezTo>
                  <a:cubicBezTo>
                    <a:pt x="455" y="13533"/>
                    <a:pt x="909" y="19258"/>
                    <a:pt x="1023" y="21600"/>
                  </a:cubicBezTo>
                  <a:lnTo>
                    <a:pt x="19781" y="20039"/>
                  </a:lnTo>
                  <a:close/>
                </a:path>
              </a:pathLst>
            </a:custGeom>
            <a:gradFill rotWithShape="0">
              <a:gsLst>
                <a:gs pos="0">
                  <a:srgbClr val="F7E7DF"/>
                </a:gs>
                <a:gs pos="46999">
                  <a:srgbClr val="D38C5F"/>
                </a:gs>
                <a:gs pos="59000">
                  <a:srgbClr val="E4BDA0"/>
                </a:gs>
                <a:gs pos="100000">
                  <a:srgbClr val="E4BDA0"/>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1" name="AutoShape 77"/>
            <p:cNvSpPr>
              <a:spLocks/>
            </p:cNvSpPr>
            <p:nvPr/>
          </p:nvSpPr>
          <p:spPr bwMode="auto">
            <a:xfrm rot="-4228967">
              <a:off x="30681" y="1893377"/>
              <a:ext cx="263471" cy="12204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10800"/>
                  </a:moveTo>
                  <a:cubicBezTo>
                    <a:pt x="127" y="12706"/>
                    <a:pt x="254" y="16518"/>
                    <a:pt x="254" y="18424"/>
                  </a:cubicBezTo>
                  <a:cubicBezTo>
                    <a:pt x="21473" y="21600"/>
                    <a:pt x="21473" y="21600"/>
                    <a:pt x="21473" y="21600"/>
                  </a:cubicBezTo>
                  <a:cubicBezTo>
                    <a:pt x="21473" y="20647"/>
                    <a:pt x="21600" y="19694"/>
                    <a:pt x="21600" y="18741"/>
                  </a:cubicBezTo>
                  <a:cubicBezTo>
                    <a:pt x="21600" y="9847"/>
                    <a:pt x="18296" y="7624"/>
                    <a:pt x="18296" y="7624"/>
                  </a:cubicBezTo>
                  <a:cubicBezTo>
                    <a:pt x="19186" y="5718"/>
                    <a:pt x="20202" y="2224"/>
                    <a:pt x="20456" y="0"/>
                  </a:cubicBezTo>
                  <a:lnTo>
                    <a:pt x="0" y="10800"/>
                  </a:lnTo>
                  <a:close/>
                </a:path>
              </a:pathLst>
            </a:custGeom>
            <a:gradFill rotWithShape="0">
              <a:gsLst>
                <a:gs pos="0">
                  <a:srgbClr val="F6E7E0"/>
                </a:gs>
                <a:gs pos="999">
                  <a:srgbClr val="F6E7E0"/>
                </a:gs>
                <a:gs pos="56999">
                  <a:srgbClr val="E6BBA0"/>
                </a:gs>
                <a:gs pos="100000">
                  <a:srgbClr val="E6BBA0"/>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2" name="AutoShape 78"/>
            <p:cNvSpPr>
              <a:spLocks/>
            </p:cNvSpPr>
            <p:nvPr/>
          </p:nvSpPr>
          <p:spPr bwMode="auto">
            <a:xfrm rot="-4228967">
              <a:off x="27627" y="2153167"/>
              <a:ext cx="179154" cy="42315"/>
            </a:xfrm>
            <a:custGeom>
              <a:avLst/>
              <a:gdLst>
                <a:gd name="T0" fmla="*/ 2147483646 w 21315"/>
                <a:gd name="T1" fmla="*/ 2147483646 h 15451"/>
                <a:gd name="T2" fmla="*/ 2147483646 w 21315"/>
                <a:gd name="T3" fmla="*/ 2147483646 h 15451"/>
                <a:gd name="T4" fmla="*/ 2147483646 w 21315"/>
                <a:gd name="T5" fmla="*/ 2147483646 h 15451"/>
                <a:gd name="T6" fmla="*/ 2147483646 w 21315"/>
                <a:gd name="T7" fmla="*/ 2147483646 h 15451"/>
                <a:gd name="T8" fmla="*/ 0 60000 65536"/>
                <a:gd name="T9" fmla="*/ 0 60000 65536"/>
                <a:gd name="T10" fmla="*/ 0 60000 65536"/>
                <a:gd name="T11" fmla="*/ 0 60000 65536"/>
                <a:gd name="T12" fmla="*/ 0 w 21315"/>
                <a:gd name="T13" fmla="*/ 0 h 15451"/>
                <a:gd name="T14" fmla="*/ 21315 w 21315"/>
                <a:gd name="T15" fmla="*/ 15451 h 15451"/>
              </a:gdLst>
              <a:ahLst/>
              <a:cxnLst>
                <a:cxn ang="T8">
                  <a:pos x="T0" y="T1"/>
                </a:cxn>
                <a:cxn ang="T9">
                  <a:pos x="T2" y="T3"/>
                </a:cxn>
                <a:cxn ang="T10">
                  <a:pos x="T4" y="T5"/>
                </a:cxn>
                <a:cxn ang="T11">
                  <a:pos x="T6" y="T7"/>
                </a:cxn>
              </a:cxnLst>
              <a:rect l="T12" t="T13" r="T14" b="T15"/>
              <a:pathLst>
                <a:path w="21315" h="15451">
                  <a:moveTo>
                    <a:pt x="16431" y="1723"/>
                  </a:moveTo>
                  <a:cubicBezTo>
                    <a:pt x="20123" y="414"/>
                    <a:pt x="21231" y="-2859"/>
                    <a:pt x="21231" y="5650"/>
                  </a:cubicBezTo>
                  <a:cubicBezTo>
                    <a:pt x="21415" y="12850"/>
                    <a:pt x="21600" y="11541"/>
                    <a:pt x="18277" y="12850"/>
                  </a:cubicBezTo>
                  <a:cubicBezTo>
                    <a:pt x="16062" y="13505"/>
                    <a:pt x="0" y="18741"/>
                    <a:pt x="0" y="12196"/>
                  </a:cubicBezTo>
                  <a:cubicBezTo>
                    <a:pt x="0" y="8923"/>
                    <a:pt x="14585" y="3032"/>
                    <a:pt x="16431" y="1723"/>
                  </a:cubicBezTo>
                  <a:close/>
                </a:path>
              </a:pathLst>
            </a:custGeom>
            <a:gradFill rotWithShape="0">
              <a:gsLst>
                <a:gs pos="0">
                  <a:srgbClr val="404040"/>
                </a:gs>
                <a:gs pos="999">
                  <a:srgbClr val="404040"/>
                </a:gs>
                <a:gs pos="89000">
                  <a:srgbClr val="A6A6A6"/>
                </a:gs>
                <a:gs pos="100000">
                  <a:srgbClr val="A6A6A6"/>
                </a:gs>
              </a:gsLst>
              <a:lin ang="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3" name="AutoShape 79"/>
            <p:cNvSpPr>
              <a:spLocks/>
            </p:cNvSpPr>
            <p:nvPr/>
          </p:nvSpPr>
          <p:spPr bwMode="auto">
            <a:xfrm rot="-4228967">
              <a:off x="878119" y="114676"/>
              <a:ext cx="139890" cy="120335"/>
            </a:xfrm>
            <a:custGeom>
              <a:avLst/>
              <a:gdLst>
                <a:gd name="T0" fmla="*/ 2147483646 w 19872"/>
                <a:gd name="T1" fmla="*/ 2147483646 h 20420"/>
                <a:gd name="T2" fmla="*/ 2147483646 w 19872"/>
                <a:gd name="T3" fmla="*/ 2147483646 h 20420"/>
                <a:gd name="T4" fmla="*/ 2147483646 w 19872"/>
                <a:gd name="T5" fmla="*/ 2147483646 h 20420"/>
                <a:gd name="T6" fmla="*/ 2147483646 w 19872"/>
                <a:gd name="T7" fmla="*/ 2147483646 h 20420"/>
                <a:gd name="T8" fmla="*/ 0 60000 65536"/>
                <a:gd name="T9" fmla="*/ 0 60000 65536"/>
                <a:gd name="T10" fmla="*/ 0 60000 65536"/>
                <a:gd name="T11" fmla="*/ 0 60000 65536"/>
                <a:gd name="T12" fmla="*/ 0 w 19872"/>
                <a:gd name="T13" fmla="*/ 0 h 20420"/>
                <a:gd name="T14" fmla="*/ 19872 w 19872"/>
                <a:gd name="T15" fmla="*/ 20420 h 20420"/>
              </a:gdLst>
              <a:ahLst/>
              <a:cxnLst>
                <a:cxn ang="T8">
                  <a:pos x="T0" y="T1"/>
                </a:cxn>
                <a:cxn ang="T9">
                  <a:pos x="T2" y="T3"/>
                </a:cxn>
                <a:cxn ang="T10">
                  <a:pos x="T4" y="T5"/>
                </a:cxn>
                <a:cxn ang="T11">
                  <a:pos x="T6" y="T7"/>
                </a:cxn>
              </a:cxnLst>
              <a:rect l="T12" t="T13" r="T14" b="T15"/>
              <a:pathLst>
                <a:path w="19872" h="20420">
                  <a:moveTo>
                    <a:pt x="4732" y="2267"/>
                  </a:moveTo>
                  <a:cubicBezTo>
                    <a:pt x="4291" y="746"/>
                    <a:pt x="3409" y="-775"/>
                    <a:pt x="3189" y="442"/>
                  </a:cubicBezTo>
                  <a:cubicBezTo>
                    <a:pt x="2748" y="1963"/>
                    <a:pt x="2748" y="5310"/>
                    <a:pt x="2528" y="7743"/>
                  </a:cubicBezTo>
                  <a:cubicBezTo>
                    <a:pt x="2307" y="10177"/>
                    <a:pt x="544" y="14132"/>
                    <a:pt x="103" y="16566"/>
                  </a:cubicBezTo>
                  <a:cubicBezTo>
                    <a:pt x="-558" y="19608"/>
                    <a:pt x="2087" y="20217"/>
                    <a:pt x="4071" y="20217"/>
                  </a:cubicBezTo>
                  <a:cubicBezTo>
                    <a:pt x="7156" y="20521"/>
                    <a:pt x="15973" y="20825"/>
                    <a:pt x="17515" y="18391"/>
                  </a:cubicBezTo>
                  <a:cubicBezTo>
                    <a:pt x="18397" y="16870"/>
                    <a:pt x="21042" y="10786"/>
                    <a:pt x="19279" y="10481"/>
                  </a:cubicBezTo>
                  <a:cubicBezTo>
                    <a:pt x="17736" y="10481"/>
                    <a:pt x="15091" y="17174"/>
                    <a:pt x="8479" y="17174"/>
                  </a:cubicBezTo>
                  <a:cubicBezTo>
                    <a:pt x="5173" y="17174"/>
                    <a:pt x="5173" y="14436"/>
                    <a:pt x="4511" y="12611"/>
                  </a:cubicBezTo>
                  <a:cubicBezTo>
                    <a:pt x="3189" y="9569"/>
                    <a:pt x="5173" y="4093"/>
                    <a:pt x="4732" y="2267"/>
                  </a:cubicBezTo>
                  <a:close/>
                </a:path>
              </a:pathLst>
            </a:custGeom>
            <a:gradFill rotWithShape="0">
              <a:gsLst>
                <a:gs pos="0">
                  <a:srgbClr val="FF3E3E"/>
                </a:gs>
                <a:gs pos="59999">
                  <a:srgbClr val="B01600"/>
                </a:gs>
                <a:gs pos="100000">
                  <a:srgbClr val="B01600"/>
                </a:gs>
              </a:gsLst>
              <a:path path="rect">
                <a:fillToRect l="-7922" t="9441" r="107922" b="90559"/>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4" name="AutoShape 80"/>
            <p:cNvSpPr>
              <a:spLocks/>
            </p:cNvSpPr>
            <p:nvPr/>
          </p:nvSpPr>
          <p:spPr bwMode="auto">
            <a:xfrm rot="-4228967">
              <a:off x="-384563" y="1075137"/>
              <a:ext cx="1522608" cy="51666"/>
            </a:xfrm>
            <a:custGeom>
              <a:avLst/>
              <a:gdLst>
                <a:gd name="T0" fmla="*/ 2147483646 w 21308"/>
                <a:gd name="T1" fmla="*/ 2147483646 h 21600"/>
                <a:gd name="T2" fmla="*/ 2147483646 w 21308"/>
                <a:gd name="T3" fmla="*/ 2147483646 h 21600"/>
                <a:gd name="T4" fmla="*/ 2147483646 w 21308"/>
                <a:gd name="T5" fmla="*/ 2147483646 h 21600"/>
                <a:gd name="T6" fmla="*/ 2147483646 w 21308"/>
                <a:gd name="T7" fmla="*/ 2147483646 h 21600"/>
                <a:gd name="T8" fmla="*/ 0 60000 65536"/>
                <a:gd name="T9" fmla="*/ 0 60000 65536"/>
                <a:gd name="T10" fmla="*/ 0 60000 65536"/>
                <a:gd name="T11" fmla="*/ 0 60000 65536"/>
                <a:gd name="T12" fmla="*/ 0 w 21308"/>
                <a:gd name="T13" fmla="*/ 0 h 21600"/>
                <a:gd name="T14" fmla="*/ 21308 w 21308"/>
                <a:gd name="T15" fmla="*/ 21600 h 21600"/>
              </a:gdLst>
              <a:ahLst/>
              <a:cxnLst>
                <a:cxn ang="T8">
                  <a:pos x="T0" y="T1"/>
                </a:cxn>
                <a:cxn ang="T9">
                  <a:pos x="T2" y="T3"/>
                </a:cxn>
                <a:cxn ang="T10">
                  <a:pos x="T4" y="T5"/>
                </a:cxn>
                <a:cxn ang="T11">
                  <a:pos x="T6" y="T7"/>
                </a:cxn>
              </a:cxnLst>
              <a:rect l="T12" t="T13" r="T14" b="T15"/>
              <a:pathLst>
                <a:path w="21308" h="21600">
                  <a:moveTo>
                    <a:pt x="0" y="0"/>
                  </a:moveTo>
                  <a:cubicBezTo>
                    <a:pt x="0" y="0"/>
                    <a:pt x="19603" y="0"/>
                    <a:pt x="19994" y="0"/>
                  </a:cubicBezTo>
                  <a:cubicBezTo>
                    <a:pt x="20211" y="0"/>
                    <a:pt x="20732" y="745"/>
                    <a:pt x="20927" y="745"/>
                  </a:cubicBezTo>
                  <a:cubicBezTo>
                    <a:pt x="21122" y="745"/>
                    <a:pt x="21600" y="20855"/>
                    <a:pt x="21057" y="21600"/>
                  </a:cubicBezTo>
                  <a:cubicBezTo>
                    <a:pt x="20775" y="21600"/>
                    <a:pt x="282" y="20110"/>
                    <a:pt x="282" y="20110"/>
                  </a:cubicBezTo>
                  <a:cubicBezTo>
                    <a:pt x="282" y="20110"/>
                    <a:pt x="282" y="14897"/>
                    <a:pt x="261" y="10428"/>
                  </a:cubicBezTo>
                  <a:cubicBezTo>
                    <a:pt x="239" y="5214"/>
                    <a:pt x="0" y="0"/>
                    <a:pt x="0" y="0"/>
                  </a:cubicBezTo>
                  <a:close/>
                </a:path>
              </a:pathLst>
            </a:custGeom>
            <a:gradFill rotWithShape="0">
              <a:gsLst>
                <a:gs pos="0">
                  <a:srgbClr val="FAEB64"/>
                </a:gs>
                <a:gs pos="100000">
                  <a:srgbClr val="F9E10E"/>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5" name="AutoShape 81"/>
            <p:cNvSpPr>
              <a:spLocks/>
            </p:cNvSpPr>
            <p:nvPr/>
          </p:nvSpPr>
          <p:spPr bwMode="auto">
            <a:xfrm rot="-4228967">
              <a:off x="-144824" y="1152403"/>
              <a:ext cx="1521125" cy="68138"/>
            </a:xfrm>
            <a:custGeom>
              <a:avLst/>
              <a:gdLst>
                <a:gd name="T0" fmla="*/ 2147483646 w 21287"/>
                <a:gd name="T1" fmla="*/ 2147483646 h 21600"/>
                <a:gd name="T2" fmla="*/ 2147483646 w 21287"/>
                <a:gd name="T3" fmla="*/ 2147483646 h 21600"/>
                <a:gd name="T4" fmla="*/ 2147483646 w 21287"/>
                <a:gd name="T5" fmla="*/ 2147483646 h 21600"/>
                <a:gd name="T6" fmla="*/ 2147483646 w 21287"/>
                <a:gd name="T7" fmla="*/ 2147483646 h 21600"/>
                <a:gd name="T8" fmla="*/ 0 60000 65536"/>
                <a:gd name="T9" fmla="*/ 0 60000 65536"/>
                <a:gd name="T10" fmla="*/ 0 60000 65536"/>
                <a:gd name="T11" fmla="*/ 0 60000 65536"/>
                <a:gd name="T12" fmla="*/ 0 w 21287"/>
                <a:gd name="T13" fmla="*/ 0 h 21600"/>
                <a:gd name="T14" fmla="*/ 21287 w 21287"/>
                <a:gd name="T15" fmla="*/ 21600 h 21600"/>
              </a:gdLst>
              <a:ahLst/>
              <a:cxnLst>
                <a:cxn ang="T8">
                  <a:pos x="T0" y="T1"/>
                </a:cxn>
                <a:cxn ang="T9">
                  <a:pos x="T2" y="T3"/>
                </a:cxn>
                <a:cxn ang="T10">
                  <a:pos x="T4" y="T5"/>
                </a:cxn>
                <a:cxn ang="T11">
                  <a:pos x="T6" y="T7"/>
                </a:cxn>
              </a:cxnLst>
              <a:rect l="T12" t="T13" r="T14" b="T15"/>
              <a:pathLst>
                <a:path w="21287" h="21600">
                  <a:moveTo>
                    <a:pt x="0" y="21032"/>
                  </a:moveTo>
                  <a:cubicBezTo>
                    <a:pt x="0" y="21032"/>
                    <a:pt x="19538" y="21600"/>
                    <a:pt x="19928" y="21600"/>
                  </a:cubicBezTo>
                  <a:cubicBezTo>
                    <a:pt x="20146" y="21600"/>
                    <a:pt x="20667" y="21600"/>
                    <a:pt x="20862" y="21600"/>
                  </a:cubicBezTo>
                  <a:cubicBezTo>
                    <a:pt x="21036" y="21600"/>
                    <a:pt x="21600" y="0"/>
                    <a:pt x="21057" y="0"/>
                  </a:cubicBezTo>
                  <a:cubicBezTo>
                    <a:pt x="20797" y="0"/>
                    <a:pt x="87" y="0"/>
                    <a:pt x="87" y="0"/>
                  </a:cubicBezTo>
                  <a:cubicBezTo>
                    <a:pt x="65" y="0"/>
                    <a:pt x="239" y="5684"/>
                    <a:pt x="174" y="13642"/>
                  </a:cubicBezTo>
                  <a:cubicBezTo>
                    <a:pt x="152" y="17621"/>
                    <a:pt x="0" y="21032"/>
                    <a:pt x="0" y="21032"/>
                  </a:cubicBezTo>
                  <a:close/>
                </a:path>
              </a:pathLst>
            </a:custGeom>
            <a:gradFill rotWithShape="0">
              <a:gsLst>
                <a:gs pos="0">
                  <a:srgbClr val="EB9F07"/>
                </a:gs>
                <a:gs pos="100000">
                  <a:srgbClr val="F9B42B"/>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6" name="AutoShape 82"/>
            <p:cNvSpPr>
              <a:spLocks/>
            </p:cNvSpPr>
            <p:nvPr/>
          </p:nvSpPr>
          <p:spPr bwMode="auto">
            <a:xfrm rot="-4228967">
              <a:off x="787606" y="126601"/>
              <a:ext cx="12701" cy="125793"/>
            </a:xfrm>
            <a:custGeom>
              <a:avLst/>
              <a:gdLst>
                <a:gd name="T0" fmla="*/ 144 w 15869"/>
                <a:gd name="T1" fmla="*/ 2147483646 h 21600"/>
                <a:gd name="T2" fmla="*/ 144 w 15869"/>
                <a:gd name="T3" fmla="*/ 2147483646 h 21600"/>
                <a:gd name="T4" fmla="*/ 144 w 15869"/>
                <a:gd name="T5" fmla="*/ 2147483646 h 21600"/>
                <a:gd name="T6" fmla="*/ 144 w 15869"/>
                <a:gd name="T7" fmla="*/ 2147483646 h 21600"/>
                <a:gd name="T8" fmla="*/ 0 60000 65536"/>
                <a:gd name="T9" fmla="*/ 0 60000 65536"/>
                <a:gd name="T10" fmla="*/ 0 60000 65536"/>
                <a:gd name="T11" fmla="*/ 0 60000 65536"/>
                <a:gd name="T12" fmla="*/ 0 w 15869"/>
                <a:gd name="T13" fmla="*/ 0 h 21600"/>
                <a:gd name="T14" fmla="*/ 15869 w 15869"/>
                <a:gd name="T15" fmla="*/ 21600 h 21600"/>
              </a:gdLst>
              <a:ahLst/>
              <a:cxnLst>
                <a:cxn ang="T8">
                  <a:pos x="T0" y="T1"/>
                </a:cxn>
                <a:cxn ang="T9">
                  <a:pos x="T2" y="T3"/>
                </a:cxn>
                <a:cxn ang="T10">
                  <a:pos x="T4" y="T5"/>
                </a:cxn>
                <a:cxn ang="T11">
                  <a:pos x="T6" y="T7"/>
                </a:cxn>
              </a:cxnLst>
              <a:rect l="T12" t="T13" r="T14" b="T15"/>
              <a:pathLst>
                <a:path w="15869" h="21600">
                  <a:moveTo>
                    <a:pt x="0" y="0"/>
                  </a:moveTo>
                  <a:cubicBezTo>
                    <a:pt x="0" y="0"/>
                    <a:pt x="21600" y="8640"/>
                    <a:pt x="14400" y="21600"/>
                  </a:cubicBezTo>
                  <a:cubicBezTo>
                    <a:pt x="14400" y="21600"/>
                    <a:pt x="16800" y="11109"/>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7" name="AutoShape 83"/>
            <p:cNvSpPr>
              <a:spLocks/>
            </p:cNvSpPr>
            <p:nvPr/>
          </p:nvSpPr>
          <p:spPr bwMode="auto">
            <a:xfrm rot="-4228967">
              <a:off x="726854" y="293512"/>
              <a:ext cx="12701" cy="125794"/>
            </a:xfrm>
            <a:custGeom>
              <a:avLst/>
              <a:gdLst>
                <a:gd name="T0" fmla="*/ 88 w 16333"/>
                <a:gd name="T1" fmla="*/ 2147483646 h 21600"/>
                <a:gd name="T2" fmla="*/ 88 w 16333"/>
                <a:gd name="T3" fmla="*/ 2147483646 h 21600"/>
                <a:gd name="T4" fmla="*/ 88 w 16333"/>
                <a:gd name="T5" fmla="*/ 2147483646 h 21600"/>
                <a:gd name="T6" fmla="*/ 88 w 16333"/>
                <a:gd name="T7" fmla="*/ 2147483646 h 21600"/>
                <a:gd name="T8" fmla="*/ 0 60000 65536"/>
                <a:gd name="T9" fmla="*/ 0 60000 65536"/>
                <a:gd name="T10" fmla="*/ 0 60000 65536"/>
                <a:gd name="T11" fmla="*/ 0 60000 65536"/>
                <a:gd name="T12" fmla="*/ 0 w 16333"/>
                <a:gd name="T13" fmla="*/ 0 h 21600"/>
                <a:gd name="T14" fmla="*/ 16333 w 16333"/>
                <a:gd name="T15" fmla="*/ 21600 h 21600"/>
              </a:gdLst>
              <a:ahLst/>
              <a:cxnLst>
                <a:cxn ang="T8">
                  <a:pos x="T0" y="T1"/>
                </a:cxn>
                <a:cxn ang="T9">
                  <a:pos x="T2" y="T3"/>
                </a:cxn>
                <a:cxn ang="T10">
                  <a:pos x="T4" y="T5"/>
                </a:cxn>
                <a:cxn ang="T11">
                  <a:pos x="T6" y="T7"/>
                </a:cxn>
              </a:cxnLst>
              <a:rect l="T12" t="T13" r="T14" b="T15"/>
              <a:pathLst>
                <a:path w="16333" h="21600">
                  <a:moveTo>
                    <a:pt x="0" y="0"/>
                  </a:moveTo>
                  <a:cubicBezTo>
                    <a:pt x="0" y="0"/>
                    <a:pt x="21600" y="8640"/>
                    <a:pt x="15120" y="21600"/>
                  </a:cubicBezTo>
                  <a:cubicBezTo>
                    <a:pt x="15120" y="21600"/>
                    <a:pt x="15120" y="1080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38" name="Oval 84"/>
            <p:cNvSpPr>
              <a:spLocks/>
            </p:cNvSpPr>
            <p:nvPr/>
          </p:nvSpPr>
          <p:spPr bwMode="auto">
            <a:xfrm rot="-4228967">
              <a:off x="900269" y="333495"/>
              <a:ext cx="26873" cy="20217"/>
            </a:xfrm>
            <a:prstGeom prst="ellipse">
              <a:avLst/>
            </a:prstGeom>
            <a:solidFill>
              <a:srgbClr val="7A7A7A"/>
            </a:solidFill>
            <a:ln>
              <a:noFill/>
            </a:ln>
            <a:extLst>
              <a:ext uri="{91240B29-F687-4F45-9708-019B960494DF}">
                <a14:hiddenLine xmlns="" xmlns:a14="http://schemas.microsoft.com/office/drawing/2010/main" w="9525">
                  <a:solidFill>
                    <a:srgbClr val="000000"/>
                  </a:solidFill>
                  <a:round/>
                  <a:headEnd/>
                  <a:tailEnd/>
                </a14:hiddenLine>
              </a:ext>
            </a:extLst>
          </p:spPr>
          <p:txBody>
            <a:bodyPr lIns="45720" r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endParaRPr lang="en-US" altLang="en-US" sz="1800">
                <a:solidFill>
                  <a:srgbClr val="000000"/>
                </a:solidFill>
                <a:latin typeface="Tahoma" panose="020B0604030504040204" pitchFamily="34" charset="0"/>
                <a:cs typeface="Tahoma" panose="020B0604030504040204" pitchFamily="34" charset="0"/>
                <a:sym typeface="Tahoma" panose="020B0604030504040204" pitchFamily="34" charset="0"/>
              </a:endParaRPr>
            </a:p>
          </p:txBody>
        </p:sp>
        <p:sp>
          <p:nvSpPr>
            <p:cNvPr id="39" name="Oval 85"/>
            <p:cNvSpPr>
              <a:spLocks/>
            </p:cNvSpPr>
            <p:nvPr/>
          </p:nvSpPr>
          <p:spPr bwMode="auto">
            <a:xfrm rot="-4228967">
              <a:off x="650838" y="249967"/>
              <a:ext cx="26217" cy="16473"/>
            </a:xfrm>
            <a:prstGeom prst="ellipse">
              <a:avLst/>
            </a:prstGeom>
            <a:solidFill>
              <a:srgbClr val="7A7A7A"/>
            </a:solidFill>
            <a:ln>
              <a:noFill/>
            </a:ln>
            <a:extLst>
              <a:ext uri="{91240B29-F687-4F45-9708-019B960494DF}">
                <a14:hiddenLine xmlns="" xmlns:a14="http://schemas.microsoft.com/office/drawing/2010/main" w="9525">
                  <a:solidFill>
                    <a:srgbClr val="000000"/>
                  </a:solidFill>
                  <a:round/>
                  <a:headEnd/>
                  <a:tailEnd/>
                </a14:hiddenLine>
              </a:ext>
            </a:extLst>
          </p:spPr>
          <p:txBody>
            <a:bodyPr lIns="45720" r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endParaRPr lang="en-US" altLang="en-US" sz="1800">
                <a:solidFill>
                  <a:srgbClr val="000000"/>
                </a:solidFill>
                <a:latin typeface="Tahoma" panose="020B0604030504040204" pitchFamily="34" charset="0"/>
                <a:cs typeface="Tahoma" panose="020B0604030504040204" pitchFamily="34" charset="0"/>
                <a:sym typeface="Tahoma" panose="020B0604030504040204" pitchFamily="34" charset="0"/>
              </a:endParaRPr>
            </a:p>
          </p:txBody>
        </p:sp>
        <p:sp>
          <p:nvSpPr>
            <p:cNvPr id="40" name="AutoShape 86"/>
            <p:cNvSpPr>
              <a:spLocks/>
            </p:cNvSpPr>
            <p:nvPr/>
          </p:nvSpPr>
          <p:spPr bwMode="auto">
            <a:xfrm rot="-4228967">
              <a:off x="-28416" y="984652"/>
              <a:ext cx="1029819" cy="170245"/>
            </a:xfrm>
            <a:custGeom>
              <a:avLst/>
              <a:gdLst>
                <a:gd name="T0" fmla="*/ 2147483646 w 21535"/>
                <a:gd name="T1" fmla="*/ 2147483646 h 20988"/>
                <a:gd name="T2" fmla="*/ 2147483646 w 21535"/>
                <a:gd name="T3" fmla="*/ 2147483646 h 20988"/>
                <a:gd name="T4" fmla="*/ 2147483646 w 21535"/>
                <a:gd name="T5" fmla="*/ 2147483646 h 20988"/>
                <a:gd name="T6" fmla="*/ 2147483646 w 21535"/>
                <a:gd name="T7" fmla="*/ 2147483646 h 20988"/>
                <a:gd name="T8" fmla="*/ 0 60000 65536"/>
                <a:gd name="T9" fmla="*/ 0 60000 65536"/>
                <a:gd name="T10" fmla="*/ 0 60000 65536"/>
                <a:gd name="T11" fmla="*/ 0 60000 65536"/>
                <a:gd name="T12" fmla="*/ 0 w 21535"/>
                <a:gd name="T13" fmla="*/ 0 h 20988"/>
                <a:gd name="T14" fmla="*/ 21535 w 21535"/>
                <a:gd name="T15" fmla="*/ 20988 h 20988"/>
              </a:gdLst>
              <a:ahLst/>
              <a:cxnLst>
                <a:cxn ang="T8">
                  <a:pos x="T0" y="T1"/>
                </a:cxn>
                <a:cxn ang="T9">
                  <a:pos x="T2" y="T3"/>
                </a:cxn>
                <a:cxn ang="T10">
                  <a:pos x="T4" y="T5"/>
                </a:cxn>
                <a:cxn ang="T11">
                  <a:pos x="T6" y="T7"/>
                </a:cxn>
              </a:cxnLst>
              <a:rect l="T12" t="T13" r="T14" b="T15"/>
              <a:pathLst>
                <a:path w="21535" h="20988">
                  <a:moveTo>
                    <a:pt x="10800" y="16"/>
                  </a:moveTo>
                  <a:cubicBezTo>
                    <a:pt x="4865" y="-306"/>
                    <a:pt x="33" y="4207"/>
                    <a:pt x="0" y="10010"/>
                  </a:cubicBezTo>
                  <a:cubicBezTo>
                    <a:pt x="-32" y="15813"/>
                    <a:pt x="4768" y="20649"/>
                    <a:pt x="10736" y="20972"/>
                  </a:cubicBezTo>
                  <a:cubicBezTo>
                    <a:pt x="16671" y="21294"/>
                    <a:pt x="21536" y="16781"/>
                    <a:pt x="21536" y="10978"/>
                  </a:cubicBezTo>
                  <a:cubicBezTo>
                    <a:pt x="21568" y="5175"/>
                    <a:pt x="16768" y="339"/>
                    <a:pt x="10800" y="16"/>
                  </a:cubicBezTo>
                  <a:close/>
                </a:path>
              </a:pathLst>
            </a:custGeom>
            <a:solidFill>
              <a:srgbClr val="FFFFFF">
                <a:alpha val="4313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1" name="AutoShape 87"/>
            <p:cNvSpPr>
              <a:spLocks/>
            </p:cNvSpPr>
            <p:nvPr/>
          </p:nvSpPr>
          <p:spPr bwMode="auto">
            <a:xfrm rot="-4228967">
              <a:off x="775365" y="271072"/>
              <a:ext cx="27527" cy="25459"/>
            </a:xfrm>
            <a:custGeom>
              <a:avLst/>
              <a:gdLst>
                <a:gd name="T0" fmla="*/ 849056 w 21600"/>
                <a:gd name="T1" fmla="*/ 208170 h 21600"/>
                <a:gd name="T2" fmla="*/ 849056 w 21600"/>
                <a:gd name="T3" fmla="*/ 208170 h 21600"/>
                <a:gd name="T4" fmla="*/ 849056 w 21600"/>
                <a:gd name="T5" fmla="*/ 208170 h 21600"/>
                <a:gd name="T6" fmla="*/ 849056 w 21600"/>
                <a:gd name="T7" fmla="*/ 20817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21600"/>
                  </a:moveTo>
                  <a:cubicBezTo>
                    <a:pt x="4800" y="20057"/>
                    <a:pt x="0" y="16971"/>
                    <a:pt x="0" y="10800"/>
                  </a:cubicBezTo>
                  <a:cubicBezTo>
                    <a:pt x="0" y="4629"/>
                    <a:pt x="4800" y="0"/>
                    <a:pt x="10800" y="0"/>
                  </a:cubicBezTo>
                  <a:cubicBezTo>
                    <a:pt x="16800" y="0"/>
                    <a:pt x="21600" y="4629"/>
                    <a:pt x="21600" y="10800"/>
                  </a:cubicBezTo>
                  <a:cubicBezTo>
                    <a:pt x="21600" y="16971"/>
                    <a:pt x="16800" y="21600"/>
                    <a:pt x="10800" y="21600"/>
                  </a:cubicBezTo>
                  <a:close/>
                </a:path>
              </a:pathLst>
            </a:custGeom>
            <a:solidFill>
              <a:srgbClr val="7A7A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2" name="AutoShape 88"/>
            <p:cNvSpPr>
              <a:spLocks/>
            </p:cNvSpPr>
            <p:nvPr/>
          </p:nvSpPr>
          <p:spPr bwMode="auto">
            <a:xfrm rot="-4228967">
              <a:off x="785457" y="88159"/>
              <a:ext cx="53088"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5882" y="584"/>
                    <a:pt x="4447" y="0"/>
                  </a:cubicBezTo>
                  <a:cubicBezTo>
                    <a:pt x="2541" y="0"/>
                    <a:pt x="1271" y="0"/>
                    <a:pt x="0" y="0"/>
                  </a:cubicBezTo>
                  <a:cubicBezTo>
                    <a:pt x="12071" y="350"/>
                    <a:pt x="18424" y="5021"/>
                    <a:pt x="18424" y="10742"/>
                  </a:cubicBezTo>
                  <a:cubicBezTo>
                    <a:pt x="18424" y="16463"/>
                    <a:pt x="12071" y="21133"/>
                    <a:pt x="0" y="21600"/>
                  </a:cubicBezTo>
                  <a:cubicBezTo>
                    <a:pt x="1271" y="21600"/>
                    <a:pt x="2541" y="21600"/>
                    <a:pt x="3812" y="21600"/>
                  </a:cubicBezTo>
                  <a:cubicBezTo>
                    <a:pt x="15247" y="21016"/>
                    <a:pt x="20965" y="16346"/>
                    <a:pt x="21600" y="10742"/>
                  </a:cubicBezTo>
                  <a:close/>
                </a:path>
              </a:pathLst>
            </a:custGeom>
            <a:solidFill>
              <a:srgbClr val="FAFA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3" name="AutoShape 89"/>
            <p:cNvSpPr>
              <a:spLocks/>
            </p:cNvSpPr>
            <p:nvPr/>
          </p:nvSpPr>
          <p:spPr bwMode="auto">
            <a:xfrm rot="-4228967">
              <a:off x="786112" y="89086"/>
              <a:ext cx="51122"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5709" y="584"/>
                    <a:pt x="3927" y="0"/>
                  </a:cubicBezTo>
                  <a:cubicBezTo>
                    <a:pt x="2618" y="0"/>
                    <a:pt x="1309" y="0"/>
                    <a:pt x="0" y="0"/>
                  </a:cubicBezTo>
                  <a:cubicBezTo>
                    <a:pt x="12436" y="350"/>
                    <a:pt x="18327" y="5021"/>
                    <a:pt x="18327" y="10742"/>
                  </a:cubicBezTo>
                  <a:cubicBezTo>
                    <a:pt x="18327" y="16463"/>
                    <a:pt x="11782" y="21133"/>
                    <a:pt x="0" y="21600"/>
                  </a:cubicBezTo>
                  <a:cubicBezTo>
                    <a:pt x="655" y="21600"/>
                    <a:pt x="1964" y="21600"/>
                    <a:pt x="3927" y="21600"/>
                  </a:cubicBezTo>
                  <a:cubicBezTo>
                    <a:pt x="15709" y="21016"/>
                    <a:pt x="21600" y="16346"/>
                    <a:pt x="21600" y="10742"/>
                  </a:cubicBezTo>
                  <a:close/>
                </a:path>
              </a:pathLst>
            </a:custGeom>
            <a:solidFill>
              <a:srgbClr val="888A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4" name="AutoShape 90"/>
            <p:cNvSpPr>
              <a:spLocks/>
            </p:cNvSpPr>
            <p:nvPr/>
          </p:nvSpPr>
          <p:spPr bwMode="auto">
            <a:xfrm rot="-4228967">
              <a:off x="778448" y="110707"/>
              <a:ext cx="51122"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6364" y="584"/>
                    <a:pt x="4582" y="0"/>
                  </a:cubicBezTo>
                  <a:cubicBezTo>
                    <a:pt x="2618" y="0"/>
                    <a:pt x="1309" y="0"/>
                    <a:pt x="0" y="0"/>
                  </a:cubicBezTo>
                  <a:cubicBezTo>
                    <a:pt x="12436" y="350"/>
                    <a:pt x="18982" y="5021"/>
                    <a:pt x="18327" y="10742"/>
                  </a:cubicBezTo>
                  <a:cubicBezTo>
                    <a:pt x="18327" y="16463"/>
                    <a:pt x="12436" y="21133"/>
                    <a:pt x="0" y="21600"/>
                  </a:cubicBezTo>
                  <a:cubicBezTo>
                    <a:pt x="655" y="21600"/>
                    <a:pt x="1964" y="21600"/>
                    <a:pt x="3927" y="21600"/>
                  </a:cubicBezTo>
                  <a:cubicBezTo>
                    <a:pt x="15709" y="21016"/>
                    <a:pt x="21600" y="16346"/>
                    <a:pt x="21600" y="10742"/>
                  </a:cubicBezTo>
                  <a:close/>
                </a:path>
              </a:pathLst>
            </a:custGeom>
            <a:solidFill>
              <a:srgbClr val="FAFA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5" name="AutoShape 91"/>
            <p:cNvSpPr>
              <a:spLocks/>
            </p:cNvSpPr>
            <p:nvPr/>
          </p:nvSpPr>
          <p:spPr bwMode="auto">
            <a:xfrm rot="-4228967">
              <a:off x="777617" y="112314"/>
              <a:ext cx="51644" cy="331703"/>
            </a:xfrm>
            <a:custGeom>
              <a:avLst/>
              <a:gdLst>
                <a:gd name="T0" fmla="*/ 2147483646 w 21012"/>
                <a:gd name="T1" fmla="*/ 2147483646 h 21600"/>
                <a:gd name="T2" fmla="*/ 2147483646 w 21012"/>
                <a:gd name="T3" fmla="*/ 2147483646 h 21600"/>
                <a:gd name="T4" fmla="*/ 2147483646 w 21012"/>
                <a:gd name="T5" fmla="*/ 2147483646 h 21600"/>
                <a:gd name="T6" fmla="*/ 2147483646 w 21012"/>
                <a:gd name="T7" fmla="*/ 2147483646 h 21600"/>
                <a:gd name="T8" fmla="*/ 0 60000 65536"/>
                <a:gd name="T9" fmla="*/ 0 60000 65536"/>
                <a:gd name="T10" fmla="*/ 0 60000 65536"/>
                <a:gd name="T11" fmla="*/ 0 60000 65536"/>
                <a:gd name="T12" fmla="*/ 0 w 21012"/>
                <a:gd name="T13" fmla="*/ 0 h 21600"/>
                <a:gd name="T14" fmla="*/ 21012 w 21012"/>
                <a:gd name="T15" fmla="*/ 21600 h 21600"/>
              </a:gdLst>
              <a:ahLst/>
              <a:cxnLst>
                <a:cxn ang="T8">
                  <a:pos x="T0" y="T1"/>
                </a:cxn>
                <a:cxn ang="T9">
                  <a:pos x="T2" y="T3"/>
                </a:cxn>
                <a:cxn ang="T10">
                  <a:pos x="T4" y="T5"/>
                </a:cxn>
                <a:cxn ang="T11">
                  <a:pos x="T6" y="T7"/>
                </a:cxn>
              </a:cxnLst>
              <a:rect l="T12" t="T13" r="T14" b="T15"/>
              <a:pathLst>
                <a:path w="21012" h="21600">
                  <a:moveTo>
                    <a:pt x="20965" y="10742"/>
                  </a:moveTo>
                  <a:cubicBezTo>
                    <a:pt x="21600" y="5254"/>
                    <a:pt x="15882" y="584"/>
                    <a:pt x="4447" y="0"/>
                  </a:cubicBezTo>
                  <a:cubicBezTo>
                    <a:pt x="2541" y="0"/>
                    <a:pt x="1271" y="0"/>
                    <a:pt x="0" y="0"/>
                  </a:cubicBezTo>
                  <a:cubicBezTo>
                    <a:pt x="12071" y="350"/>
                    <a:pt x="18424" y="5021"/>
                    <a:pt x="18424" y="10742"/>
                  </a:cubicBezTo>
                  <a:cubicBezTo>
                    <a:pt x="18424" y="16463"/>
                    <a:pt x="12071" y="21133"/>
                    <a:pt x="0" y="21600"/>
                  </a:cubicBezTo>
                  <a:cubicBezTo>
                    <a:pt x="1271" y="21600"/>
                    <a:pt x="1906" y="21600"/>
                    <a:pt x="3812" y="21600"/>
                  </a:cubicBezTo>
                  <a:cubicBezTo>
                    <a:pt x="15247" y="21016"/>
                    <a:pt x="20965" y="16346"/>
                    <a:pt x="20965" y="10742"/>
                  </a:cubicBezTo>
                  <a:close/>
                </a:path>
              </a:pathLst>
            </a:custGeom>
            <a:solidFill>
              <a:srgbClr val="888A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6" name="AutoShape 92"/>
            <p:cNvSpPr>
              <a:spLocks/>
            </p:cNvSpPr>
            <p:nvPr/>
          </p:nvSpPr>
          <p:spPr bwMode="auto">
            <a:xfrm rot="-4228967">
              <a:off x="756552" y="172481"/>
              <a:ext cx="51122"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6364" y="584"/>
                    <a:pt x="4582" y="0"/>
                  </a:cubicBezTo>
                  <a:cubicBezTo>
                    <a:pt x="2618" y="0"/>
                    <a:pt x="1309" y="0"/>
                    <a:pt x="0" y="0"/>
                  </a:cubicBezTo>
                  <a:cubicBezTo>
                    <a:pt x="12436" y="350"/>
                    <a:pt x="18982" y="5021"/>
                    <a:pt x="18982" y="10742"/>
                  </a:cubicBezTo>
                  <a:cubicBezTo>
                    <a:pt x="18327" y="16463"/>
                    <a:pt x="12436" y="21133"/>
                    <a:pt x="0" y="21600"/>
                  </a:cubicBezTo>
                  <a:cubicBezTo>
                    <a:pt x="1309" y="21600"/>
                    <a:pt x="1964" y="21600"/>
                    <a:pt x="3927" y="21600"/>
                  </a:cubicBezTo>
                  <a:cubicBezTo>
                    <a:pt x="15709" y="21016"/>
                    <a:pt x="21600" y="16346"/>
                    <a:pt x="21600" y="10742"/>
                  </a:cubicBezTo>
                  <a:close/>
                </a:path>
              </a:pathLst>
            </a:custGeom>
            <a:solidFill>
              <a:srgbClr val="FAFA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7" name="AutoShape 93"/>
            <p:cNvSpPr>
              <a:spLocks/>
            </p:cNvSpPr>
            <p:nvPr/>
          </p:nvSpPr>
          <p:spPr bwMode="auto">
            <a:xfrm rot="-4228967">
              <a:off x="755678" y="173098"/>
              <a:ext cx="52432"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5882" y="584"/>
                    <a:pt x="4447" y="0"/>
                  </a:cubicBezTo>
                  <a:cubicBezTo>
                    <a:pt x="2541" y="0"/>
                    <a:pt x="1271" y="0"/>
                    <a:pt x="0" y="0"/>
                  </a:cubicBezTo>
                  <a:cubicBezTo>
                    <a:pt x="12071" y="350"/>
                    <a:pt x="18424" y="5021"/>
                    <a:pt x="18424" y="10742"/>
                  </a:cubicBezTo>
                  <a:cubicBezTo>
                    <a:pt x="18424" y="16463"/>
                    <a:pt x="12071" y="21133"/>
                    <a:pt x="0" y="21600"/>
                  </a:cubicBezTo>
                  <a:cubicBezTo>
                    <a:pt x="1271" y="21600"/>
                    <a:pt x="2541" y="21600"/>
                    <a:pt x="3812" y="21600"/>
                  </a:cubicBezTo>
                  <a:cubicBezTo>
                    <a:pt x="15247" y="21016"/>
                    <a:pt x="20965" y="16346"/>
                    <a:pt x="21600" y="10742"/>
                  </a:cubicBezTo>
                  <a:close/>
                </a:path>
              </a:pathLst>
            </a:custGeom>
            <a:solidFill>
              <a:srgbClr val="888A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8" name="AutoShape 94"/>
            <p:cNvSpPr>
              <a:spLocks/>
            </p:cNvSpPr>
            <p:nvPr/>
          </p:nvSpPr>
          <p:spPr bwMode="auto">
            <a:xfrm rot="-4228967">
              <a:off x="747577" y="195028"/>
              <a:ext cx="53088" cy="3317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5882" y="584"/>
                    <a:pt x="4447" y="0"/>
                  </a:cubicBezTo>
                  <a:cubicBezTo>
                    <a:pt x="2541" y="0"/>
                    <a:pt x="1271" y="0"/>
                    <a:pt x="0" y="0"/>
                  </a:cubicBezTo>
                  <a:cubicBezTo>
                    <a:pt x="12071" y="350"/>
                    <a:pt x="18424" y="5021"/>
                    <a:pt x="18424" y="10742"/>
                  </a:cubicBezTo>
                  <a:cubicBezTo>
                    <a:pt x="18424" y="16463"/>
                    <a:pt x="12071" y="21133"/>
                    <a:pt x="0" y="21600"/>
                  </a:cubicBezTo>
                  <a:cubicBezTo>
                    <a:pt x="1271" y="21600"/>
                    <a:pt x="2541" y="21600"/>
                    <a:pt x="3812" y="21600"/>
                  </a:cubicBezTo>
                  <a:cubicBezTo>
                    <a:pt x="15247" y="21016"/>
                    <a:pt x="20965" y="16346"/>
                    <a:pt x="21600" y="10742"/>
                  </a:cubicBezTo>
                  <a:close/>
                </a:path>
              </a:pathLst>
            </a:custGeom>
            <a:solidFill>
              <a:srgbClr val="FAFA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sp>
          <p:nvSpPr>
            <p:cNvPr id="49" name="AutoShape 95"/>
            <p:cNvSpPr>
              <a:spLocks/>
            </p:cNvSpPr>
            <p:nvPr/>
          </p:nvSpPr>
          <p:spPr bwMode="auto">
            <a:xfrm rot="-4228967">
              <a:off x="748012" y="195646"/>
              <a:ext cx="51777" cy="3317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0742"/>
                  </a:moveTo>
                  <a:cubicBezTo>
                    <a:pt x="21600" y="5254"/>
                    <a:pt x="16364" y="584"/>
                    <a:pt x="4582" y="0"/>
                  </a:cubicBezTo>
                  <a:cubicBezTo>
                    <a:pt x="2618" y="0"/>
                    <a:pt x="1309" y="0"/>
                    <a:pt x="0" y="0"/>
                  </a:cubicBezTo>
                  <a:cubicBezTo>
                    <a:pt x="12436" y="350"/>
                    <a:pt x="18982" y="5021"/>
                    <a:pt x="18327" y="10742"/>
                  </a:cubicBezTo>
                  <a:cubicBezTo>
                    <a:pt x="18327" y="16463"/>
                    <a:pt x="12436" y="21133"/>
                    <a:pt x="0" y="21600"/>
                  </a:cubicBezTo>
                  <a:cubicBezTo>
                    <a:pt x="655" y="21600"/>
                    <a:pt x="1964" y="21600"/>
                    <a:pt x="3927" y="21600"/>
                  </a:cubicBezTo>
                  <a:cubicBezTo>
                    <a:pt x="15709" y="21016"/>
                    <a:pt x="21600" y="16346"/>
                    <a:pt x="21600" y="10742"/>
                  </a:cubicBezTo>
                  <a:close/>
                </a:path>
              </a:pathLst>
            </a:custGeom>
            <a:solidFill>
              <a:srgbClr val="888A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 rIns="45720" anchor="ctr"/>
            <a:lstStyle/>
            <a:p>
              <a:endParaRPr lang="ar-SA"/>
            </a:p>
          </p:txBody>
        </p:sp>
      </p:grpSp>
      <p:sp>
        <p:nvSpPr>
          <p:cNvPr id="50" name="Rectangle 49"/>
          <p:cNvSpPr/>
          <p:nvPr/>
        </p:nvSpPr>
        <p:spPr>
          <a:xfrm>
            <a:off x="1255776" y="2950464"/>
            <a:ext cx="2609088" cy="34163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AE" sz="5400" b="1" cap="none" spc="0" dirty="0" smtClean="0">
                <a:ln/>
                <a:solidFill>
                  <a:schemeClr val="accent3"/>
                </a:solidFill>
                <a:effectLst/>
              </a:rPr>
              <a:t>اكتب اجابتك</a:t>
            </a:r>
          </a:p>
          <a:p>
            <a:pPr algn="ctr"/>
            <a:r>
              <a:rPr lang="ar-AE" sz="5400" b="1" cap="none" spc="0" dirty="0" smtClean="0">
                <a:ln/>
                <a:solidFill>
                  <a:schemeClr val="accent3"/>
                </a:solidFill>
                <a:effectLst/>
              </a:rPr>
              <a:t> مع دقيقة ابدأ</a:t>
            </a:r>
            <a:endParaRPr lang="en-US" sz="5400" b="1" cap="none" spc="0" dirty="0">
              <a:ln/>
              <a:solidFill>
                <a:schemeClr val="accent3"/>
              </a:solidFill>
              <a:effectLst/>
            </a:endParaRPr>
          </a:p>
        </p:txBody>
      </p:sp>
      <p:pic>
        <p:nvPicPr>
          <p:cNvPr id="51" name="WhatsApp Video 2020-09-08 at 10.36.38 PM (1).mp4">
            <a:hlinkClick r:id="" action="ppaction://media"/>
          </p:cNvPr>
          <p:cNvPicPr>
            <a:picLocks noRot="1" noChangeAspect="1"/>
          </p:cNvPicPr>
          <p:nvPr>
            <a:videoFile r:link="rId1"/>
          </p:nvPr>
        </p:nvPicPr>
        <p:blipFill>
          <a:blip r:embed="rId5"/>
          <a:stretch>
            <a:fillRect/>
          </a:stretch>
        </p:blipFill>
        <p:spPr>
          <a:xfrm>
            <a:off x="170688" y="3931920"/>
            <a:ext cx="1060704" cy="1822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p:cTn id="12" fill="hold" display="0">
                  <p:stCondLst>
                    <p:cond delay="indefinite"/>
                  </p:stCondLst>
                  <p:endCondLst>
                    <p:cond evt="onNext" delay="0">
                      <p:tgtEl>
                        <p:sldTgt/>
                      </p:tgtEl>
                    </p:cond>
                    <p:cond evt="onPrev" delay="0">
                      <p:tgtEl>
                        <p:sldTgt/>
                      </p:tgtEl>
                    </p:cond>
                  </p:endCondLst>
                </p:cTn>
                <p:tgtEl>
                  <p:spTgt spid="5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39FF2653-6872-4083-BD25-30571AF91D6E}"/>
              </a:ext>
            </a:extLst>
          </p:cNvPr>
          <p:cNvPicPr>
            <a:picLocks noGrp="1" noChangeAspect="1"/>
          </p:cNvPicPr>
          <p:nvPr>
            <p:ph idx="1"/>
          </p:nvPr>
        </p:nvPicPr>
        <p:blipFill>
          <a:blip r:embed="rId2"/>
          <a:stretch>
            <a:fillRect/>
          </a:stretch>
        </p:blipFill>
        <p:spPr>
          <a:xfrm>
            <a:off x="1359408" y="426720"/>
            <a:ext cx="10515600" cy="2063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EE0A0B39-FBA9-4E17-8AC9-3803DE65B714}"/>
              </a:ext>
            </a:extLst>
          </p:cNvPr>
          <p:cNvPicPr>
            <a:picLocks noChangeAspect="1"/>
          </p:cNvPicPr>
          <p:nvPr/>
        </p:nvPicPr>
        <p:blipFill>
          <a:blip r:embed="rId3"/>
          <a:stretch>
            <a:fillRect/>
          </a:stretch>
        </p:blipFill>
        <p:spPr>
          <a:xfrm>
            <a:off x="1674876" y="4267201"/>
            <a:ext cx="9980676" cy="1659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رمزيات - رسومات بنات صغار 2 - Wattpad">
            <a:extLst>
              <a:ext uri="{FF2B5EF4-FFF2-40B4-BE49-F238E27FC236}">
                <a16:creationId xmlns="" xmlns:a16="http://schemas.microsoft.com/office/drawing/2014/main" id="{A685CA16-B817-414C-9D36-EDD43E52E6A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39668"/>
            <a:ext cx="1280160" cy="1047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1" name="Picture 2" descr="انمي محجبات">
            <a:extLst>
              <a:ext uri="{FF2B5EF4-FFF2-40B4-BE49-F238E27FC236}">
                <a16:creationId xmlns="" xmlns:a16="http://schemas.microsoft.com/office/drawing/2014/main" id="{21761334-F869-4E89-9BD5-48021D95F29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10548610" y="3012440"/>
            <a:ext cx="1091399" cy="1091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8" name="Flowchart: Connector 7"/>
          <p:cNvSpPr/>
          <p:nvPr/>
        </p:nvSpPr>
        <p:spPr>
          <a:xfrm>
            <a:off x="0" y="1962912"/>
            <a:ext cx="1328928" cy="2560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58496" y="2479655"/>
            <a:ext cx="1207008" cy="2062103"/>
          </a:xfrm>
          <a:prstGeom prst="rect">
            <a:avLst/>
          </a:prstGeom>
          <a:noFill/>
        </p:spPr>
        <p:txBody>
          <a:bodyPr wrap="square" lIns="91440" tIns="45720" rIns="91440" bIns="45720">
            <a:spAutoFit/>
          </a:bodyPr>
          <a:lstStyle/>
          <a:p>
            <a:pPr algn="ctr"/>
            <a:r>
              <a:rPr lang="ar-AE"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صفحة</a:t>
            </a:r>
          </a:p>
          <a:p>
            <a:pPr algn="ctr"/>
            <a:r>
              <a:rPr lang="ar-AE"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46</a:t>
            </a:r>
          </a:p>
          <a:p>
            <a:pPr algn="ctr"/>
            <a:endParaRPr lang="ar-AE"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Minus 12"/>
          <p:cNvSpPr/>
          <p:nvPr/>
        </p:nvSpPr>
        <p:spPr>
          <a:xfrm>
            <a:off x="1353312" y="1645920"/>
            <a:ext cx="1158240" cy="32918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4" name="Minus 13"/>
          <p:cNvSpPr/>
          <p:nvPr/>
        </p:nvSpPr>
        <p:spPr>
          <a:xfrm>
            <a:off x="3962400" y="2328672"/>
            <a:ext cx="5303520" cy="2072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Tree>
    <p:extLst>
      <p:ext uri="{BB962C8B-B14F-4D97-AF65-F5344CB8AC3E}">
        <p14:creationId xmlns="" xmlns:p14="http://schemas.microsoft.com/office/powerpoint/2010/main" val="13857404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0922E29-E55E-400C-9B09-F32A20D3ED8A}"/>
              </a:ext>
            </a:extLst>
          </p:cNvPr>
          <p:cNvSpPr/>
          <p:nvPr/>
        </p:nvSpPr>
        <p:spPr>
          <a:xfrm rot="16200000">
            <a:off x="-1551506" y="3089455"/>
            <a:ext cx="3926075" cy="584775"/>
          </a:xfrm>
          <a:prstGeom prst="rect">
            <a:avLst/>
          </a:prstGeom>
          <a:noFill/>
        </p:spPr>
        <p:txBody>
          <a:bodyPr wrap="none" lIns="91440" tIns="45720" rIns="91440" bIns="45720">
            <a:spAutoFit/>
          </a:bodyPr>
          <a:lstStyle/>
          <a:p>
            <a:pPr algn="ctr"/>
            <a:r>
              <a:rPr lang="ar-AE" sz="3200" b="0" cap="none" spc="0" dirty="0">
                <a:ln w="0"/>
                <a:solidFill>
                  <a:schemeClr val="tx1"/>
                </a:solidFill>
                <a:effectLst>
                  <a:outerShdw blurRad="38100" dist="19050" dir="2700000" algn="tl" rotWithShape="0">
                    <a:schemeClr val="dk1">
                      <a:alpha val="40000"/>
                    </a:schemeClr>
                  </a:outerShdw>
                </a:effectLst>
              </a:rPr>
              <a:t>2020عَام السّعادَة والايجَابيّة</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 xmlns:a16="http://schemas.microsoft.com/office/drawing/2014/main" id="{4C4E1E8D-00DF-44B0-AC9A-4C0FF9C59B3E}"/>
              </a:ext>
            </a:extLst>
          </p:cNvPr>
          <p:cNvSpPr/>
          <p:nvPr/>
        </p:nvSpPr>
        <p:spPr>
          <a:xfrm>
            <a:off x="1112342" y="2372531"/>
            <a:ext cx="7337265" cy="3416320"/>
          </a:xfrm>
          <a:prstGeom prst="rect">
            <a:avLst/>
          </a:prstGeom>
          <a:noFill/>
        </p:spPr>
        <p:txBody>
          <a:bodyPr wrap="none" lIns="91440" tIns="45720" rIns="91440" bIns="45720">
            <a:spAutoFit/>
          </a:bodyPr>
          <a:lstStyle/>
          <a:p>
            <a:pPr algn="ctr"/>
            <a:r>
              <a:rPr lang="ar-AE"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الوِحْدَة الأُولى –الدّرسُ السّادِسُ </a:t>
            </a:r>
          </a:p>
          <a:p>
            <a:pPr algn="ctr"/>
            <a:r>
              <a:rPr lang="ar-AE" sz="5400" b="1" cap="none" spc="0" smtClean="0">
                <a:ln w="9525">
                  <a:solidFill>
                    <a:schemeClr val="bg1"/>
                  </a:solidFill>
                  <a:prstDash val="solid"/>
                </a:ln>
                <a:solidFill>
                  <a:schemeClr val="tx1"/>
                </a:solidFill>
                <a:effectLst>
                  <a:outerShdw blurRad="12700" dist="38100" dir="2700000" algn="tl" rotWithShape="0">
                    <a:schemeClr val="bg1">
                      <a:lumMod val="50000"/>
                    </a:schemeClr>
                  </a:outerShdw>
                </a:effectLst>
              </a:rPr>
              <a:t>الفصْلُ </a:t>
            </a:r>
            <a:r>
              <a:rPr lang="ar-AE"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الدّراسي </a:t>
            </a:r>
            <a:r>
              <a:rPr lang="ar-AE"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الأوّل</a:t>
            </a:r>
            <a:endParaRPr lang="en-GB"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ar-AE"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أهلا بعودتكم في </a:t>
            </a:r>
          </a:p>
          <a:p>
            <a:pPr algn="ctr"/>
            <a:r>
              <a:rPr lang="ar-AE"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رحاب شعلتكم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2" descr="فريق رسالة التطوعي on Twitter: &quot;ابتسم .. تفاءل .. انطلق واصنع في حياتك  إنجازاً #رسالة_التطوعي #وقود_متطوع #القنفذة… &quot;">
            <a:extLst>
              <a:ext uri="{FF2B5EF4-FFF2-40B4-BE49-F238E27FC236}">
                <a16:creationId xmlns="" xmlns:a16="http://schemas.microsoft.com/office/drawing/2014/main" id="{07896A1D-60C5-45CE-A5FA-A09CFA6A8B2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377296" y="427287"/>
            <a:ext cx="3351414" cy="4184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9418601-A43B-4F16-AFF5-84E747144DD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61841" y="0"/>
            <a:ext cx="3426247" cy="234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480523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AE" sz="5400" dirty="0" smtClean="0">
                <a:solidFill>
                  <a:schemeClr val="accent5">
                    <a:lumMod val="60000"/>
                    <a:lumOff val="40000"/>
                  </a:schemeClr>
                </a:solidFill>
              </a:rPr>
              <a:t>قيم ذاتك </a:t>
            </a:r>
            <a:endParaRPr lang="en-GB" sz="5400" dirty="0">
              <a:solidFill>
                <a:schemeClr val="accent5">
                  <a:lumMod val="60000"/>
                  <a:lumOff val="40000"/>
                </a:schemeClr>
              </a:solidFill>
            </a:endParaRPr>
          </a:p>
        </p:txBody>
      </p:sp>
      <p:sp>
        <p:nvSpPr>
          <p:cNvPr id="3" name="Text Placeholder 2"/>
          <p:cNvSpPr>
            <a:spLocks noGrp="1"/>
          </p:cNvSpPr>
          <p:nvPr>
            <p:ph type="body" idx="2"/>
          </p:nvPr>
        </p:nvSpPr>
        <p:spPr/>
        <p:txBody>
          <a:bodyPr>
            <a:normAutofit fontScale="47500" lnSpcReduction="20000"/>
          </a:bodyPr>
          <a:lstStyle/>
          <a:p>
            <a:r>
              <a:rPr lang="ar-AE" sz="5100" b="1" dirty="0" smtClean="0">
                <a:solidFill>
                  <a:schemeClr val="accent5">
                    <a:lumMod val="60000"/>
                    <a:lumOff val="40000"/>
                  </a:schemeClr>
                </a:solidFill>
              </a:rPr>
              <a:t>هل</a:t>
            </a:r>
            <a:r>
              <a:rPr lang="ar-AE" sz="5100" b="1" dirty="0" smtClean="0"/>
              <a:t> تعرفت على جوانب من حياة السيدة خديجة</a:t>
            </a:r>
          </a:p>
          <a:p>
            <a:r>
              <a:rPr lang="ar-AE" sz="5100" b="1" dirty="0" smtClean="0">
                <a:solidFill>
                  <a:schemeClr val="accent5">
                    <a:lumMod val="60000"/>
                    <a:lumOff val="40000"/>
                  </a:schemeClr>
                </a:solidFill>
              </a:rPr>
              <a:t>هل</a:t>
            </a:r>
            <a:r>
              <a:rPr lang="ar-AE" sz="5100" b="1" dirty="0" smtClean="0"/>
              <a:t> استخلصت دروسا من سيرتها العطرة</a:t>
            </a:r>
            <a:r>
              <a:rPr lang="ar-AE" dirty="0" smtClean="0"/>
              <a:t>؟</a:t>
            </a:r>
            <a:endParaRPr lang="en-GB" dirty="0"/>
          </a:p>
        </p:txBody>
      </p:sp>
      <p:sp>
        <p:nvSpPr>
          <p:cNvPr id="5" name="Left Arrow 4"/>
          <p:cNvSpPr/>
          <p:nvPr/>
        </p:nvSpPr>
        <p:spPr>
          <a:xfrm>
            <a:off x="9046464" y="743712"/>
            <a:ext cx="2535936" cy="12313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5559552" y="743712"/>
            <a:ext cx="2731008" cy="1231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الهدف الثاني</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9804304" y="1040999"/>
            <a:ext cx="1786065" cy="584775"/>
          </a:xfrm>
          <a:prstGeom prst="rect">
            <a:avLst/>
          </a:prstGeom>
          <a:noFill/>
        </p:spPr>
        <p:txBody>
          <a:bodyPr wrap="none" lIns="91440" tIns="45720" rIns="91440" bIns="45720">
            <a:spAutoFit/>
          </a:bodyPr>
          <a:lstStyle/>
          <a:p>
            <a:pPr algn="ctr"/>
            <a:r>
              <a:rPr lang="ar-AE"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الهدف الأول</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Content Placeholder 7" descr="◅التقييم▻ - رحلة معرفية في الفصول الاربعة"/>
          <p:cNvPicPr>
            <a:picLocks noGrp="1" noChangeAspect="1" noChangeArrowheads="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304288" y="2415381"/>
            <a:ext cx="7863840" cy="3429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rl on blackboard template - Download Free Vectors, Clipart ..."/>
          <p:cNvPicPr>
            <a:picLocks noChangeAspect="1" noChangeArrowheads="1"/>
          </p:cNvPicPr>
          <p:nvPr/>
        </p:nvPicPr>
        <p:blipFill>
          <a:blip r:embed="rId3"/>
          <a:srcRect/>
          <a:stretch>
            <a:fillRect/>
          </a:stretch>
        </p:blipFill>
        <p:spPr bwMode="auto">
          <a:xfrm>
            <a:off x="2" y="2"/>
            <a:ext cx="12191999" cy="7043531"/>
          </a:xfrm>
          <a:prstGeom prst="rect">
            <a:avLst/>
          </a:prstGeom>
          <a:noFill/>
          <a:ln w="9525">
            <a:noFill/>
            <a:miter lim="800000"/>
            <a:headEnd/>
            <a:tailEnd/>
          </a:ln>
        </p:spPr>
      </p:pic>
      <p:sp>
        <p:nvSpPr>
          <p:cNvPr id="3" name="Rectangle 2"/>
          <p:cNvSpPr/>
          <p:nvPr/>
        </p:nvSpPr>
        <p:spPr>
          <a:xfrm>
            <a:off x="1950720" y="548932"/>
            <a:ext cx="6096000" cy="4154984"/>
          </a:xfrm>
          <a:prstGeom prst="rect">
            <a:avLst/>
          </a:prstGeom>
          <a:solidFill>
            <a:schemeClr val="bg1"/>
          </a:solidFill>
        </p:spPr>
        <p:txBody>
          <a:bodyPr>
            <a:spAutoFit/>
          </a:bodyPr>
          <a:lstStyle/>
          <a:p>
            <a:pPr algn="ctr"/>
            <a:r>
              <a:rPr lang="ar-AE" sz="4400" b="1" dirty="0" smtClean="0">
                <a:ln w="0"/>
                <a:solidFill>
                  <a:srgbClr val="C00000"/>
                </a:solidFill>
                <a:effectLst>
                  <a:outerShdw blurRad="38100" dist="19050" dir="2700000" algn="tl" rotWithShape="0">
                    <a:schemeClr val="dk1">
                      <a:alpha val="40000"/>
                    </a:schemeClr>
                  </a:outerShdw>
                </a:effectLst>
              </a:rPr>
              <a:t>أسْئَلةُ التّحديّات!</a:t>
            </a:r>
            <a:endParaRPr lang="ar-AE" sz="4400" b="1" dirty="0" smtClean="0">
              <a:ln w="0"/>
              <a:solidFill>
                <a:schemeClr val="accent6">
                  <a:lumMod val="75000"/>
                </a:schemeClr>
              </a:solidFill>
              <a:effectLst>
                <a:outerShdw blurRad="38100" dist="19050" dir="2700000" algn="tl" rotWithShape="0">
                  <a:schemeClr val="dk1">
                    <a:alpha val="40000"/>
                  </a:schemeClr>
                </a:outerShdw>
              </a:effectLst>
            </a:endParaRPr>
          </a:p>
          <a:p>
            <a:pPr algn="ctr"/>
            <a:r>
              <a:rPr lang="ar-AE" sz="4400" b="1" dirty="0" smtClean="0">
                <a:ln w="0"/>
                <a:solidFill>
                  <a:schemeClr val="accent6">
                    <a:lumMod val="75000"/>
                  </a:schemeClr>
                </a:solidFill>
                <a:effectLst>
                  <a:outerShdw blurRad="38100" dist="19050" dir="2700000" algn="tl" rotWithShape="0">
                    <a:schemeClr val="dk1">
                      <a:alpha val="40000"/>
                    </a:schemeClr>
                  </a:outerShdw>
                </a:effectLst>
              </a:rPr>
              <a:t>1-مَا المقْصُود بِـ(قبْلَ البِعثة)؟</a:t>
            </a:r>
          </a:p>
          <a:p>
            <a:pPr algn="ctr"/>
            <a:r>
              <a:rPr lang="ar-AE" sz="4400" b="1" dirty="0" smtClean="0">
                <a:ln w="0"/>
                <a:solidFill>
                  <a:schemeClr val="accent6">
                    <a:lumMod val="75000"/>
                  </a:schemeClr>
                </a:solidFill>
                <a:effectLst>
                  <a:outerShdw blurRad="38100" dist="19050" dir="2700000" algn="tl" rotWithShape="0">
                    <a:schemeClr val="dk1">
                      <a:alpha val="40000"/>
                    </a:schemeClr>
                  </a:outerShdw>
                </a:effectLst>
              </a:rPr>
              <a:t>2-لَم يُصلّ النّبي صلّى الله عَليه وسلّم عَلى أحدٍ من </a:t>
            </a:r>
          </a:p>
          <a:p>
            <a:pPr algn="ctr"/>
            <a:r>
              <a:rPr lang="ar-AE" sz="4400" b="1" dirty="0" smtClean="0">
                <a:ln w="0"/>
                <a:solidFill>
                  <a:schemeClr val="accent6">
                    <a:lumMod val="75000"/>
                  </a:schemeClr>
                </a:solidFill>
                <a:effectLst>
                  <a:outerShdw blurRad="38100" dist="19050" dir="2700000" algn="tl" rotWithShape="0">
                    <a:schemeClr val="dk1">
                      <a:alpha val="40000"/>
                    </a:schemeClr>
                  </a:outerShdw>
                </a:effectLst>
              </a:rPr>
              <a:t>زوْجَاته صَلاة الجنَازَة سِوى زيْنب رَضي الله عنْها،لمَاذا؟</a:t>
            </a:r>
            <a:endParaRPr lang="en-US" sz="4400" b="1" dirty="0">
              <a:ln w="0"/>
              <a:solidFill>
                <a:schemeClr val="accent6">
                  <a:lumMod val="75000"/>
                </a:schemeClr>
              </a:solidFill>
              <a:effectLst>
                <a:outerShdw blurRad="38100" dist="19050" dir="2700000" algn="tl" rotWithShape="0">
                  <a:schemeClr val="dk1">
                    <a:alpha val="40000"/>
                  </a:schemeClr>
                </a:outerShdw>
              </a:effectLst>
            </a:endParaRPr>
          </a:p>
        </p:txBody>
      </p:sp>
      <p:sp>
        <p:nvSpPr>
          <p:cNvPr id="4" name="Rectangle 3"/>
          <p:cNvSpPr/>
          <p:nvPr/>
        </p:nvSpPr>
        <p:spPr>
          <a:xfrm>
            <a:off x="1525578" y="4625447"/>
            <a:ext cx="6646371"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اخترسؤالا وقم بالاجابة عليه </a:t>
            </a:r>
          </a:p>
          <a:p>
            <a:pPr algn="ctr"/>
            <a:r>
              <a:rPr lang="ar-AE"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اكتب اجابتك على الدردشة</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WhatsApp Video 2020-09-08 at 10.36.38 PM (1).mp4">
            <a:hlinkClick r:id="" action="ppaction://media"/>
          </p:cNvPr>
          <p:cNvPicPr>
            <a:picLocks noRot="1" noChangeAspect="1"/>
          </p:cNvPicPr>
          <p:nvPr>
            <a:videoFile r:link="rId1"/>
          </p:nvPr>
        </p:nvPicPr>
        <p:blipFill>
          <a:blip r:embed="rId4"/>
          <a:stretch>
            <a:fillRect/>
          </a:stretch>
        </p:blipFill>
        <p:spPr>
          <a:xfrm>
            <a:off x="10619232" y="432816"/>
            <a:ext cx="1292352" cy="11643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938B99-6207-41B5-8677-26E43B49FB91}"/>
              </a:ext>
            </a:extLst>
          </p:cNvPr>
          <p:cNvSpPr>
            <a:spLocks noGrp="1"/>
          </p:cNvSpPr>
          <p:nvPr>
            <p:ph type="title"/>
          </p:nvPr>
        </p:nvSpPr>
        <p:spPr>
          <a:xfrm>
            <a:off x="2194560" y="981774"/>
            <a:ext cx="9997440" cy="1143000"/>
          </a:xfrm>
          <a:noFill/>
        </p:spPr>
        <p:txBody>
          <a:bodyPr>
            <a:normAutofit fontScale="90000"/>
          </a:bodyPr>
          <a:lstStyle/>
          <a:p>
            <a:pPr algn="ctr"/>
            <a:r>
              <a:rPr lang="ar-AE" sz="4400" b="1" dirty="0">
                <a:solidFill>
                  <a:srgbClr val="C00000"/>
                </a:solidFill>
              </a:rPr>
              <a:t>جَاااهزَون للتّحدي..؟</a:t>
            </a:r>
            <a:r>
              <a:rPr lang="ar-AE" dirty="0"/>
              <a:t/>
            </a:r>
            <a:br>
              <a:rPr lang="ar-AE" dirty="0"/>
            </a:br>
            <a:r>
              <a:rPr lang="ar-AE" dirty="0" smtClean="0"/>
              <a:t>مُنَافسَة </a:t>
            </a:r>
            <a:r>
              <a:rPr lang="ar-AE" dirty="0"/>
              <a:t>شَريفَة في طِلبِ العِلم بيْن طُلّاب </a:t>
            </a:r>
            <a:r>
              <a:rPr lang="ar-AE" dirty="0" smtClean="0"/>
              <a:t>العَلم</a:t>
            </a:r>
            <a:br>
              <a:rPr lang="ar-AE" dirty="0" smtClean="0"/>
            </a:br>
            <a:r>
              <a:rPr lang="ar-AE" dirty="0" smtClean="0"/>
              <a:t>كيف تكون مقتديا </a:t>
            </a:r>
            <a:r>
              <a:rPr lang="ar-AE" dirty="0" smtClean="0">
                <a:solidFill>
                  <a:schemeClr val="accent5">
                    <a:lumMod val="60000"/>
                    <a:lumOff val="40000"/>
                  </a:schemeClr>
                </a:solidFill>
              </a:rPr>
              <a:t>بأمهات المؤمنين </a:t>
            </a:r>
            <a:r>
              <a:rPr lang="ar-AE" dirty="0" smtClean="0"/>
              <a:t>في حياتك بحيث تفيد </a:t>
            </a:r>
            <a:r>
              <a:rPr lang="ar-AE" dirty="0" smtClean="0">
                <a:solidFill>
                  <a:schemeClr val="accent5">
                    <a:lumMod val="60000"/>
                    <a:lumOff val="40000"/>
                  </a:schemeClr>
                </a:solidFill>
              </a:rPr>
              <a:t>وطنك ومجتمعك؟</a:t>
            </a:r>
            <a:r>
              <a:rPr lang="en-US" dirty="0">
                <a:solidFill>
                  <a:schemeClr val="accent5">
                    <a:lumMod val="60000"/>
                    <a:lumOff val="40000"/>
                  </a:schemeClr>
                </a:solidFill>
              </a:rPr>
              <a:t/>
            </a:r>
            <a:br>
              <a:rPr lang="en-US" dirty="0">
                <a:solidFill>
                  <a:schemeClr val="accent5">
                    <a:lumMod val="60000"/>
                    <a:lumOff val="40000"/>
                  </a:schemeClr>
                </a:solidFill>
              </a:rPr>
            </a:br>
            <a:endParaRPr lang="en-US" dirty="0">
              <a:solidFill>
                <a:schemeClr val="accent5">
                  <a:lumMod val="60000"/>
                  <a:lumOff val="40000"/>
                </a:schemeClr>
              </a:solidFill>
            </a:endParaRPr>
          </a:p>
        </p:txBody>
      </p:sp>
      <p:pic>
        <p:nvPicPr>
          <p:cNvPr id="5" name="Content Placeholder 4">
            <a:extLst>
              <a:ext uri="{FF2B5EF4-FFF2-40B4-BE49-F238E27FC236}">
                <a16:creationId xmlns="" xmlns:a16="http://schemas.microsoft.com/office/drawing/2014/main" id="{137D9DB4-FFD5-484D-BAD4-B6A1B819D593}"/>
              </a:ext>
            </a:extLst>
          </p:cNvPr>
          <p:cNvPicPr>
            <a:picLocks noGrp="1" noChangeAspect="1"/>
          </p:cNvPicPr>
          <p:nvPr>
            <p:ph idx="1"/>
          </p:nvPr>
        </p:nvPicPr>
        <p:blipFill>
          <a:blip r:embed="rId2"/>
          <a:stretch>
            <a:fillRect/>
          </a:stretch>
        </p:blipFill>
        <p:spPr>
          <a:xfrm>
            <a:off x="4847368" y="2532316"/>
            <a:ext cx="4057650" cy="4143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a:extLst>
              <a:ext uri="{FF2B5EF4-FFF2-40B4-BE49-F238E27FC236}">
                <a16:creationId xmlns="" xmlns:a16="http://schemas.microsoft.com/office/drawing/2014/main" id="{566E5D80-2735-4772-9E60-F4F65A2C0627}"/>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43024" y="2549366"/>
            <a:ext cx="2519680" cy="251968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a:extLst>
              <a:ext uri="{FF2B5EF4-FFF2-40B4-BE49-F238E27FC236}">
                <a16:creationId xmlns="" xmlns:a16="http://schemas.microsoft.com/office/drawing/2014/main" id="{1BFBEE45-E565-4EAE-84BE-964520C4CCF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10800000">
            <a:off x="9276080" y="2261901"/>
            <a:ext cx="2519680" cy="251968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41" descr="A close up of a flag&#10;&#10;Description automatically generated">
            <a:extLst>
              <a:ext uri="{FF2B5EF4-FFF2-40B4-BE49-F238E27FC236}">
                <a16:creationId xmlns="" xmlns:a16="http://schemas.microsoft.com/office/drawing/2014/main" id="{AD8A78B0-C319-423D-BDEC-648C5EC49F1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8749" y="0"/>
            <a:ext cx="2627149" cy="168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690769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478B6867-B56A-4EBE-9521-C4006D8F7979}"/>
              </a:ext>
            </a:extLst>
          </p:cNvPr>
          <p:cNvSpPr/>
          <p:nvPr/>
        </p:nvSpPr>
        <p:spPr>
          <a:xfrm>
            <a:off x="4223641" y="1602834"/>
            <a:ext cx="5158785" cy="2800767"/>
          </a:xfrm>
          <a:prstGeom prst="rect">
            <a:avLst/>
          </a:prstGeom>
          <a:noFill/>
        </p:spPr>
        <p:txBody>
          <a:bodyPr wrap="none" lIns="91440" tIns="45720" rIns="91440" bIns="45720">
            <a:spAutoFit/>
          </a:bodyPr>
          <a:lstStyle/>
          <a:p>
            <a:pPr algn="ctr"/>
            <a:r>
              <a:rPr lang="ar-AE" sz="4400" dirty="0">
                <a:ln w="0"/>
                <a:effectLst>
                  <a:outerShdw blurRad="38100" dist="19050" dir="2700000" algn="tl" rotWithShape="0">
                    <a:schemeClr val="dk1">
                      <a:alpha val="40000"/>
                    </a:schemeClr>
                  </a:outerShdw>
                </a:effectLst>
              </a:rPr>
              <a:t>نشَاطٌ </a:t>
            </a:r>
            <a:r>
              <a:rPr lang="ar-AE" sz="4400" dirty="0" smtClean="0">
                <a:ln w="0"/>
                <a:effectLst>
                  <a:outerShdw blurRad="38100" dist="19050" dir="2700000" algn="tl" rotWithShape="0">
                    <a:schemeClr val="dk1">
                      <a:alpha val="40000"/>
                    </a:schemeClr>
                  </a:outerShdw>
                </a:effectLst>
              </a:rPr>
              <a:t>فرْدِي-</a:t>
            </a:r>
          </a:p>
          <a:p>
            <a:pPr algn="ctr"/>
            <a:r>
              <a:rPr lang="ar-AE" sz="4400" dirty="0" smtClean="0">
                <a:ln w="0"/>
                <a:effectLst>
                  <a:outerShdw blurRad="38100" dist="19050" dir="2700000" algn="tl" rotWithShape="0">
                    <a:schemeClr val="dk1">
                      <a:alpha val="40000"/>
                    </a:schemeClr>
                  </a:outerShdw>
                </a:effectLst>
              </a:rPr>
              <a:t>أبْدِعُوا </a:t>
            </a:r>
            <a:r>
              <a:rPr lang="ar-AE" sz="4400" dirty="0">
                <a:ln w="0"/>
                <a:effectLst>
                  <a:outerShdw blurRad="38100" dist="19050" dir="2700000" algn="tl" rotWithShape="0">
                    <a:schemeClr val="dk1">
                      <a:alpha val="40000"/>
                    </a:schemeClr>
                  </a:outerShdw>
                </a:effectLst>
              </a:rPr>
              <a:t>فلِكل شخْص منْكم</a:t>
            </a:r>
          </a:p>
          <a:p>
            <a:pPr algn="ctr"/>
            <a:r>
              <a:rPr lang="ar-AE" sz="4400" b="0" cap="none" spc="0" dirty="0" smtClean="0">
                <a:ln w="0"/>
                <a:solidFill>
                  <a:schemeClr val="tx1"/>
                </a:solidFill>
                <a:effectLst>
                  <a:outerShdw blurRad="38100" dist="19050" dir="2700000" algn="tl" rotWithShape="0">
                    <a:schemeClr val="dk1">
                      <a:alpha val="40000"/>
                    </a:schemeClr>
                  </a:outerShdw>
                </a:effectLst>
              </a:rPr>
              <a:t>طَرِيقةُ </a:t>
            </a:r>
            <a:r>
              <a:rPr lang="ar-AE" sz="4400" b="0" cap="none" spc="0" dirty="0">
                <a:ln w="0"/>
                <a:solidFill>
                  <a:schemeClr val="tx1"/>
                </a:solidFill>
                <a:effectLst>
                  <a:outerShdw blurRad="38100" dist="19050" dir="2700000" algn="tl" rotWithShape="0">
                    <a:schemeClr val="dk1">
                      <a:alpha val="40000"/>
                    </a:schemeClr>
                  </a:outerShdw>
                </a:effectLst>
              </a:rPr>
              <a:t>تفْكِير </a:t>
            </a:r>
            <a:r>
              <a:rPr lang="ar-AE" sz="4400" b="0" cap="none" spc="0" dirty="0" smtClean="0">
                <a:ln w="0"/>
                <a:solidFill>
                  <a:schemeClr val="tx1"/>
                </a:solidFill>
                <a:effectLst>
                  <a:outerShdw blurRad="38100" dist="19050" dir="2700000" algn="tl" rotWithShape="0">
                    <a:schemeClr val="dk1">
                      <a:alpha val="40000"/>
                    </a:schemeClr>
                  </a:outerShdw>
                </a:effectLst>
              </a:rPr>
              <a:t>مُخْتلفَة </a:t>
            </a:r>
          </a:p>
          <a:p>
            <a:pPr algn="ctr"/>
            <a:r>
              <a:rPr lang="ar-AE" sz="4400" dirty="0" smtClean="0">
                <a:ln w="0"/>
                <a:solidFill>
                  <a:srgbClr val="FFFF00"/>
                </a:solidFill>
                <a:effectLst>
                  <a:outerShdw blurRad="38100" dist="19050" dir="2700000" algn="tl" rotWithShape="0">
                    <a:schemeClr val="dk1">
                      <a:alpha val="40000"/>
                    </a:schemeClr>
                  </a:outerShdw>
                </a:effectLst>
              </a:rPr>
              <a:t>ابتكر</a:t>
            </a:r>
            <a:r>
              <a:rPr lang="ar-AE" sz="4400" dirty="0" smtClean="0">
                <a:ln w="0"/>
                <a:effectLst>
                  <a:outerShdw blurRad="38100" dist="19050" dir="2700000" algn="tl" rotWithShape="0">
                    <a:schemeClr val="dk1">
                      <a:alpha val="40000"/>
                    </a:schemeClr>
                  </a:outerShdw>
                </a:effectLst>
              </a:rPr>
              <a:t> طرقا لمساعدة </a:t>
            </a:r>
            <a:r>
              <a:rPr lang="ar-AE" sz="4400" dirty="0" smtClean="0">
                <a:ln w="0"/>
                <a:solidFill>
                  <a:srgbClr val="FFFF00"/>
                </a:solidFill>
                <a:effectLst>
                  <a:outerShdw blurRad="38100" dist="19050" dir="2700000" algn="tl" rotWithShape="0">
                    <a:schemeClr val="dk1">
                      <a:alpha val="40000"/>
                    </a:schemeClr>
                  </a:outerShdw>
                </a:effectLst>
              </a:rPr>
              <a:t>الفقراء </a:t>
            </a:r>
            <a:endParaRPr lang="en-US" sz="4400" b="0" cap="none" spc="0" dirty="0">
              <a:ln w="0"/>
              <a:solidFill>
                <a:srgbClr val="FFFF00"/>
              </a:solidFill>
              <a:effectLst>
                <a:outerShdw blurRad="38100" dist="19050" dir="2700000" algn="tl" rotWithShape="0">
                  <a:schemeClr val="dk1">
                    <a:alpha val="40000"/>
                  </a:schemeClr>
                </a:outerShdw>
              </a:effectLst>
            </a:endParaRPr>
          </a:p>
        </p:txBody>
      </p:sp>
      <p:sp>
        <p:nvSpPr>
          <p:cNvPr id="12" name="Text Box 6">
            <a:extLst>
              <a:ext uri="{FF2B5EF4-FFF2-40B4-BE49-F238E27FC236}">
                <a16:creationId xmlns="" xmlns:a16="http://schemas.microsoft.com/office/drawing/2014/main" id="{7CF2B99D-139D-4611-B168-A4118EC16604}"/>
              </a:ext>
            </a:extLst>
          </p:cNvPr>
          <p:cNvSpPr txBox="1">
            <a:spLocks noChangeArrowheads="1"/>
          </p:cNvSpPr>
          <p:nvPr/>
        </p:nvSpPr>
        <p:spPr bwMode="auto">
          <a:xfrm>
            <a:off x="8807947" y="3016879"/>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3" name="Text Box 6">
            <a:extLst>
              <a:ext uri="{FF2B5EF4-FFF2-40B4-BE49-F238E27FC236}">
                <a16:creationId xmlns="" xmlns:a16="http://schemas.microsoft.com/office/drawing/2014/main" id="{624FE788-4458-4B14-A8D5-9A0EE1FE56E0}"/>
              </a:ext>
            </a:extLst>
          </p:cNvPr>
          <p:cNvSpPr txBox="1">
            <a:spLocks noChangeArrowheads="1"/>
          </p:cNvSpPr>
          <p:nvPr/>
        </p:nvSpPr>
        <p:spPr bwMode="auto">
          <a:xfrm>
            <a:off x="8594994" y="2452819"/>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4" name="Text Box 6">
            <a:extLst>
              <a:ext uri="{FF2B5EF4-FFF2-40B4-BE49-F238E27FC236}">
                <a16:creationId xmlns="" xmlns:a16="http://schemas.microsoft.com/office/drawing/2014/main" id="{DB340058-C21D-477F-BE36-2AF19DBAB4DE}"/>
              </a:ext>
            </a:extLst>
          </p:cNvPr>
          <p:cNvSpPr txBox="1">
            <a:spLocks noChangeArrowheads="1"/>
          </p:cNvSpPr>
          <p:nvPr/>
        </p:nvSpPr>
        <p:spPr bwMode="auto">
          <a:xfrm>
            <a:off x="6458793" y="3001614"/>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5" name="Text Box 6">
            <a:extLst>
              <a:ext uri="{FF2B5EF4-FFF2-40B4-BE49-F238E27FC236}">
                <a16:creationId xmlns="" xmlns:a16="http://schemas.microsoft.com/office/drawing/2014/main" id="{906C63FC-33F3-4F7C-8B9C-AF96B1782E2C}"/>
              </a:ext>
            </a:extLst>
          </p:cNvPr>
          <p:cNvSpPr txBox="1">
            <a:spLocks noChangeArrowheads="1"/>
          </p:cNvSpPr>
          <p:nvPr/>
        </p:nvSpPr>
        <p:spPr bwMode="auto">
          <a:xfrm>
            <a:off x="9151248" y="4597285"/>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6" name="Text Box 6">
            <a:extLst>
              <a:ext uri="{FF2B5EF4-FFF2-40B4-BE49-F238E27FC236}">
                <a16:creationId xmlns="" xmlns:a16="http://schemas.microsoft.com/office/drawing/2014/main" id="{4500C2F1-BBD3-4BE2-9270-F780B239595A}"/>
              </a:ext>
            </a:extLst>
          </p:cNvPr>
          <p:cNvSpPr txBox="1">
            <a:spLocks noChangeArrowheads="1"/>
          </p:cNvSpPr>
          <p:nvPr/>
        </p:nvSpPr>
        <p:spPr bwMode="auto">
          <a:xfrm>
            <a:off x="6141816" y="2523195"/>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7" name="Text Box 6">
            <a:extLst>
              <a:ext uri="{FF2B5EF4-FFF2-40B4-BE49-F238E27FC236}">
                <a16:creationId xmlns="" xmlns:a16="http://schemas.microsoft.com/office/drawing/2014/main" id="{B9427FE7-652F-4F16-81F7-4FED11B6D8D3}"/>
              </a:ext>
            </a:extLst>
          </p:cNvPr>
          <p:cNvSpPr txBox="1">
            <a:spLocks noChangeArrowheads="1"/>
          </p:cNvSpPr>
          <p:nvPr/>
        </p:nvSpPr>
        <p:spPr bwMode="auto">
          <a:xfrm>
            <a:off x="5093751" y="4699530"/>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8" name="Text Box 6">
            <a:extLst>
              <a:ext uri="{FF2B5EF4-FFF2-40B4-BE49-F238E27FC236}">
                <a16:creationId xmlns="" xmlns:a16="http://schemas.microsoft.com/office/drawing/2014/main" id="{89E3E2FD-FA0C-4D84-9C48-EB955EBC9E96}"/>
              </a:ext>
            </a:extLst>
          </p:cNvPr>
          <p:cNvSpPr txBox="1">
            <a:spLocks noChangeArrowheads="1"/>
          </p:cNvSpPr>
          <p:nvPr/>
        </p:nvSpPr>
        <p:spPr bwMode="auto">
          <a:xfrm>
            <a:off x="5127021" y="5154031"/>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sp>
        <p:nvSpPr>
          <p:cNvPr id="19" name="Text Box 6">
            <a:extLst>
              <a:ext uri="{FF2B5EF4-FFF2-40B4-BE49-F238E27FC236}">
                <a16:creationId xmlns="" xmlns:a16="http://schemas.microsoft.com/office/drawing/2014/main" id="{9BCF24BA-BFB7-4049-9433-2E3F031030E0}"/>
              </a:ext>
            </a:extLst>
          </p:cNvPr>
          <p:cNvSpPr txBox="1">
            <a:spLocks noChangeArrowheads="1"/>
          </p:cNvSpPr>
          <p:nvPr/>
        </p:nvSpPr>
        <p:spPr bwMode="auto">
          <a:xfrm>
            <a:off x="10335692" y="5154031"/>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ar-AE" sz="3600" b="1" dirty="0">
              <a:solidFill>
                <a:srgbClr val="FF3300"/>
              </a:solidFill>
              <a:latin typeface="Traditional Arabic" panose="02020603050405020304" pitchFamily="18" charset="-78"/>
              <a:cs typeface="Traditional Arabic" panose="02020603050405020304" pitchFamily="18" charset="-78"/>
            </a:endParaRPr>
          </a:p>
        </p:txBody>
      </p:sp>
      <p:pic>
        <p:nvPicPr>
          <p:cNvPr id="21" name="Picture 2" descr="https://www.bookwidgets.com/create/qr/ABFZPAX.png?teacher_id=6149562086457344">
            <a:extLst>
              <a:ext uri="{FF2B5EF4-FFF2-40B4-BE49-F238E27FC236}">
                <a16:creationId xmlns:a16="http://schemas.microsoft.com/office/drawing/2014/main" xmlns="" id="{09E8824E-1602-48A3-8843-D072D2B6687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9136" y="4550664"/>
            <a:ext cx="3694176" cy="189890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a:extLst>
              <a:ext uri="{FF2B5EF4-FFF2-40B4-BE49-F238E27FC236}">
                <a16:creationId xmlns:a16="http://schemas.microsoft.com/office/drawing/2014/main" xmlns="" id="{12DB0D04-514E-4B22-9AD0-A13C1B057CBA}"/>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426464" y="996161"/>
            <a:ext cx="2815249" cy="2429791"/>
          </a:xfrm>
          <a:prstGeom prst="rect">
            <a:avLst/>
          </a:prstGeom>
        </p:spPr>
      </p:pic>
      <p:sp>
        <p:nvSpPr>
          <p:cNvPr id="23" name="Rectangle 22"/>
          <p:cNvSpPr/>
          <p:nvPr/>
        </p:nvSpPr>
        <p:spPr>
          <a:xfrm>
            <a:off x="3915210" y="443591"/>
            <a:ext cx="80698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اكتب اجابتك على الكتاب صفحة48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151433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500" fill="hold"/>
                                        <p:tgtEl>
                                          <p:spTgt spid="22"/>
                                        </p:tgtEl>
                                        <p:attrNameLst>
                                          <p:attrName>ppt_x</p:attrName>
                                        </p:attrNameLst>
                                      </p:cBhvr>
                                      <p:tavLst>
                                        <p:tav tm="0">
                                          <p:val>
                                            <p:strVal val="#ppt_x"/>
                                          </p:val>
                                        </p:tav>
                                        <p:tav tm="100000">
                                          <p:val>
                                            <p:strVal val="#ppt_x"/>
                                          </p:val>
                                        </p:tav>
                                      </p:tavLst>
                                    </p:anim>
                                    <p:anim calcmode="lin" valueType="num">
                                      <p:cBhvr additive="base">
                                        <p:cTn id="42" dur="1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330E2-C05E-4FEE-9EE8-94833A0C8650}"/>
              </a:ext>
            </a:extLst>
          </p:cNvPr>
          <p:cNvSpPr>
            <a:spLocks noGrp="1"/>
          </p:cNvSpPr>
          <p:nvPr>
            <p:ph type="title"/>
          </p:nvPr>
        </p:nvSpPr>
        <p:spPr>
          <a:xfrm>
            <a:off x="625136" y="294104"/>
            <a:ext cx="10515600" cy="1325563"/>
          </a:xfrm>
        </p:spPr>
        <p:txBody>
          <a:bodyPr>
            <a:normAutofit fontScale="90000"/>
          </a:bodyPr>
          <a:lstStyle/>
          <a:p>
            <a:pPr algn="ctr"/>
            <a:r>
              <a:rPr lang="ar-AE" dirty="0"/>
              <a:t>التّقْييم-اضْغَط عَلَى الرّابِط التّالِي:</a:t>
            </a:r>
            <a:br>
              <a:rPr lang="ar-AE" dirty="0"/>
            </a:br>
            <a:r>
              <a:rPr lang="ar-AE" dirty="0"/>
              <a:t>اسْتَمتِع وَقَيّم </a:t>
            </a:r>
            <a:endParaRPr lang="en-US" dirty="0"/>
          </a:p>
        </p:txBody>
      </p:sp>
      <p:sp>
        <p:nvSpPr>
          <p:cNvPr id="3" name="TextBox 2">
            <a:extLst>
              <a:ext uri="{FF2B5EF4-FFF2-40B4-BE49-F238E27FC236}">
                <a16:creationId xmlns="" xmlns:a16="http://schemas.microsoft.com/office/drawing/2014/main" id="{7F245D45-0A3F-4791-8E9D-3BB0F620560F}"/>
              </a:ext>
            </a:extLst>
          </p:cNvPr>
          <p:cNvSpPr txBox="1"/>
          <p:nvPr/>
        </p:nvSpPr>
        <p:spPr>
          <a:xfrm>
            <a:off x="2494625" y="3028890"/>
            <a:ext cx="7235301" cy="400110"/>
          </a:xfrm>
          <a:prstGeom prst="rect">
            <a:avLst/>
          </a:prstGeom>
          <a:noFill/>
        </p:spPr>
        <p:txBody>
          <a:bodyPr wrap="square" rtlCol="0">
            <a:spAutoFit/>
          </a:bodyPr>
          <a:lstStyle/>
          <a:p>
            <a:pPr algn="ctr"/>
            <a:r>
              <a:rPr lang="en-US" sz="2000" dirty="0">
                <a:hlinkClick r:id="rId2"/>
              </a:rPr>
              <a:t>https://</a:t>
            </a:r>
            <a:r>
              <a:rPr lang="en-US" sz="2000" dirty="0" smtClean="0">
                <a:hlinkClick r:id="rId2"/>
              </a:rPr>
              <a:t>wordwall.net/p</a:t>
            </a:r>
            <a:r>
              <a:rPr lang="en-US" sz="2000" dirty="0" smtClean="0">
                <a:hlinkClick r:id="rId3"/>
              </a:rPr>
              <a:t>35/183/794</a:t>
            </a:r>
            <a:r>
              <a:rPr lang="en-US" sz="2000" dirty="0" smtClean="0">
                <a:hlinkClick r:id="rId3"/>
              </a:rPr>
              <a:t>lay/45</a:t>
            </a:r>
            <a:endParaRPr lang="en-US" sz="2000" dirty="0"/>
          </a:p>
        </p:txBody>
      </p:sp>
      <p:pic>
        <p:nvPicPr>
          <p:cNvPr id="4098" name="Picture 2" descr="تونس تتراجع في مؤشر السعادة إلى المرتبة 128 | المنبر التونسي">
            <a:extLst>
              <a:ext uri="{FF2B5EF4-FFF2-40B4-BE49-F238E27FC236}">
                <a16:creationId xmlns="" xmlns:a16="http://schemas.microsoft.com/office/drawing/2014/main" id="{FB3FB200-30E0-40DE-B041-34B5383C6699}"/>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68048" y="3875442"/>
            <a:ext cx="2688454" cy="26884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9431750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3"/>
          <a:stretch>
            <a:fillRect/>
          </a:stretch>
        </p:blipFill>
        <p:spPr>
          <a:xfrm>
            <a:off x="3133344" y="3182112"/>
            <a:ext cx="7266432" cy="2213991"/>
          </a:xfrm>
          <a:prstGeom prst="rect">
            <a:avLst/>
          </a:prstGeom>
        </p:spPr>
      </p:pic>
      <p:sp>
        <p:nvSpPr>
          <p:cNvPr id="3" name="Rectangle 2"/>
          <p:cNvSpPr/>
          <p:nvPr/>
        </p:nvSpPr>
        <p:spPr>
          <a:xfrm>
            <a:off x="3403146" y="0"/>
            <a:ext cx="6454011" cy="1754326"/>
          </a:xfrm>
          <a:prstGeom prst="rect">
            <a:avLst/>
          </a:prstGeom>
          <a:noFill/>
        </p:spPr>
        <p:txBody>
          <a:bodyPr wrap="none" lIns="91440" tIns="45720" rIns="91440" bIns="45720">
            <a:spAutoFit/>
          </a:bodyPr>
          <a:lstStyle/>
          <a:p>
            <a:pPr algn="ctr"/>
            <a:r>
              <a:rPr lang="ar-AE" sz="5400" b="1" dirty="0" smtClean="0">
                <a:ln w="1905"/>
                <a:solidFill>
                  <a:schemeClr val="accent5">
                    <a:lumMod val="60000"/>
                    <a:lumOff val="40000"/>
                  </a:schemeClr>
                </a:solidFill>
                <a:effectLst>
                  <a:innerShdw blurRad="69850" dist="43180" dir="5400000">
                    <a:srgbClr val="000000">
                      <a:alpha val="65000"/>
                    </a:srgbClr>
                  </a:innerShdw>
                </a:effectLst>
              </a:rPr>
              <a:t>غلق الحصة</a:t>
            </a:r>
          </a:p>
          <a:p>
            <a:pPr algn="ctr"/>
            <a:r>
              <a:rPr lang="ar-A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خلال استراتيجية السمكة</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p:cNvSpPr/>
          <p:nvPr/>
        </p:nvSpPr>
        <p:spPr>
          <a:xfrm>
            <a:off x="3744522" y="1906631"/>
            <a:ext cx="19768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زواجها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6036618" y="1870055"/>
            <a:ext cx="145584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نسبها</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8023914" y="1906631"/>
            <a:ext cx="189346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اسلامها</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3195882" y="5759303"/>
            <a:ext cx="16930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صبرها</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5695242" y="5783687"/>
            <a:ext cx="17668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صفاتها</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8511594" y="5649575"/>
            <a:ext cx="15327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AE"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وفاتها</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Explosion 2 9"/>
          <p:cNvSpPr/>
          <p:nvPr/>
        </p:nvSpPr>
        <p:spPr>
          <a:xfrm>
            <a:off x="207264" y="0"/>
            <a:ext cx="2414016" cy="2999232"/>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6794" y="980039"/>
            <a:ext cx="1444626" cy="923330"/>
          </a:xfrm>
          <a:prstGeom prst="rect">
            <a:avLst/>
          </a:prstGeom>
          <a:noFill/>
        </p:spPr>
        <p:txBody>
          <a:bodyPr wrap="none" lIns="91440" tIns="45720" rIns="91440" bIns="45720">
            <a:spAutoFit/>
          </a:bodyPr>
          <a:lstStyle/>
          <a:p>
            <a:pPr algn="ctr"/>
            <a:r>
              <a:rPr lang="ar-AE"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لخص</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3" name="Straight Arrow Connector 12"/>
          <p:cNvCxnSpPr/>
          <p:nvPr/>
        </p:nvCxnSpPr>
        <p:spPr>
          <a:xfrm>
            <a:off x="4486656" y="2682240"/>
            <a:ext cx="926592" cy="426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17920" y="2584704"/>
            <a:ext cx="792480" cy="512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180832" y="2755392"/>
            <a:ext cx="890016" cy="353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4523232" y="5413248"/>
            <a:ext cx="816864" cy="548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6291072" y="5449824"/>
            <a:ext cx="682752" cy="4998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8961120" y="5352288"/>
            <a:ext cx="536448" cy="4145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C1B0C594-2B1E-41CB-A039-E98FE5E94AC3}"/>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0" y="3625286"/>
            <a:ext cx="3038451" cy="3232714"/>
          </a:xfrm>
          <a:prstGeom prst="rect">
            <a:avLst/>
          </a:prstGeom>
        </p:spPr>
      </p:pic>
      <p:pic>
        <p:nvPicPr>
          <p:cNvPr id="25" name="WhatsApp Video 2020-09-08 at 10.36.38 PM (1).mp4">
            <a:hlinkClick r:id="" action="ppaction://media"/>
          </p:cNvPr>
          <p:cNvPicPr>
            <a:picLocks noRot="1" noChangeAspect="1"/>
          </p:cNvPicPr>
          <p:nvPr>
            <a:videoFile r:link="rId1"/>
          </p:nvPr>
        </p:nvPicPr>
        <p:blipFill>
          <a:blip r:embed="rId5"/>
          <a:stretch>
            <a:fillRect/>
          </a:stretch>
        </p:blipFill>
        <p:spPr>
          <a:xfrm>
            <a:off x="10180320" y="457200"/>
            <a:ext cx="1670304" cy="14935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p:cTn id="7"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نتيجة الصورة لـ أقيِّم نفسي كرتون ">
            <a:extLst>
              <a:ext uri="{FF2B5EF4-FFF2-40B4-BE49-F238E27FC236}">
                <a16:creationId xmlns="" xmlns:a16="http://schemas.microsoft.com/office/drawing/2014/main" id="{24ACA63A-8BAE-49FD-9EAD-8AE992B2BFF8}"/>
              </a:ext>
            </a:extLst>
          </p:cNvPr>
          <p:cNvPicPr>
            <a:picLocks noChangeAspect="1" noChangeArrowheads="1"/>
          </p:cNvPicPr>
          <p:nvPr/>
        </p:nvPicPr>
        <p:blipFill rotWithShape="1">
          <a:blip r:embed="rId2">
            <a:clrChange>
              <a:clrFrom>
                <a:srgbClr val="FDFDFD"/>
              </a:clrFrom>
              <a:clrTo>
                <a:srgbClr val="FDFDFD">
                  <a:alpha val="0"/>
                </a:srgbClr>
              </a:clrTo>
            </a:clrChange>
            <a:extLst>
              <a:ext uri="{28A0092B-C50C-407E-A947-70E740481C1C}">
                <a14:useLocalDpi xmlns="" xmlns:a14="http://schemas.microsoft.com/office/drawing/2010/main" val="0"/>
              </a:ext>
            </a:extLst>
          </a:blip>
          <a:srcRect t="13388"/>
          <a:stretch/>
        </p:blipFill>
        <p:spPr bwMode="auto">
          <a:xfrm>
            <a:off x="5509412" y="0"/>
            <a:ext cx="2024041" cy="129856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صورة 8" descr="صورة تحتوي على نص, خريطة&#10;&#10;تم إنشاء الوصف تلقائياً">
            <a:extLst>
              <a:ext uri="{FF2B5EF4-FFF2-40B4-BE49-F238E27FC236}">
                <a16:creationId xmlns="" xmlns:a16="http://schemas.microsoft.com/office/drawing/2014/main" id="{E6ED8D24-EF4C-4377-B9AB-C8D57B4CD21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15540" t="25571" r="9391" b="57260"/>
          <a:stretch/>
        </p:blipFill>
        <p:spPr>
          <a:xfrm>
            <a:off x="597257" y="377421"/>
            <a:ext cx="3861148" cy="883085"/>
          </a:xfrm>
          <a:custGeom>
            <a:avLst/>
            <a:gdLst>
              <a:gd name="connsiteX0" fmla="*/ 0 w 3861148"/>
              <a:gd name="connsiteY0" fmla="*/ 0 h 883085"/>
              <a:gd name="connsiteX1" fmla="*/ 566302 w 3861148"/>
              <a:gd name="connsiteY1" fmla="*/ 0 h 883085"/>
              <a:gd name="connsiteX2" fmla="*/ 1248438 w 3861148"/>
              <a:gd name="connsiteY2" fmla="*/ 0 h 883085"/>
              <a:gd name="connsiteX3" fmla="*/ 1776128 w 3861148"/>
              <a:gd name="connsiteY3" fmla="*/ 0 h 883085"/>
              <a:gd name="connsiteX4" fmla="*/ 2496876 w 3861148"/>
              <a:gd name="connsiteY4" fmla="*/ 0 h 883085"/>
              <a:gd name="connsiteX5" fmla="*/ 3024566 w 3861148"/>
              <a:gd name="connsiteY5" fmla="*/ 0 h 883085"/>
              <a:gd name="connsiteX6" fmla="*/ 3861148 w 3861148"/>
              <a:gd name="connsiteY6" fmla="*/ 0 h 883085"/>
              <a:gd name="connsiteX7" fmla="*/ 3861148 w 3861148"/>
              <a:gd name="connsiteY7" fmla="*/ 432712 h 883085"/>
              <a:gd name="connsiteX8" fmla="*/ 3861148 w 3861148"/>
              <a:gd name="connsiteY8" fmla="*/ 883085 h 883085"/>
              <a:gd name="connsiteX9" fmla="*/ 3140400 w 3861148"/>
              <a:gd name="connsiteY9" fmla="*/ 883085 h 883085"/>
              <a:gd name="connsiteX10" fmla="*/ 2535487 w 3861148"/>
              <a:gd name="connsiteY10" fmla="*/ 883085 h 883085"/>
              <a:gd name="connsiteX11" fmla="*/ 1891963 w 3861148"/>
              <a:gd name="connsiteY11" fmla="*/ 883085 h 883085"/>
              <a:gd name="connsiteX12" fmla="*/ 1171215 w 3861148"/>
              <a:gd name="connsiteY12" fmla="*/ 883085 h 883085"/>
              <a:gd name="connsiteX13" fmla="*/ 643525 w 3861148"/>
              <a:gd name="connsiteY13" fmla="*/ 883085 h 883085"/>
              <a:gd name="connsiteX14" fmla="*/ 0 w 3861148"/>
              <a:gd name="connsiteY14" fmla="*/ 883085 h 883085"/>
              <a:gd name="connsiteX15" fmla="*/ 0 w 3861148"/>
              <a:gd name="connsiteY15" fmla="*/ 423881 h 883085"/>
              <a:gd name="connsiteX16" fmla="*/ 0 w 3861148"/>
              <a:gd name="connsiteY16" fmla="*/ 0 h 88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1148" h="883085" fill="none" extrusionOk="0">
                <a:moveTo>
                  <a:pt x="0" y="0"/>
                </a:moveTo>
                <a:cubicBezTo>
                  <a:pt x="264566" y="-11845"/>
                  <a:pt x="435597" y="20646"/>
                  <a:pt x="566302" y="0"/>
                </a:cubicBezTo>
                <a:cubicBezTo>
                  <a:pt x="697007" y="-20646"/>
                  <a:pt x="1043147" y="-11366"/>
                  <a:pt x="1248438" y="0"/>
                </a:cubicBezTo>
                <a:cubicBezTo>
                  <a:pt x="1453729" y="11366"/>
                  <a:pt x="1525811" y="-19731"/>
                  <a:pt x="1776128" y="0"/>
                </a:cubicBezTo>
                <a:cubicBezTo>
                  <a:pt x="2026445" y="19731"/>
                  <a:pt x="2334628" y="22095"/>
                  <a:pt x="2496876" y="0"/>
                </a:cubicBezTo>
                <a:cubicBezTo>
                  <a:pt x="2659124" y="-22095"/>
                  <a:pt x="2839014" y="24171"/>
                  <a:pt x="3024566" y="0"/>
                </a:cubicBezTo>
                <a:cubicBezTo>
                  <a:pt x="3210118" y="-24171"/>
                  <a:pt x="3479825" y="8387"/>
                  <a:pt x="3861148" y="0"/>
                </a:cubicBezTo>
                <a:cubicBezTo>
                  <a:pt x="3880880" y="156761"/>
                  <a:pt x="3840656" y="275485"/>
                  <a:pt x="3861148" y="432712"/>
                </a:cubicBezTo>
                <a:cubicBezTo>
                  <a:pt x="3881640" y="589939"/>
                  <a:pt x="3869393" y="785435"/>
                  <a:pt x="3861148" y="883085"/>
                </a:cubicBezTo>
                <a:cubicBezTo>
                  <a:pt x="3549625" y="849558"/>
                  <a:pt x="3494169" y="889046"/>
                  <a:pt x="3140400" y="883085"/>
                </a:cubicBezTo>
                <a:cubicBezTo>
                  <a:pt x="2786631" y="877124"/>
                  <a:pt x="2802693" y="884032"/>
                  <a:pt x="2535487" y="883085"/>
                </a:cubicBezTo>
                <a:cubicBezTo>
                  <a:pt x="2268281" y="882138"/>
                  <a:pt x="2117955" y="898204"/>
                  <a:pt x="1891963" y="883085"/>
                </a:cubicBezTo>
                <a:cubicBezTo>
                  <a:pt x="1665971" y="867966"/>
                  <a:pt x="1432934" y="862404"/>
                  <a:pt x="1171215" y="883085"/>
                </a:cubicBezTo>
                <a:cubicBezTo>
                  <a:pt x="909496" y="903766"/>
                  <a:pt x="901135" y="875853"/>
                  <a:pt x="643525" y="883085"/>
                </a:cubicBezTo>
                <a:cubicBezTo>
                  <a:pt x="385915" y="890318"/>
                  <a:pt x="229838" y="861194"/>
                  <a:pt x="0" y="883085"/>
                </a:cubicBezTo>
                <a:cubicBezTo>
                  <a:pt x="-1780" y="790662"/>
                  <a:pt x="-15770" y="518672"/>
                  <a:pt x="0" y="423881"/>
                </a:cubicBezTo>
                <a:cubicBezTo>
                  <a:pt x="15770" y="329090"/>
                  <a:pt x="-8079" y="194429"/>
                  <a:pt x="0" y="0"/>
                </a:cubicBezTo>
                <a:close/>
              </a:path>
              <a:path w="3861148" h="883085" stroke="0" extrusionOk="0">
                <a:moveTo>
                  <a:pt x="0" y="0"/>
                </a:moveTo>
                <a:cubicBezTo>
                  <a:pt x="178998" y="-9812"/>
                  <a:pt x="455520" y="19667"/>
                  <a:pt x="682136" y="0"/>
                </a:cubicBezTo>
                <a:cubicBezTo>
                  <a:pt x="908752" y="-19667"/>
                  <a:pt x="1078052" y="1868"/>
                  <a:pt x="1209826" y="0"/>
                </a:cubicBezTo>
                <a:cubicBezTo>
                  <a:pt x="1341600" y="-1868"/>
                  <a:pt x="1588150" y="4392"/>
                  <a:pt x="1737517" y="0"/>
                </a:cubicBezTo>
                <a:cubicBezTo>
                  <a:pt x="1886884" y="-4392"/>
                  <a:pt x="2041553" y="-5088"/>
                  <a:pt x="2303818" y="0"/>
                </a:cubicBezTo>
                <a:cubicBezTo>
                  <a:pt x="2566083" y="5088"/>
                  <a:pt x="2871324" y="-8250"/>
                  <a:pt x="3024566" y="0"/>
                </a:cubicBezTo>
                <a:cubicBezTo>
                  <a:pt x="3177808" y="8250"/>
                  <a:pt x="3532673" y="-39372"/>
                  <a:pt x="3861148" y="0"/>
                </a:cubicBezTo>
                <a:cubicBezTo>
                  <a:pt x="3861289" y="189772"/>
                  <a:pt x="3850633" y="280794"/>
                  <a:pt x="3861148" y="415050"/>
                </a:cubicBezTo>
                <a:cubicBezTo>
                  <a:pt x="3871664" y="549306"/>
                  <a:pt x="3858970" y="757084"/>
                  <a:pt x="3861148" y="883085"/>
                </a:cubicBezTo>
                <a:cubicBezTo>
                  <a:pt x="3694029" y="913064"/>
                  <a:pt x="3329738" y="913449"/>
                  <a:pt x="3140400" y="883085"/>
                </a:cubicBezTo>
                <a:cubicBezTo>
                  <a:pt x="2951062" y="852721"/>
                  <a:pt x="2778349" y="874412"/>
                  <a:pt x="2612710" y="883085"/>
                </a:cubicBezTo>
                <a:cubicBezTo>
                  <a:pt x="2447071" y="891759"/>
                  <a:pt x="2296061" y="890002"/>
                  <a:pt x="2007797" y="883085"/>
                </a:cubicBezTo>
                <a:cubicBezTo>
                  <a:pt x="1719533" y="876168"/>
                  <a:pt x="1733865" y="861895"/>
                  <a:pt x="1480107" y="883085"/>
                </a:cubicBezTo>
                <a:cubicBezTo>
                  <a:pt x="1226349" y="904276"/>
                  <a:pt x="967927" y="912295"/>
                  <a:pt x="836582" y="883085"/>
                </a:cubicBezTo>
                <a:cubicBezTo>
                  <a:pt x="705237" y="853875"/>
                  <a:pt x="325326" y="904803"/>
                  <a:pt x="0" y="883085"/>
                </a:cubicBezTo>
                <a:cubicBezTo>
                  <a:pt x="-17136" y="771665"/>
                  <a:pt x="1" y="554355"/>
                  <a:pt x="0" y="432712"/>
                </a:cubicBezTo>
                <a:cubicBezTo>
                  <a:pt x="-1" y="311069"/>
                  <a:pt x="4266" y="203251"/>
                  <a:pt x="0" y="0"/>
                </a:cubicBezTo>
                <a:close/>
              </a:path>
            </a:pathLst>
          </a:custGeom>
          <a:ln w="57150">
            <a:solidFill>
              <a:schemeClr val="tx1"/>
            </a:solidFill>
            <a:extLst>
              <a:ext uri="{C807C97D-BFC1-408E-A445-0C87EB9F89A2}">
                <ask:lineSketchStyleProps xmlns="" xmlns:ask="http://schemas.microsoft.com/office/drawing/2018/sketchyshapes" sd="457980352">
                  <a:prstGeom prst="rect">
                    <a:avLst/>
                  </a:prstGeom>
                  <ask:type>
                    <ask:lineSketchFreehand/>
                  </ask:type>
                </ask:lineSketchStyleProps>
              </a:ext>
            </a:extLst>
          </a:ln>
        </p:spPr>
      </p:pic>
      <p:pic>
        <p:nvPicPr>
          <p:cNvPr id="23" name="Picture 22">
            <a:extLst>
              <a:ext uri="{FF2B5EF4-FFF2-40B4-BE49-F238E27FC236}">
                <a16:creationId xmlns="" xmlns:a16="http://schemas.microsoft.com/office/drawing/2014/main" id="{215FFD6A-FC2A-4318-8C8B-C1C920252327}"/>
              </a:ext>
            </a:extLst>
          </p:cNvPr>
          <p:cNvPicPr>
            <a:picLocks noChangeAspect="1"/>
          </p:cNvPicPr>
          <p:nvPr/>
        </p:nvPicPr>
        <p:blipFill>
          <a:blip r:embed="rId4"/>
          <a:stretch>
            <a:fillRect/>
          </a:stretch>
        </p:blipFill>
        <p:spPr>
          <a:xfrm>
            <a:off x="1845412" y="1468245"/>
            <a:ext cx="8501175" cy="5117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E9418601-A43B-4F16-AFF5-84E747144DD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245687" y="0"/>
            <a:ext cx="1784733" cy="1299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4926921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B91B93-8AE9-4892-8EEB-528D554FA28D}"/>
              </a:ext>
            </a:extLst>
          </p:cNvPr>
          <p:cNvSpPr>
            <a:spLocks noGrp="1"/>
          </p:cNvSpPr>
          <p:nvPr>
            <p:ph type="title"/>
          </p:nvPr>
        </p:nvSpPr>
        <p:spPr>
          <a:xfrm>
            <a:off x="2152650" y="171118"/>
            <a:ext cx="7886700" cy="1325562"/>
          </a:xfrm>
          <a:solidFill>
            <a:srgbClr val="FFFF00"/>
          </a:solidFill>
        </p:spPr>
        <p:txBody>
          <a:bodyPr rtlCol="0">
            <a:noAutofit/>
          </a:bodyPr>
          <a:lstStyle/>
          <a:p>
            <a:pPr algn="ctr" eaLnBrk="1" fontAlgn="auto" hangingPunct="1">
              <a:spcAft>
                <a:spcPts val="0"/>
              </a:spcAft>
              <a:defRPr/>
            </a:pPr>
            <a:r>
              <a:rPr lang="ar-AE" sz="4000" b="1" dirty="0">
                <a:solidFill>
                  <a:schemeClr val="accent6">
                    <a:lumMod val="75000"/>
                  </a:schemeClr>
                </a:solidFill>
                <a:latin typeface="Dubai" panose="020B0503030403030204" pitchFamily="34" charset="-78"/>
                <a:cs typeface="Dubai" panose="020B0503030403030204" pitchFamily="34" charset="-78"/>
              </a:rPr>
              <a:t>قَوَانين التّعلم-يُحْسب لِكل التَزام نُقاط</a:t>
            </a:r>
            <a:endParaRPr lang="en-US" sz="4000" b="1" dirty="0">
              <a:solidFill>
                <a:schemeClr val="accent6">
                  <a:lumMod val="75000"/>
                </a:schemeClr>
              </a:solidFill>
              <a:latin typeface="Dubai" panose="020B0503030403030204" pitchFamily="34" charset="-78"/>
              <a:cs typeface="Dubai" panose="020B0503030403030204" pitchFamily="34" charset="-78"/>
            </a:endParaRPr>
          </a:p>
        </p:txBody>
      </p:sp>
      <p:graphicFrame>
        <p:nvGraphicFramePr>
          <p:cNvPr id="4" name="Table 4">
            <a:extLst>
              <a:ext uri="{FF2B5EF4-FFF2-40B4-BE49-F238E27FC236}">
                <a16:creationId xmlns="" xmlns:a16="http://schemas.microsoft.com/office/drawing/2014/main" id="{1A57014D-A5C0-4C86-B94A-8D6C30881EA7}"/>
              </a:ext>
            </a:extLst>
          </p:cNvPr>
          <p:cNvGraphicFramePr>
            <a:graphicFrameLocks noGrp="1"/>
          </p:cNvGraphicFramePr>
          <p:nvPr>
            <p:ph idx="1"/>
            <p:extLst>
              <p:ext uri="{D42A27DB-BD31-4B8C-83A1-F6EECF244321}">
                <p14:modId xmlns="" xmlns:p14="http://schemas.microsoft.com/office/powerpoint/2010/main" val="2646914226"/>
              </p:ext>
            </p:extLst>
          </p:nvPr>
        </p:nvGraphicFramePr>
        <p:xfrm>
          <a:off x="250874" y="1865312"/>
          <a:ext cx="11690252" cy="4667250"/>
        </p:xfrm>
        <a:graphic>
          <a:graphicData uri="http://schemas.openxmlformats.org/drawingml/2006/table">
            <a:tbl>
              <a:tblPr firstRow="1" bandRow="1">
                <a:tableStyleId>{5940675A-B579-460E-94D1-54222C63F5DA}</a:tableStyleId>
              </a:tblPr>
              <a:tblGrid>
                <a:gridCol w="2922563">
                  <a:extLst>
                    <a:ext uri="{9D8B030D-6E8A-4147-A177-3AD203B41FA5}">
                      <a16:colId xmlns="" xmlns:a16="http://schemas.microsoft.com/office/drawing/2014/main" val="20000"/>
                    </a:ext>
                  </a:extLst>
                </a:gridCol>
                <a:gridCol w="2922563">
                  <a:extLst>
                    <a:ext uri="{9D8B030D-6E8A-4147-A177-3AD203B41FA5}">
                      <a16:colId xmlns="" xmlns:a16="http://schemas.microsoft.com/office/drawing/2014/main" val="20001"/>
                    </a:ext>
                  </a:extLst>
                </a:gridCol>
                <a:gridCol w="2922563">
                  <a:extLst>
                    <a:ext uri="{9D8B030D-6E8A-4147-A177-3AD203B41FA5}">
                      <a16:colId xmlns="" xmlns:a16="http://schemas.microsoft.com/office/drawing/2014/main" val="20002"/>
                    </a:ext>
                  </a:extLst>
                </a:gridCol>
                <a:gridCol w="2922563">
                  <a:extLst>
                    <a:ext uri="{9D8B030D-6E8A-4147-A177-3AD203B41FA5}">
                      <a16:colId xmlns="" xmlns:a16="http://schemas.microsoft.com/office/drawing/2014/main" val="20003"/>
                    </a:ext>
                  </a:extLst>
                </a:gridCol>
              </a:tblGrid>
              <a:tr h="2333625">
                <a:tc>
                  <a:txBody>
                    <a:bodyPr/>
                    <a:lstStyle/>
                    <a:p>
                      <a:pPr marL="0" algn="ctr" defTabSz="914400" rtl="1" eaLnBrk="1" latinLnBrk="0" hangingPunct="1"/>
                      <a:r>
                        <a:rPr lang="ar-AE" sz="2400" kern="1200" dirty="0">
                          <a:solidFill>
                            <a:schemeClr val="tx1"/>
                          </a:solidFill>
                          <a:latin typeface="+mn-lt"/>
                          <a:ea typeface="+mn-ea"/>
                          <a:cs typeface="(AH) Manal Black" pitchFamily="2" charset="-78"/>
                        </a:rPr>
                        <a:t>جَهّز أدواتِك وتأكد بأن الجَهاز</a:t>
                      </a:r>
                    </a:p>
                    <a:p>
                      <a:pPr marL="0" algn="ctr" defTabSz="914400" rtl="1" eaLnBrk="1" latinLnBrk="0" hangingPunct="1"/>
                      <a:r>
                        <a:rPr lang="ar-AE" sz="2400" kern="1200" dirty="0">
                          <a:solidFill>
                            <a:schemeClr val="tx1"/>
                          </a:solidFill>
                          <a:latin typeface="+mn-lt"/>
                          <a:ea typeface="+mn-ea"/>
                          <a:cs typeface="(AH) Manal Black" pitchFamily="2" charset="-78"/>
                        </a:rPr>
                        <a:t>لَا عُطْل فِيه</a:t>
                      </a:r>
                      <a:endParaRPr lang="en-US" sz="2400" kern="1200" dirty="0">
                        <a:solidFill>
                          <a:schemeClr val="tx1"/>
                        </a:solidFill>
                        <a:latin typeface="+mn-lt"/>
                        <a:ea typeface="+mn-ea"/>
                        <a:cs typeface="(AH) Manal Black" pitchFamily="2" charset="-78"/>
                      </a:endParaRPr>
                    </a:p>
                  </a:txBody>
                  <a:tcPr marL="68583" marR="68583"/>
                </a:tc>
                <a:tc>
                  <a:txBody>
                    <a:bodyPr/>
                    <a:lstStyle/>
                    <a:p>
                      <a:pPr marL="0" algn="ctr" defTabSz="914400" rtl="1" eaLnBrk="1" latinLnBrk="0" hangingPunct="1"/>
                      <a:r>
                        <a:rPr lang="ar-AE" sz="2400" kern="1200" dirty="0">
                          <a:solidFill>
                            <a:schemeClr val="tx1"/>
                          </a:solidFill>
                          <a:latin typeface="+mn-lt"/>
                          <a:ea typeface="+mn-ea"/>
                          <a:cs typeface="(AH) Manal Black" pitchFamily="2" charset="-78"/>
                        </a:rPr>
                        <a:t>عَدم مُقاَطعة المُعلّمة وعَدم </a:t>
                      </a:r>
                    </a:p>
                    <a:p>
                      <a:pPr marL="0" algn="ctr" defTabSz="914400" rtl="1" eaLnBrk="1" latinLnBrk="0" hangingPunct="1"/>
                      <a:r>
                        <a:rPr lang="ar-AE" sz="2400" kern="1200" dirty="0">
                          <a:solidFill>
                            <a:schemeClr val="tx1"/>
                          </a:solidFill>
                          <a:latin typeface="+mn-lt"/>
                          <a:ea typeface="+mn-ea"/>
                          <a:cs typeface="(AH) Manal Black" pitchFamily="2" charset="-78"/>
                        </a:rPr>
                        <a:t>مُقاطَعة زَميلي</a:t>
                      </a:r>
                      <a:endParaRPr lang="en-US" sz="2400" kern="1200" dirty="0">
                        <a:solidFill>
                          <a:schemeClr val="tx1"/>
                        </a:solidFill>
                        <a:latin typeface="+mn-lt"/>
                        <a:ea typeface="+mn-ea"/>
                        <a:cs typeface="(AH) Manal Black" pitchFamily="2" charset="-78"/>
                      </a:endParaRPr>
                    </a:p>
                  </a:txBody>
                  <a:tcPr marL="68583" marR="68583"/>
                </a:tc>
                <a:tc>
                  <a:txBody>
                    <a:bodyPr/>
                    <a:lstStyle/>
                    <a:p>
                      <a:pPr algn="ctr"/>
                      <a:r>
                        <a:rPr lang="ar-AE" sz="2400" kern="1200" dirty="0">
                          <a:solidFill>
                            <a:schemeClr val="tx1"/>
                          </a:solidFill>
                          <a:latin typeface="+mn-lt"/>
                          <a:ea typeface="+mn-ea"/>
                          <a:cs typeface="(AH) Manal Black" pitchFamily="2" charset="-78"/>
                        </a:rPr>
                        <a:t>التّفاعُل الايجَابِي</a:t>
                      </a:r>
                    </a:p>
                    <a:p>
                      <a:pPr algn="ctr"/>
                      <a:r>
                        <a:rPr lang="ar-AE" sz="2400" kern="1200" dirty="0">
                          <a:solidFill>
                            <a:schemeClr val="tx1"/>
                          </a:solidFill>
                          <a:latin typeface="+mn-lt"/>
                          <a:ea typeface="+mn-ea"/>
                          <a:cs typeface="(AH) Manal Black" pitchFamily="2" charset="-78"/>
                        </a:rPr>
                        <a:t>ورفعُ اليد قبْل الإجَابَة</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dirty="0">
                          <a:cs typeface="(AH) Manal Black" pitchFamily="2" charset="-78"/>
                        </a:rPr>
                        <a:t>الالْتزَامُ بالوَقتِ المُحددّ</a:t>
                      </a:r>
                      <a:endParaRPr lang="en-US" sz="2400" dirty="0">
                        <a:cs typeface="(AH) Manal Black" pitchFamily="2" charset="-78"/>
                      </a:endParaRPr>
                    </a:p>
                  </a:txBody>
                  <a:tcPr marL="68583" marR="68583"/>
                </a:tc>
                <a:extLst>
                  <a:ext uri="{0D108BD9-81ED-4DB2-BD59-A6C34878D82A}">
                    <a16:rowId xmlns="" xmlns:a16="http://schemas.microsoft.com/office/drawing/2014/main" val="10000"/>
                  </a:ext>
                </a:extLst>
              </a:tr>
              <a:tr h="2333625">
                <a:tc>
                  <a:txBody>
                    <a:bodyPr/>
                    <a:lstStyle/>
                    <a:p>
                      <a:pPr algn="ctr"/>
                      <a:r>
                        <a:rPr lang="ar-AE" sz="2400" kern="1200" dirty="0">
                          <a:solidFill>
                            <a:schemeClr val="tx1"/>
                          </a:solidFill>
                          <a:latin typeface="+mn-lt"/>
                          <a:ea typeface="+mn-ea"/>
                          <a:cs typeface="(AH) Manal Black" pitchFamily="2" charset="-78"/>
                        </a:rPr>
                        <a:t>أغْلِق الصّوت ولا تفْتحه إلّا</a:t>
                      </a:r>
                    </a:p>
                    <a:p>
                      <a:pPr algn="ctr"/>
                      <a:r>
                        <a:rPr lang="ar-AE" sz="2400" kern="1200" dirty="0">
                          <a:solidFill>
                            <a:schemeClr val="tx1"/>
                          </a:solidFill>
                          <a:latin typeface="+mn-lt"/>
                          <a:ea typeface="+mn-ea"/>
                          <a:cs typeface="(AH) Manal Black" pitchFamily="2" charset="-78"/>
                        </a:rPr>
                        <a:t>حين تطْلب منْك المُعلّمة فتْحَه</a:t>
                      </a:r>
                      <a:endParaRPr lang="en-US" sz="2400" kern="1200" dirty="0">
                        <a:solidFill>
                          <a:schemeClr val="tx1"/>
                        </a:solidFill>
                        <a:latin typeface="+mn-lt"/>
                        <a:ea typeface="+mn-ea"/>
                        <a:cs typeface="(AH) Manal Black" pitchFamily="2" charset="-78"/>
                      </a:endParaRPr>
                    </a:p>
                  </a:txBody>
                  <a:tcPr marL="68583" marR="68583"/>
                </a:tc>
                <a:tc>
                  <a:txBody>
                    <a:bodyPr/>
                    <a:lstStyle/>
                    <a:p>
                      <a:pPr algn="ctr"/>
                      <a:r>
                        <a:rPr lang="ar-AE" sz="2400" kern="1200" dirty="0">
                          <a:solidFill>
                            <a:schemeClr val="tx1"/>
                          </a:solidFill>
                          <a:latin typeface="+mn-lt"/>
                          <a:ea typeface="+mn-ea"/>
                          <a:cs typeface="(AH) Manal Black" pitchFamily="2" charset="-78"/>
                        </a:rPr>
                        <a:t>لا تُصوّر الشّاشة إلَا بإذن</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kern="1200" dirty="0">
                          <a:solidFill>
                            <a:schemeClr val="tx1"/>
                          </a:solidFill>
                          <a:latin typeface="+mn-lt"/>
                          <a:ea typeface="+mn-ea"/>
                          <a:cs typeface="(AH) Manal Black" pitchFamily="2" charset="-78"/>
                        </a:rPr>
                        <a:t>احْرص عَلى الجلْسَة الصّحيحَة</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kern="1200" dirty="0">
                          <a:solidFill>
                            <a:schemeClr val="tx1"/>
                          </a:solidFill>
                          <a:latin typeface="+mn-lt"/>
                          <a:ea typeface="+mn-ea"/>
                          <a:cs typeface="(AH) Manal Black" pitchFamily="2" charset="-78"/>
                        </a:rPr>
                        <a:t>اتّبع تعْليمَات المُعلّمة </a:t>
                      </a:r>
                      <a:endParaRPr lang="en-US" sz="2400" kern="1200" dirty="0">
                        <a:solidFill>
                          <a:schemeClr val="tx1"/>
                        </a:solidFill>
                        <a:latin typeface="+mn-lt"/>
                        <a:ea typeface="+mn-ea"/>
                        <a:cs typeface="(AH) Manal Black" pitchFamily="2" charset="-78"/>
                      </a:endParaRPr>
                    </a:p>
                  </a:txBody>
                  <a:tcPr marL="68583" marR="68583"/>
                </a:tc>
                <a:extLst>
                  <a:ext uri="{0D108BD9-81ED-4DB2-BD59-A6C34878D82A}">
                    <a16:rowId xmlns="" xmlns:a16="http://schemas.microsoft.com/office/drawing/2014/main" val="10001"/>
                  </a:ext>
                </a:extLst>
              </a:tr>
            </a:tbl>
          </a:graphicData>
        </a:graphic>
      </p:graphicFrame>
      <p:pic>
        <p:nvPicPr>
          <p:cNvPr id="11284" name="Picture 6">
            <a:extLst>
              <a:ext uri="{FF2B5EF4-FFF2-40B4-BE49-F238E27FC236}">
                <a16:creationId xmlns="" xmlns:a16="http://schemas.microsoft.com/office/drawing/2014/main" id="{67006FBD-6258-4020-839B-41A470F205CB}"/>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274108" y="3080345"/>
            <a:ext cx="126179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5" name="Picture 7">
            <a:extLst>
              <a:ext uri="{FF2B5EF4-FFF2-40B4-BE49-F238E27FC236}">
                <a16:creationId xmlns="" xmlns:a16="http://schemas.microsoft.com/office/drawing/2014/main" id="{BB22D44E-445F-4246-926B-CAC45317BE05}"/>
              </a:ext>
            </a:extLst>
          </p:cNvPr>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6492940" y="2990589"/>
            <a:ext cx="1538983" cy="10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6" name="Picture 8">
            <a:extLst>
              <a:ext uri="{FF2B5EF4-FFF2-40B4-BE49-F238E27FC236}">
                <a16:creationId xmlns="" xmlns:a16="http://schemas.microsoft.com/office/drawing/2014/main" id="{6A6ACC45-20CC-4AC1-80D2-440891F85D36}"/>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12040" y="2849386"/>
            <a:ext cx="1495678" cy="11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7" name="Picture 9">
            <a:extLst>
              <a:ext uri="{FF2B5EF4-FFF2-40B4-BE49-F238E27FC236}">
                <a16:creationId xmlns="" xmlns:a16="http://schemas.microsoft.com/office/drawing/2014/main" id="{A49BB769-F5DC-4E7E-88DB-04F4ED9DA9EC}"/>
              </a:ext>
            </a:extLst>
          </p:cNvPr>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9755392" y="5033539"/>
            <a:ext cx="1493360" cy="1402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8" name="Picture 10">
            <a:extLst>
              <a:ext uri="{FF2B5EF4-FFF2-40B4-BE49-F238E27FC236}">
                <a16:creationId xmlns="" xmlns:a16="http://schemas.microsoft.com/office/drawing/2014/main" id="{67D7C5A3-F3E9-4D52-99AF-2F570C52B0E2}"/>
              </a:ext>
            </a:extLst>
          </p:cNvPr>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3430883" y="5293649"/>
            <a:ext cx="1638184" cy="1048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9" name="Picture 11">
            <a:extLst>
              <a:ext uri="{FF2B5EF4-FFF2-40B4-BE49-F238E27FC236}">
                <a16:creationId xmlns="" xmlns:a16="http://schemas.microsoft.com/office/drawing/2014/main" id="{2CEEBE54-95B2-4DAE-A509-F0D05B27C7E0}"/>
              </a:ext>
            </a:extLst>
          </p:cNvPr>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6322533" y="5272139"/>
            <a:ext cx="1638185" cy="1069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 xmlns:a16="http://schemas.microsoft.com/office/drawing/2014/main" id="{A97C4127-D581-4CEC-BC84-76EFA122F964}"/>
              </a:ext>
            </a:extLst>
          </p:cNvPr>
          <p:cNvSpPr/>
          <p:nvPr/>
        </p:nvSpPr>
        <p:spPr>
          <a:xfrm>
            <a:off x="8400571" y="3353958"/>
            <a:ext cx="551754" cy="923330"/>
          </a:xfrm>
          <a:prstGeom prst="rect">
            <a:avLst/>
          </a:prstGeom>
          <a:noFill/>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2</a:t>
            </a:r>
          </a:p>
        </p:txBody>
      </p:sp>
      <p:sp>
        <p:nvSpPr>
          <p:cNvPr id="14" name="Rectangle 13">
            <a:extLst>
              <a:ext uri="{FF2B5EF4-FFF2-40B4-BE49-F238E27FC236}">
                <a16:creationId xmlns="" xmlns:a16="http://schemas.microsoft.com/office/drawing/2014/main" id="{FC57579A-9487-4539-82AC-D8AB987C088D}"/>
              </a:ext>
            </a:extLst>
          </p:cNvPr>
          <p:cNvSpPr/>
          <p:nvPr/>
        </p:nvSpPr>
        <p:spPr>
          <a:xfrm>
            <a:off x="5548616" y="340018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3</a:t>
            </a:r>
          </a:p>
        </p:txBody>
      </p:sp>
      <p:sp>
        <p:nvSpPr>
          <p:cNvPr id="15" name="Rectangle 14">
            <a:extLst>
              <a:ext uri="{FF2B5EF4-FFF2-40B4-BE49-F238E27FC236}">
                <a16:creationId xmlns="" xmlns:a16="http://schemas.microsoft.com/office/drawing/2014/main" id="{F6B3C354-740C-46BF-A79D-CA8CA1DFA541}"/>
              </a:ext>
            </a:extLst>
          </p:cNvPr>
          <p:cNvSpPr/>
          <p:nvPr/>
        </p:nvSpPr>
        <p:spPr>
          <a:xfrm>
            <a:off x="11384389" y="3383558"/>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1</a:t>
            </a:r>
          </a:p>
        </p:txBody>
      </p:sp>
      <p:sp>
        <p:nvSpPr>
          <p:cNvPr id="17" name="Rectangle 16">
            <a:extLst>
              <a:ext uri="{FF2B5EF4-FFF2-40B4-BE49-F238E27FC236}">
                <a16:creationId xmlns="" xmlns:a16="http://schemas.microsoft.com/office/drawing/2014/main" id="{D5E70769-0660-4A3E-B9AE-BEA33A75DCD2}"/>
              </a:ext>
            </a:extLst>
          </p:cNvPr>
          <p:cNvSpPr/>
          <p:nvPr/>
        </p:nvSpPr>
        <p:spPr>
          <a:xfrm>
            <a:off x="5616340" y="573454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7</a:t>
            </a:r>
          </a:p>
        </p:txBody>
      </p:sp>
      <p:sp>
        <p:nvSpPr>
          <p:cNvPr id="18" name="Rectangle 17">
            <a:extLst>
              <a:ext uri="{FF2B5EF4-FFF2-40B4-BE49-F238E27FC236}">
                <a16:creationId xmlns="" xmlns:a16="http://schemas.microsoft.com/office/drawing/2014/main" id="{E05EB45E-2E5E-47D1-9DD5-0F4303ED6BF8}"/>
              </a:ext>
            </a:extLst>
          </p:cNvPr>
          <p:cNvSpPr/>
          <p:nvPr/>
        </p:nvSpPr>
        <p:spPr>
          <a:xfrm>
            <a:off x="11384389" y="573454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5</a:t>
            </a:r>
          </a:p>
        </p:txBody>
      </p:sp>
      <p:sp>
        <p:nvSpPr>
          <p:cNvPr id="19" name="Rectangle 18">
            <a:extLst>
              <a:ext uri="{FF2B5EF4-FFF2-40B4-BE49-F238E27FC236}">
                <a16:creationId xmlns="" xmlns:a16="http://schemas.microsoft.com/office/drawing/2014/main" id="{4161A656-0F61-48AA-92B6-0D9503B3EF18}"/>
              </a:ext>
            </a:extLst>
          </p:cNvPr>
          <p:cNvSpPr/>
          <p:nvPr/>
        </p:nvSpPr>
        <p:spPr>
          <a:xfrm>
            <a:off x="8400571" y="5704480"/>
            <a:ext cx="551754" cy="923330"/>
          </a:xfrm>
          <a:prstGeom prst="rect">
            <a:avLst/>
          </a:prstGeom>
          <a:noFill/>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6</a:t>
            </a:r>
          </a:p>
        </p:txBody>
      </p:sp>
      <p:pic>
        <p:nvPicPr>
          <p:cNvPr id="11296" name="Picture 19" descr="A picture containing sitting, table, holding, game&#10;&#10;Description automatically generated">
            <a:extLst>
              <a:ext uri="{FF2B5EF4-FFF2-40B4-BE49-F238E27FC236}">
                <a16:creationId xmlns="" xmlns:a16="http://schemas.microsoft.com/office/drawing/2014/main" id="{D6A9BED7-157D-4637-A8CA-653CB61FD8D3}"/>
              </a:ext>
            </a:extLst>
          </p:cNvPr>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656090" y="3001783"/>
            <a:ext cx="1337343" cy="11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 xmlns:a16="http://schemas.microsoft.com/office/drawing/2014/main" id="{A2363F38-3A84-4FCA-A361-69C9D7C01047}"/>
              </a:ext>
            </a:extLst>
          </p:cNvPr>
          <p:cNvSpPr/>
          <p:nvPr/>
        </p:nvSpPr>
        <p:spPr>
          <a:xfrm>
            <a:off x="2682806" y="340018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4</a:t>
            </a:r>
          </a:p>
        </p:txBody>
      </p:sp>
      <p:sp>
        <p:nvSpPr>
          <p:cNvPr id="22" name="Rectangle 21">
            <a:extLst>
              <a:ext uri="{FF2B5EF4-FFF2-40B4-BE49-F238E27FC236}">
                <a16:creationId xmlns="" xmlns:a16="http://schemas.microsoft.com/office/drawing/2014/main" id="{8D5D0944-AD45-4C7D-9806-DD5DDE39E208}"/>
              </a:ext>
            </a:extLst>
          </p:cNvPr>
          <p:cNvSpPr/>
          <p:nvPr/>
        </p:nvSpPr>
        <p:spPr>
          <a:xfrm>
            <a:off x="2698849" y="5712299"/>
            <a:ext cx="401793" cy="92333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8</a:t>
            </a:r>
          </a:p>
        </p:txBody>
      </p:sp>
      <p:pic>
        <p:nvPicPr>
          <p:cNvPr id="11299" name="Picture 22">
            <a:extLst>
              <a:ext uri="{FF2B5EF4-FFF2-40B4-BE49-F238E27FC236}">
                <a16:creationId xmlns="" xmlns:a16="http://schemas.microsoft.com/office/drawing/2014/main" id="{1495760C-9786-4871-9BFB-4A12841776A8}"/>
              </a:ext>
            </a:extLst>
          </p:cNvPr>
          <p:cNvPicPr>
            <a:picLocks noChangeAspect="1"/>
          </p:cNvPicPr>
          <p:nvPr/>
        </p:nvPicPr>
        <p:blipFill>
          <a:blip r:embed="rId9">
            <a:extLst>
              <a:ext uri="{28A0092B-C50C-407E-A947-70E740481C1C}">
                <a14:useLocalDpi xmlns="" xmlns:a14="http://schemas.microsoft.com/office/drawing/2010/main" val="0"/>
              </a:ext>
            </a:extLst>
          </a:blip>
          <a:srcRect/>
          <a:stretch>
            <a:fillRect/>
          </a:stretch>
        </p:blipFill>
        <p:spPr bwMode="auto">
          <a:xfrm>
            <a:off x="377366" y="5335407"/>
            <a:ext cx="1616067" cy="923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ECCEF695-328E-46B6-A536-8A5F61072099}"/>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363385" y="1315510"/>
            <a:ext cx="3465230" cy="542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3593241E-5CC8-42D2-B339-1EF13248F546}"/>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50874" y="154239"/>
            <a:ext cx="1325963" cy="1576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 xmlns:a16="http://schemas.microsoft.com/office/drawing/2014/main" id="{C60A3421-98D7-4AB3-99EC-03BEB17AAB0C}"/>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9337117" y="4774913"/>
            <a:ext cx="2314684" cy="1122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BF3B31F-DD99-4153-B134-04C45C9486F9}"/>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ackgroundRemoval t="3957" b="99281" l="2918" r="95491">
                        <a14:foregroundMark x1="21751" y1="98022" x2="51194" y2="99820"/>
                        <a14:foregroundMark x1="51194" y1="99820" x2="60743" y2="97662"/>
                        <a14:foregroundMark x1="9814" y1="60791" x2="2918" y2="68705"/>
                        <a14:foregroundMark x1="2918" y1="68705" x2="2918" y2="68885"/>
                        <a14:foregroundMark x1="59151" y1="8633" x2="59151" y2="8633"/>
                        <a14:foregroundMark x1="73740" y1="3957" x2="73740" y2="3957"/>
                        <a14:foregroundMark x1="91777" y1="9892" x2="91777" y2="9892"/>
                        <a14:foregroundMark x1="95491" y1="23381" x2="91777" y2="26799"/>
                        <a14:foregroundMark x1="20159" y1="19784" x2="26260" y2="18705"/>
                        <a14:foregroundMark x1="19629" y1="17806" x2="12202" y2="15647"/>
                        <a14:foregroundMark x1="65252" y1="34353" x2="65252" y2="34353"/>
                        <a14:foregroundMark x1="70557" y1="35072" x2="70557" y2="35072"/>
                      </a14:backgroundRemoval>
                    </a14:imgEffect>
                  </a14:imgLayer>
                </a14:imgProps>
              </a:ext>
            </a:extLst>
          </a:blip>
          <a:stretch>
            <a:fillRect/>
          </a:stretch>
        </p:blipFill>
        <p:spPr>
          <a:xfrm>
            <a:off x="-14985" y="4767309"/>
            <a:ext cx="1131601" cy="1668887"/>
          </a:xfrm>
          <a:prstGeom prst="rect">
            <a:avLst/>
          </a:prstGeom>
        </p:spPr>
      </p:pic>
      <p:pic>
        <p:nvPicPr>
          <p:cNvPr id="6" name="Picture 5">
            <a:extLst>
              <a:ext uri="{FF2B5EF4-FFF2-40B4-BE49-F238E27FC236}">
                <a16:creationId xmlns="" xmlns:a16="http://schemas.microsoft.com/office/drawing/2014/main" id="{246E1093-D962-43EB-8763-C0DD6894F106}"/>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408" b="97653" l="1273" r="96727">
                        <a14:foregroundMark x1="34364" y1="90376" x2="33273" y2="98122"/>
                        <a14:foregroundMark x1="12545" y1="37089" x2="1273" y2="37559"/>
                        <a14:foregroundMark x1="21818" y1="13146" x2="12909" y2="1643"/>
                        <a14:foregroundMark x1="96727" y1="34742" x2="86364" y2="37089"/>
                        <a14:foregroundMark x1="59273" y1="27700" x2="59273" y2="27700"/>
                        <a14:foregroundMark x1="70364" y1="24648" x2="70364" y2="24648"/>
                        <a14:foregroundMark x1="67818" y1="29108" x2="67818" y2="29108"/>
                        <a14:foregroundMark x1="74182" y1="15493" x2="74182" y2="15493"/>
                        <a14:foregroundMark x1="68909" y1="18545" x2="68909" y2="18545"/>
                        <a14:foregroundMark x1="62545" y1="24178" x2="62545" y2="24178"/>
                        <a14:foregroundMark x1="64182" y1="22770" x2="62909" y2="23709"/>
                        <a14:foregroundMark x1="71455" y1="16667" x2="69273" y2="18075"/>
                        <a14:foregroundMark x1="72364" y1="17606" x2="73818" y2="17606"/>
                        <a14:foregroundMark x1="49636" y1="25117" x2="51818" y2="13380"/>
                        <a14:foregroundMark x1="51818" y1="13380" x2="47818" y2="5164"/>
                        <a14:foregroundMark x1="46727" y1="14085" x2="46727" y2="14085"/>
                        <a14:foregroundMark x1="43273" y1="15493" x2="43273" y2="15493"/>
                        <a14:foregroundMark x1="43636" y1="12207" x2="43636" y2="12207"/>
                        <a14:foregroundMark x1="46364" y1="6103" x2="46364" y2="6103"/>
                      </a14:backgroundRemoval>
                    </a14:imgEffect>
                  </a14:imgLayer>
                </a14:imgProps>
              </a:ext>
            </a:extLst>
          </a:blip>
          <a:stretch>
            <a:fillRect/>
          </a:stretch>
        </p:blipFill>
        <p:spPr>
          <a:xfrm>
            <a:off x="4611537" y="2140086"/>
            <a:ext cx="891342" cy="896912"/>
          </a:xfrm>
          <a:prstGeom prst="rect">
            <a:avLst/>
          </a:prstGeom>
        </p:spPr>
      </p:pic>
      <p:pic>
        <p:nvPicPr>
          <p:cNvPr id="4" name="Picture 3" descr="A picture containing table, mirror&#10;&#10;Description automatically generated">
            <a:extLst>
              <a:ext uri="{FF2B5EF4-FFF2-40B4-BE49-F238E27FC236}">
                <a16:creationId xmlns="" xmlns:a16="http://schemas.microsoft.com/office/drawing/2014/main" id="{82531A48-D43F-49F8-90CF-20AFAAE8A089}"/>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4394" b="90000" l="8881" r="90409">
                        <a14:foregroundMark x1="19716" y1="86515" x2="11901" y2="86061"/>
                        <a14:foregroundMark x1="11901" y1="86061" x2="8881" y2="52727"/>
                        <a14:foregroundMark x1="8881" y1="52727" x2="9769" y2="28182"/>
                        <a14:foregroundMark x1="90586" y1="29697" x2="90231" y2="89242"/>
                        <a14:foregroundMark x1="56661" y1="14242" x2="50799" y2="11818"/>
                        <a14:foregroundMark x1="58397" y1="14960" x2="56661" y2="14242"/>
                        <a14:foregroundMark x1="85613" y1="26212" x2="60305" y2="15748"/>
                        <a14:foregroundMark x1="16519" y1="25000" x2="46004" y2="13636"/>
                        <a14:foregroundMark x1="44050" y1="13333" x2="36590" y2="12121"/>
                        <a14:foregroundMark x1="36590" y1="12121" x2="37079" y2="11333"/>
                        <a14:foregroundMark x1="40726" y1="7394" x2="45826" y2="9697"/>
                        <a14:foregroundMark x1="45826" y1="9697" x2="46181" y2="10152"/>
                        <a14:foregroundMark x1="52398" y1="8939" x2="56483" y2="8030"/>
                        <a14:foregroundMark x1="60568" y1="4394" x2="66075" y2="5606"/>
                        <a14:foregroundMark x1="64654" y1="4394" x2="60036" y2="4394"/>
                        <a14:backgroundMark x1="38188" y1="9697" x2="36234" y2="8636"/>
                        <a14:backgroundMark x1="37478" y1="9091" x2="39254" y2="9242"/>
                        <a14:backgroundMark x1="58615" y1="14697" x2="60924" y2="15000"/>
                        <a14:backgroundMark x1="57371" y1="14242" x2="57371" y2="14242"/>
                      </a14:backgroundRemoval>
                    </a14:imgEffect>
                  </a14:imgLayer>
                </a14:imgProps>
              </a:ext>
              <a:ext uri="{28A0092B-C50C-407E-A947-70E740481C1C}">
                <a14:useLocalDpi xmlns="" xmlns:a14="http://schemas.microsoft.com/office/drawing/2010/main" val="0"/>
              </a:ext>
            </a:extLst>
          </a:blip>
          <a:stretch>
            <a:fillRect/>
          </a:stretch>
        </p:blipFill>
        <p:spPr>
          <a:xfrm>
            <a:off x="1382721" y="0"/>
            <a:ext cx="8772928" cy="6588964"/>
          </a:xfrm>
          <a:prstGeom prst="rect">
            <a:avLst/>
          </a:prstGeom>
        </p:spPr>
      </p:pic>
      <p:sp>
        <p:nvSpPr>
          <p:cNvPr id="11" name="TextBox 10">
            <a:extLst>
              <a:ext uri="{FF2B5EF4-FFF2-40B4-BE49-F238E27FC236}">
                <a16:creationId xmlns="" xmlns:a16="http://schemas.microsoft.com/office/drawing/2014/main" id="{0D6FCEF4-6B7E-4ABB-80CE-C94FCBE9AF89}"/>
              </a:ext>
            </a:extLst>
          </p:cNvPr>
          <p:cNvSpPr txBox="1"/>
          <p:nvPr/>
        </p:nvSpPr>
        <p:spPr>
          <a:xfrm>
            <a:off x="3312820" y="3036998"/>
            <a:ext cx="4747969" cy="1917000"/>
          </a:xfrm>
          <a:prstGeom prst="rect">
            <a:avLst/>
          </a:prstGeom>
          <a:noFill/>
        </p:spPr>
        <p:txBody>
          <a:bodyPr wrap="square" rtlCol="0">
            <a:spAutoFit/>
          </a:bodyPr>
          <a:lstStyle/>
          <a:p>
            <a:pPr algn="ctr"/>
            <a:r>
              <a:rPr lang="ar-AE" sz="4000" b="1" cap="none" spc="0" dirty="0">
                <a:ln w="0"/>
                <a:solidFill>
                  <a:srgbClr val="FF6699"/>
                </a:solidFill>
                <a:effectLst>
                  <a:outerShdw blurRad="38100" dist="25400" dir="5400000" algn="ctr" rotWithShape="0">
                    <a:srgbClr val="6E747A">
                      <a:alpha val="43000"/>
                    </a:srgbClr>
                  </a:outerShdw>
                </a:effectLst>
              </a:rPr>
              <a:t>تذكّ</a:t>
            </a:r>
            <a:r>
              <a:rPr lang="ar-AE" sz="4000" b="1" dirty="0">
                <a:ln w="0"/>
                <a:solidFill>
                  <a:srgbClr val="FF6699"/>
                </a:solidFill>
                <a:effectLst>
                  <a:outerShdw blurRad="38100" dist="25400" dir="5400000" algn="ctr" rotWithShape="0">
                    <a:srgbClr val="6E747A">
                      <a:alpha val="43000"/>
                    </a:srgbClr>
                  </a:outerShdw>
                </a:effectLst>
              </a:rPr>
              <a:t>ر(اللهُ فِي عَوْنِ الْعَبدِ </a:t>
            </a:r>
          </a:p>
          <a:p>
            <a:pPr algn="ctr"/>
            <a:r>
              <a:rPr lang="ar-AE" sz="4000" b="1" cap="none" spc="0" dirty="0">
                <a:ln w="0"/>
                <a:solidFill>
                  <a:srgbClr val="FF6699"/>
                </a:solidFill>
                <a:effectLst>
                  <a:outerShdw blurRad="38100" dist="25400" dir="5400000" algn="ctr" rotWithShape="0">
                    <a:srgbClr val="6E747A">
                      <a:alpha val="43000"/>
                    </a:srgbClr>
                  </a:outerShdw>
                </a:effectLst>
              </a:rPr>
              <a:t>مَاكَان الْعَبْدُ فِي عَوْنِ أَخِيهِ)</a:t>
            </a:r>
            <a:endParaRPr lang="ar-AE" sz="2800" b="1" cap="none" spc="0" dirty="0">
              <a:ln w="0"/>
              <a:effectLst>
                <a:outerShdw blurRad="38100" dist="25400" dir="5400000" algn="ctr" rotWithShape="0">
                  <a:srgbClr val="6E747A">
                    <a:alpha val="43000"/>
                  </a:srgbClr>
                </a:outerShdw>
              </a:effectLst>
            </a:endParaRPr>
          </a:p>
          <a:p>
            <a:pPr algn="ctr" defTabSz="653156" rtl="1"/>
            <a:endParaRPr lang="ar-AE" sz="3857" dirty="0">
              <a:solidFill>
                <a:srgbClr val="C00000"/>
              </a:solidFill>
              <a:cs typeface="(AH) Manal Black" pitchFamily="2" charset="-78"/>
            </a:endParaRPr>
          </a:p>
        </p:txBody>
      </p:sp>
      <p:sp>
        <p:nvSpPr>
          <p:cNvPr id="12" name="Rectangle 11">
            <a:extLst>
              <a:ext uri="{FF2B5EF4-FFF2-40B4-BE49-F238E27FC236}">
                <a16:creationId xmlns="" xmlns:a16="http://schemas.microsoft.com/office/drawing/2014/main" id="{57E98EB5-2A74-490C-8CE2-E10FA0275FB7}"/>
              </a:ext>
            </a:extLst>
          </p:cNvPr>
          <p:cNvSpPr/>
          <p:nvPr/>
        </p:nvSpPr>
        <p:spPr>
          <a:xfrm>
            <a:off x="1243343" y="134518"/>
            <a:ext cx="9470555" cy="6588964"/>
          </a:xfrm>
          <a:prstGeom prst="rect">
            <a:avLst/>
          </a:prstGeom>
          <a:noFill/>
          <a:ln w="76200">
            <a:solidFill>
              <a:schemeClr val="bg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dirty="0"/>
          </a:p>
        </p:txBody>
      </p:sp>
      <p:sp>
        <p:nvSpPr>
          <p:cNvPr id="8" name="Rectangle 7">
            <a:extLst>
              <a:ext uri="{FF2B5EF4-FFF2-40B4-BE49-F238E27FC236}">
                <a16:creationId xmlns="" xmlns:a16="http://schemas.microsoft.com/office/drawing/2014/main" id="{F6155890-E629-41AD-BD5F-3287C3BC445D}"/>
              </a:ext>
            </a:extLst>
          </p:cNvPr>
          <p:cNvSpPr/>
          <p:nvPr/>
        </p:nvSpPr>
        <p:spPr>
          <a:xfrm rot="16200000">
            <a:off x="9058616" y="3136613"/>
            <a:ext cx="5012911" cy="584775"/>
          </a:xfrm>
          <a:prstGeom prst="rect">
            <a:avLst/>
          </a:prstGeom>
          <a:noFill/>
        </p:spPr>
        <p:txBody>
          <a:bodyPr wrap="none" lIns="91440" tIns="45720" rIns="91440" bIns="45720">
            <a:spAutoFit/>
          </a:bodyPr>
          <a:lstStyle/>
          <a:p>
            <a:pPr algn="ctr"/>
            <a:r>
              <a:rPr lang="ar-AE"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مُسَاعدتُك للآخرين هِي مُسَاعدة لِنفْسِك</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 xmlns:p14="http://schemas.microsoft.com/office/powerpoint/2010/main" val="13693140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3008" y="2109216"/>
            <a:ext cx="4888992" cy="3511296"/>
          </a:xfrm>
        </p:spPr>
        <p:txBody>
          <a:bodyPr/>
          <a:lstStyle/>
          <a:p>
            <a:pPr algn="ctr"/>
            <a:r>
              <a:rPr lang="ar-AE" sz="6000" dirty="0" smtClean="0">
                <a:solidFill>
                  <a:srgbClr val="FF6699"/>
                </a:solidFill>
              </a:rPr>
              <a:t>أميرة محمد المغربي </a:t>
            </a:r>
            <a:br>
              <a:rPr lang="ar-AE" sz="6000" dirty="0" smtClean="0">
                <a:solidFill>
                  <a:srgbClr val="FF6699"/>
                </a:solidFill>
              </a:rPr>
            </a:br>
            <a:r>
              <a:rPr lang="ar-AE" sz="6000" dirty="0" smtClean="0">
                <a:solidFill>
                  <a:srgbClr val="FF6699"/>
                </a:solidFill>
              </a:rPr>
              <a:t>مؤسسة الشعلة التربوية</a:t>
            </a:r>
            <a:endParaRPr lang="en-GB" sz="6000" dirty="0">
              <a:solidFill>
                <a:srgbClr val="FF6699"/>
              </a:solidFill>
            </a:endParaRPr>
          </a:p>
        </p:txBody>
      </p:sp>
      <p:sp>
        <p:nvSpPr>
          <p:cNvPr id="4" name="Text Placeholder 3"/>
          <p:cNvSpPr>
            <a:spLocks noGrp="1"/>
          </p:cNvSpPr>
          <p:nvPr>
            <p:ph type="body" sz="half" idx="2"/>
          </p:nvPr>
        </p:nvSpPr>
        <p:spPr>
          <a:xfrm>
            <a:off x="1117600" y="5242560"/>
            <a:ext cx="5892800" cy="320040"/>
          </a:xfrm>
        </p:spPr>
        <p:txBody>
          <a:bodyPr>
            <a:normAutofit/>
          </a:bodyPr>
          <a:lstStyle/>
          <a:p>
            <a:pPr algn="ctr"/>
            <a:r>
              <a:rPr lang="ar-AE" sz="3600" b="1" dirty="0" smtClean="0">
                <a:solidFill>
                  <a:srgbClr val="FF6699"/>
                </a:solidFill>
              </a:rPr>
              <a:t>زينب بنت خزيمة (ام المؤمنين )</a:t>
            </a:r>
            <a:endParaRPr lang="en-GB" sz="3600" b="1" dirty="0">
              <a:solidFill>
                <a:srgbClr val="FF6699"/>
              </a:solidFill>
            </a:endParaRPr>
          </a:p>
        </p:txBody>
      </p:sp>
      <p:pic>
        <p:nvPicPr>
          <p:cNvPr id="9" name="Picture Placeholder 8" descr="timthumb.jpg"/>
          <p:cNvPicPr>
            <a:picLocks noGrp="1" noChangeAspect="1"/>
          </p:cNvPicPr>
          <p:nvPr>
            <p:ph type="pic" idx="1"/>
          </p:nvPr>
        </p:nvPicPr>
        <p:blipFill>
          <a:blip r:embed="rId2"/>
          <a:srcRect t="28311" b="28311"/>
          <a:stretch>
            <a:fillRect/>
          </a:stretch>
        </p:blipFill>
        <p:spPr>
          <a:xfrm>
            <a:off x="1081024" y="1036320"/>
            <a:ext cx="5892800" cy="3938017"/>
          </a:xfrm>
        </p:spPr>
      </p:pic>
      <p:pic>
        <p:nvPicPr>
          <p:cNvPr id="10" name="Picture 9">
            <a:extLst>
              <a:ext uri="{FF2B5EF4-FFF2-40B4-BE49-F238E27FC236}">
                <a16:creationId xmlns:a16="http://schemas.microsoft.com/office/drawing/2014/main" xmlns="" id="{E9418601-A43B-4F16-AFF5-84E747144DD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85073" y="0"/>
            <a:ext cx="3426247" cy="1975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2F76540-736F-4ABD-835D-4B6F17D4BCB3}"/>
              </a:ext>
            </a:extLst>
          </p:cNvPr>
          <p:cNvPicPr>
            <a:picLocks noChangeAspect="1"/>
          </p:cNvPicPr>
          <p:nvPr/>
        </p:nvPicPr>
        <p:blipFill>
          <a:blip r:embed="rId3"/>
          <a:stretch>
            <a:fillRect/>
          </a:stretch>
        </p:blipFill>
        <p:spPr>
          <a:xfrm>
            <a:off x="9782978" y="143220"/>
            <a:ext cx="2409022" cy="1432193"/>
          </a:xfrm>
          <a:prstGeom prst="rect">
            <a:avLst/>
          </a:prstGeom>
        </p:spPr>
      </p:pic>
      <p:sp>
        <p:nvSpPr>
          <p:cNvPr id="30" name="Rectangle 29">
            <a:extLst>
              <a:ext uri="{FF2B5EF4-FFF2-40B4-BE49-F238E27FC236}">
                <a16:creationId xmlns="" xmlns:a16="http://schemas.microsoft.com/office/drawing/2014/main" id="{DD6E89FF-43FA-4152-9319-BF8CD4C02C9D}"/>
              </a:ext>
            </a:extLst>
          </p:cNvPr>
          <p:cNvSpPr/>
          <p:nvPr/>
        </p:nvSpPr>
        <p:spPr>
          <a:xfrm>
            <a:off x="2741092" y="62362"/>
            <a:ext cx="6872394" cy="1569660"/>
          </a:xfrm>
          <a:prstGeom prst="rect">
            <a:avLst/>
          </a:prstGeom>
          <a:noFill/>
        </p:spPr>
        <p:txBody>
          <a:bodyPr wrap="none" lIns="91440" tIns="45720" rIns="91440" bIns="45720">
            <a:spAutoFit/>
          </a:bodyPr>
          <a:lstStyle/>
          <a:p>
            <a:pPr algn="ctr"/>
            <a:r>
              <a:rPr lang="ar-AE" sz="3200" b="0" cap="none" spc="0" dirty="0">
                <a:ln w="0"/>
                <a:solidFill>
                  <a:schemeClr val="tx1"/>
                </a:solidFill>
                <a:effectLst>
                  <a:outerShdw blurRad="38100" dist="19050" dir="2700000" algn="tl" rotWithShape="0">
                    <a:schemeClr val="dk1">
                      <a:alpha val="40000"/>
                    </a:schemeClr>
                  </a:outerShdw>
                </a:effectLst>
              </a:rPr>
              <a:t>ابْحث عن الصّفات الحَسنة ثمّ </a:t>
            </a:r>
          </a:p>
          <a:p>
            <a:pPr algn="ctr"/>
            <a:r>
              <a:rPr lang="ar-AE" sz="3200" dirty="0">
                <a:ln w="0"/>
                <a:effectLst>
                  <a:outerShdw blurRad="38100" dist="19050" dir="2700000" algn="tl" rotWithShape="0">
                    <a:schemeClr val="dk1">
                      <a:alpha val="40000"/>
                    </a:schemeClr>
                  </a:outerShdw>
                </a:effectLst>
              </a:rPr>
              <a:t>تخيّل نفْسكَ وقَد التزمت بهذِه الصّفة والرّسول صلّى </a:t>
            </a:r>
          </a:p>
          <a:p>
            <a:pPr algn="ctr"/>
            <a:r>
              <a:rPr lang="ar-AE" sz="3200" b="0" cap="none" spc="0" dirty="0">
                <a:ln w="0"/>
                <a:solidFill>
                  <a:schemeClr val="tx1"/>
                </a:solidFill>
                <a:effectLst>
                  <a:outerShdw blurRad="38100" dist="19050" dir="2700000" algn="tl" rotWithShape="0">
                    <a:schemeClr val="dk1">
                      <a:alpha val="40000"/>
                    </a:schemeClr>
                  </a:outerShdw>
                </a:effectLst>
              </a:rPr>
              <a:t>الله عَليه وسلّم كرّمك</a:t>
            </a:r>
            <a:r>
              <a:rPr lang="ar-AE" sz="3200" dirty="0">
                <a:ln w="0"/>
                <a:effectLst>
                  <a:outerShdw blurRad="38100" dist="19050" dir="2700000" algn="tl" rotWithShape="0">
                    <a:schemeClr val="dk1">
                      <a:alpha val="40000"/>
                    </a:schemeClr>
                  </a:outerShdw>
                </a:effectLst>
              </a:rPr>
              <a:t>َ بِلقبٍ جَميل</a:t>
            </a:r>
            <a:endParaRPr lang="en-US" sz="32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4" name="Table 4">
            <a:extLst>
              <a:ext uri="{FF2B5EF4-FFF2-40B4-BE49-F238E27FC236}">
                <a16:creationId xmlns="" xmlns:a16="http://schemas.microsoft.com/office/drawing/2014/main" id="{DBE66CB3-DDDD-4F48-8D16-6554C6729775}"/>
              </a:ext>
            </a:extLst>
          </p:cNvPr>
          <p:cNvGraphicFramePr>
            <a:graphicFrameLocks noGrp="1"/>
          </p:cNvGraphicFramePr>
          <p:nvPr>
            <p:extLst>
              <p:ext uri="{D42A27DB-BD31-4B8C-83A1-F6EECF244321}">
                <p14:modId xmlns="" xmlns:p14="http://schemas.microsoft.com/office/powerpoint/2010/main" val="1918116442"/>
              </p:ext>
            </p:extLst>
          </p:nvPr>
        </p:nvGraphicFramePr>
        <p:xfrm>
          <a:off x="2113289" y="1740598"/>
          <a:ext cx="8128000" cy="3169920"/>
        </p:xfrm>
        <a:graphic>
          <a:graphicData uri="http://schemas.openxmlformats.org/drawingml/2006/table">
            <a:tbl>
              <a:tblPr firstRow="1" bandRow="1">
                <a:tableStyleId>{8A107856-5554-42FB-B03E-39F5DBC370BA}</a:tableStyleId>
              </a:tblPr>
              <a:tblGrid>
                <a:gridCol w="812800">
                  <a:extLst>
                    <a:ext uri="{9D8B030D-6E8A-4147-A177-3AD203B41FA5}">
                      <a16:colId xmlns="" xmlns:a16="http://schemas.microsoft.com/office/drawing/2014/main" val="411819976"/>
                    </a:ext>
                  </a:extLst>
                </a:gridCol>
                <a:gridCol w="812800">
                  <a:extLst>
                    <a:ext uri="{9D8B030D-6E8A-4147-A177-3AD203B41FA5}">
                      <a16:colId xmlns="" xmlns:a16="http://schemas.microsoft.com/office/drawing/2014/main" val="1836376034"/>
                    </a:ext>
                  </a:extLst>
                </a:gridCol>
                <a:gridCol w="812800">
                  <a:extLst>
                    <a:ext uri="{9D8B030D-6E8A-4147-A177-3AD203B41FA5}">
                      <a16:colId xmlns="" xmlns:a16="http://schemas.microsoft.com/office/drawing/2014/main" val="1753997147"/>
                    </a:ext>
                  </a:extLst>
                </a:gridCol>
                <a:gridCol w="812800">
                  <a:extLst>
                    <a:ext uri="{9D8B030D-6E8A-4147-A177-3AD203B41FA5}">
                      <a16:colId xmlns="" xmlns:a16="http://schemas.microsoft.com/office/drawing/2014/main" val="765460258"/>
                    </a:ext>
                  </a:extLst>
                </a:gridCol>
                <a:gridCol w="812800">
                  <a:extLst>
                    <a:ext uri="{9D8B030D-6E8A-4147-A177-3AD203B41FA5}">
                      <a16:colId xmlns="" xmlns:a16="http://schemas.microsoft.com/office/drawing/2014/main" val="435658237"/>
                    </a:ext>
                  </a:extLst>
                </a:gridCol>
                <a:gridCol w="812800">
                  <a:extLst>
                    <a:ext uri="{9D8B030D-6E8A-4147-A177-3AD203B41FA5}">
                      <a16:colId xmlns="" xmlns:a16="http://schemas.microsoft.com/office/drawing/2014/main" val="2550166890"/>
                    </a:ext>
                  </a:extLst>
                </a:gridCol>
                <a:gridCol w="812800">
                  <a:extLst>
                    <a:ext uri="{9D8B030D-6E8A-4147-A177-3AD203B41FA5}">
                      <a16:colId xmlns="" xmlns:a16="http://schemas.microsoft.com/office/drawing/2014/main" val="3422003483"/>
                    </a:ext>
                  </a:extLst>
                </a:gridCol>
                <a:gridCol w="812800">
                  <a:extLst>
                    <a:ext uri="{9D8B030D-6E8A-4147-A177-3AD203B41FA5}">
                      <a16:colId xmlns="" xmlns:a16="http://schemas.microsoft.com/office/drawing/2014/main" val="2345578754"/>
                    </a:ext>
                  </a:extLst>
                </a:gridCol>
                <a:gridCol w="812800">
                  <a:extLst>
                    <a:ext uri="{9D8B030D-6E8A-4147-A177-3AD203B41FA5}">
                      <a16:colId xmlns="" xmlns:a16="http://schemas.microsoft.com/office/drawing/2014/main" val="4073603"/>
                    </a:ext>
                  </a:extLst>
                </a:gridCol>
                <a:gridCol w="812800">
                  <a:extLst>
                    <a:ext uri="{9D8B030D-6E8A-4147-A177-3AD203B41FA5}">
                      <a16:colId xmlns="" xmlns:a16="http://schemas.microsoft.com/office/drawing/2014/main" val="4235255609"/>
                    </a:ext>
                  </a:extLst>
                </a:gridCol>
              </a:tblGrid>
              <a:tr h="370840">
                <a:tc>
                  <a:txBody>
                    <a:bodyPr/>
                    <a:lstStyle/>
                    <a:p>
                      <a:endParaRPr lang="en-US" sz="2000" b="1" dirty="0">
                        <a:solidFill>
                          <a:schemeClr val="tx1"/>
                        </a:solidFill>
                      </a:endParaRPr>
                    </a:p>
                  </a:txBody>
                  <a:tcPr>
                    <a:solidFill>
                      <a:schemeClr val="tx1"/>
                    </a:solidFill>
                  </a:tcPr>
                </a:tc>
                <a:tc>
                  <a:txBody>
                    <a:bodyPr/>
                    <a:lstStyle/>
                    <a:p>
                      <a:endParaRPr lang="en-US" sz="2000" b="1">
                        <a:solidFill>
                          <a:schemeClr val="tx1"/>
                        </a:solidFill>
                      </a:endParaRPr>
                    </a:p>
                  </a:txBody>
                  <a:tcPr>
                    <a:solidFill>
                      <a:schemeClr val="tx1"/>
                    </a:solidFill>
                  </a:tcPr>
                </a:tc>
                <a:tc>
                  <a:txBody>
                    <a:bodyPr/>
                    <a:lstStyle/>
                    <a:p>
                      <a:endParaRPr lang="en-US" sz="2000" b="1">
                        <a:solidFill>
                          <a:schemeClr val="tx1"/>
                        </a:solidFill>
                      </a:endParaRPr>
                    </a:p>
                  </a:txBody>
                  <a:tcPr>
                    <a:solidFill>
                      <a:schemeClr val="tx1"/>
                    </a:solidFill>
                  </a:tcPr>
                </a:tc>
                <a:tc>
                  <a:txBody>
                    <a:bodyPr/>
                    <a:lstStyle/>
                    <a:p>
                      <a:endParaRPr lang="en-US" sz="2000" b="1" dirty="0">
                        <a:solidFill>
                          <a:schemeClr val="tx1"/>
                        </a:solidFill>
                      </a:endParaRPr>
                    </a:p>
                  </a:txBody>
                  <a:tcPr>
                    <a:solidFill>
                      <a:schemeClr val="tx1"/>
                    </a:solidFill>
                  </a:tcPr>
                </a:tc>
                <a:tc>
                  <a:txBody>
                    <a:bodyPr/>
                    <a:lstStyle/>
                    <a:p>
                      <a:r>
                        <a:rPr lang="ar-AE" sz="2000" b="1" dirty="0"/>
                        <a:t>ح</a:t>
                      </a:r>
                      <a:endParaRPr lang="en-US" sz="2000" b="1" dirty="0"/>
                    </a:p>
                  </a:txBody>
                  <a:tcPr/>
                </a:tc>
                <a:tc>
                  <a:txBody>
                    <a:bodyPr/>
                    <a:lstStyle/>
                    <a:p>
                      <a:r>
                        <a:rPr lang="ar-AE" sz="2000" b="1" dirty="0"/>
                        <a:t>م</a:t>
                      </a:r>
                      <a:endParaRPr lang="en-US" sz="2000" b="1" dirty="0"/>
                    </a:p>
                  </a:txBody>
                  <a:tcPr/>
                </a:tc>
                <a:tc>
                  <a:txBody>
                    <a:bodyPr/>
                    <a:lstStyle/>
                    <a:p>
                      <a:r>
                        <a:rPr lang="ar-AE" sz="2000" b="1" dirty="0"/>
                        <a:t>ا</a:t>
                      </a:r>
                      <a:endParaRPr lang="en-US" sz="2000" b="1" dirty="0"/>
                    </a:p>
                  </a:txBody>
                  <a:tcPr/>
                </a:tc>
                <a:tc>
                  <a:txBody>
                    <a:bodyPr/>
                    <a:lstStyle/>
                    <a:p>
                      <a:r>
                        <a:rPr lang="ar-AE" sz="2000" b="1" dirty="0"/>
                        <a:t>س</a:t>
                      </a:r>
                      <a:endParaRPr lang="en-US" sz="2000" b="1" dirty="0"/>
                    </a:p>
                  </a:txBody>
                  <a:tcPr/>
                </a:tc>
                <a:tc>
                  <a:txBody>
                    <a:bodyPr/>
                    <a:lstStyle/>
                    <a:p>
                      <a:r>
                        <a:rPr lang="ar-AE" sz="2000" b="1" dirty="0"/>
                        <a:t>ت</a:t>
                      </a:r>
                      <a:endParaRPr lang="en-US" sz="2000" b="1" dirty="0"/>
                    </a:p>
                  </a:txBody>
                  <a:tcPr/>
                </a:tc>
                <a:tc>
                  <a:txBody>
                    <a:bodyPr/>
                    <a:lstStyle/>
                    <a:p>
                      <a:r>
                        <a:rPr lang="ar-AE" sz="2000" b="1" dirty="0"/>
                        <a:t>م</a:t>
                      </a:r>
                      <a:endParaRPr lang="en-US" sz="2000" b="1" dirty="0"/>
                    </a:p>
                  </a:txBody>
                  <a:tcPr/>
                </a:tc>
                <a:extLst>
                  <a:ext uri="{0D108BD9-81ED-4DB2-BD59-A6C34878D82A}">
                    <a16:rowId xmlns="" xmlns:a16="http://schemas.microsoft.com/office/drawing/2014/main" val="863327699"/>
                  </a:ext>
                </a:extLst>
              </a:tr>
              <a:tr h="370840">
                <a:tc>
                  <a:txBody>
                    <a:bodyPr/>
                    <a:lstStyle/>
                    <a:p>
                      <a:endParaRPr lang="en-US" sz="2000" b="1" dirty="0">
                        <a:solidFill>
                          <a:schemeClr val="tx1"/>
                        </a:solidFill>
                      </a:endParaRPr>
                    </a:p>
                  </a:txBody>
                  <a:tcPr>
                    <a:solidFill>
                      <a:schemeClr val="tx1"/>
                    </a:solidFill>
                  </a:tcPr>
                </a:tc>
                <a:tc>
                  <a:txBody>
                    <a:bodyPr/>
                    <a:lstStyle/>
                    <a:p>
                      <a:endParaRPr lang="en-US" sz="2000" b="1" dirty="0">
                        <a:solidFill>
                          <a:schemeClr val="tx1"/>
                        </a:solidFill>
                      </a:endParaRPr>
                    </a:p>
                  </a:txBody>
                  <a:tcPr>
                    <a:solidFill>
                      <a:schemeClr val="tx1"/>
                    </a:solidFill>
                  </a:tcPr>
                </a:tc>
                <a:tc>
                  <a:txBody>
                    <a:bodyPr/>
                    <a:lstStyle/>
                    <a:p>
                      <a:endParaRPr lang="en-US" sz="2000" b="1" dirty="0">
                        <a:solidFill>
                          <a:schemeClr val="tx1"/>
                        </a:solidFill>
                      </a:endParaRPr>
                    </a:p>
                  </a:txBody>
                  <a:tcPr>
                    <a:solidFill>
                      <a:schemeClr val="tx1"/>
                    </a:solidFill>
                  </a:tcPr>
                </a:tc>
                <a:tc>
                  <a:txBody>
                    <a:bodyPr/>
                    <a:lstStyle/>
                    <a:p>
                      <a:endParaRPr lang="en-US" sz="2000" b="1" dirty="0">
                        <a:solidFill>
                          <a:schemeClr val="tx1"/>
                        </a:solidFill>
                      </a:endParaRPr>
                    </a:p>
                  </a:txBody>
                  <a:tcPr>
                    <a:solidFill>
                      <a:schemeClr val="tx1"/>
                    </a:solidFill>
                  </a:tcPr>
                </a:tc>
                <a:tc>
                  <a:txBody>
                    <a:bodyPr/>
                    <a:lstStyle/>
                    <a:p>
                      <a:endParaRPr lang="en-US" sz="2000" b="1" dirty="0">
                        <a:solidFill>
                          <a:schemeClr val="tx1"/>
                        </a:solidFill>
                      </a:endParaRPr>
                    </a:p>
                  </a:txBody>
                  <a:tcPr>
                    <a:solidFill>
                      <a:schemeClr val="tx1"/>
                    </a:solidFill>
                  </a:tcPr>
                </a:tc>
                <a:tc>
                  <a:txBody>
                    <a:bodyPr/>
                    <a:lstStyle/>
                    <a:p>
                      <a:r>
                        <a:rPr lang="ar-AE" sz="2000" b="1" dirty="0"/>
                        <a:t>ب</a:t>
                      </a:r>
                      <a:endParaRPr lang="en-US" sz="2000" b="1" dirty="0"/>
                    </a:p>
                  </a:txBody>
                  <a:tcPr/>
                </a:tc>
                <a:tc>
                  <a:txBody>
                    <a:bodyPr/>
                    <a:lstStyle/>
                    <a:p>
                      <a:r>
                        <a:rPr lang="ar-AE" sz="2000" b="1" dirty="0"/>
                        <a:t>ح</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endParaRPr lang="en-US" sz="2000" b="1" dirty="0"/>
                    </a:p>
                  </a:txBody>
                  <a:tcPr/>
                </a:tc>
                <a:extLst>
                  <a:ext uri="{0D108BD9-81ED-4DB2-BD59-A6C34878D82A}">
                    <a16:rowId xmlns="" xmlns:a16="http://schemas.microsoft.com/office/drawing/2014/main" val="2722942383"/>
                  </a:ext>
                </a:extLst>
              </a:tr>
              <a:tr h="370840">
                <a:tc>
                  <a:txBody>
                    <a:bodyPr/>
                    <a:lstStyle/>
                    <a:p>
                      <a:endParaRPr lang="en-US" sz="2000" b="1"/>
                    </a:p>
                  </a:txBody>
                  <a:tcPr/>
                </a:tc>
                <a:tc>
                  <a:txBody>
                    <a:bodyPr/>
                    <a:lstStyle/>
                    <a:p>
                      <a:endParaRPr lang="en-US" sz="2000" b="1"/>
                    </a:p>
                  </a:txBody>
                  <a:tcPr/>
                </a:tc>
                <a:tc>
                  <a:txBody>
                    <a:bodyPr/>
                    <a:lstStyle/>
                    <a:p>
                      <a:r>
                        <a:rPr lang="ar-AE" sz="2000" b="1" dirty="0"/>
                        <a:t>م</a:t>
                      </a:r>
                      <a:endParaRPr lang="en-US" sz="2000" b="1" dirty="0"/>
                    </a:p>
                  </a:txBody>
                  <a:tcPr/>
                </a:tc>
                <a:tc>
                  <a:txBody>
                    <a:bodyPr/>
                    <a:lstStyle/>
                    <a:p>
                      <a:r>
                        <a:rPr lang="ar-AE" sz="2000" b="1" dirty="0"/>
                        <a:t>ا</a:t>
                      </a:r>
                      <a:endParaRPr lang="en-US" sz="2000" b="1" dirty="0"/>
                    </a:p>
                  </a:txBody>
                  <a:tcPr/>
                </a:tc>
                <a:tc>
                  <a:txBody>
                    <a:bodyPr/>
                    <a:lstStyle/>
                    <a:p>
                      <a:r>
                        <a:rPr lang="ar-AE" sz="2000" b="1" dirty="0"/>
                        <a:t>ر</a:t>
                      </a:r>
                      <a:endParaRPr lang="en-US" sz="2000" b="1" dirty="0"/>
                    </a:p>
                  </a:txBody>
                  <a:tcPr/>
                </a:tc>
                <a:tc>
                  <a:txBody>
                    <a:bodyPr/>
                    <a:lstStyle/>
                    <a:p>
                      <a:r>
                        <a:rPr lang="ar-AE" sz="2000" b="1" dirty="0"/>
                        <a:t>ت</a:t>
                      </a:r>
                      <a:endParaRPr lang="en-US" sz="2000" b="1" dirty="0"/>
                    </a:p>
                  </a:txBody>
                  <a:tcPr/>
                </a:tc>
                <a:tc>
                  <a:txBody>
                    <a:bodyPr/>
                    <a:lstStyle/>
                    <a:p>
                      <a:r>
                        <a:rPr lang="ar-AE" sz="2000" b="1" dirty="0"/>
                        <a:t>ح</a:t>
                      </a:r>
                      <a:endParaRPr lang="en-US" sz="2000" b="1" dirty="0"/>
                    </a:p>
                  </a:txBody>
                  <a:tcPr/>
                </a:tc>
                <a:tc>
                  <a:txBody>
                    <a:bodyPr/>
                    <a:lstStyle/>
                    <a:p>
                      <a:r>
                        <a:rPr lang="ar-AE" sz="2000" b="1" dirty="0"/>
                        <a:t>ا</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extLst>
                  <a:ext uri="{0D108BD9-81ED-4DB2-BD59-A6C34878D82A}">
                    <a16:rowId xmlns="" xmlns:a16="http://schemas.microsoft.com/office/drawing/2014/main" val="3021806401"/>
                  </a:ext>
                </a:extLst>
              </a:tr>
              <a:tr h="370840">
                <a:tc>
                  <a:txBody>
                    <a:bodyPr/>
                    <a:lstStyle/>
                    <a:p>
                      <a:r>
                        <a:rPr lang="ar-AE" sz="2000" b="1" dirty="0"/>
                        <a:t>ع</a:t>
                      </a:r>
                      <a:endParaRPr lang="en-US" sz="2000" b="1" dirty="0"/>
                    </a:p>
                  </a:txBody>
                  <a:tcPr/>
                </a:tc>
                <a:tc>
                  <a:txBody>
                    <a:bodyPr/>
                    <a:lstStyle/>
                    <a:p>
                      <a:r>
                        <a:rPr lang="ar-AE" sz="2000" b="1" dirty="0"/>
                        <a:t>ض</a:t>
                      </a:r>
                      <a:endParaRPr lang="en-US" sz="2000" b="1" dirty="0"/>
                    </a:p>
                  </a:txBody>
                  <a:tcPr/>
                </a:tc>
                <a:tc>
                  <a:txBody>
                    <a:bodyPr/>
                    <a:lstStyle/>
                    <a:p>
                      <a:r>
                        <a:rPr lang="ar-AE" sz="2000" b="1" dirty="0"/>
                        <a:t>ا</a:t>
                      </a:r>
                      <a:endParaRPr lang="en-US" sz="2000" b="1" dirty="0"/>
                    </a:p>
                  </a:txBody>
                  <a:tcPr/>
                </a:tc>
                <a:tc>
                  <a:txBody>
                    <a:bodyPr/>
                    <a:lstStyle/>
                    <a:p>
                      <a:r>
                        <a:rPr lang="ar-AE" sz="2000" b="1" dirty="0"/>
                        <a:t>و</a:t>
                      </a:r>
                      <a:endParaRPr lang="en-US" sz="2000" b="1" dirty="0"/>
                    </a:p>
                  </a:txBody>
                  <a:tcPr/>
                </a:tc>
                <a:tc>
                  <a:txBody>
                    <a:bodyPr/>
                    <a:lstStyle/>
                    <a:p>
                      <a:r>
                        <a:rPr lang="ar-AE" sz="2000" b="1" dirty="0"/>
                        <a:t>ت</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r>
                        <a:rPr lang="ar-AE" sz="2000" b="1" dirty="0"/>
                        <a:t>ك</a:t>
                      </a:r>
                      <a:endParaRPr lang="en-US" sz="2000" b="1" dirty="0"/>
                    </a:p>
                  </a:txBody>
                  <a:tcPr/>
                </a:tc>
                <a:tc>
                  <a:txBody>
                    <a:bodyPr/>
                    <a:lstStyle/>
                    <a:p>
                      <a:r>
                        <a:rPr lang="ar-AE" sz="2000" b="1" dirty="0"/>
                        <a:t>م</a:t>
                      </a:r>
                      <a:endParaRPr lang="en-US" sz="2000" b="1" dirty="0"/>
                    </a:p>
                  </a:txBody>
                  <a:tcPr/>
                </a:tc>
                <a:tc>
                  <a:txBody>
                    <a:bodyPr/>
                    <a:lstStyle/>
                    <a:p>
                      <a:r>
                        <a:rPr lang="ar-AE" sz="2000" b="1" dirty="0"/>
                        <a:t>س</a:t>
                      </a:r>
                      <a:endParaRPr lang="en-US" sz="2000" b="1" dirty="0"/>
                    </a:p>
                  </a:txBody>
                  <a:tcPr/>
                </a:tc>
                <a:extLst>
                  <a:ext uri="{0D108BD9-81ED-4DB2-BD59-A6C34878D82A}">
                    <a16:rowId xmlns="" xmlns:a16="http://schemas.microsoft.com/office/drawing/2014/main" val="1534703381"/>
                  </a:ext>
                </a:extLst>
              </a:tr>
              <a:tr h="370840">
                <a:tc>
                  <a:txBody>
                    <a:bodyPr/>
                    <a:lstStyle/>
                    <a:p>
                      <a:r>
                        <a:rPr lang="ar-AE" sz="2000" b="1" dirty="0"/>
                        <a:t>م</a:t>
                      </a:r>
                      <a:endParaRPr lang="en-US" sz="2000" b="1" dirty="0"/>
                    </a:p>
                  </a:txBody>
                  <a:tcPr/>
                </a:tc>
                <a:tc>
                  <a:txBody>
                    <a:bodyPr/>
                    <a:lstStyle/>
                    <a:p>
                      <a:r>
                        <a:rPr lang="ar-AE" sz="2000" b="1" dirty="0"/>
                        <a:t>ر</a:t>
                      </a:r>
                      <a:endParaRPr lang="en-US" sz="2000" b="1" dirty="0"/>
                    </a:p>
                  </a:txBody>
                  <a:tcPr/>
                </a:tc>
                <a:tc>
                  <a:txBody>
                    <a:bodyPr/>
                    <a:lstStyle/>
                    <a:p>
                      <a:r>
                        <a:rPr lang="ar-AE" sz="2000" b="1" dirty="0"/>
                        <a:t>ك</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r>
                        <a:rPr lang="ar-AE" sz="2000" b="1" dirty="0"/>
                        <a:t>ون</a:t>
                      </a:r>
                      <a:endParaRPr lang="en-US" sz="2000" b="1" dirty="0"/>
                    </a:p>
                  </a:txBody>
                  <a:tcPr/>
                </a:tc>
                <a:tc>
                  <a:txBody>
                    <a:bodyPr/>
                    <a:lstStyle/>
                    <a:p>
                      <a:r>
                        <a:rPr lang="ar-AE" sz="2000" b="1" dirty="0"/>
                        <a:t>ا</a:t>
                      </a:r>
                      <a:endParaRPr lang="en-US" sz="2000" b="1" dirty="0"/>
                    </a:p>
                  </a:txBody>
                  <a:tcPr/>
                </a:tc>
                <a:tc>
                  <a:txBody>
                    <a:bodyPr/>
                    <a:lstStyle/>
                    <a:p>
                      <a:r>
                        <a:rPr lang="ar-AE" sz="2000" b="1" dirty="0"/>
                        <a:t>ع</a:t>
                      </a:r>
                      <a:endParaRPr lang="en-US" sz="2000" b="1" dirty="0"/>
                    </a:p>
                  </a:txBody>
                  <a:tcPr/>
                </a:tc>
                <a:tc>
                  <a:txBody>
                    <a:bodyPr/>
                    <a:lstStyle/>
                    <a:p>
                      <a:r>
                        <a:rPr lang="ar-AE" sz="2000" b="1" dirty="0"/>
                        <a:t>ت</a:t>
                      </a:r>
                      <a:endParaRPr lang="en-US" sz="2000" b="1" dirty="0"/>
                    </a:p>
                  </a:txBody>
                  <a:tcPr/>
                </a:tc>
                <a:tc>
                  <a:txBody>
                    <a:bodyPr/>
                    <a:lstStyle/>
                    <a:p>
                      <a:r>
                        <a:rPr lang="ar-AE" sz="2000" b="1" dirty="0"/>
                        <a:t>م</a:t>
                      </a:r>
                      <a:endParaRPr lang="en-US" sz="2000" b="1" dirty="0"/>
                    </a:p>
                  </a:txBody>
                  <a:tcPr/>
                </a:tc>
                <a:extLst>
                  <a:ext uri="{0D108BD9-81ED-4DB2-BD59-A6C34878D82A}">
                    <a16:rowId xmlns="" xmlns:a16="http://schemas.microsoft.com/office/drawing/2014/main" val="4038011707"/>
                  </a:ext>
                </a:extLst>
              </a:tr>
              <a:tr h="370840">
                <a:tc>
                  <a:txBody>
                    <a:bodyPr/>
                    <a:lstStyle/>
                    <a:p>
                      <a:r>
                        <a:rPr lang="ar-AE" sz="2000" b="1" dirty="0"/>
                        <a:t>م</a:t>
                      </a:r>
                      <a:endParaRPr lang="en-US" sz="2000" b="1" dirty="0"/>
                    </a:p>
                  </a:txBody>
                  <a:tcPr/>
                </a:tc>
                <a:tc>
                  <a:txBody>
                    <a:bodyPr/>
                    <a:lstStyle/>
                    <a:p>
                      <a:r>
                        <a:rPr lang="ar-AE" sz="2000" b="1" dirty="0"/>
                        <a:t>م</a:t>
                      </a:r>
                      <a:endParaRPr lang="en-US" sz="2000" b="1" dirty="0"/>
                    </a:p>
                  </a:txBody>
                  <a:tcPr/>
                </a:tc>
                <a:tc>
                  <a:txBody>
                    <a:bodyPr/>
                    <a:lstStyle/>
                    <a:p>
                      <a:r>
                        <a:rPr lang="ar-AE" sz="2000" b="1" dirty="0"/>
                        <a:t>ة</a:t>
                      </a:r>
                      <a:endParaRPr lang="en-US" sz="2000" b="1" dirty="0"/>
                    </a:p>
                  </a:txBody>
                  <a:tcPr/>
                </a:tc>
                <a:tc>
                  <a:txBody>
                    <a:bodyPr/>
                    <a:lstStyle/>
                    <a:p>
                      <a:r>
                        <a:rPr lang="ar-AE" sz="2000" b="1" dirty="0"/>
                        <a:t>ن</a:t>
                      </a:r>
                      <a:endParaRPr lang="en-US" sz="2000" b="1" dirty="0"/>
                    </a:p>
                  </a:txBody>
                  <a:tcPr/>
                </a:tc>
                <a:tc>
                  <a:txBody>
                    <a:bodyPr/>
                    <a:lstStyle/>
                    <a:p>
                      <a:r>
                        <a:rPr lang="ar-AE" sz="2000" b="1" dirty="0"/>
                        <a:t>ا</a:t>
                      </a:r>
                      <a:endParaRPr lang="en-US" sz="2000" b="1" dirty="0"/>
                    </a:p>
                  </a:txBody>
                  <a:tcPr/>
                </a:tc>
                <a:tc>
                  <a:txBody>
                    <a:bodyPr/>
                    <a:lstStyle/>
                    <a:p>
                      <a:r>
                        <a:rPr lang="ar-AE" sz="2000" b="1" dirty="0"/>
                        <a:t>م</a:t>
                      </a:r>
                      <a:endParaRPr lang="en-US" sz="2000" b="1" dirty="0"/>
                    </a:p>
                  </a:txBody>
                  <a:tcPr/>
                </a:tc>
                <a:tc>
                  <a:txBody>
                    <a:bodyPr/>
                    <a:lstStyle/>
                    <a:p>
                      <a:r>
                        <a:rPr lang="ar-AE" sz="2000" b="1" dirty="0"/>
                        <a:t>أ</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endParaRPr lang="en-US" sz="2000" b="1" dirty="0"/>
                    </a:p>
                  </a:txBody>
                  <a:tcPr/>
                </a:tc>
                <a:extLst>
                  <a:ext uri="{0D108BD9-81ED-4DB2-BD59-A6C34878D82A}">
                    <a16:rowId xmlns="" xmlns:a16="http://schemas.microsoft.com/office/drawing/2014/main" val="2950855096"/>
                  </a:ext>
                </a:extLst>
              </a:tr>
              <a:tr h="370840">
                <a:tc>
                  <a:txBody>
                    <a:bodyPr/>
                    <a:lstStyle/>
                    <a:p>
                      <a:r>
                        <a:rPr lang="ar-AE" sz="2000" b="1" dirty="0"/>
                        <a:t>د</a:t>
                      </a:r>
                      <a:endParaRPr lang="en-US" sz="2000" b="1" dirty="0"/>
                    </a:p>
                  </a:txBody>
                  <a:tcPr/>
                </a:tc>
                <a:tc>
                  <a:txBody>
                    <a:bodyPr/>
                    <a:lstStyle/>
                    <a:p>
                      <a:r>
                        <a:rPr lang="ar-AE" sz="2000" b="1" dirty="0"/>
                        <a:t>ق</a:t>
                      </a:r>
                      <a:endParaRPr lang="en-US" sz="2000" b="1" dirty="0"/>
                    </a:p>
                  </a:txBody>
                  <a:tcPr/>
                </a:tc>
                <a:tc>
                  <a:txBody>
                    <a:bodyPr/>
                    <a:lstStyle/>
                    <a:p>
                      <a:r>
                        <a:rPr lang="ar-AE" sz="2000" b="1" dirty="0"/>
                        <a:t>ح</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r>
                        <a:rPr lang="ar-AE" sz="2000" b="1" dirty="0"/>
                        <a:t>ق</a:t>
                      </a:r>
                      <a:endParaRPr lang="en-US" sz="2000" b="1" dirty="0"/>
                    </a:p>
                  </a:txBody>
                  <a:tcPr/>
                </a:tc>
                <a:tc>
                  <a:txBody>
                    <a:bodyPr/>
                    <a:lstStyle/>
                    <a:p>
                      <a:r>
                        <a:rPr lang="ar-AE" sz="2000" b="1" dirty="0"/>
                        <a:t>د</a:t>
                      </a:r>
                      <a:endParaRPr lang="en-US" sz="2000" b="1" dirty="0"/>
                    </a:p>
                  </a:txBody>
                  <a:tcPr/>
                </a:tc>
                <a:tc>
                  <a:txBody>
                    <a:bodyPr/>
                    <a:lstStyle/>
                    <a:p>
                      <a:r>
                        <a:rPr lang="ar-AE" sz="2000" b="1" dirty="0"/>
                        <a:t>ص</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extLst>
                  <a:ext uri="{0D108BD9-81ED-4DB2-BD59-A6C34878D82A}">
                    <a16:rowId xmlns="" xmlns:a16="http://schemas.microsoft.com/office/drawing/2014/main" val="2338511011"/>
                  </a:ext>
                </a:extLst>
              </a:tr>
              <a:tr h="370840">
                <a:tc>
                  <a:txBody>
                    <a:bodyPr/>
                    <a:lstStyle/>
                    <a:p>
                      <a:r>
                        <a:rPr lang="ar-AE" sz="2000" b="1" dirty="0"/>
                        <a:t>ب</a:t>
                      </a:r>
                      <a:endParaRPr lang="en-US" sz="2000" b="1" dirty="0"/>
                    </a:p>
                  </a:txBody>
                  <a:tcPr/>
                </a:tc>
                <a:tc>
                  <a:txBody>
                    <a:bodyPr/>
                    <a:lstStyle/>
                    <a:p>
                      <a:r>
                        <a:rPr lang="ar-AE" sz="2000" b="1" dirty="0"/>
                        <a:t>ر</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tc>
                  <a:txBody>
                    <a:bodyPr/>
                    <a:lstStyle/>
                    <a:p>
                      <a:r>
                        <a:rPr lang="ar-AE" sz="2000" b="1" dirty="0"/>
                        <a:t>ر</a:t>
                      </a:r>
                      <a:endParaRPr lang="en-US" sz="2000" b="1" dirty="0"/>
                    </a:p>
                  </a:txBody>
                  <a:tcPr/>
                </a:tc>
                <a:tc>
                  <a:txBody>
                    <a:bodyPr/>
                    <a:lstStyle/>
                    <a:p>
                      <a:r>
                        <a:rPr lang="ar-AE" sz="2000" b="1" dirty="0"/>
                        <a:t>ب</a:t>
                      </a:r>
                      <a:endParaRPr lang="en-US" sz="2000" b="1" dirty="0"/>
                    </a:p>
                  </a:txBody>
                  <a:tcPr/>
                </a:tc>
                <a:tc>
                  <a:txBody>
                    <a:bodyPr/>
                    <a:lstStyle/>
                    <a:p>
                      <a:r>
                        <a:rPr lang="ar-AE" sz="2000" b="1" dirty="0"/>
                        <a:t>ك</a:t>
                      </a:r>
                      <a:endParaRPr lang="en-US" sz="2000" b="1" dirty="0"/>
                    </a:p>
                  </a:txBody>
                  <a:tcPr/>
                </a:tc>
                <a:tc>
                  <a:txBody>
                    <a:bodyPr/>
                    <a:lstStyle/>
                    <a:p>
                      <a:r>
                        <a:rPr lang="ar-AE" sz="2000" b="1" dirty="0"/>
                        <a:t>ت</a:t>
                      </a:r>
                      <a:endParaRPr lang="en-US" sz="2000" b="1" dirty="0"/>
                    </a:p>
                  </a:txBody>
                  <a:tcPr/>
                </a:tc>
                <a:tc>
                  <a:txBody>
                    <a:bodyPr/>
                    <a:lstStyle/>
                    <a:p>
                      <a:r>
                        <a:rPr lang="ar-AE" sz="2000" b="1" dirty="0"/>
                        <a:t>ل</a:t>
                      </a:r>
                      <a:endParaRPr lang="en-US" sz="2000" b="1" dirty="0"/>
                    </a:p>
                  </a:txBody>
                  <a:tcPr/>
                </a:tc>
                <a:tc>
                  <a:txBody>
                    <a:bodyPr/>
                    <a:lstStyle/>
                    <a:p>
                      <a:r>
                        <a:rPr lang="ar-AE" sz="2000" b="1" dirty="0"/>
                        <a:t>ا</a:t>
                      </a:r>
                      <a:endParaRPr lang="en-US" sz="2000" b="1" dirty="0"/>
                    </a:p>
                  </a:txBody>
                  <a:tcPr/>
                </a:tc>
                <a:extLst>
                  <a:ext uri="{0D108BD9-81ED-4DB2-BD59-A6C34878D82A}">
                    <a16:rowId xmlns="" xmlns:a16="http://schemas.microsoft.com/office/drawing/2014/main" val="3537489315"/>
                  </a:ext>
                </a:extLst>
              </a:tr>
            </a:tbl>
          </a:graphicData>
        </a:graphic>
      </p:graphicFrame>
      <p:sp>
        <p:nvSpPr>
          <p:cNvPr id="7" name="TextBox 6">
            <a:extLst>
              <a:ext uri="{FF2B5EF4-FFF2-40B4-BE49-F238E27FC236}">
                <a16:creationId xmlns="" xmlns:a16="http://schemas.microsoft.com/office/drawing/2014/main" id="{90FBEC8B-F041-4127-9F26-EAFFA63E0CD1}"/>
              </a:ext>
            </a:extLst>
          </p:cNvPr>
          <p:cNvSpPr txBox="1"/>
          <p:nvPr/>
        </p:nvSpPr>
        <p:spPr>
          <a:xfrm>
            <a:off x="1402458" y="5189158"/>
            <a:ext cx="926187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ar-AE" sz="3200" dirty="0"/>
              <a:t>الكَرم-الحب –الصّدق-التّواضع-الأمَانة-الاحْترام-متعاون-متسامح</a:t>
            </a:r>
            <a:endParaRPr lang="en-US" sz="3200" dirty="0"/>
          </a:p>
        </p:txBody>
      </p:sp>
      <p:sp>
        <p:nvSpPr>
          <p:cNvPr id="8" name="Rectangle 7"/>
          <p:cNvSpPr/>
          <p:nvPr/>
        </p:nvSpPr>
        <p:spPr>
          <a:xfrm>
            <a:off x="3221294" y="5798670"/>
            <a:ext cx="7160935" cy="923330"/>
          </a:xfrm>
          <a:prstGeom prst="rect">
            <a:avLst/>
          </a:prstGeom>
          <a:noFill/>
        </p:spPr>
        <p:txBody>
          <a:bodyPr wrap="none" lIns="91440" tIns="45720" rIns="91440" bIns="45720">
            <a:spAutoFit/>
          </a:bodyPr>
          <a:lstStyle/>
          <a:p>
            <a:pPr algn="ctr"/>
            <a:r>
              <a:rPr lang="ar-A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مالصفة التي تحب أن تلقب بها؟</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10459376" y="1887682"/>
            <a:ext cx="1478289" cy="830997"/>
          </a:xfrm>
          <a:prstGeom prst="rect">
            <a:avLst/>
          </a:prstGeom>
          <a:noFill/>
        </p:spPr>
        <p:txBody>
          <a:bodyPr wrap="none" lIns="91440" tIns="45720" rIns="91440" bIns="45720">
            <a:spAutoFit/>
          </a:bodyPr>
          <a:lstStyle/>
          <a:p>
            <a:pPr algn="ctr"/>
            <a:r>
              <a:rPr lang="ar-AE"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اكتب اجابتك </a:t>
            </a:r>
          </a:p>
          <a:p>
            <a:pPr algn="ctr"/>
            <a:r>
              <a:rPr lang="ar-AE"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الدردشة</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 name="WhatsApp Video 2020-09-08 at 10.36.38 PM (1).mp4">
            <a:hlinkClick r:id="" action="ppaction://media"/>
          </p:cNvPr>
          <p:cNvPicPr>
            <a:picLocks noRot="1" noChangeAspect="1"/>
          </p:cNvPicPr>
          <p:nvPr>
            <a:videoFile r:link="rId1"/>
          </p:nvPr>
        </p:nvPicPr>
        <p:blipFill>
          <a:blip r:embed="rId4"/>
          <a:stretch>
            <a:fillRect/>
          </a:stretch>
        </p:blipFill>
        <p:spPr>
          <a:xfrm>
            <a:off x="10311788" y="2765232"/>
            <a:ext cx="1718631" cy="1079653"/>
          </a:xfrm>
          <a:prstGeom prst="rect">
            <a:avLst/>
          </a:prstGeom>
        </p:spPr>
      </p:pic>
      <p:sp>
        <p:nvSpPr>
          <p:cNvPr id="11" name="Rectangle 10"/>
          <p:cNvSpPr/>
          <p:nvPr/>
        </p:nvSpPr>
        <p:spPr>
          <a:xfrm>
            <a:off x="0" y="199751"/>
            <a:ext cx="1234633" cy="923330"/>
          </a:xfrm>
          <a:prstGeom prst="rect">
            <a:avLst/>
          </a:prstGeom>
          <a:noFill/>
        </p:spPr>
        <p:txBody>
          <a:bodyPr wrap="none" lIns="91440" tIns="45720" rIns="91440" bIns="45720">
            <a:spAutoFit/>
          </a:bodyPr>
          <a:lstStyle/>
          <a:p>
            <a:pPr algn="ctr"/>
            <a:r>
              <a:rPr lang="ar-A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تخيل</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 xmlns:p14="http://schemas.microsoft.com/office/powerpoint/2010/main" val="44288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p:cTn id="14"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AE" dirty="0" smtClean="0"/>
              <a:t>لنشاهد هذا الفيديو سويا وثم نتوقع موضوع درسنا لليوم </a:t>
            </a:r>
            <a:endParaRPr lang="en-GB" dirty="0"/>
          </a:p>
        </p:txBody>
      </p:sp>
      <p:pic>
        <p:nvPicPr>
          <p:cNvPr id="4" name="امهات مهات.mp4">
            <a:hlinkClick r:id="" action="ppaction://media"/>
          </p:cNvPr>
          <p:cNvPicPr>
            <a:picLocks noGrp="1" noRot="1" noChangeAspect="1"/>
          </p:cNvPicPr>
          <p:nvPr>
            <p:ph idx="1"/>
            <a:videoFile r:link="rId1"/>
          </p:nvPr>
        </p:nvPicPr>
        <p:blipFill>
          <a:blip r:embed="rId3"/>
          <a:stretch>
            <a:fillRect/>
          </a:stretch>
        </p:blipFill>
        <p:spPr>
          <a:xfrm>
            <a:off x="1889760" y="1341120"/>
            <a:ext cx="9278112" cy="52059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AE" dirty="0" smtClean="0"/>
              <a:t>عن ماذا سوف نتحدث اليوم من خلال ما شاهدتم ؟؟؟؟</a:t>
            </a:r>
            <a:endParaRPr lang="en-GB" dirty="0"/>
          </a:p>
        </p:txBody>
      </p:sp>
      <p:sp>
        <p:nvSpPr>
          <p:cNvPr id="3" name="Content Placeholder 2"/>
          <p:cNvSpPr>
            <a:spLocks noGrp="1"/>
          </p:cNvSpPr>
          <p:nvPr>
            <p:ph idx="1"/>
          </p:nvPr>
        </p:nvSpPr>
        <p:spPr/>
        <p:txBody>
          <a:bodyPr/>
          <a:lstStyle/>
          <a:p>
            <a:r>
              <a:rPr lang="ar-AE" dirty="0" smtClean="0"/>
              <a:t>من هي الشخصية التي ستحمل اسم درسنا ؟؟</a:t>
            </a:r>
            <a:endParaRPr lang="en-GB" dirty="0"/>
          </a:p>
        </p:txBody>
      </p:sp>
      <p:pic>
        <p:nvPicPr>
          <p:cNvPr id="4" name="Picture 20">
            <a:extLst>
              <a:ext uri="{FF2B5EF4-FFF2-40B4-BE49-F238E27FC236}">
                <a16:creationId xmlns:a16="http://schemas.microsoft.com/office/drawing/2014/main" xmlns="" id="{40BDA820-DF3F-49BA-9CC0-E782306D6951}"/>
              </a:ext>
            </a:extLst>
          </p:cNvPr>
          <p:cNvPicPr>
            <a:picLocks noChangeAspect="1"/>
          </p:cNvPicPr>
          <p:nvPr/>
        </p:nvPicPr>
        <p:blipFill>
          <a:blip r:embed="rId2" cstate="print"/>
          <a:stretch>
            <a:fillRect/>
          </a:stretch>
        </p:blipFill>
        <p:spPr>
          <a:xfrm>
            <a:off x="8471971" y="1724000"/>
            <a:ext cx="2864387" cy="4313245"/>
          </a:xfrm>
          <a:prstGeom prst="rect">
            <a:avLst/>
          </a:prstGeom>
        </p:spPr>
      </p:pic>
      <p:pic>
        <p:nvPicPr>
          <p:cNvPr id="5" name="Picture 4">
            <a:extLst>
              <a:ext uri="{FF2B5EF4-FFF2-40B4-BE49-F238E27FC236}"/>
            </a:extLst>
          </p:cNvPr>
          <p:cNvPicPr>
            <a:picLocks noChangeAspect="1"/>
          </p:cNvPicPr>
          <p:nvPr/>
        </p:nvPicPr>
        <p:blipFill rotWithShape="1">
          <a:blip r:embed="rId3">
            <a:extLst>
              <a:ext uri="{28A0092B-C50C-407E-A947-70E740481C1C}"/>
            </a:extLst>
          </a:blip>
          <a:srcRect l="17297" t="8603" r="15093" b="1921"/>
          <a:stretch/>
        </p:blipFill>
        <p:spPr>
          <a:xfrm>
            <a:off x="2429938" y="2078386"/>
            <a:ext cx="5143501" cy="4368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5219</TotalTime>
  <Words>456</Words>
  <Application>Microsoft Office PowerPoint</Application>
  <PresentationFormat>Custom</PresentationFormat>
  <Paragraphs>179</Paragraphs>
  <Slides>25</Slides>
  <Notes>0</Notes>
  <HiddenSlides>0</HiddenSlides>
  <MMClips>9</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Solstice</vt:lpstr>
      <vt:lpstr>Slide 1</vt:lpstr>
      <vt:lpstr>Slide 2</vt:lpstr>
      <vt:lpstr>Slide 3</vt:lpstr>
      <vt:lpstr>قَوَانين التّعلم-يُحْسب لِكل التَزام نُقاط</vt:lpstr>
      <vt:lpstr>Slide 5</vt:lpstr>
      <vt:lpstr>أميرة محمد المغربي  مؤسسة الشعلة التربوية</vt:lpstr>
      <vt:lpstr>Slide 7</vt:lpstr>
      <vt:lpstr>لنشاهد هذا الفيديو سويا وثم نتوقع موضوع درسنا لليوم </vt:lpstr>
      <vt:lpstr>عن ماذا سوف نتحدث اليوم من خلال ما شاهدتم ؟؟؟؟</vt:lpstr>
      <vt:lpstr>Slide 10</vt:lpstr>
      <vt:lpstr>Slide 11</vt:lpstr>
      <vt:lpstr>التّمْهيـــد</vt:lpstr>
      <vt:lpstr>مَاذَا أتعلّمُ مِنْ هَذا الدَّرْس؟</vt:lpstr>
      <vt:lpstr>Slide 14</vt:lpstr>
      <vt:lpstr>نذْكُر جَوانِب مِن حيَاة السّيدَة زّينب رَضي الله عنْها-لِنُشَاهد المقْطع التّالي</vt:lpstr>
      <vt:lpstr>Slide 16</vt:lpstr>
      <vt:lpstr>Slide 17</vt:lpstr>
      <vt:lpstr>الهدف الثاني:ما أهم الدروس المستفادة من سيرة السيدة زينب؟</vt:lpstr>
      <vt:lpstr>Slide 19</vt:lpstr>
      <vt:lpstr>قيم ذاتك </vt:lpstr>
      <vt:lpstr>Slide 21</vt:lpstr>
      <vt:lpstr>جَاااهزَون للتّحدي..؟ مُنَافسَة شَريفَة في طِلبِ العِلم بيْن طُلّاب العَلم كيف تكون مقتديا بأمهات المؤمنين في حياتك بحيث تفيد وطنك ومجتمعك؟ </vt:lpstr>
      <vt:lpstr>Slide 23</vt:lpstr>
      <vt:lpstr>التّقْييم-اضْغَط عَلَى الرّابِط التّالِي: اسْتَمتِع وَقَيّم </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Aseela Al Ghafri</dc:creator>
  <cp:lastModifiedBy>USER</cp:lastModifiedBy>
  <cp:revision>606</cp:revision>
  <dcterms:created xsi:type="dcterms:W3CDTF">2020-09-05T14:17:38Z</dcterms:created>
  <dcterms:modified xsi:type="dcterms:W3CDTF">2020-10-15T03:33:01Z</dcterms:modified>
</cp:coreProperties>
</file>