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33" r:id="rId2"/>
    <p:sldId id="295" r:id="rId3"/>
    <p:sldId id="334" r:id="rId4"/>
    <p:sldId id="335" r:id="rId5"/>
    <p:sldId id="258" r:id="rId6"/>
    <p:sldId id="260" r:id="rId7"/>
    <p:sldId id="280" r:id="rId8"/>
    <p:sldId id="332" r:id="rId9"/>
    <p:sldId id="259" r:id="rId10"/>
    <p:sldId id="285" r:id="rId11"/>
    <p:sldId id="338" r:id="rId12"/>
    <p:sldId id="339" r:id="rId13"/>
    <p:sldId id="283" r:id="rId14"/>
    <p:sldId id="282" r:id="rId15"/>
    <p:sldId id="281" r:id="rId16"/>
    <p:sldId id="336" r:id="rId17"/>
    <p:sldId id="340" r:id="rId18"/>
    <p:sldId id="337" r:id="rId19"/>
    <p:sldId id="294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1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29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2D3B9-674E-4413-BEF0-94E1E7F03818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8356A-F297-435F-870B-7ECC0CA3F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549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2D3B9-674E-4413-BEF0-94E1E7F03818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8356A-F297-435F-870B-7ECC0CA3F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382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2D3B9-674E-4413-BEF0-94E1E7F03818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8356A-F297-435F-870B-7ECC0CA3F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7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2D3B9-674E-4413-BEF0-94E1E7F03818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8356A-F297-435F-870B-7ECC0CA3F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4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2D3B9-674E-4413-BEF0-94E1E7F03818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8356A-F297-435F-870B-7ECC0CA3F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119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2D3B9-674E-4413-BEF0-94E1E7F03818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8356A-F297-435F-870B-7ECC0CA3F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522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2D3B9-674E-4413-BEF0-94E1E7F03818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8356A-F297-435F-870B-7ECC0CA3F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991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2D3B9-674E-4413-BEF0-94E1E7F03818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8356A-F297-435F-870B-7ECC0CA3F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947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2D3B9-674E-4413-BEF0-94E1E7F03818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8356A-F297-435F-870B-7ECC0CA3F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157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2D3B9-674E-4413-BEF0-94E1E7F03818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8356A-F297-435F-870B-7ECC0CA3F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077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2D3B9-674E-4413-BEF0-94E1E7F03818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8356A-F297-435F-870B-7ECC0CA3F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700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2D3B9-674E-4413-BEF0-94E1E7F03818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8356A-F297-435F-870B-7ECC0CA3F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002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.emf"/><Relationship Id="rId5" Type="http://schemas.openxmlformats.org/officeDocument/2006/relationships/image" Target="../media/image16.emf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8.emf"/><Relationship Id="rId5" Type="http://schemas.openxmlformats.org/officeDocument/2006/relationships/image" Target="../media/image16.emf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9.png"/><Relationship Id="rId7" Type="http://schemas.openxmlformats.org/officeDocument/2006/relationships/image" Target="../media/image22.em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emf"/><Relationship Id="rId5" Type="http://schemas.openxmlformats.org/officeDocument/2006/relationships/image" Target="../media/image21.emf"/><Relationship Id="rId4" Type="http://schemas.openxmlformats.org/officeDocument/2006/relationships/image" Target="../media/image20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image" Target="../media/image11.jpg"/><Relationship Id="rId7" Type="http://schemas.openxmlformats.org/officeDocument/2006/relationships/image" Target="../media/image18.e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emf"/><Relationship Id="rId5" Type="http://schemas.openxmlformats.org/officeDocument/2006/relationships/image" Target="../media/image20.svg"/><Relationship Id="rId4" Type="http://schemas.openxmlformats.org/officeDocument/2006/relationships/image" Target="../media/image19.png"/><Relationship Id="rId9" Type="http://schemas.openxmlformats.org/officeDocument/2006/relationships/image" Target="../media/image2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em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emf"/><Relationship Id="rId5" Type="http://schemas.openxmlformats.org/officeDocument/2006/relationships/image" Target="../media/image21.emf"/><Relationship Id="rId4" Type="http://schemas.openxmlformats.org/officeDocument/2006/relationships/image" Target="../media/image20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image" Target="../media/image19.png"/><Relationship Id="rId7" Type="http://schemas.openxmlformats.org/officeDocument/2006/relationships/image" Target="../media/image26.em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10" Type="http://schemas.openxmlformats.org/officeDocument/2006/relationships/image" Target="../media/image29.emf"/><Relationship Id="rId4" Type="http://schemas.openxmlformats.org/officeDocument/2006/relationships/image" Target="../media/image20.svg"/><Relationship Id="rId9" Type="http://schemas.openxmlformats.org/officeDocument/2006/relationships/image" Target="../media/image28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image" Target="../media/image19.png"/><Relationship Id="rId7" Type="http://schemas.openxmlformats.org/officeDocument/2006/relationships/image" Target="../media/image31.em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emf"/><Relationship Id="rId5" Type="http://schemas.openxmlformats.org/officeDocument/2006/relationships/image" Target="../media/image30.emf"/><Relationship Id="rId4" Type="http://schemas.openxmlformats.org/officeDocument/2006/relationships/image" Target="../media/image20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EEEF363-19B4-46D9-B41C-C16A1C4B7CE7}"/>
              </a:ext>
            </a:extLst>
          </p:cNvPr>
          <p:cNvSpPr txBox="1"/>
          <p:nvPr/>
        </p:nvSpPr>
        <p:spPr>
          <a:xfrm>
            <a:off x="3088037" y="770729"/>
            <a:ext cx="2094857" cy="830997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</a:bodyPr>
          <a:lstStyle/>
          <a:p>
            <a:pPr algn="ctr"/>
            <a:r>
              <a:rPr lang="ar-AE" sz="4800" dirty="0"/>
              <a:t>نشيـد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BD46EB-5B7F-4266-AEF7-E148A8080790}"/>
              </a:ext>
            </a:extLst>
          </p:cNvPr>
          <p:cNvSpPr txBox="1"/>
          <p:nvPr/>
        </p:nvSpPr>
        <p:spPr>
          <a:xfrm>
            <a:off x="2068771" y="2152914"/>
            <a:ext cx="2503230" cy="830997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</a:bodyPr>
          <a:lstStyle/>
          <a:p>
            <a:pPr algn="ctr"/>
            <a:r>
              <a:rPr lang="ar-AE" sz="4800" dirty="0"/>
              <a:t>الْمَدْرَسّةُ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D73C16-B5E1-4C8A-8CB0-9A1C4C707F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62" y="3191269"/>
            <a:ext cx="2034865" cy="26885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81F4AE4-44DC-4A6B-AE99-024AB07093D0}"/>
              </a:ext>
            </a:extLst>
          </p:cNvPr>
          <p:cNvSpPr txBox="1"/>
          <p:nvPr/>
        </p:nvSpPr>
        <p:spPr>
          <a:xfrm>
            <a:off x="1912691" y="6087158"/>
            <a:ext cx="5880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dirty="0">
                <a:cs typeface="(AH) Manal Black" pitchFamily="2" charset="-78"/>
              </a:rPr>
              <a:t>إعداد المعلمة :فاطمة رباع                           روضة و مدرسة الرمس ح1</a:t>
            </a:r>
            <a:endParaRPr lang="en-US" sz="4400" dirty="0">
              <a:cs typeface="(AH) Manal Black" pitchFamily="2" charset="-78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BAF96148-E4E0-4D79-A70F-63DBBDC1BBC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075" t="23215" r="44818" b="59398"/>
          <a:stretch/>
        </p:blipFill>
        <p:spPr>
          <a:xfrm>
            <a:off x="6191074" y="1538120"/>
            <a:ext cx="2051776" cy="26930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38268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السلام الوطني">
            <a:hlinkClick r:id="" action="ppaction://media"/>
            <a:extLst>
              <a:ext uri="{FF2B5EF4-FFF2-40B4-BE49-F238E27FC236}">
                <a16:creationId xmlns:a16="http://schemas.microsoft.com/office/drawing/2014/main" id="{7852D200-B85B-4F87-A3E3-29F43787FA1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6649" y="188364"/>
            <a:ext cx="8856531" cy="63590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11338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9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49BE367-F471-4DF4-A4E6-C435CF6033DE}"/>
              </a:ext>
            </a:extLst>
          </p:cNvPr>
          <p:cNvSpPr txBox="1"/>
          <p:nvPr/>
        </p:nvSpPr>
        <p:spPr>
          <a:xfrm>
            <a:off x="1912690" y="427839"/>
            <a:ext cx="48823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400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بسم الله الرحمن الرحيـم </a:t>
            </a:r>
            <a:endParaRPr lang="en-US" sz="4400" dirty="0">
              <a:solidFill>
                <a:schemeClr val="bg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DA66E5-8DB3-4CA2-B0FB-104740AD5D5F}"/>
              </a:ext>
            </a:extLst>
          </p:cNvPr>
          <p:cNvSpPr txBox="1"/>
          <p:nvPr/>
        </p:nvSpPr>
        <p:spPr>
          <a:xfrm>
            <a:off x="5188946" y="1117134"/>
            <a:ext cx="33021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4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اليوم :</a:t>
            </a:r>
            <a:endParaRPr lang="en-US" sz="2800" dirty="0">
              <a:solidFill>
                <a:schemeClr val="bg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E4188A-ADAB-4517-AD13-8E1EA2C202F9}"/>
              </a:ext>
            </a:extLst>
          </p:cNvPr>
          <p:cNvSpPr txBox="1"/>
          <p:nvPr/>
        </p:nvSpPr>
        <p:spPr>
          <a:xfrm>
            <a:off x="1483456" y="1197280"/>
            <a:ext cx="37862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4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التاريخ :</a:t>
            </a:r>
            <a:endParaRPr lang="en-US" sz="2800" dirty="0">
              <a:solidFill>
                <a:schemeClr val="bg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706B17-F1DA-476D-86C1-361ACD775669}"/>
              </a:ext>
            </a:extLst>
          </p:cNvPr>
          <p:cNvSpPr txBox="1"/>
          <p:nvPr/>
        </p:nvSpPr>
        <p:spPr>
          <a:xfrm>
            <a:off x="5880683" y="2241678"/>
            <a:ext cx="25264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5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المادة :</a:t>
            </a:r>
            <a:r>
              <a:rPr lang="ar-AE" sz="3600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endParaRPr lang="en-US" sz="3600" dirty="0">
              <a:solidFill>
                <a:schemeClr val="bg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B7AFA5-8731-4DFE-9591-C1E69AA941C7}"/>
              </a:ext>
            </a:extLst>
          </p:cNvPr>
          <p:cNvSpPr txBox="1"/>
          <p:nvPr/>
        </p:nvSpPr>
        <p:spPr>
          <a:xfrm>
            <a:off x="3008853" y="2303133"/>
            <a:ext cx="37862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5400" b="1" dirty="0">
                <a:solidFill>
                  <a:srgbClr val="FFFF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اللغة العربية</a:t>
            </a:r>
            <a:endParaRPr lang="en-US" sz="3600" dirty="0">
              <a:solidFill>
                <a:srgbClr val="FFFF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D95EED-574B-4B49-BF2C-F2A4193980F0}"/>
              </a:ext>
            </a:extLst>
          </p:cNvPr>
          <p:cNvSpPr txBox="1"/>
          <p:nvPr/>
        </p:nvSpPr>
        <p:spPr>
          <a:xfrm>
            <a:off x="5780015" y="3459714"/>
            <a:ext cx="30368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54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الحصة :</a:t>
            </a:r>
            <a:r>
              <a:rPr lang="ar-AE" sz="3600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endParaRPr lang="en-US" sz="3600" dirty="0">
              <a:solidFill>
                <a:schemeClr val="bg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05913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23F7B8-DE5C-4687-81B6-A67103BEE6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903" t="22712" r="31506" b="10955"/>
          <a:stretch/>
        </p:blipFill>
        <p:spPr>
          <a:xfrm>
            <a:off x="432619" y="195474"/>
            <a:ext cx="8278761" cy="63233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B6489F-5DF9-458A-BC7C-8F68B6CAB60A}"/>
              </a:ext>
            </a:extLst>
          </p:cNvPr>
          <p:cNvSpPr txBox="1"/>
          <p:nvPr/>
        </p:nvSpPr>
        <p:spPr>
          <a:xfrm>
            <a:off x="6007510" y="4589129"/>
            <a:ext cx="270387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ar-AE" dirty="0"/>
              <a:t>لِماذا يَذْهَبُ الْأوْلادُ إِلى الْمَدْرَسَةِ؟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C946D2-E08A-47E9-98DA-4E7656262C73}"/>
              </a:ext>
            </a:extLst>
          </p:cNvPr>
          <p:cNvSpPr txBox="1"/>
          <p:nvPr/>
        </p:nvSpPr>
        <p:spPr>
          <a:xfrm>
            <a:off x="6823587" y="5118850"/>
            <a:ext cx="1887793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ar-AE" dirty="0"/>
              <a:t>ماذا نَتَعَلَّمُ في الْمَدْرَسَةِ؟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F47A6C-6672-4502-991D-3E09EF7E55FE}"/>
              </a:ext>
            </a:extLst>
          </p:cNvPr>
          <p:cNvSpPr txBox="1"/>
          <p:nvPr/>
        </p:nvSpPr>
        <p:spPr>
          <a:xfrm>
            <a:off x="6690851" y="3947619"/>
            <a:ext cx="2020529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ar-AE" dirty="0"/>
              <a:t>ماذا تشاهد في الصورة ؟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FE5B05-49FA-4A84-960F-5FB71CB15724}"/>
              </a:ext>
            </a:extLst>
          </p:cNvPr>
          <p:cNvSpPr txBox="1"/>
          <p:nvPr/>
        </p:nvSpPr>
        <p:spPr>
          <a:xfrm>
            <a:off x="4571999" y="5808961"/>
            <a:ext cx="4139381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ar-AE" dirty="0"/>
              <a:t>ما الْأشْياءُ الَّتي تُوجَدُ في الْمَدْرَسَةِ وَلا تُوجَدُ في الْبَيتِ؟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906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3FEA848-3273-4B51-B1B8-73145521077C}"/>
              </a:ext>
            </a:extLst>
          </p:cNvPr>
          <p:cNvSpPr txBox="1"/>
          <p:nvPr/>
        </p:nvSpPr>
        <p:spPr>
          <a:xfrm>
            <a:off x="3304669" y="259231"/>
            <a:ext cx="45552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9600" b="1" u="sng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عنوان الدرس </a:t>
            </a:r>
            <a:endParaRPr lang="en-US" sz="9600" b="1" u="sng" dirty="0">
              <a:solidFill>
                <a:srgbClr val="FF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55E5B46-A832-400E-9150-7D8E708665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0541" y="2910939"/>
            <a:ext cx="2362991" cy="312206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AEB4EB4-7894-45D4-8B39-DEC8A7D9023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140" t="55591" r="32639" b="7898"/>
          <a:stretch/>
        </p:blipFill>
        <p:spPr>
          <a:xfrm>
            <a:off x="3830182" y="2910939"/>
            <a:ext cx="4571869" cy="3007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906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2E33759-59A9-4A18-8AE6-12C095F0CAA4}"/>
              </a:ext>
            </a:extLst>
          </p:cNvPr>
          <p:cNvSpPr txBox="1"/>
          <p:nvPr/>
        </p:nvSpPr>
        <p:spPr>
          <a:xfrm>
            <a:off x="3981366" y="662356"/>
            <a:ext cx="31275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4400" b="1" dirty="0">
                <a:solidFill>
                  <a:srgbClr val="FF0000"/>
                </a:solidFill>
              </a:rPr>
              <a:t>سأتعلم اليوم :-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E3F8E1-6B97-485D-97E7-78EB11178804}"/>
              </a:ext>
            </a:extLst>
          </p:cNvPr>
          <p:cNvSpPr txBox="1"/>
          <p:nvPr/>
        </p:nvSpPr>
        <p:spPr>
          <a:xfrm>
            <a:off x="1609907" y="1854937"/>
            <a:ext cx="5751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800" b="1" dirty="0"/>
              <a:t>يستمع  المتعلم لأنشودة .( المدرسة  ) </a:t>
            </a:r>
            <a:endParaRPr lang="en-US" sz="60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EBEE49-A4CA-4A84-AC41-3A762E4053A3}"/>
              </a:ext>
            </a:extLst>
          </p:cNvPr>
          <p:cNvSpPr txBox="1"/>
          <p:nvPr/>
        </p:nvSpPr>
        <p:spPr>
          <a:xfrm>
            <a:off x="1493016" y="2801297"/>
            <a:ext cx="57514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800" b="1" dirty="0"/>
              <a:t>يجيب المتعلم على أسئلة النص الشعري مظهرا فهمه لها و </a:t>
            </a:r>
            <a:r>
              <a:rPr lang="ar-AE" sz="2800" b="1" dirty="0" err="1"/>
              <a:t>مبديا</a:t>
            </a:r>
            <a:r>
              <a:rPr lang="ar-AE" sz="2800" b="1" dirty="0"/>
              <a:t> برأيه 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440578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BE9EA334-B6C7-46F3-B6AC-9B8AE9EE27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0" b="21880"/>
          <a:stretch/>
        </p:blipFill>
        <p:spPr>
          <a:xfrm>
            <a:off x="-165326" y="64317"/>
            <a:ext cx="9143980" cy="68579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DFE64C-419D-4B3C-AEBF-4427160DCE3D}"/>
              </a:ext>
            </a:extLst>
          </p:cNvPr>
          <p:cNvSpPr txBox="1"/>
          <p:nvPr/>
        </p:nvSpPr>
        <p:spPr>
          <a:xfrm>
            <a:off x="1128126" y="4922602"/>
            <a:ext cx="5751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800" b="1" dirty="0"/>
              <a:t>يستمع  المتعلم لأنشودة .( المدرسة  ) 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380958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WhatsApp Video 2020-09-18 at 11.31.55 PM">
            <a:hlinkClick r:id="" action="ppaction://media"/>
            <a:extLst>
              <a:ext uri="{FF2B5EF4-FFF2-40B4-BE49-F238E27FC236}">
                <a16:creationId xmlns:a16="http://schemas.microsoft.com/office/drawing/2014/main" id="{098EFE9F-9BE3-4F21-B98A-31B8BF5CD41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5071" y="452282"/>
            <a:ext cx="7479891" cy="5506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718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5C7DEC33-35A0-4C42-B18B-DB62F67864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909" t="15818" r="50818" b="15980"/>
          <a:stretch/>
        </p:blipFill>
        <p:spPr>
          <a:xfrm>
            <a:off x="1072342" y="0"/>
            <a:ext cx="6059977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65472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E80321D-C626-46DF-A1D7-0BE27C4B6AC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382" t="22352" r="15294" b="52520"/>
          <a:stretch/>
        </p:blipFill>
        <p:spPr>
          <a:xfrm>
            <a:off x="796411" y="1563328"/>
            <a:ext cx="4188542" cy="22483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B1ACA9-98CA-4595-A970-1B49141EB3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4953" y="1454042"/>
            <a:ext cx="3401963" cy="2466969"/>
          </a:xfrm>
          <a:prstGeom prst="rect">
            <a:avLst/>
          </a:prstGeom>
        </p:spPr>
      </p:pic>
      <p:pic>
        <p:nvPicPr>
          <p:cNvPr id="6" name="WhatsApp Video 2020-09-18 at 11.31.55 PM">
            <a:hlinkClick r:id="" action="ppaction://media"/>
            <a:extLst>
              <a:ext uri="{FF2B5EF4-FFF2-40B4-BE49-F238E27FC236}">
                <a16:creationId xmlns:a16="http://schemas.microsoft.com/office/drawing/2014/main" id="{5B9036D5-5E1C-40C2-BBDA-8983CA8AEFC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t="100000" b="-2550"/>
          <a:stretch/>
        </p:blipFill>
        <p:spPr>
          <a:xfrm>
            <a:off x="5388078" y="5102939"/>
            <a:ext cx="2689121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892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ED0D5AB-BEE5-4E98-8EA4-42538E64A02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971" t="46623" r="23675" b="37473"/>
          <a:stretch/>
        </p:blipFill>
        <p:spPr>
          <a:xfrm>
            <a:off x="757084" y="1740309"/>
            <a:ext cx="4109884" cy="15534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205E8AD-2DC1-483C-815F-14758D6A04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6968" y="1266717"/>
            <a:ext cx="3224981" cy="2741330"/>
          </a:xfrm>
          <a:prstGeom prst="rect">
            <a:avLst/>
          </a:prstGeom>
        </p:spPr>
      </p:pic>
      <p:pic>
        <p:nvPicPr>
          <p:cNvPr id="7" name="WhatsApp Video 2020-09-18 at 11.31.55 PM">
            <a:hlinkClick r:id="" action="ppaction://media"/>
            <a:extLst>
              <a:ext uri="{FF2B5EF4-FFF2-40B4-BE49-F238E27FC236}">
                <a16:creationId xmlns:a16="http://schemas.microsoft.com/office/drawing/2014/main" id="{8D1E609D-94E1-42B9-8E54-D13912C7C39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t="100000" b="-2550"/>
          <a:stretch/>
        </p:blipFill>
        <p:spPr>
          <a:xfrm>
            <a:off x="5388078" y="5102939"/>
            <a:ext cx="2689121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562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6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E7EF596-61F2-4C01-9439-FDCA070B6D7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029" t="61505" r="21765" b="12199"/>
          <a:stretch/>
        </p:blipFill>
        <p:spPr>
          <a:xfrm>
            <a:off x="1209367" y="1659194"/>
            <a:ext cx="3490451" cy="17698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1F4758-FB02-4F4E-A16D-23933F41B5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8192" y="1476835"/>
            <a:ext cx="2900516" cy="2421383"/>
          </a:xfrm>
          <a:prstGeom prst="round2DiagRect">
            <a:avLst/>
          </a:prstGeom>
        </p:spPr>
      </p:pic>
      <p:pic>
        <p:nvPicPr>
          <p:cNvPr id="9" name="WhatsApp Video 2020-09-18 at 11.31.55 PM">
            <a:hlinkClick r:id="" action="ppaction://media"/>
            <a:extLst>
              <a:ext uri="{FF2B5EF4-FFF2-40B4-BE49-F238E27FC236}">
                <a16:creationId xmlns:a16="http://schemas.microsoft.com/office/drawing/2014/main" id="{1870D4A0-9BEA-4AE9-8720-96B3FC38A8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t="100000" b="-2550"/>
          <a:stretch/>
        </p:blipFill>
        <p:spPr>
          <a:xfrm>
            <a:off x="5388078" y="5102939"/>
            <a:ext cx="2689121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656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BE9EA334-B6C7-46F3-B6AC-9B8AE9EE27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0" b="21880"/>
          <a:stretch/>
        </p:blipFill>
        <p:spPr>
          <a:xfrm>
            <a:off x="-165326" y="64317"/>
            <a:ext cx="9143980" cy="68579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6610F36-121B-4F15-935A-D9C3F580A4A6}"/>
              </a:ext>
            </a:extLst>
          </p:cNvPr>
          <p:cNvSpPr txBox="1"/>
          <p:nvPr/>
        </p:nvSpPr>
        <p:spPr>
          <a:xfrm>
            <a:off x="1325867" y="4443284"/>
            <a:ext cx="57514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800" b="1" dirty="0"/>
              <a:t>يجيب المتعلم على أسئلة النص الشعري مظهرا فهمه لها و </a:t>
            </a:r>
            <a:r>
              <a:rPr lang="ar-AE" sz="2800" b="1" dirty="0" err="1"/>
              <a:t>مبديا</a:t>
            </a:r>
            <a:r>
              <a:rPr lang="ar-AE" sz="2800" b="1" dirty="0"/>
              <a:t> برأيه 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480949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5B60F19-7CCA-473B-BCAE-CA2C3F56F944}"/>
              </a:ext>
            </a:extLst>
          </p:cNvPr>
          <p:cNvSpPr/>
          <p:nvPr/>
        </p:nvSpPr>
        <p:spPr>
          <a:xfrm>
            <a:off x="3175819" y="1477681"/>
            <a:ext cx="3118901" cy="8053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dirty="0">
                <a:solidFill>
                  <a:schemeClr val="tx1"/>
                </a:solidFill>
              </a:rPr>
              <a:t>أتَعَرَّفُ وَأنَطْقُ:</a:t>
            </a:r>
            <a:endParaRPr lang="ar-AE" sz="6000" dirty="0">
              <a:solidFill>
                <a:schemeClr val="tx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865036D-A264-43C1-9DB3-9CC3196D353D}"/>
              </a:ext>
            </a:extLst>
          </p:cNvPr>
          <p:cNvCxnSpPr/>
          <p:nvPr/>
        </p:nvCxnSpPr>
        <p:spPr>
          <a:xfrm flipH="1">
            <a:off x="3175819" y="832271"/>
            <a:ext cx="1396181" cy="6454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50BABD4-3254-436E-83D1-8AA8DD4A8EEA}"/>
              </a:ext>
            </a:extLst>
          </p:cNvPr>
          <p:cNvCxnSpPr>
            <a:cxnSpLocks/>
          </p:cNvCxnSpPr>
          <p:nvPr/>
        </p:nvCxnSpPr>
        <p:spPr>
          <a:xfrm>
            <a:off x="4976160" y="832271"/>
            <a:ext cx="1318559" cy="6454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phic 3" descr="Flower without stem">
            <a:extLst>
              <a:ext uri="{FF2B5EF4-FFF2-40B4-BE49-F238E27FC236}">
                <a16:creationId xmlns:a16="http://schemas.microsoft.com/office/drawing/2014/main" id="{E3A29FF8-564C-46DF-BB84-4FB1E538D1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78069" y="264457"/>
            <a:ext cx="914400" cy="914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BF72933-138B-4B53-9963-5350D9AB39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0623" y="2499346"/>
            <a:ext cx="2017810" cy="1981183"/>
          </a:xfrm>
          <a:prstGeom prst="ellipse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EC83A0C-7AB1-4B7D-8F28-8991F4C9A0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044" y="3871263"/>
            <a:ext cx="2002485" cy="1981183"/>
          </a:xfrm>
          <a:prstGeom prst="ellipse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EBF301-BCF4-4F7A-A31E-D1C7E41C94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3378" y="2444983"/>
            <a:ext cx="1925578" cy="1803029"/>
          </a:xfrm>
          <a:prstGeom prst="ellipse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7FDCD02-5066-49F6-B3A1-2E96971E05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35269" y="4182056"/>
            <a:ext cx="2017810" cy="184367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853976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5B60F19-7CCA-473B-BCAE-CA2C3F56F944}"/>
              </a:ext>
            </a:extLst>
          </p:cNvPr>
          <p:cNvSpPr/>
          <p:nvPr/>
        </p:nvSpPr>
        <p:spPr>
          <a:xfrm>
            <a:off x="3848292" y="562289"/>
            <a:ext cx="4471332" cy="5215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dirty="0">
                <a:solidFill>
                  <a:schemeClr val="tx1"/>
                </a:solidFill>
              </a:rPr>
              <a:t>صل بين الصورة و الكلمة:-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40845DA-FC8C-41A0-91A9-383086B566CA}"/>
              </a:ext>
            </a:extLst>
          </p:cNvPr>
          <p:cNvSpPr/>
          <p:nvPr/>
        </p:nvSpPr>
        <p:spPr>
          <a:xfrm>
            <a:off x="6666450" y="1610552"/>
            <a:ext cx="1494387" cy="69145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</a:rPr>
              <a:t>أُمّـي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FCCDA9-2590-47C9-AE1A-72D4B97483F3}"/>
              </a:ext>
            </a:extLst>
          </p:cNvPr>
          <p:cNvSpPr/>
          <p:nvPr/>
        </p:nvSpPr>
        <p:spPr>
          <a:xfrm>
            <a:off x="4572000" y="1610552"/>
            <a:ext cx="1685328" cy="71518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dirty="0">
                <a:solidFill>
                  <a:schemeClr val="tx1"/>
                </a:solidFill>
              </a:rPr>
              <a:t>المدرسة</a:t>
            </a:r>
            <a:endParaRPr lang="en-US" sz="3600" dirty="0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1B21F12-9967-4627-BA59-C33033D81D22}"/>
              </a:ext>
            </a:extLst>
          </p:cNvPr>
          <p:cNvCxnSpPr>
            <a:cxnSpLocks/>
          </p:cNvCxnSpPr>
          <p:nvPr/>
        </p:nvCxnSpPr>
        <p:spPr>
          <a:xfrm flipH="1">
            <a:off x="5340077" y="2190718"/>
            <a:ext cx="2216439" cy="196364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0C573A2-1DF2-413F-9639-E66A27A1DA51}"/>
              </a:ext>
            </a:extLst>
          </p:cNvPr>
          <p:cNvCxnSpPr>
            <a:cxnSpLocks/>
            <a:stCxn id="4" idx="2"/>
            <a:endCxn id="14" idx="0"/>
          </p:cNvCxnSpPr>
          <p:nvPr/>
        </p:nvCxnSpPr>
        <p:spPr>
          <a:xfrm>
            <a:off x="5414664" y="2325735"/>
            <a:ext cx="1883731" cy="180490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phic 11" descr="Flower without stem">
            <a:extLst>
              <a:ext uri="{FF2B5EF4-FFF2-40B4-BE49-F238E27FC236}">
                <a16:creationId xmlns:a16="http://schemas.microsoft.com/office/drawing/2014/main" id="{D67701E2-3AA1-42AB-8A56-99B8BC275D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98113" y="621233"/>
            <a:ext cx="521511" cy="52151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6CD6070-806F-48D6-BCDF-7A929671C8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3014" y="4130635"/>
            <a:ext cx="1710761" cy="1679707"/>
          </a:xfrm>
          <a:prstGeom prst="ellipse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6D95092-62EC-41D2-B6F8-66979A33F7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3438" y="3946741"/>
            <a:ext cx="1618497" cy="1601280"/>
          </a:xfrm>
          <a:prstGeom prst="ellipse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665F6CF-8FEF-48C7-8DFF-2FDFCBB79F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08925" y="4071691"/>
            <a:ext cx="1793874" cy="1679707"/>
          </a:xfrm>
          <a:prstGeom prst="ellipse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762FB5C-5E42-41B6-9960-F9024CBCAA8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67611" y="3988173"/>
            <a:ext cx="1752522" cy="1601280"/>
          </a:xfrm>
          <a:prstGeom prst="ellipse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68AA03A-680A-447C-B90E-EF423E134323}"/>
              </a:ext>
            </a:extLst>
          </p:cNvPr>
          <p:cNvSpPr/>
          <p:nvPr/>
        </p:nvSpPr>
        <p:spPr>
          <a:xfrm>
            <a:off x="2795731" y="1642847"/>
            <a:ext cx="1494387" cy="69145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>
                <a:solidFill>
                  <a:schemeClr val="tx1"/>
                </a:solidFill>
              </a:rPr>
              <a:t>أَصْحابي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B31604-4C51-414A-A51A-9CD250D39E9E}"/>
              </a:ext>
            </a:extLst>
          </p:cNvPr>
          <p:cNvSpPr/>
          <p:nvPr/>
        </p:nvSpPr>
        <p:spPr>
          <a:xfrm>
            <a:off x="828522" y="1621799"/>
            <a:ext cx="1685328" cy="71518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dirty="0">
                <a:solidFill>
                  <a:schemeClr val="tx1"/>
                </a:solidFill>
              </a:rPr>
              <a:t>انْهض</a:t>
            </a:r>
            <a:endParaRPr lang="en-US" sz="3600" dirty="0">
              <a:solidFill>
                <a:schemeClr val="tx1"/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8706513-357E-4F97-949F-8B51B5C14377}"/>
              </a:ext>
            </a:extLst>
          </p:cNvPr>
          <p:cNvCxnSpPr>
            <a:cxnSpLocks/>
          </p:cNvCxnSpPr>
          <p:nvPr/>
        </p:nvCxnSpPr>
        <p:spPr>
          <a:xfrm flipH="1">
            <a:off x="1644611" y="2258226"/>
            <a:ext cx="2129094" cy="172994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0549D92-7FE7-4EBB-8AF4-709F0B84502D}"/>
              </a:ext>
            </a:extLst>
          </p:cNvPr>
          <p:cNvCxnSpPr>
            <a:cxnSpLocks/>
          </p:cNvCxnSpPr>
          <p:nvPr/>
        </p:nvCxnSpPr>
        <p:spPr>
          <a:xfrm flipH="1" flipV="1">
            <a:off x="1400121" y="2349767"/>
            <a:ext cx="2448171" cy="1721924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3252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5B60F19-7CCA-473B-BCAE-CA2C3F56F944}"/>
              </a:ext>
            </a:extLst>
          </p:cNvPr>
          <p:cNvSpPr/>
          <p:nvPr/>
        </p:nvSpPr>
        <p:spPr>
          <a:xfrm>
            <a:off x="2635045" y="562289"/>
            <a:ext cx="5684579" cy="5215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dirty="0">
                <a:solidFill>
                  <a:schemeClr val="tx1"/>
                </a:solidFill>
              </a:rPr>
              <a:t>رتب الصور وفق ورودها في النص:-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12" name="Graphic 11" descr="Flower without stem">
            <a:extLst>
              <a:ext uri="{FF2B5EF4-FFF2-40B4-BE49-F238E27FC236}">
                <a16:creationId xmlns:a16="http://schemas.microsoft.com/office/drawing/2014/main" id="{D67701E2-3AA1-42AB-8A56-99B8BC275D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57624" y="562289"/>
            <a:ext cx="521511" cy="52151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A8B2EB9-98AF-4A5F-B795-D399EE1B27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5513" y="2088950"/>
            <a:ext cx="2236753" cy="2068418"/>
          </a:xfrm>
          <a:prstGeom prst="round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567DFDE-C615-4914-A274-FD5FB037FF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1093" y="2016682"/>
            <a:ext cx="2236752" cy="2212958"/>
          </a:xfrm>
          <a:prstGeom prst="ellipse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6823F38-C55E-4304-B60F-9CE3BB3C31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17510" y="2016681"/>
            <a:ext cx="2236753" cy="2212957"/>
          </a:xfrm>
          <a:prstGeom prst="ellipse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E2DB164B-4309-480D-AD9A-99E7179D401B}"/>
              </a:ext>
            </a:extLst>
          </p:cNvPr>
          <p:cNvSpPr/>
          <p:nvPr/>
        </p:nvSpPr>
        <p:spPr>
          <a:xfrm>
            <a:off x="6710934" y="4542503"/>
            <a:ext cx="825910" cy="766916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846F9CA-D8BC-49F2-8245-1F55FD78F2F0}"/>
              </a:ext>
            </a:extLst>
          </p:cNvPr>
          <p:cNvSpPr/>
          <p:nvPr/>
        </p:nvSpPr>
        <p:spPr>
          <a:xfrm>
            <a:off x="4306946" y="4645741"/>
            <a:ext cx="825910" cy="76691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B6662AB-5E9F-4FC0-986F-EB8E2180C5D9}"/>
              </a:ext>
            </a:extLst>
          </p:cNvPr>
          <p:cNvSpPr/>
          <p:nvPr/>
        </p:nvSpPr>
        <p:spPr>
          <a:xfrm>
            <a:off x="1902958" y="4645741"/>
            <a:ext cx="825910" cy="766916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90B5C37-67C6-460B-852A-D462E36D592E}"/>
              </a:ext>
            </a:extLst>
          </p:cNvPr>
          <p:cNvSpPr/>
          <p:nvPr/>
        </p:nvSpPr>
        <p:spPr>
          <a:xfrm>
            <a:off x="4306946" y="4645741"/>
            <a:ext cx="825910" cy="7669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dirty="0">
                <a:solidFill>
                  <a:schemeClr val="tx1"/>
                </a:solidFill>
              </a:rPr>
              <a:t>1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1824FDC-6C3C-4BA5-8823-57345AA6998A}"/>
              </a:ext>
            </a:extLst>
          </p:cNvPr>
          <p:cNvSpPr/>
          <p:nvPr/>
        </p:nvSpPr>
        <p:spPr>
          <a:xfrm>
            <a:off x="6710934" y="4542503"/>
            <a:ext cx="825910" cy="7669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dirty="0">
                <a:solidFill>
                  <a:schemeClr val="tx1"/>
                </a:solidFill>
              </a:rPr>
              <a:t>2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22C861A-D4B2-4CD5-8300-9AD2027AAB02}"/>
              </a:ext>
            </a:extLst>
          </p:cNvPr>
          <p:cNvSpPr/>
          <p:nvPr/>
        </p:nvSpPr>
        <p:spPr>
          <a:xfrm>
            <a:off x="1902958" y="4645741"/>
            <a:ext cx="825910" cy="7669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dirty="0">
                <a:solidFill>
                  <a:schemeClr val="tx1"/>
                </a:solidFill>
              </a:rPr>
              <a:t>3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028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5B60F19-7CCA-473B-BCAE-CA2C3F56F944}"/>
              </a:ext>
            </a:extLst>
          </p:cNvPr>
          <p:cNvSpPr/>
          <p:nvPr/>
        </p:nvSpPr>
        <p:spPr>
          <a:xfrm>
            <a:off x="5319251" y="562289"/>
            <a:ext cx="3000373" cy="5215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dirty="0">
                <a:solidFill>
                  <a:schemeClr val="tx1"/>
                </a:solidFill>
              </a:rPr>
              <a:t>في مدرستـي :-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12" name="Graphic 11" descr="Flower without stem">
            <a:extLst>
              <a:ext uri="{FF2B5EF4-FFF2-40B4-BE49-F238E27FC236}">
                <a16:creationId xmlns:a16="http://schemas.microsoft.com/office/drawing/2014/main" id="{D67701E2-3AA1-42AB-8A56-99B8BC275D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57624" y="562289"/>
            <a:ext cx="521511" cy="5215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1872275-DACB-458B-B00D-F493E948BE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2881" y="3677713"/>
            <a:ext cx="2135250" cy="16870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4AD737-C152-4FF2-890F-67E7987E59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824" y="1480814"/>
            <a:ext cx="2484905" cy="1771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02BE80-7623-4188-AEA3-FC9FE0A2CA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8131" y="3687355"/>
            <a:ext cx="2238033" cy="15952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778836-A590-4F1F-8FF0-D209667D96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5008" y="1590867"/>
            <a:ext cx="2093984" cy="15894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FCF8776-E36C-4960-B0AE-8E0221EC698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58172"/>
          <a:stretch/>
        </p:blipFill>
        <p:spPr>
          <a:xfrm>
            <a:off x="5838131" y="1483639"/>
            <a:ext cx="2320412" cy="16870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7FF6307-FBC8-42F0-B9BF-ACBB762E059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7836" y="3687993"/>
            <a:ext cx="2546991" cy="1579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556657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5B60F19-7CCA-473B-BCAE-CA2C3F56F944}"/>
              </a:ext>
            </a:extLst>
          </p:cNvPr>
          <p:cNvSpPr/>
          <p:nvPr/>
        </p:nvSpPr>
        <p:spPr>
          <a:xfrm>
            <a:off x="3332368" y="575574"/>
            <a:ext cx="3324837" cy="5215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dirty="0">
                <a:solidFill>
                  <a:schemeClr val="tx1"/>
                </a:solidFill>
              </a:rPr>
              <a:t>عبر عن الصور :-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12" name="Graphic 11" descr="Flower without stem">
            <a:extLst>
              <a:ext uri="{FF2B5EF4-FFF2-40B4-BE49-F238E27FC236}">
                <a16:creationId xmlns:a16="http://schemas.microsoft.com/office/drawing/2014/main" id="{D67701E2-3AA1-42AB-8A56-99B8BC275D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35302" y="636151"/>
            <a:ext cx="521511" cy="52151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7281D-11A1-40A2-BEEB-F0D466B408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4907" y="1297264"/>
            <a:ext cx="2664596" cy="21933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41E71D-7766-4E58-AD0D-BE9D91A251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9032" y="1297264"/>
            <a:ext cx="2664596" cy="2471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22478F-00F3-4A5D-853E-50F844D04B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4907" y="3890963"/>
            <a:ext cx="2664596" cy="20687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9140CC-D540-49F0-A379-8031062162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4497" y="3890963"/>
            <a:ext cx="2886561" cy="23962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884690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595AF13E-72E4-4A6A-9DBE-53EA3337B0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4" t="9275" r="20821" b="7247"/>
          <a:stretch/>
        </p:blipFill>
        <p:spPr>
          <a:xfrm>
            <a:off x="6332343" y="403945"/>
            <a:ext cx="2811657" cy="51021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91FFBFA-4B99-42C8-A66E-2FC7C3DFF9E9}"/>
              </a:ext>
            </a:extLst>
          </p:cNvPr>
          <p:cNvSpPr/>
          <p:nvPr/>
        </p:nvSpPr>
        <p:spPr>
          <a:xfrm>
            <a:off x="2330246" y="2575180"/>
            <a:ext cx="38554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AE" sz="4800" b="1" dirty="0">
                <a:solidFill>
                  <a:schemeClr val="bg1"/>
                </a:solidFill>
                <a:cs typeface="Akhbar MT" pitchFamily="2" charset="-78"/>
              </a:rPr>
              <a:t>من منكم حفظ هذه الأبيات الجميلة </a:t>
            </a:r>
          </a:p>
        </p:txBody>
      </p:sp>
    </p:spTree>
    <p:extLst>
      <p:ext uri="{BB962C8B-B14F-4D97-AF65-F5344CB8AC3E}">
        <p14:creationId xmlns:p14="http://schemas.microsoft.com/office/powerpoint/2010/main" val="4103472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398</TotalTime>
  <Words>130</Words>
  <Application>Microsoft Office PowerPoint</Application>
  <PresentationFormat>عرض على الشاشة (4:3)</PresentationFormat>
  <Paragraphs>32</Paragraphs>
  <Slides>19</Slides>
  <Notes>0</Notes>
  <HiddenSlides>0</HiddenSlides>
  <MMClips>5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5" baseType="lpstr">
      <vt:lpstr>Andalus</vt:lpstr>
      <vt:lpstr>Arabic Typesetting</vt:lpstr>
      <vt:lpstr>Arial</vt:lpstr>
      <vt:lpstr>Calibri</vt:lpstr>
      <vt:lpstr>Calibri Light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فاطمة عبد الله الشحي</dc:creator>
  <cp:lastModifiedBy>فاطمة عبد الله الشحي</cp:lastModifiedBy>
  <cp:revision>38</cp:revision>
  <dcterms:created xsi:type="dcterms:W3CDTF">2020-05-31T09:49:17Z</dcterms:created>
  <dcterms:modified xsi:type="dcterms:W3CDTF">2021-09-20T15:00:42Z</dcterms:modified>
</cp:coreProperties>
</file>