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5" r:id="rId2"/>
    <p:sldId id="276" r:id="rId3"/>
    <p:sldId id="277" r:id="rId4"/>
    <p:sldId id="256" r:id="rId5"/>
    <p:sldId id="258" r:id="rId6"/>
    <p:sldId id="257" r:id="rId7"/>
    <p:sldId id="259" r:id="rId8"/>
    <p:sldId id="260" r:id="rId9"/>
    <p:sldId id="261" r:id="rId10"/>
    <p:sldId id="262" r:id="rId11"/>
    <p:sldId id="263" r:id="rId12"/>
    <p:sldId id="272" r:id="rId13"/>
    <p:sldId id="273" r:id="rId14"/>
    <p:sldId id="265" r:id="rId15"/>
    <p:sldId id="266" r:id="rId16"/>
    <p:sldId id="267" r:id="rId17"/>
    <p:sldId id="268" r:id="rId18"/>
    <p:sldId id="274" r:id="rId19"/>
    <p:sldId id="269" r:id="rId20"/>
    <p:sldId id="278" r:id="rId21"/>
    <p:sldId id="279" r:id="rId22"/>
    <p:sldId id="281" r:id="rId23"/>
    <p:sldId id="284" r:id="rId24"/>
    <p:sldId id="285" r:id="rId25"/>
    <p:sldId id="282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vRubm+NX2SIBJ+ijlip6nA==" hashData="onlpbmWVwvDbcTGFYZFlrG2AChEmYTumnZmNehOMMxKu0tRZVL1JwZcYaoH7dTJWGeFqnGQx1DgMR1wpGHEuxA=="/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9A0"/>
    <a:srgbClr val="E4A6CB"/>
    <a:srgbClr val="88A9D9"/>
    <a:srgbClr val="FEDB81"/>
    <a:srgbClr val="B46BD6"/>
    <a:srgbClr val="FED12D"/>
    <a:srgbClr val="74A730"/>
    <a:srgbClr val="F6E5A2"/>
    <a:srgbClr val="EEFFBB"/>
    <a:srgbClr val="954D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70" autoAdjust="0"/>
    <p:restoredTop sz="94937" autoAdjust="0"/>
  </p:normalViewPr>
  <p:slideViewPr>
    <p:cSldViewPr snapToGrid="0">
      <p:cViewPr varScale="1">
        <p:scale>
          <a:sx n="108" d="100"/>
          <a:sy n="108" d="100"/>
        </p:scale>
        <p:origin x="912" y="108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B5A43-E134-46A5-9C9F-A14783A0F4D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BF4C2-D5F6-4354-8FCA-6D688649B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51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93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36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4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21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93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57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68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95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99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36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7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43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34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5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23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6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4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8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6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3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9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5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4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8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image" Target="../media/image11.png"/><Relationship Id="rId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11" Type="http://schemas.openxmlformats.org/officeDocument/2006/relationships/image" Target="../media/image11.png"/><Relationship Id="rId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3.png"/><Relationship Id="rId5" Type="http://schemas.openxmlformats.org/officeDocument/2006/relationships/image" Target="../media/image6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4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0.png"/><Relationship Id="rId11" Type="http://schemas.openxmlformats.org/officeDocument/2006/relationships/image" Target="../media/image42.png"/><Relationship Id="rId5" Type="http://schemas.openxmlformats.org/officeDocument/2006/relationships/image" Target="../media/image26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10" Type="http://schemas.openxmlformats.org/officeDocument/2006/relationships/image" Target="../media/image45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4.pn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4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47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image" Target="../media/image28.pn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309407"/>
            </a:fgClr>
            <a:bgClr>
              <a:srgbClr val="B7EBE5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DAA3AAC-2A55-480B-B3B3-7E95075AF3FD}"/>
              </a:ext>
            </a:extLst>
          </p:cNvPr>
          <p:cNvSpPr/>
          <p:nvPr/>
        </p:nvSpPr>
        <p:spPr>
          <a:xfrm>
            <a:off x="3657600" y="2214050"/>
            <a:ext cx="5791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6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Sakkal Majalla" pitchFamily="2" charset="-78"/>
                <a:cs typeface="Simple Indust Outline" panose="02010400000000000000" pitchFamily="2" charset="-78"/>
              </a:rPr>
              <a:t>الحصة الأولى</a:t>
            </a: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cs typeface="Simple Indust Outline" panose="020104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B9173F7-B0CF-4F7A-91B6-B1B8742E0ACC}"/>
              </a:ext>
            </a:extLst>
          </p:cNvPr>
          <p:cNvSpPr/>
          <p:nvPr/>
        </p:nvSpPr>
        <p:spPr>
          <a:xfrm>
            <a:off x="812800" y="4114800"/>
            <a:ext cx="10261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استماع -  تحدث -   قراءة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مستطيل 8">
            <a:extLst>
              <a:ext uri="{FF2B5EF4-FFF2-40B4-BE49-F238E27FC236}">
                <a16:creationId xmlns:a16="http://schemas.microsoft.com/office/drawing/2014/main" id="{7F3C9D63-E31C-49B8-AF2A-A155971D3E25}"/>
              </a:ext>
            </a:extLst>
          </p:cNvPr>
          <p:cNvSpPr/>
          <p:nvPr/>
        </p:nvSpPr>
        <p:spPr>
          <a:xfrm>
            <a:off x="7213600" y="152400"/>
            <a:ext cx="4775200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600" dirty="0">
                <a:cs typeface="SKR HEAD1" pitchFamily="2" charset="-78"/>
              </a:rPr>
              <a:t>الدرس الثالث  :</a:t>
            </a:r>
            <a:r>
              <a:rPr lang="ar-AE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قصة حرف (ت)</a:t>
            </a:r>
            <a:r>
              <a:rPr lang="ar-AE" sz="3600" dirty="0">
                <a:cs typeface="SKR HEAD1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948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93"/>
          <a:stretch/>
        </p:blipFill>
        <p:spPr>
          <a:xfrm>
            <a:off x="0" y="0"/>
            <a:ext cx="12192000" cy="68660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00" b="54669"/>
          <a:stretch/>
        </p:blipFill>
        <p:spPr>
          <a:xfrm rot="5400000">
            <a:off x="4761645" y="-25954"/>
            <a:ext cx="1919287" cy="48608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04"/>
          <a:stretch/>
        </p:blipFill>
        <p:spPr>
          <a:xfrm>
            <a:off x="0" y="1563108"/>
            <a:ext cx="12192000" cy="53069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29474" y="143359"/>
            <a:ext cx="86757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فَسَمَعَ صَوْ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</a:t>
            </a:r>
            <a:r>
              <a:rPr lang="ar-AE" sz="48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ًا من ال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تَّ</a:t>
            </a:r>
            <a:r>
              <a:rPr lang="ar-AE" sz="48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لة القَريبة من بَيْ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تِ</a:t>
            </a:r>
            <a:r>
              <a:rPr lang="ar-AE" sz="48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ه.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60" b="-2300"/>
          <a:stretch/>
        </p:blipFill>
        <p:spPr>
          <a:xfrm>
            <a:off x="8623450" y="1117715"/>
            <a:ext cx="3568550" cy="48449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73" b="49337"/>
          <a:stretch/>
        </p:blipFill>
        <p:spPr>
          <a:xfrm>
            <a:off x="6814096" y="2007628"/>
            <a:ext cx="5377903" cy="4850372"/>
          </a:xfrm>
          <a:prstGeom prst="rect">
            <a:avLst/>
          </a:prstGeom>
        </p:spPr>
      </p:pic>
      <p:pic>
        <p:nvPicPr>
          <p:cNvPr id="12" name="Minecraft Sound Effects Walking and Running on Grass Sound Effect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52458" y="1433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93"/>
          <a:stretch/>
        </p:blipFill>
        <p:spPr>
          <a:xfrm>
            <a:off x="0" y="0"/>
            <a:ext cx="12192000" cy="6866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50" b="70570"/>
          <a:stretch/>
        </p:blipFill>
        <p:spPr>
          <a:xfrm>
            <a:off x="0" y="2163575"/>
            <a:ext cx="12192000" cy="47024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114810" y="303779"/>
            <a:ext cx="81051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النَّجْد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ة</a:t>
            </a:r>
            <a:r>
              <a:rPr lang="ar-AE" sz="48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! ساعِدوني! لَقَدْ أَضَعْ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تُ</a:t>
            </a:r>
            <a:r>
              <a:rPr lang="ar-AE" sz="48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 أُمي .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-9385" b="-9495"/>
          <a:stretch/>
        </p:blipFill>
        <p:spPr>
          <a:xfrm>
            <a:off x="8669731" y="1757673"/>
            <a:ext cx="3778743" cy="4540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83" b="54669"/>
          <a:stretch/>
        </p:blipFill>
        <p:spPr>
          <a:xfrm rot="5400000">
            <a:off x="2371906" y="-86690"/>
            <a:ext cx="2140097" cy="48608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5805">
            <a:off x="-6571" y="2843918"/>
            <a:ext cx="3547879" cy="353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93"/>
          <a:stretch/>
        </p:blipFill>
        <p:spPr>
          <a:xfrm>
            <a:off x="0" y="0"/>
            <a:ext cx="12192000" cy="6866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50" b="70570"/>
          <a:stretch/>
        </p:blipFill>
        <p:spPr>
          <a:xfrm>
            <a:off x="0" y="2163575"/>
            <a:ext cx="12192000" cy="47024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5862" y="143359"/>
            <a:ext cx="112630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أَسْر	ع 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تَ</a:t>
            </a:r>
            <a:r>
              <a:rPr lang="ar-AE" sz="48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مْسوح إِلى ال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تَّ</a:t>
            </a:r>
            <a:r>
              <a:rPr lang="ar-AE" sz="48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ل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ة</a:t>
            </a:r>
            <a:r>
              <a:rPr lang="ar-AE" sz="48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، فَوَجَد 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</a:t>
            </a:r>
            <a:r>
              <a:rPr lang="ar-AE" sz="48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نينًا صغيرًا يَبكي.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-9385" b="-9495"/>
          <a:stretch/>
        </p:blipFill>
        <p:spPr>
          <a:xfrm>
            <a:off x="8413257" y="2007628"/>
            <a:ext cx="3778743" cy="4540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" r="2922" b="-5078"/>
          <a:stretch/>
        </p:blipFill>
        <p:spPr>
          <a:xfrm rot="19435808">
            <a:off x="295442" y="1500603"/>
            <a:ext cx="3426070" cy="3812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5805">
            <a:off x="-6571" y="2843918"/>
            <a:ext cx="3547879" cy="3534163"/>
          </a:xfrm>
          <a:prstGeom prst="rect">
            <a:avLst/>
          </a:prstGeom>
        </p:spPr>
      </p:pic>
      <p:pic>
        <p:nvPicPr>
          <p:cNvPr id="2" name="Baby Crying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2421" y="-16134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7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2.08333E-6 0.00023 C -0.02344 -0.04699 -0.00664 -0.02014 -0.02539 -0.04028 C -0.03203 -0.04722 -0.04492 -0.0625 -0.04492 -0.06227 C -0.047 -0.06875 -0.05299 -0.08889 -0.05651 -0.09352 C -0.05963 -0.09768 -0.07747 -0.10231 -0.07799 -0.10254 C -0.09023 -0.10764 -0.08216 -0.1081 -0.09752 -0.11134 C -0.10781 -0.11342 -0.11823 -0.11435 -0.12864 -0.11574 L -0.14023 -0.12037 C -0.14479 -0.12176 -0.14935 -0.12245 -0.1539 -0.12477 C -0.18997 -0.14236 -0.14531 -0.12639 -0.18112 -0.13796 C -0.20456 -0.13657 -0.22786 -0.1368 -0.25117 -0.13356 C -0.26041 -0.1324 -0.26953 -0.12986 -0.27838 -0.12477 C -0.28112 -0.12315 -0.28359 -0.1206 -0.2862 -0.12037 C -0.29401 -0.11921 -0.30182 -0.12037 -0.3095 -0.12037 L -0.3095 -0.12014 " pathEditMode="relative" rAng="0" ptsTypes="AAAAAAAAAAAAAA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82" y="-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93"/>
          <a:stretch/>
        </p:blipFill>
        <p:spPr>
          <a:xfrm>
            <a:off x="0" y="0"/>
            <a:ext cx="12192000" cy="6866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50" b="70570"/>
          <a:stretch/>
        </p:blipFill>
        <p:spPr>
          <a:xfrm>
            <a:off x="0" y="2163575"/>
            <a:ext cx="12192000" cy="47024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35339" y="223569"/>
            <a:ext cx="92640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سأله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تَ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مْسوح : كَيْف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تَ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بْدو أُمُّك يا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تَ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نين ؟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5805">
            <a:off x="-6571" y="2843918"/>
            <a:ext cx="3547879" cy="35341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" r="2922" b="-5078"/>
          <a:stretch/>
        </p:blipFill>
        <p:spPr>
          <a:xfrm rot="19435808">
            <a:off x="309997" y="2855518"/>
            <a:ext cx="3426070" cy="3812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9243" y="974356"/>
            <a:ext cx="4360697" cy="388265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751384" y="1270427"/>
            <a:ext cx="1609887" cy="2480965"/>
            <a:chOff x="14560061" y="-799042"/>
            <a:chExt cx="3470031" cy="5347596"/>
          </a:xfrm>
        </p:grpSpPr>
        <p:pic>
          <p:nvPicPr>
            <p:cNvPr id="4100" name="Picture 4" descr="http://www.freepngclipart.com/download/dragon/22470-dragon-for-kids-gallery-library-hd-photos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6" t="28334" r="68464" b="22255"/>
            <a:stretch/>
          </p:blipFill>
          <p:spPr bwMode="auto">
            <a:xfrm>
              <a:off x="14560061" y="23445"/>
              <a:ext cx="3470031" cy="4525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0245" y="-799042"/>
              <a:ext cx="3032955" cy="303295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-9385" b="-9495"/>
          <a:stretch/>
        </p:blipFill>
        <p:spPr>
          <a:xfrm>
            <a:off x="5221590" y="1235029"/>
            <a:ext cx="3778743" cy="454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8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159" y="-58398"/>
            <a:ext cx="12192000" cy="6916397"/>
          </a:xfrm>
          <a:prstGeom prst="rect">
            <a:avLst/>
          </a:prstGeom>
          <a:solidFill>
            <a:srgbClr val="FED1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7817" t="11923" r="29683" b="79530"/>
          <a:stretch/>
        </p:blipFill>
        <p:spPr>
          <a:xfrm>
            <a:off x="8855952" y="3815765"/>
            <a:ext cx="3169286" cy="12189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4937" t="22906" r="32308" b="60342"/>
          <a:stretch/>
        </p:blipFill>
        <p:spPr>
          <a:xfrm>
            <a:off x="3002908" y="1441405"/>
            <a:ext cx="2834326" cy="2093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4937" t="22906" r="32308" b="60342"/>
          <a:stretch/>
        </p:blipFill>
        <p:spPr>
          <a:xfrm>
            <a:off x="0" y="4425243"/>
            <a:ext cx="3213921" cy="23743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37593" y="207527"/>
            <a:ext cx="102595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0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قال ال</a:t>
            </a:r>
            <a:r>
              <a:rPr lang="ar-AE" sz="40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تِّ</a:t>
            </a:r>
            <a:r>
              <a:rPr lang="ar-AE" sz="40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نين: إِنَّها </a:t>
            </a:r>
            <a:r>
              <a:rPr lang="ar-AE" sz="40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تُ</a:t>
            </a:r>
            <a:r>
              <a:rPr lang="ar-AE" sz="40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شبهني كَثيرًا، وَعَلى رَأْسها </a:t>
            </a:r>
            <a:r>
              <a:rPr lang="ar-AE" sz="40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</a:t>
            </a:r>
            <a:r>
              <a:rPr lang="ar-AE" sz="40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اج ذَهبي.</a:t>
            </a:r>
            <a:endParaRPr lang="en-US" sz="4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" r="2922" b="-5078"/>
          <a:stretch/>
        </p:blipFill>
        <p:spPr>
          <a:xfrm rot="21002303">
            <a:off x="1997817" y="2492239"/>
            <a:ext cx="4158884" cy="4627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1837" y="812658"/>
            <a:ext cx="5815485" cy="51779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93277" y="1114751"/>
            <a:ext cx="2458355" cy="3527587"/>
            <a:chOff x="14560061" y="-907840"/>
            <a:chExt cx="3470031" cy="5456394"/>
          </a:xfrm>
        </p:grpSpPr>
        <p:pic>
          <p:nvPicPr>
            <p:cNvPr id="7" name="Picture 4" descr="http://www.freepngclipart.com/download/dragon/22470-dragon-for-kids-gallery-library-hd-photos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6" t="28334" r="68464" b="22255"/>
            <a:stretch/>
          </p:blipFill>
          <p:spPr bwMode="auto">
            <a:xfrm>
              <a:off x="14560061" y="23445"/>
              <a:ext cx="3470031" cy="4525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0961" y="-907840"/>
              <a:ext cx="3032955" cy="30329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562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93"/>
          <a:stretch/>
        </p:blipFill>
        <p:spPr>
          <a:xfrm>
            <a:off x="0" y="0"/>
            <a:ext cx="12192000" cy="68660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" t="38667" r="2137" b="8376"/>
          <a:stretch/>
        </p:blipFill>
        <p:spPr>
          <a:xfrm>
            <a:off x="0" y="23595"/>
            <a:ext cx="12192000" cy="68424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17558" y="247015"/>
            <a:ext cx="102996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0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بَحَثَ </a:t>
            </a:r>
            <a:r>
              <a:rPr lang="ar-AE" sz="40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تَ</a:t>
            </a:r>
            <a:r>
              <a:rPr lang="ar-AE" sz="40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مْسوح عَنْ أم ال</a:t>
            </a:r>
            <a:r>
              <a:rPr lang="ar-AE" sz="40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تِّ</a:t>
            </a:r>
            <a:r>
              <a:rPr lang="ar-AE" sz="40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نين، فَوَجَدَها نائِمَ</a:t>
            </a:r>
            <a:r>
              <a:rPr lang="ar-AE" sz="40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ة</a:t>
            </a:r>
            <a:r>
              <a:rPr lang="ar-AE" sz="40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40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تَ</a:t>
            </a:r>
            <a:r>
              <a:rPr lang="ar-AE" sz="40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40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تَ</a:t>
            </a:r>
            <a:r>
              <a:rPr lang="ar-AE" sz="40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 شَجَر</a:t>
            </a:r>
            <a:r>
              <a:rPr lang="ar-AE" sz="40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ة</a:t>
            </a:r>
            <a:r>
              <a:rPr lang="ar-AE" sz="40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.</a:t>
            </a:r>
            <a:endParaRPr lang="en-US" sz="4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-9385" b="-9495"/>
          <a:stretch/>
        </p:blipFill>
        <p:spPr>
          <a:xfrm>
            <a:off x="6167365" y="4373637"/>
            <a:ext cx="2302697" cy="2766801"/>
          </a:xfrm>
          <a:prstGeom prst="rect">
            <a:avLst/>
          </a:prstGeom>
        </p:spPr>
      </p:pic>
      <p:pic>
        <p:nvPicPr>
          <p:cNvPr id="14" name="CARTOON SNORINGSOUND EFFEC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14948" y="-1191126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09" y="818870"/>
            <a:ext cx="4511810" cy="611875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6009" y="3957882"/>
            <a:ext cx="5363242" cy="2908139"/>
            <a:chOff x="18065" y="3467947"/>
            <a:chExt cx="5363242" cy="2908139"/>
          </a:xfrm>
        </p:grpSpPr>
        <p:grpSp>
          <p:nvGrpSpPr>
            <p:cNvPr id="9" name="Group 8"/>
            <p:cNvGrpSpPr/>
            <p:nvPr/>
          </p:nvGrpSpPr>
          <p:grpSpPr>
            <a:xfrm>
              <a:off x="18065" y="3467947"/>
              <a:ext cx="5363242" cy="2908139"/>
              <a:chOff x="18065" y="3467947"/>
              <a:chExt cx="5363242" cy="290813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18065" y="3467947"/>
                <a:ext cx="5363242" cy="2908139"/>
                <a:chOff x="18065" y="3467947"/>
                <a:chExt cx="5363242" cy="2908139"/>
              </a:xfrm>
            </p:grpSpPr>
            <p:pic>
              <p:nvPicPr>
                <p:cNvPr id="7" name="Picture 2" descr="http://www.freepngclipart.com/download/dragon/22470-dragon-for-kids-gallery-library-hd-photos.jpg"/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4714"/>
                <a:stretch/>
              </p:blipFill>
              <p:spPr bwMode="auto">
                <a:xfrm flipH="1">
                  <a:off x="18065" y="3467947"/>
                  <a:ext cx="5363242" cy="29081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" name="Freeform 3"/>
                <p:cNvSpPr/>
                <p:nvPr/>
              </p:nvSpPr>
              <p:spPr>
                <a:xfrm>
                  <a:off x="4042064" y="4930486"/>
                  <a:ext cx="443737" cy="421477"/>
                </a:xfrm>
                <a:custGeom>
                  <a:avLst/>
                  <a:gdLst>
                    <a:gd name="connsiteX0" fmla="*/ 72736 w 443737"/>
                    <a:gd name="connsiteY0" fmla="*/ 342900 h 421477"/>
                    <a:gd name="connsiteX1" fmla="*/ 72736 w 443737"/>
                    <a:gd name="connsiteY1" fmla="*/ 342900 h 421477"/>
                    <a:gd name="connsiteX2" fmla="*/ 25977 w 443737"/>
                    <a:gd name="connsiteY2" fmla="*/ 238991 h 421477"/>
                    <a:gd name="connsiteX3" fmla="*/ 10391 w 443737"/>
                    <a:gd name="connsiteY3" fmla="*/ 207819 h 421477"/>
                    <a:gd name="connsiteX4" fmla="*/ 0 w 443737"/>
                    <a:gd name="connsiteY4" fmla="*/ 176646 h 421477"/>
                    <a:gd name="connsiteX5" fmla="*/ 5195 w 443737"/>
                    <a:gd name="connsiteY5" fmla="*/ 124691 h 421477"/>
                    <a:gd name="connsiteX6" fmla="*/ 20781 w 443737"/>
                    <a:gd name="connsiteY6" fmla="*/ 119496 h 421477"/>
                    <a:gd name="connsiteX7" fmla="*/ 36368 w 443737"/>
                    <a:gd name="connsiteY7" fmla="*/ 103909 h 421477"/>
                    <a:gd name="connsiteX8" fmla="*/ 41563 w 443737"/>
                    <a:gd name="connsiteY8" fmla="*/ 88323 h 421477"/>
                    <a:gd name="connsiteX9" fmla="*/ 72736 w 443737"/>
                    <a:gd name="connsiteY9" fmla="*/ 62346 h 421477"/>
                    <a:gd name="connsiteX10" fmla="*/ 114300 w 443737"/>
                    <a:gd name="connsiteY10" fmla="*/ 36369 h 421477"/>
                    <a:gd name="connsiteX11" fmla="*/ 129886 w 443737"/>
                    <a:gd name="connsiteY11" fmla="*/ 31173 h 421477"/>
                    <a:gd name="connsiteX12" fmla="*/ 161059 w 443737"/>
                    <a:gd name="connsiteY12" fmla="*/ 5196 h 421477"/>
                    <a:gd name="connsiteX13" fmla="*/ 176645 w 443737"/>
                    <a:gd name="connsiteY13" fmla="*/ 0 h 421477"/>
                    <a:gd name="connsiteX14" fmla="*/ 192231 w 443737"/>
                    <a:gd name="connsiteY14" fmla="*/ 5196 h 421477"/>
                    <a:gd name="connsiteX15" fmla="*/ 202622 w 443737"/>
                    <a:gd name="connsiteY15" fmla="*/ 36369 h 421477"/>
                    <a:gd name="connsiteX16" fmla="*/ 207818 w 443737"/>
                    <a:gd name="connsiteY16" fmla="*/ 51955 h 421477"/>
                    <a:gd name="connsiteX17" fmla="*/ 213013 w 443737"/>
                    <a:gd name="connsiteY17" fmla="*/ 67541 h 421477"/>
                    <a:gd name="connsiteX18" fmla="*/ 218209 w 443737"/>
                    <a:gd name="connsiteY18" fmla="*/ 83128 h 421477"/>
                    <a:gd name="connsiteX19" fmla="*/ 238991 w 443737"/>
                    <a:gd name="connsiteY19" fmla="*/ 77932 h 421477"/>
                    <a:gd name="connsiteX20" fmla="*/ 254577 w 443737"/>
                    <a:gd name="connsiteY20" fmla="*/ 72737 h 421477"/>
                    <a:gd name="connsiteX21" fmla="*/ 270163 w 443737"/>
                    <a:gd name="connsiteY21" fmla="*/ 77932 h 421477"/>
                    <a:gd name="connsiteX22" fmla="*/ 285750 w 443737"/>
                    <a:gd name="connsiteY22" fmla="*/ 72737 h 421477"/>
                    <a:gd name="connsiteX23" fmla="*/ 311727 w 443737"/>
                    <a:gd name="connsiteY23" fmla="*/ 51955 h 421477"/>
                    <a:gd name="connsiteX24" fmla="*/ 322118 w 443737"/>
                    <a:gd name="connsiteY24" fmla="*/ 36369 h 421477"/>
                    <a:gd name="connsiteX25" fmla="*/ 394854 w 443737"/>
                    <a:gd name="connsiteY25" fmla="*/ 57150 h 421477"/>
                    <a:gd name="connsiteX26" fmla="*/ 389659 w 443737"/>
                    <a:gd name="connsiteY26" fmla="*/ 77932 h 421477"/>
                    <a:gd name="connsiteX27" fmla="*/ 405245 w 443737"/>
                    <a:gd name="connsiteY27" fmla="*/ 124691 h 421477"/>
                    <a:gd name="connsiteX28" fmla="*/ 420831 w 443737"/>
                    <a:gd name="connsiteY28" fmla="*/ 155864 h 421477"/>
                    <a:gd name="connsiteX29" fmla="*/ 426027 w 443737"/>
                    <a:gd name="connsiteY29" fmla="*/ 233796 h 421477"/>
                    <a:gd name="connsiteX30" fmla="*/ 420831 w 443737"/>
                    <a:gd name="connsiteY30" fmla="*/ 358487 h 421477"/>
                    <a:gd name="connsiteX31" fmla="*/ 384463 w 443737"/>
                    <a:gd name="connsiteY31" fmla="*/ 374073 h 421477"/>
                    <a:gd name="connsiteX32" fmla="*/ 348095 w 443737"/>
                    <a:gd name="connsiteY32" fmla="*/ 394855 h 421477"/>
                    <a:gd name="connsiteX33" fmla="*/ 296141 w 443737"/>
                    <a:gd name="connsiteY33" fmla="*/ 415637 h 421477"/>
                    <a:gd name="connsiteX34" fmla="*/ 249381 w 443737"/>
                    <a:gd name="connsiteY34" fmla="*/ 420832 h 421477"/>
                    <a:gd name="connsiteX35" fmla="*/ 119495 w 443737"/>
                    <a:gd name="connsiteY35" fmla="*/ 394855 h 421477"/>
                    <a:gd name="connsiteX36" fmla="*/ 103909 w 443737"/>
                    <a:gd name="connsiteY36" fmla="*/ 384464 h 421477"/>
                    <a:gd name="connsiteX37" fmla="*/ 93518 w 443737"/>
                    <a:gd name="connsiteY37" fmla="*/ 368878 h 421477"/>
                    <a:gd name="connsiteX38" fmla="*/ 77931 w 443737"/>
                    <a:gd name="connsiteY38" fmla="*/ 358487 h 421477"/>
                    <a:gd name="connsiteX39" fmla="*/ 72736 w 443737"/>
                    <a:gd name="connsiteY39" fmla="*/ 342900 h 421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443737" h="421477">
                      <a:moveTo>
                        <a:pt x="72736" y="342900"/>
                      </a:moveTo>
                      <a:lnTo>
                        <a:pt x="72736" y="342900"/>
                      </a:lnTo>
                      <a:cubicBezTo>
                        <a:pt x="19105" y="271394"/>
                        <a:pt x="57643" y="333978"/>
                        <a:pt x="25977" y="238991"/>
                      </a:cubicBezTo>
                      <a:cubicBezTo>
                        <a:pt x="7022" y="182133"/>
                        <a:pt x="37254" y="268264"/>
                        <a:pt x="10391" y="207819"/>
                      </a:cubicBezTo>
                      <a:cubicBezTo>
                        <a:pt x="5943" y="197810"/>
                        <a:pt x="0" y="176646"/>
                        <a:pt x="0" y="176646"/>
                      </a:cubicBezTo>
                      <a:cubicBezTo>
                        <a:pt x="1732" y="159328"/>
                        <a:pt x="-753" y="141048"/>
                        <a:pt x="5195" y="124691"/>
                      </a:cubicBezTo>
                      <a:cubicBezTo>
                        <a:pt x="7066" y="119544"/>
                        <a:pt x="16224" y="122534"/>
                        <a:pt x="20781" y="119496"/>
                      </a:cubicBezTo>
                      <a:cubicBezTo>
                        <a:pt x="26895" y="115420"/>
                        <a:pt x="31172" y="109105"/>
                        <a:pt x="36368" y="103909"/>
                      </a:cubicBezTo>
                      <a:cubicBezTo>
                        <a:pt x="38100" y="98714"/>
                        <a:pt x="38525" y="92880"/>
                        <a:pt x="41563" y="88323"/>
                      </a:cubicBezTo>
                      <a:cubicBezTo>
                        <a:pt x="49563" y="76324"/>
                        <a:pt x="61237" y="70012"/>
                        <a:pt x="72736" y="62346"/>
                      </a:cubicBezTo>
                      <a:cubicBezTo>
                        <a:pt x="89203" y="37645"/>
                        <a:pt x="77202" y="48735"/>
                        <a:pt x="114300" y="36369"/>
                      </a:cubicBezTo>
                      <a:lnTo>
                        <a:pt x="129886" y="31173"/>
                      </a:lnTo>
                      <a:cubicBezTo>
                        <a:pt x="141378" y="19681"/>
                        <a:pt x="146591" y="12430"/>
                        <a:pt x="161059" y="5196"/>
                      </a:cubicBezTo>
                      <a:cubicBezTo>
                        <a:pt x="165957" y="2747"/>
                        <a:pt x="171450" y="1732"/>
                        <a:pt x="176645" y="0"/>
                      </a:cubicBezTo>
                      <a:cubicBezTo>
                        <a:pt x="181840" y="1732"/>
                        <a:pt x="189048" y="740"/>
                        <a:pt x="192231" y="5196"/>
                      </a:cubicBezTo>
                      <a:cubicBezTo>
                        <a:pt x="198597" y="14109"/>
                        <a:pt x="199158" y="25978"/>
                        <a:pt x="202622" y="36369"/>
                      </a:cubicBezTo>
                      <a:lnTo>
                        <a:pt x="207818" y="51955"/>
                      </a:lnTo>
                      <a:lnTo>
                        <a:pt x="213013" y="67541"/>
                      </a:lnTo>
                      <a:lnTo>
                        <a:pt x="218209" y="83128"/>
                      </a:lnTo>
                      <a:cubicBezTo>
                        <a:pt x="225136" y="81396"/>
                        <a:pt x="232125" y="79894"/>
                        <a:pt x="238991" y="77932"/>
                      </a:cubicBezTo>
                      <a:cubicBezTo>
                        <a:pt x="244257" y="76428"/>
                        <a:pt x="249101" y="72737"/>
                        <a:pt x="254577" y="72737"/>
                      </a:cubicBezTo>
                      <a:cubicBezTo>
                        <a:pt x="260053" y="72737"/>
                        <a:pt x="264968" y="76200"/>
                        <a:pt x="270163" y="77932"/>
                      </a:cubicBezTo>
                      <a:cubicBezTo>
                        <a:pt x="275359" y="76200"/>
                        <a:pt x="281473" y="76158"/>
                        <a:pt x="285750" y="72737"/>
                      </a:cubicBezTo>
                      <a:cubicBezTo>
                        <a:pt x="319323" y="45879"/>
                        <a:pt x="272550" y="65013"/>
                        <a:pt x="311727" y="51955"/>
                      </a:cubicBezTo>
                      <a:cubicBezTo>
                        <a:pt x="315191" y="46760"/>
                        <a:pt x="315929" y="37194"/>
                        <a:pt x="322118" y="36369"/>
                      </a:cubicBezTo>
                      <a:cubicBezTo>
                        <a:pt x="390221" y="27289"/>
                        <a:pt x="383707" y="23706"/>
                        <a:pt x="394854" y="57150"/>
                      </a:cubicBezTo>
                      <a:cubicBezTo>
                        <a:pt x="393122" y="64077"/>
                        <a:pt x="389659" y="70792"/>
                        <a:pt x="389659" y="77932"/>
                      </a:cubicBezTo>
                      <a:cubicBezTo>
                        <a:pt x="389659" y="116516"/>
                        <a:pt x="392698" y="99598"/>
                        <a:pt x="405245" y="124691"/>
                      </a:cubicBezTo>
                      <a:cubicBezTo>
                        <a:pt x="426760" y="167719"/>
                        <a:pt x="391050" y="111190"/>
                        <a:pt x="420831" y="155864"/>
                      </a:cubicBezTo>
                      <a:cubicBezTo>
                        <a:pt x="422563" y="181841"/>
                        <a:pt x="423302" y="207904"/>
                        <a:pt x="426027" y="233796"/>
                      </a:cubicBezTo>
                      <a:cubicBezTo>
                        <a:pt x="432872" y="298827"/>
                        <a:pt x="465039" y="196387"/>
                        <a:pt x="420831" y="358487"/>
                      </a:cubicBezTo>
                      <a:cubicBezTo>
                        <a:pt x="419547" y="363197"/>
                        <a:pt x="390147" y="372179"/>
                        <a:pt x="384463" y="374073"/>
                      </a:cubicBezTo>
                      <a:cubicBezTo>
                        <a:pt x="348151" y="401306"/>
                        <a:pt x="378947" y="381632"/>
                        <a:pt x="348095" y="394855"/>
                      </a:cubicBezTo>
                      <a:cubicBezTo>
                        <a:pt x="329706" y="402736"/>
                        <a:pt x="317423" y="413273"/>
                        <a:pt x="296141" y="415637"/>
                      </a:cubicBezTo>
                      <a:lnTo>
                        <a:pt x="249381" y="420832"/>
                      </a:lnTo>
                      <a:cubicBezTo>
                        <a:pt x="122546" y="414491"/>
                        <a:pt x="176341" y="437491"/>
                        <a:pt x="119495" y="394855"/>
                      </a:cubicBezTo>
                      <a:cubicBezTo>
                        <a:pt x="114500" y="391108"/>
                        <a:pt x="109104" y="387928"/>
                        <a:pt x="103909" y="384464"/>
                      </a:cubicBezTo>
                      <a:cubicBezTo>
                        <a:pt x="100445" y="379269"/>
                        <a:pt x="97933" y="373293"/>
                        <a:pt x="93518" y="368878"/>
                      </a:cubicBezTo>
                      <a:cubicBezTo>
                        <a:pt x="89102" y="364463"/>
                        <a:pt x="82926" y="362234"/>
                        <a:pt x="77931" y="358487"/>
                      </a:cubicBezTo>
                      <a:cubicBezTo>
                        <a:pt x="54091" y="340607"/>
                        <a:pt x="73602" y="345498"/>
                        <a:pt x="72736" y="342900"/>
                      </a:cubicBezTo>
                      <a:close/>
                    </a:path>
                  </a:pathLst>
                </a:custGeom>
                <a:solidFill>
                  <a:srgbClr val="B46B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79" t="26590" r="6110" b="65122"/>
              <a:stretch/>
            </p:blipFill>
            <p:spPr>
              <a:xfrm>
                <a:off x="3890939" y="5066269"/>
                <a:ext cx="768408" cy="401669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6561" y="4036923"/>
              <a:ext cx="1454742" cy="13275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114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94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93"/>
          <a:stretch/>
        </p:blipFill>
        <p:spPr>
          <a:xfrm>
            <a:off x="0" y="0"/>
            <a:ext cx="12192000" cy="68660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r="2390" b="3305"/>
          <a:stretch/>
        </p:blipFill>
        <p:spPr>
          <a:xfrm>
            <a:off x="0" y="-497974"/>
            <a:ext cx="12192000" cy="74217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99258" y="207527"/>
            <a:ext cx="93362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شَكَر ال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تِّ</a:t>
            </a:r>
            <a:r>
              <a:rPr lang="ar-AE" sz="48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نين 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تَ</a:t>
            </a:r>
            <a:r>
              <a:rPr lang="ar-AE" sz="48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مْسوحًا وأَهْداه ساعَ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ة</a:t>
            </a:r>
            <a:r>
              <a:rPr lang="ar-AE" sz="48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 مُنبه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ة</a:t>
            </a:r>
            <a:r>
              <a:rPr lang="ar-AE" sz="48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.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1893" y="1117716"/>
            <a:ext cx="6538710" cy="4157218"/>
            <a:chOff x="98854" y="2286536"/>
            <a:chExt cx="6538710" cy="4157218"/>
          </a:xfrm>
        </p:grpSpPr>
        <p:pic>
          <p:nvPicPr>
            <p:cNvPr id="5" name="Picture 2" descr="http://www.freepngclipart.com/download/dragon/22470-dragon-for-kids-gallery-library-hd-photos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8854" y="2286536"/>
              <a:ext cx="6538710" cy="4157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4123" y="2971078"/>
              <a:ext cx="1635974" cy="1492922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" r="2922" b="-5078"/>
          <a:stretch/>
        </p:blipFill>
        <p:spPr>
          <a:xfrm rot="21002303">
            <a:off x="2985082" y="3452087"/>
            <a:ext cx="3062539" cy="34077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-9385" b="-9495"/>
          <a:stretch/>
        </p:blipFill>
        <p:spPr>
          <a:xfrm>
            <a:off x="7032730" y="3543300"/>
            <a:ext cx="2642892" cy="31755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69" y="4704452"/>
            <a:ext cx="1890584" cy="189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5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4.16667E-7 -3.7037E-6 C 0.00039 -0.00949 0.00026 -0.01898 0.0013 -0.02824 C 0.00169 -0.03263 0.00651 -0.03935 0.00781 -0.04212 C 0.00963 -0.04583 0.01081 -0.05092 0.01315 -0.05393 C 0.01536 -0.05671 0.01823 -0.0581 0.02096 -0.05856 C 0.03724 -0.06064 0.05351 -0.06018 0.06966 -0.06087 C 0.07148 -0.0625 0.07331 -0.06365 0.075 -0.0655 C 0.07604 -0.06666 0.07643 -0.06967 0.0776 -0.07013 C 0.08138 -0.07199 0.08542 -0.07175 0.08945 -0.07245 L 0.14466 -0.07013 C 0.14778 -0.0699 0.15091 -0.06921 0.1539 -0.06782 C 0.18854 -0.05254 0.13359 -0.07268 0.16706 -0.06087 C 0.16836 -0.05925 0.16953 -0.05694 0.17096 -0.05625 C 0.17526 -0.05439 0.17982 -0.05486 0.18411 -0.05393 C 0.18685 -0.05324 0.18945 -0.05231 0.19206 -0.05162 C 0.19635 -0.04398 0.19596 -0.04791 0.19596 -0.04212 L 0.19596 -0.04212 " pathEditMode="relative" ptsTypes="AAAAAAAAAAAAAAAA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93"/>
          <a:stretch/>
        </p:blipFill>
        <p:spPr>
          <a:xfrm>
            <a:off x="0" y="0"/>
            <a:ext cx="12192000" cy="68660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r="2390" b="3305"/>
          <a:stretch/>
        </p:blipFill>
        <p:spPr>
          <a:xfrm>
            <a:off x="0" y="-497974"/>
            <a:ext cx="12192000" cy="742171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1893" y="1117716"/>
            <a:ext cx="6538710" cy="4157218"/>
            <a:chOff x="98854" y="2286536"/>
            <a:chExt cx="6538710" cy="4157218"/>
          </a:xfrm>
        </p:grpSpPr>
        <p:pic>
          <p:nvPicPr>
            <p:cNvPr id="6" name="Picture 2" descr="http://www.freepngclipart.com/download/dragon/22470-dragon-for-kids-gallery-library-hd-photo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8854" y="2286536"/>
              <a:ext cx="6538710" cy="4157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4123" y="2971078"/>
              <a:ext cx="1635974" cy="1492922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" r="2922" b="-5078"/>
          <a:stretch/>
        </p:blipFill>
        <p:spPr>
          <a:xfrm rot="21002303">
            <a:off x="2985082" y="3452087"/>
            <a:ext cx="3062539" cy="340777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820281" y="3543300"/>
            <a:ext cx="2642892" cy="3175562"/>
            <a:chOff x="6820281" y="3543300"/>
            <a:chExt cx="2642892" cy="317556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-9385" b="-9495"/>
            <a:stretch/>
          </p:blipFill>
          <p:spPr>
            <a:xfrm flipH="1">
              <a:off x="6820281" y="3543300"/>
              <a:ext cx="2642892" cy="317556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589" y="4329642"/>
              <a:ext cx="1890584" cy="1890584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631777" y="143359"/>
            <a:ext cx="70711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عاد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تَ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مْسوح إِلى البَيْ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سَعيدًا.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3513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4.16667E-7 2.96296E-6 C 0.02656 -0.02593 0.00377 -0.00487 0.02357 -0.02107 C 0.0263 -0.02338 0.02877 -0.02639 0.03151 -0.02825 C 0.0345 -0.03033 0.03763 -0.03102 0.04075 -0.03288 C 0.04557 -0.03565 0.05026 -0.03959 0.05521 -0.04213 C 0.05898 -0.04445 0.06758 -0.04584 0.07096 -0.047 C 0.07278 -0.04746 0.07448 -0.04885 0.0763 -0.04931 C 0.10625 -0.05556 0.11224 -0.0544 0.14596 -0.05625 C 0.15911 -0.06042 0.20443 -0.07431 0.22357 -0.08195 C 0.22851 -0.08403 0.23307 -0.08797 0.23802 -0.08913 C 0.24896 -0.09121 0.26002 -0.09051 0.27096 -0.09144 C 0.2806 -0.09213 0.29023 -0.0926 0.29987 -0.09375 C 0.38021 -0.10348 0.27903 -0.09422 0.35651 -0.1007 L 0.36966 -0.10301 C 0.37747 -0.10463 0.38541 -0.10649 0.39336 -0.10764 C 0.40078 -0.1088 0.4082 -0.10926 0.41562 -0.11019 C 0.42044 -0.11158 0.42539 -0.11297 0.43021 -0.11482 C 0.43151 -0.11528 0.43268 -0.1169 0.43411 -0.11713 C 0.44596 -0.11852 0.45781 -0.11875 0.46966 -0.11945 L 0.48672 -0.12408 L 0.51562 -0.13102 C 0.51745 -0.13172 0.51914 -0.13311 0.52096 -0.13357 C 0.52877 -0.13473 0.53672 -0.13496 0.54466 -0.13588 C 0.54674 -0.13658 0.54896 -0.1375 0.55117 -0.1382 C 0.56666 -0.14213 0.55846 -0.13774 0.56693 -0.14283 C 0.56836 -0.14445 0.56953 -0.1463 0.57096 -0.14746 C 0.57396 -0.15024 0.57851 -0.15093 0.58151 -0.15209 C 0.58281 -0.15278 0.58411 -0.15371 0.58541 -0.15463 C 0.58633 -0.15695 0.58698 -0.1595 0.58802 -0.16158 C 0.58919 -0.16413 0.59088 -0.16575 0.59193 -0.16852 C 0.59271 -0.17061 0.59336 -0.17547 0.59336 -0.17547 L 0.59336 -0.17547 " pathEditMode="relative" ptsTypes="AAAAAAAAAAAAAAAAAAAAAAAAAAAAAAA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t="5199" r="3048" b="5280"/>
          <a:stretch/>
        </p:blipFill>
        <p:spPr>
          <a:xfrm>
            <a:off x="19159" y="-21771"/>
            <a:ext cx="12172840" cy="68797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2" b="3185"/>
          <a:stretch/>
        </p:blipFill>
        <p:spPr>
          <a:xfrm>
            <a:off x="0" y="-21770"/>
            <a:ext cx="12191999" cy="6879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86300"/>
            <a:ext cx="121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وَبَدَأَ يَرْسم رَسْمَ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ة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جَديد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ة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فيها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تَ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نين صَغير يَب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سم.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93920" y="2167174"/>
            <a:ext cx="3441819" cy="5064323"/>
            <a:chOff x="893920" y="2167174"/>
            <a:chExt cx="3441819" cy="5064323"/>
          </a:xfrm>
        </p:grpSpPr>
        <p:grpSp>
          <p:nvGrpSpPr>
            <p:cNvPr id="7" name="Group 6"/>
            <p:cNvGrpSpPr/>
            <p:nvPr/>
          </p:nvGrpSpPr>
          <p:grpSpPr>
            <a:xfrm>
              <a:off x="893920" y="2167174"/>
              <a:ext cx="3377307" cy="5064323"/>
              <a:chOff x="97422" y="27934"/>
              <a:chExt cx="4825095" cy="723530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4260"/>
              <a:stretch/>
            </p:blipFill>
            <p:spPr>
              <a:xfrm>
                <a:off x="97422" y="27934"/>
                <a:ext cx="4256864" cy="7235303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745" t="31419" r="37988"/>
              <a:stretch/>
            </p:blipFill>
            <p:spPr>
              <a:xfrm>
                <a:off x="4291145" y="2291231"/>
                <a:ext cx="631372" cy="4962037"/>
              </a:xfrm>
              <a:prstGeom prst="rect">
                <a:avLst/>
              </a:prstGeom>
            </p:spPr>
          </p:pic>
        </p:grpSp>
        <p:sp>
          <p:nvSpPr>
            <p:cNvPr id="11" name="Freeform 10"/>
            <p:cNvSpPr/>
            <p:nvPr/>
          </p:nvSpPr>
          <p:spPr>
            <a:xfrm>
              <a:off x="3930827" y="3780899"/>
              <a:ext cx="404912" cy="608950"/>
            </a:xfrm>
            <a:custGeom>
              <a:avLst/>
              <a:gdLst>
                <a:gd name="connsiteX0" fmla="*/ 189438 w 404912"/>
                <a:gd name="connsiteY0" fmla="*/ 605307 h 608950"/>
                <a:gd name="connsiteX1" fmla="*/ 189438 w 404912"/>
                <a:gd name="connsiteY1" fmla="*/ 605307 h 608950"/>
                <a:gd name="connsiteX2" fmla="*/ 174865 w 404912"/>
                <a:gd name="connsiteY2" fmla="*/ 576162 h 608950"/>
                <a:gd name="connsiteX3" fmla="*/ 163936 w 404912"/>
                <a:gd name="connsiteY3" fmla="*/ 561590 h 608950"/>
                <a:gd name="connsiteX4" fmla="*/ 160293 w 404912"/>
                <a:gd name="connsiteY4" fmla="*/ 550661 h 608950"/>
                <a:gd name="connsiteX5" fmla="*/ 153007 w 404912"/>
                <a:gd name="connsiteY5" fmla="*/ 532446 h 608950"/>
                <a:gd name="connsiteX6" fmla="*/ 138435 w 404912"/>
                <a:gd name="connsiteY6" fmla="*/ 506945 h 608950"/>
                <a:gd name="connsiteX7" fmla="*/ 134792 w 404912"/>
                <a:gd name="connsiteY7" fmla="*/ 492373 h 608950"/>
                <a:gd name="connsiteX8" fmla="*/ 123863 w 404912"/>
                <a:gd name="connsiteY8" fmla="*/ 485087 h 608950"/>
                <a:gd name="connsiteX9" fmla="*/ 109291 w 404912"/>
                <a:gd name="connsiteY9" fmla="*/ 463228 h 608950"/>
                <a:gd name="connsiteX10" fmla="*/ 98362 w 404912"/>
                <a:gd name="connsiteY10" fmla="*/ 441370 h 608950"/>
                <a:gd name="connsiteX11" fmla="*/ 87433 w 404912"/>
                <a:gd name="connsiteY11" fmla="*/ 419512 h 608950"/>
                <a:gd name="connsiteX12" fmla="*/ 76504 w 404912"/>
                <a:gd name="connsiteY12" fmla="*/ 350295 h 608950"/>
                <a:gd name="connsiteX13" fmla="*/ 72861 w 404912"/>
                <a:gd name="connsiteY13" fmla="*/ 328436 h 608950"/>
                <a:gd name="connsiteX14" fmla="*/ 65575 w 404912"/>
                <a:gd name="connsiteY14" fmla="*/ 306578 h 608950"/>
                <a:gd name="connsiteX15" fmla="*/ 47359 w 404912"/>
                <a:gd name="connsiteY15" fmla="*/ 288363 h 608950"/>
                <a:gd name="connsiteX16" fmla="*/ 40073 w 404912"/>
                <a:gd name="connsiteY16" fmla="*/ 266505 h 608950"/>
                <a:gd name="connsiteX17" fmla="*/ 32787 w 404912"/>
                <a:gd name="connsiteY17" fmla="*/ 241004 h 608950"/>
                <a:gd name="connsiteX18" fmla="*/ 25501 w 404912"/>
                <a:gd name="connsiteY18" fmla="*/ 164500 h 608950"/>
                <a:gd name="connsiteX19" fmla="*/ 21858 w 404912"/>
                <a:gd name="connsiteY19" fmla="*/ 135356 h 608950"/>
                <a:gd name="connsiteX20" fmla="*/ 18215 w 404912"/>
                <a:gd name="connsiteY20" fmla="*/ 102569 h 608950"/>
                <a:gd name="connsiteX21" fmla="*/ 10929 w 404912"/>
                <a:gd name="connsiteY21" fmla="*/ 77068 h 608950"/>
                <a:gd name="connsiteX22" fmla="*/ 7286 w 404912"/>
                <a:gd name="connsiteY22" fmla="*/ 55209 h 608950"/>
                <a:gd name="connsiteX23" fmla="*/ 3643 w 404912"/>
                <a:gd name="connsiteY23" fmla="*/ 29708 h 608950"/>
                <a:gd name="connsiteX24" fmla="*/ 0 w 404912"/>
                <a:gd name="connsiteY24" fmla="*/ 18779 h 608950"/>
                <a:gd name="connsiteX25" fmla="*/ 14572 w 404912"/>
                <a:gd name="connsiteY25" fmla="*/ 564 h 608950"/>
                <a:gd name="connsiteX26" fmla="*/ 105648 w 404912"/>
                <a:gd name="connsiteY26" fmla="*/ 7850 h 608950"/>
                <a:gd name="connsiteX27" fmla="*/ 120220 w 404912"/>
                <a:gd name="connsiteY27" fmla="*/ 11493 h 608950"/>
                <a:gd name="connsiteX28" fmla="*/ 131149 w 404912"/>
                <a:gd name="connsiteY28" fmla="*/ 15136 h 608950"/>
                <a:gd name="connsiteX29" fmla="*/ 171222 w 404912"/>
                <a:gd name="connsiteY29" fmla="*/ 18779 h 608950"/>
                <a:gd name="connsiteX30" fmla="*/ 214939 w 404912"/>
                <a:gd name="connsiteY30" fmla="*/ 26065 h 608950"/>
                <a:gd name="connsiteX31" fmla="*/ 316944 w 404912"/>
                <a:gd name="connsiteY31" fmla="*/ 33351 h 608950"/>
                <a:gd name="connsiteX32" fmla="*/ 357017 w 404912"/>
                <a:gd name="connsiteY32" fmla="*/ 40637 h 608950"/>
                <a:gd name="connsiteX33" fmla="*/ 375232 w 404912"/>
                <a:gd name="connsiteY33" fmla="*/ 44280 h 608950"/>
                <a:gd name="connsiteX34" fmla="*/ 378875 w 404912"/>
                <a:gd name="connsiteY34" fmla="*/ 66138 h 608950"/>
                <a:gd name="connsiteX35" fmla="*/ 371589 w 404912"/>
                <a:gd name="connsiteY35" fmla="*/ 211860 h 608950"/>
                <a:gd name="connsiteX36" fmla="*/ 367946 w 404912"/>
                <a:gd name="connsiteY36" fmla="*/ 284720 h 608950"/>
                <a:gd name="connsiteX37" fmla="*/ 342445 w 404912"/>
                <a:gd name="connsiteY37" fmla="*/ 608950 h 608950"/>
                <a:gd name="connsiteX38" fmla="*/ 189438 w 404912"/>
                <a:gd name="connsiteY38" fmla="*/ 605307 h 60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4912" h="608950">
                  <a:moveTo>
                    <a:pt x="189438" y="605307"/>
                  </a:moveTo>
                  <a:lnTo>
                    <a:pt x="189438" y="605307"/>
                  </a:lnTo>
                  <a:cubicBezTo>
                    <a:pt x="184580" y="595592"/>
                    <a:pt x="180338" y="585544"/>
                    <a:pt x="174865" y="576162"/>
                  </a:cubicBezTo>
                  <a:cubicBezTo>
                    <a:pt x="171806" y="570917"/>
                    <a:pt x="166948" y="566862"/>
                    <a:pt x="163936" y="561590"/>
                  </a:cubicBezTo>
                  <a:cubicBezTo>
                    <a:pt x="162031" y="558256"/>
                    <a:pt x="161641" y="554257"/>
                    <a:pt x="160293" y="550661"/>
                  </a:cubicBezTo>
                  <a:cubicBezTo>
                    <a:pt x="157997" y="544538"/>
                    <a:pt x="155663" y="538422"/>
                    <a:pt x="153007" y="532446"/>
                  </a:cubicBezTo>
                  <a:cubicBezTo>
                    <a:pt x="146844" y="518580"/>
                    <a:pt x="146249" y="518666"/>
                    <a:pt x="138435" y="506945"/>
                  </a:cubicBezTo>
                  <a:cubicBezTo>
                    <a:pt x="137221" y="502088"/>
                    <a:pt x="137569" y="496539"/>
                    <a:pt x="134792" y="492373"/>
                  </a:cubicBezTo>
                  <a:cubicBezTo>
                    <a:pt x="132363" y="488730"/>
                    <a:pt x="126746" y="488382"/>
                    <a:pt x="123863" y="485087"/>
                  </a:cubicBezTo>
                  <a:cubicBezTo>
                    <a:pt x="118097" y="478497"/>
                    <a:pt x="112060" y="471536"/>
                    <a:pt x="109291" y="463228"/>
                  </a:cubicBezTo>
                  <a:cubicBezTo>
                    <a:pt x="100134" y="435758"/>
                    <a:pt x="112486" y="469618"/>
                    <a:pt x="98362" y="441370"/>
                  </a:cubicBezTo>
                  <a:cubicBezTo>
                    <a:pt x="83279" y="411205"/>
                    <a:pt x="108314" y="450833"/>
                    <a:pt x="87433" y="419512"/>
                  </a:cubicBezTo>
                  <a:cubicBezTo>
                    <a:pt x="77481" y="369752"/>
                    <a:pt x="92823" y="448213"/>
                    <a:pt x="76504" y="350295"/>
                  </a:cubicBezTo>
                  <a:cubicBezTo>
                    <a:pt x="75290" y="343009"/>
                    <a:pt x="74653" y="335602"/>
                    <a:pt x="72861" y="328436"/>
                  </a:cubicBezTo>
                  <a:cubicBezTo>
                    <a:pt x="70998" y="320985"/>
                    <a:pt x="71006" y="312009"/>
                    <a:pt x="65575" y="306578"/>
                  </a:cubicBezTo>
                  <a:lnTo>
                    <a:pt x="47359" y="288363"/>
                  </a:lnTo>
                  <a:lnTo>
                    <a:pt x="40073" y="266505"/>
                  </a:lnTo>
                  <a:cubicBezTo>
                    <a:pt x="37186" y="257843"/>
                    <a:pt x="34312" y="250153"/>
                    <a:pt x="32787" y="241004"/>
                  </a:cubicBezTo>
                  <a:cubicBezTo>
                    <a:pt x="28163" y="213257"/>
                    <a:pt x="28306" y="193953"/>
                    <a:pt x="25501" y="164500"/>
                  </a:cubicBezTo>
                  <a:cubicBezTo>
                    <a:pt x="24573" y="154754"/>
                    <a:pt x="23002" y="145079"/>
                    <a:pt x="21858" y="135356"/>
                  </a:cubicBezTo>
                  <a:cubicBezTo>
                    <a:pt x="20573" y="124435"/>
                    <a:pt x="19887" y="113437"/>
                    <a:pt x="18215" y="102569"/>
                  </a:cubicBezTo>
                  <a:cubicBezTo>
                    <a:pt x="16908" y="94074"/>
                    <a:pt x="13649" y="85229"/>
                    <a:pt x="10929" y="77068"/>
                  </a:cubicBezTo>
                  <a:cubicBezTo>
                    <a:pt x="9715" y="69782"/>
                    <a:pt x="8409" y="62510"/>
                    <a:pt x="7286" y="55209"/>
                  </a:cubicBezTo>
                  <a:cubicBezTo>
                    <a:pt x="5980" y="46722"/>
                    <a:pt x="5327" y="38128"/>
                    <a:pt x="3643" y="29708"/>
                  </a:cubicBezTo>
                  <a:cubicBezTo>
                    <a:pt x="2890" y="25943"/>
                    <a:pt x="1214" y="22422"/>
                    <a:pt x="0" y="18779"/>
                  </a:cubicBezTo>
                  <a:cubicBezTo>
                    <a:pt x="4857" y="12707"/>
                    <a:pt x="6922" y="1955"/>
                    <a:pt x="14572" y="564"/>
                  </a:cubicBezTo>
                  <a:cubicBezTo>
                    <a:pt x="27432" y="-1774"/>
                    <a:pt x="82514" y="3644"/>
                    <a:pt x="105648" y="7850"/>
                  </a:cubicBezTo>
                  <a:cubicBezTo>
                    <a:pt x="110574" y="8746"/>
                    <a:pt x="115406" y="10118"/>
                    <a:pt x="120220" y="11493"/>
                  </a:cubicBezTo>
                  <a:cubicBezTo>
                    <a:pt x="123912" y="12548"/>
                    <a:pt x="127348" y="14593"/>
                    <a:pt x="131149" y="15136"/>
                  </a:cubicBezTo>
                  <a:cubicBezTo>
                    <a:pt x="144427" y="17033"/>
                    <a:pt x="157864" y="17565"/>
                    <a:pt x="171222" y="18779"/>
                  </a:cubicBezTo>
                  <a:cubicBezTo>
                    <a:pt x="186451" y="21825"/>
                    <a:pt x="199125" y="24710"/>
                    <a:pt x="214939" y="26065"/>
                  </a:cubicBezTo>
                  <a:cubicBezTo>
                    <a:pt x="248903" y="28976"/>
                    <a:pt x="282942" y="30922"/>
                    <a:pt x="316944" y="33351"/>
                  </a:cubicBezTo>
                  <a:cubicBezTo>
                    <a:pt x="361938" y="42350"/>
                    <a:pt x="305747" y="31315"/>
                    <a:pt x="357017" y="40637"/>
                  </a:cubicBezTo>
                  <a:cubicBezTo>
                    <a:pt x="363109" y="41745"/>
                    <a:pt x="369160" y="43066"/>
                    <a:pt x="375232" y="44280"/>
                  </a:cubicBezTo>
                  <a:cubicBezTo>
                    <a:pt x="389122" y="65115"/>
                    <a:pt x="379979" y="45169"/>
                    <a:pt x="378875" y="66138"/>
                  </a:cubicBezTo>
                  <a:cubicBezTo>
                    <a:pt x="370690" y="221663"/>
                    <a:pt x="384206" y="148771"/>
                    <a:pt x="371589" y="211860"/>
                  </a:cubicBezTo>
                  <a:cubicBezTo>
                    <a:pt x="370375" y="236147"/>
                    <a:pt x="368396" y="260407"/>
                    <a:pt x="367946" y="284720"/>
                  </a:cubicBezTo>
                  <a:cubicBezTo>
                    <a:pt x="361865" y="613085"/>
                    <a:pt x="469881" y="587711"/>
                    <a:pt x="342445" y="608950"/>
                  </a:cubicBezTo>
                  <a:lnTo>
                    <a:pt x="189438" y="605307"/>
                  </a:lnTo>
                  <a:close/>
                </a:path>
              </a:pathLst>
            </a:custGeom>
            <a:solidFill>
              <a:srgbClr val="EEFF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621170" y="3464520"/>
              <a:ext cx="360659" cy="648458"/>
            </a:xfrm>
            <a:custGeom>
              <a:avLst/>
              <a:gdLst>
                <a:gd name="connsiteX0" fmla="*/ 0 w 360659"/>
                <a:gd name="connsiteY0" fmla="*/ 54645 h 648458"/>
                <a:gd name="connsiteX1" fmla="*/ 0 w 360659"/>
                <a:gd name="connsiteY1" fmla="*/ 54645 h 648458"/>
                <a:gd name="connsiteX2" fmla="*/ 18215 w 360659"/>
                <a:gd name="connsiteY2" fmla="*/ 83789 h 648458"/>
                <a:gd name="connsiteX3" fmla="*/ 21858 w 360659"/>
                <a:gd name="connsiteY3" fmla="*/ 94718 h 648458"/>
                <a:gd name="connsiteX4" fmla="*/ 51002 w 360659"/>
                <a:gd name="connsiteY4" fmla="*/ 448092 h 648458"/>
                <a:gd name="connsiteX5" fmla="*/ 360659 w 360659"/>
                <a:gd name="connsiteY5" fmla="*/ 648458 h 648458"/>
                <a:gd name="connsiteX6" fmla="*/ 204009 w 360659"/>
                <a:gd name="connsiteY6" fmla="*/ 0 h 648458"/>
                <a:gd name="connsiteX7" fmla="*/ 3643 w 360659"/>
                <a:gd name="connsiteY7" fmla="*/ 54645 h 648458"/>
                <a:gd name="connsiteX8" fmla="*/ 163936 w 360659"/>
                <a:gd name="connsiteY8" fmla="*/ 54645 h 64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659" h="648458">
                  <a:moveTo>
                    <a:pt x="0" y="54645"/>
                  </a:moveTo>
                  <a:lnTo>
                    <a:pt x="0" y="54645"/>
                  </a:lnTo>
                  <a:cubicBezTo>
                    <a:pt x="6072" y="64360"/>
                    <a:pt x="12729" y="73732"/>
                    <a:pt x="18215" y="83789"/>
                  </a:cubicBezTo>
                  <a:cubicBezTo>
                    <a:pt x="20054" y="87160"/>
                    <a:pt x="-8501" y="75896"/>
                    <a:pt x="21858" y="94718"/>
                  </a:cubicBezTo>
                  <a:lnTo>
                    <a:pt x="51002" y="448092"/>
                  </a:lnTo>
                  <a:lnTo>
                    <a:pt x="360659" y="648458"/>
                  </a:lnTo>
                  <a:lnTo>
                    <a:pt x="204009" y="0"/>
                  </a:lnTo>
                  <a:lnTo>
                    <a:pt x="3643" y="54645"/>
                  </a:lnTo>
                  <a:lnTo>
                    <a:pt x="163936" y="54645"/>
                  </a:lnTo>
                </a:path>
              </a:pathLst>
            </a:custGeom>
            <a:solidFill>
              <a:srgbClr val="F6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AutoShape 2" descr="ÙØªÙØ¬Ø© Ø¨Ø­Ø« Ø§ÙØµÙØ± Ø¹Ù âªPaint Palette 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4" descr="ÙØªÙØ¬Ø© Ø¨Ø­Ø« Ø§ÙØµÙØ± Ø¹Ù âªpaint brush clipart pngâ¬â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265374" y="2611263"/>
            <a:ext cx="3875453" cy="3838521"/>
            <a:chOff x="4265374" y="2611263"/>
            <a:chExt cx="3875453" cy="38385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807" y="2611263"/>
              <a:ext cx="3554186" cy="383852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9494701">
              <a:off x="6899596" y="3934829"/>
              <a:ext cx="1241231" cy="130734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666770">
              <a:off x="4449552" y="2453724"/>
              <a:ext cx="920886" cy="1289241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 rot="21297016">
            <a:off x="2150076" y="2635977"/>
            <a:ext cx="1471094" cy="177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" r="2922" b="-5078"/>
          <a:stretch/>
        </p:blipFill>
        <p:spPr>
          <a:xfrm rot="21002303">
            <a:off x="2233350" y="2901858"/>
            <a:ext cx="1347828" cy="149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7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843849"/>
          </a:xfrm>
          <a:prstGeom prst="rect">
            <a:avLst/>
          </a:prstGeom>
          <a:solidFill>
            <a:srgbClr val="454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4843849"/>
            <a:ext cx="12192000" cy="2014151"/>
          </a:xfrm>
          <a:prstGeom prst="rect">
            <a:avLst/>
          </a:prstGeom>
          <a:solidFill>
            <a:srgbClr val="88A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55"/>
          <a:stretch/>
        </p:blipFill>
        <p:spPr>
          <a:xfrm>
            <a:off x="-428369" y="1667060"/>
            <a:ext cx="3690551" cy="23113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30433" y="168073"/>
            <a:ext cx="110738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4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والسَّاعة المنبهة </a:t>
            </a:r>
            <a:r>
              <a:rPr lang="ar-AE" sz="4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تَ</a:t>
            </a:r>
            <a:r>
              <a:rPr lang="ar-AE" sz="44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صْدر صَوْ</a:t>
            </a:r>
            <a:r>
              <a:rPr lang="ar-AE" sz="4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تًـ</a:t>
            </a:r>
            <a:r>
              <a:rPr lang="ar-AE" sz="44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ا خاف</a:t>
            </a:r>
            <a:r>
              <a:rPr lang="ar-AE" sz="4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تً</a:t>
            </a:r>
            <a:r>
              <a:rPr lang="ar-AE" sz="44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ا : </a:t>
            </a:r>
            <a:r>
              <a:rPr lang="ar-AE" sz="4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</a:t>
            </a:r>
            <a:r>
              <a:rPr lang="ar-AE" sz="44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ك 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ك 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ك 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ك .</a:t>
            </a:r>
            <a:endParaRPr lang="en-US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0403" y="3798935"/>
            <a:ext cx="4315597" cy="29552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43" y="3188043"/>
            <a:ext cx="1707716" cy="17077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428" y="2475161"/>
            <a:ext cx="3554186" cy="3838521"/>
          </a:xfrm>
          <a:prstGeom prst="rect">
            <a:avLst/>
          </a:prstGeom>
        </p:spPr>
      </p:pic>
      <p:pic>
        <p:nvPicPr>
          <p:cNvPr id="8" name="CLOCK TIK TIK (SOUND EFFEC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17211" y="-1268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4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1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309407"/>
            </a:fgClr>
            <a:bgClr>
              <a:srgbClr val="B7EBE5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F56F210-182D-4757-ABDD-4A4C0886AA1E}"/>
              </a:ext>
            </a:extLst>
          </p:cNvPr>
          <p:cNvSpPr/>
          <p:nvPr/>
        </p:nvSpPr>
        <p:spPr>
          <a:xfrm>
            <a:off x="204503" y="228601"/>
            <a:ext cx="11747656" cy="461665"/>
          </a:xfrm>
          <a:prstGeom prst="rect">
            <a:avLst/>
          </a:prstGeom>
          <a:ln w="38100"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الأول: 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ذكر المتعلم اسم مؤلف الكتاب والشخص الذي رسم الرسومات التوضيحية له، محددة دور كل منهما.</a:t>
            </a:r>
          </a:p>
        </p:txBody>
      </p:sp>
      <p:sp>
        <p:nvSpPr>
          <p:cNvPr id="5" name="مستطيل 5">
            <a:extLst>
              <a:ext uri="{FF2B5EF4-FFF2-40B4-BE49-F238E27FC236}">
                <a16:creationId xmlns:a16="http://schemas.microsoft.com/office/drawing/2014/main" id="{638FEBE6-49F8-42AB-9C25-047FE337683D}"/>
              </a:ext>
            </a:extLst>
          </p:cNvPr>
          <p:cNvSpPr/>
          <p:nvPr/>
        </p:nvSpPr>
        <p:spPr>
          <a:xfrm>
            <a:off x="1422400" y="1654314"/>
            <a:ext cx="1056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عُنْوانُ الْقِصَّةِ:</a:t>
            </a:r>
            <a:endParaRPr lang="ar-AE" sz="2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8">
            <a:extLst>
              <a:ext uri="{FF2B5EF4-FFF2-40B4-BE49-F238E27FC236}">
                <a16:creationId xmlns:a16="http://schemas.microsoft.com/office/drawing/2014/main" id="{4EE94077-FD72-4310-AA26-FA9DF8EC27EB}"/>
              </a:ext>
            </a:extLst>
          </p:cNvPr>
          <p:cNvSpPr/>
          <p:nvPr/>
        </p:nvSpPr>
        <p:spPr>
          <a:xfrm>
            <a:off x="8839200" y="2852678"/>
            <a:ext cx="3118677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أتوقع أحداث القصة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  <a:endParaRPr lang="ar-AE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AE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ألتزم آداب الاستماع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</a:p>
        </p:txBody>
      </p:sp>
      <p:pic>
        <p:nvPicPr>
          <p:cNvPr id="1026" name="Picture 2" descr="ØµÙØ±Ø© Ø°Ø§Øª ØµÙØ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" t="2759" r="4442" b="3013"/>
          <a:stretch/>
        </p:blipFill>
        <p:spPr bwMode="auto">
          <a:xfrm>
            <a:off x="315310" y="851338"/>
            <a:ext cx="5628290" cy="581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25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4DAF6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مستطيل 3">
            <a:extLst>
              <a:ext uri="{FF2B5EF4-FFF2-40B4-BE49-F238E27FC236}">
                <a16:creationId xmlns:a16="http://schemas.microsoft.com/office/drawing/2014/main" id="{CDCE68D3-A5A3-45AA-A41B-FBA969EADD84}"/>
              </a:ext>
            </a:extLst>
          </p:cNvPr>
          <p:cNvSpPr/>
          <p:nvPr/>
        </p:nvSpPr>
        <p:spPr>
          <a:xfrm>
            <a:off x="7182680" y="1447800"/>
            <a:ext cx="5009321" cy="427809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AE" sz="2800" b="1" dirty="0">
                <a:solidFill>
                  <a:srgbClr val="FF0066"/>
                </a:solidFill>
                <a:latin typeface="Adobe Arabic" panose="02040503050201020203" pitchFamily="18" charset="-78"/>
                <a:cs typeface="Al-Mujahed Gift 5" pitchFamily="2" charset="-78"/>
              </a:rPr>
              <a:t>مستخدمًا اللغة العربية </a:t>
            </a:r>
            <a:endParaRPr lang="ar-AE" sz="2000" b="1" dirty="0">
              <a:solidFill>
                <a:schemeClr val="accent3">
                  <a:lumMod val="50000"/>
                </a:schemeClr>
              </a:solidFill>
              <a:latin typeface="Adobe Arabic" panose="02040503050201020203" pitchFamily="18" charset="-78"/>
              <a:cs typeface="Al-Mujahed Gift 5" pitchFamily="2" charset="-78"/>
            </a:endParaRPr>
          </a:p>
          <a:p>
            <a:pPr algn="ctr" rtl="1">
              <a:lnSpc>
                <a:spcPct val="200000"/>
              </a:lnSpc>
            </a:pP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أُبدي رَأْيي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في 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الْ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ق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ة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؟</a:t>
            </a:r>
            <a:endParaRPr lang="ar-AE" sz="3600" b="1" dirty="0">
              <a:solidFill>
                <a:schemeClr val="accent3">
                  <a:lumMod val="50000"/>
                </a:schemeClr>
              </a:solidFill>
              <a:latin typeface="Adobe Arabic" panose="02040503050201020203" pitchFamily="18" charset="-78"/>
              <a:cs typeface="Al-Mujahed Gift 5" pitchFamily="2" charset="-78"/>
            </a:endParaRPr>
          </a:p>
          <a:p>
            <a:pPr algn="ctr" rtl="1">
              <a:lnSpc>
                <a:spcPct val="200000"/>
              </a:lnSpc>
            </a:pP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أَذْكُر عَناصِر الْقِصَّة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؟</a:t>
            </a:r>
          </a:p>
          <a:p>
            <a:pPr marL="571500" indent="-571500" algn="ctr" rtl="1">
              <a:lnSpc>
                <a:spcPct val="200000"/>
              </a:lnSpc>
              <a:buFontTx/>
              <a:buChar char="-"/>
            </a:pPr>
            <a:endParaRPr lang="ar-SA" sz="3600" b="1" dirty="0">
              <a:solidFill>
                <a:schemeClr val="accent3">
                  <a:lumMod val="50000"/>
                </a:schemeClr>
              </a:solidFill>
              <a:latin typeface="Adobe Arabic" panose="02040503050201020203" pitchFamily="18" charset="-78"/>
              <a:cs typeface="Al-Mujahed Gift 5" pitchFamily="2" charset="-78"/>
            </a:endParaRPr>
          </a:p>
        </p:txBody>
      </p:sp>
      <p:sp>
        <p:nvSpPr>
          <p:cNvPr id="5" name="مستطيل 2">
            <a:extLst>
              <a:ext uri="{FF2B5EF4-FFF2-40B4-BE49-F238E27FC236}">
                <a16:creationId xmlns:a16="http://schemas.microsoft.com/office/drawing/2014/main" id="{57F1E9C8-E558-4F81-99B0-3907A353A74B}"/>
              </a:ext>
            </a:extLst>
          </p:cNvPr>
          <p:cNvSpPr/>
          <p:nvPr/>
        </p:nvSpPr>
        <p:spPr>
          <a:xfrm>
            <a:off x="282713" y="230567"/>
            <a:ext cx="11582400" cy="738664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الثاني: </a:t>
            </a:r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حدد </a:t>
            </a: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المتعلم 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عناصر القصة مستخدم</a:t>
            </a: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اللغة العربية ورأيه فيها.</a:t>
            </a:r>
          </a:p>
        </p:txBody>
      </p:sp>
      <p:pic>
        <p:nvPicPr>
          <p:cNvPr id="7" name="Picture 2" descr="ØµÙØ±Ø© Ø°Ø§Øª ØµÙØ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" t="2759" r="4442" b="3013"/>
          <a:stretch/>
        </p:blipFill>
        <p:spPr bwMode="auto">
          <a:xfrm>
            <a:off x="315310" y="1166648"/>
            <a:ext cx="5628290" cy="559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4DAF6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9A60C92-1583-4ADD-8320-50D43EDC8D79}"/>
              </a:ext>
            </a:extLst>
          </p:cNvPr>
          <p:cNvSpPr/>
          <p:nvPr/>
        </p:nvSpPr>
        <p:spPr>
          <a:xfrm>
            <a:off x="762000" y="2692379"/>
            <a:ext cx="10515599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MCS ALMAALIM HIGH ITALIC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أُجيبُ عَلى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ئ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 و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الاس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تيعاب ح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  <a:p>
            <a:pPr algn="r" rtl="1"/>
            <a:endParaRPr lang="ar-SA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-أُعيدُ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س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 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م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خ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ور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ِ.</a:t>
            </a:r>
            <a:endParaRPr lang="ar-SA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F34AA4F-85FA-411D-943D-14FC5B559A40}"/>
              </a:ext>
            </a:extLst>
          </p:cNvPr>
          <p:cNvSpPr/>
          <p:nvPr/>
        </p:nvSpPr>
        <p:spPr>
          <a:xfrm>
            <a:off x="8534400" y="1399849"/>
            <a:ext cx="23367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أَتَحَدَّثُ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AE71283-C02F-44D5-BB16-B3FA1A74437D}"/>
              </a:ext>
            </a:extLst>
          </p:cNvPr>
          <p:cNvSpPr/>
          <p:nvPr/>
        </p:nvSpPr>
        <p:spPr>
          <a:xfrm>
            <a:off x="304801" y="196944"/>
            <a:ext cx="11582399" cy="646331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الثالث:</a:t>
            </a:r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يد 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المتعلم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سرد القصة مظهر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فهمه للنص ورسالته مستعين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بالصور.</a:t>
            </a:r>
          </a:p>
        </p:txBody>
      </p:sp>
      <p:sp>
        <p:nvSpPr>
          <p:cNvPr id="9" name="مستطيل 2">
            <a:extLst>
              <a:ext uri="{FF2B5EF4-FFF2-40B4-BE49-F238E27FC236}">
                <a16:creationId xmlns:a16="http://schemas.microsoft.com/office/drawing/2014/main" id="{FBADBC30-ABE4-42E5-BAE0-A516858BC7A7}"/>
              </a:ext>
            </a:extLst>
          </p:cNvPr>
          <p:cNvSpPr/>
          <p:nvPr/>
        </p:nvSpPr>
        <p:spPr>
          <a:xfrm>
            <a:off x="4923183" y="1402643"/>
            <a:ext cx="23367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أُحاوِرُ </a:t>
            </a:r>
          </a:p>
        </p:txBody>
      </p:sp>
      <p:sp>
        <p:nvSpPr>
          <p:cNvPr id="10" name="مستطيل 2">
            <a:extLst>
              <a:ext uri="{FF2B5EF4-FFF2-40B4-BE49-F238E27FC236}">
                <a16:creationId xmlns:a16="http://schemas.microsoft.com/office/drawing/2014/main" id="{124FA53C-C966-40BE-80D1-7A8BE3C236EB}"/>
              </a:ext>
            </a:extLst>
          </p:cNvPr>
          <p:cNvSpPr/>
          <p:nvPr/>
        </p:nvSpPr>
        <p:spPr>
          <a:xfrm>
            <a:off x="1307548" y="1399849"/>
            <a:ext cx="23367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أُناقِشُ    </a:t>
            </a:r>
          </a:p>
        </p:txBody>
      </p:sp>
    </p:spTree>
    <p:extLst>
      <p:ext uri="{BB962C8B-B14F-4D97-AF65-F5344CB8AC3E}">
        <p14:creationId xmlns:p14="http://schemas.microsoft.com/office/powerpoint/2010/main" val="25269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4DAF6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802A90-B7A2-42F6-8C1C-E94F0B11A22B}"/>
              </a:ext>
            </a:extLst>
          </p:cNvPr>
          <p:cNvSpPr txBox="1"/>
          <p:nvPr/>
        </p:nvSpPr>
        <p:spPr>
          <a:xfrm>
            <a:off x="1719395" y="1091626"/>
            <a:ext cx="7959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أَقْرَأُ اسم الشَّخْصِيَّة التالية وَأَصِلُهُ بِها : </a:t>
            </a:r>
            <a:endParaRPr lang="en-GB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B8457D-B93D-4159-958F-498AF5315004}"/>
              </a:ext>
            </a:extLst>
          </p:cNvPr>
          <p:cNvSpPr/>
          <p:nvPr/>
        </p:nvSpPr>
        <p:spPr>
          <a:xfrm>
            <a:off x="5080001" y="5334001"/>
            <a:ext cx="2473569" cy="101111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البطة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67401E-C180-4FBD-A998-7ACE2921BE5C}"/>
              </a:ext>
            </a:extLst>
          </p:cNvPr>
          <p:cNvSpPr/>
          <p:nvPr/>
        </p:nvSpPr>
        <p:spPr>
          <a:xfrm>
            <a:off x="9194800" y="5314462"/>
            <a:ext cx="2473569" cy="101111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 err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تَمسوح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61CC2B7-9798-4B85-88A2-F9567E060B71}"/>
              </a:ext>
            </a:extLst>
          </p:cNvPr>
          <p:cNvSpPr/>
          <p:nvPr/>
        </p:nvSpPr>
        <p:spPr>
          <a:xfrm>
            <a:off x="236415" y="212804"/>
            <a:ext cx="11719168" cy="461665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الرابع: </a:t>
            </a:r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قرأ 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المتعلم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أسماء شخصيات القصة قراءة صحيحة.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906" y="2165223"/>
            <a:ext cx="2708047" cy="330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0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8.33333E-7 0.00023 C 0.05781 -0.01158 0.02226 -0.00556 0.15 4.07407E-6 C 0.17031 0.00069 0.21094 0.00555 0.21094 0.00578 C 0.21354 0.00648 0.21601 0.00763 0.21862 0.00833 C 0.27174 0.01898 0.26172 0.01643 0.31719 0.01944 C 0.35417 0.01851 0.39115 0.01944 0.42812 0.01666 C 0.4401 0.01574 0.45208 0.01157 0.46406 0.00833 C 0.46562 0.00787 0.46706 0.00578 0.46875 0.00555 C 0.4776 0.0037 0.52318 4.07407E-6 0.52812 4.07407E-6 C 0.64219 -0.0044 0.61406 0.04421 0.64219 -0.00556 L 0.64219 -0.00533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09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4DAF6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802A90-B7A2-42F6-8C1C-E94F0B11A22B}"/>
              </a:ext>
            </a:extLst>
          </p:cNvPr>
          <p:cNvSpPr txBox="1"/>
          <p:nvPr/>
        </p:nvSpPr>
        <p:spPr>
          <a:xfrm>
            <a:off x="1719395" y="1091626"/>
            <a:ext cx="7959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أَقْرَأُ اسم الشَّخْصِيَّة التالية وَأَصِلُهُ بِها : </a:t>
            </a:r>
            <a:endParaRPr lang="en-GB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B8457D-B93D-4159-958F-498AF5315004}"/>
              </a:ext>
            </a:extLst>
          </p:cNvPr>
          <p:cNvSpPr/>
          <p:nvPr/>
        </p:nvSpPr>
        <p:spPr>
          <a:xfrm>
            <a:off x="4761187" y="5334001"/>
            <a:ext cx="2792384" cy="101111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التنين الصغير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67401E-C180-4FBD-A998-7ACE2921BE5C}"/>
              </a:ext>
            </a:extLst>
          </p:cNvPr>
          <p:cNvSpPr/>
          <p:nvPr/>
        </p:nvSpPr>
        <p:spPr>
          <a:xfrm>
            <a:off x="9194800" y="5314462"/>
            <a:ext cx="2473569" cy="101111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 err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تَمسوح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61CC2B7-9798-4B85-88A2-F9567E060B71}"/>
              </a:ext>
            </a:extLst>
          </p:cNvPr>
          <p:cNvSpPr/>
          <p:nvPr/>
        </p:nvSpPr>
        <p:spPr>
          <a:xfrm>
            <a:off x="236415" y="212804"/>
            <a:ext cx="11719168" cy="461665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الرابع: </a:t>
            </a:r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قرأ 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المتعلم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أسماء شخصيات القصة قراءة صحيحة.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08" y="1534510"/>
            <a:ext cx="4506853" cy="447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7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8214E-6 0.02361 L 2.28214E-6 0.02361 C 0.02931 0.01829 0.0112 0.02106 0.0762 0.02361 C 0.08649 0.02384 0.1072 0.02616 0.1072 0.02616 C 0.1085 0.02662 0.10981 0.02708 0.11111 0.02731 C 0.13807 0.03241 0.13299 0.03125 0.16126 0.03264 C 0.18002 0.03217 0.1989 0.03264 0.21766 0.03125 C 0.22378 0.03079 0.22991 0.02893 0.2359 0.02731 C 0.23668 0.02731 0.23746 0.02616 0.23837 0.02616 C 0.2428 0.02523 0.26599 0.02361 0.26846 0.02361 C 0.32656 0.02153 0.31223 0.04421 0.32656 0.02106 L 0.32656 0.02106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21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4DAF6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802A90-B7A2-42F6-8C1C-E94F0B11A22B}"/>
              </a:ext>
            </a:extLst>
          </p:cNvPr>
          <p:cNvSpPr txBox="1"/>
          <p:nvPr/>
        </p:nvSpPr>
        <p:spPr>
          <a:xfrm>
            <a:off x="1719395" y="1091626"/>
            <a:ext cx="7959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أَقْرَأُ اسم الشَّخْصِيَّة التالية وَأَصِلُهُ بِها : </a:t>
            </a:r>
            <a:endParaRPr lang="en-GB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B8457D-B93D-4159-958F-498AF5315004}"/>
              </a:ext>
            </a:extLst>
          </p:cNvPr>
          <p:cNvSpPr/>
          <p:nvPr/>
        </p:nvSpPr>
        <p:spPr>
          <a:xfrm>
            <a:off x="4761187" y="5334001"/>
            <a:ext cx="2792384" cy="101111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التنين الصغير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67401E-C180-4FBD-A998-7ACE2921BE5C}"/>
              </a:ext>
            </a:extLst>
          </p:cNvPr>
          <p:cNvSpPr/>
          <p:nvPr/>
        </p:nvSpPr>
        <p:spPr>
          <a:xfrm>
            <a:off x="9194800" y="5314462"/>
            <a:ext cx="2473569" cy="101111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أم التنين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61CC2B7-9798-4B85-88A2-F9567E060B71}"/>
              </a:ext>
            </a:extLst>
          </p:cNvPr>
          <p:cNvSpPr/>
          <p:nvPr/>
        </p:nvSpPr>
        <p:spPr>
          <a:xfrm>
            <a:off x="236415" y="212804"/>
            <a:ext cx="11719168" cy="461665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الرابع: </a:t>
            </a:r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قرأ 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المتعلم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أسماء شخصيات القصة قراءة صحيحة.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3" y="1384012"/>
            <a:ext cx="4506853" cy="422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9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61E-6 2.22222E-6 L 4.02761E-6 2.22222E-6 C 0.06096 0.00139 0.02331 0.00069 0.15852 2.22222E-6 C 0.18001 2.22222E-6 0.22313 -0.0007 0.22313 -0.0007 C 0.22587 -0.0007 0.22847 -0.00093 0.23121 -0.00093 C 0.28735 -0.00209 0.2768 -0.00185 0.33567 -0.00209 C 0.37475 -0.00209 0.41396 -0.00209 0.45304 -0.00185 C 0.4658 -0.00185 0.47857 -0.00139 0.49107 -0.00093 C 0.49264 -0.00093 0.49433 -0.0007 0.49615 -0.0007 C 0.5054 -0.00047 0.5536 2.22222E-6 0.55881 2.22222E-6 C 0.67969 0.00046 0.64999 -0.00486 0.67969 0.00069 L 0.67969 0.00046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4DAF6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34" y="443636"/>
            <a:ext cx="5612782" cy="6461226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61CC2B7-9798-4B85-88A2-F9567E060B71}"/>
              </a:ext>
            </a:extLst>
          </p:cNvPr>
          <p:cNvSpPr/>
          <p:nvPr/>
        </p:nvSpPr>
        <p:spPr>
          <a:xfrm>
            <a:off x="6305550" y="26242"/>
            <a:ext cx="5848350" cy="738664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SA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الرابع: </a:t>
            </a:r>
            <a:r>
              <a:rPr lang="ar-AE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800" dirty="0"/>
              <a:t>يتدرب على قراءة النص مع المعلمة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7" b="12643"/>
          <a:stretch/>
        </p:blipFill>
        <p:spPr bwMode="auto">
          <a:xfrm>
            <a:off x="2166522" y="1069322"/>
            <a:ext cx="3650954" cy="278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مجموعة 2"/>
          <p:cNvGrpSpPr/>
          <p:nvPr/>
        </p:nvGrpSpPr>
        <p:grpSpPr>
          <a:xfrm>
            <a:off x="-1970690" y="2508319"/>
            <a:ext cx="1970690" cy="2331860"/>
            <a:chOff x="2506716" y="395574"/>
            <a:chExt cx="6290443" cy="723493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9" t="4807" r="25384" b="7281"/>
            <a:stretch/>
          </p:blipFill>
          <p:spPr bwMode="auto">
            <a:xfrm>
              <a:off x="2506716" y="395574"/>
              <a:ext cx="6290443" cy="7234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مستطيل 1"/>
            <p:cNvSpPr/>
            <p:nvPr/>
          </p:nvSpPr>
          <p:spPr>
            <a:xfrm>
              <a:off x="4698124" y="1340069"/>
              <a:ext cx="3815255" cy="33895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  <p:sp>
          <p:nvSpPr>
            <p:cNvPr id="12" name="مستطيل 11"/>
            <p:cNvSpPr/>
            <p:nvPr/>
          </p:nvSpPr>
          <p:spPr>
            <a:xfrm>
              <a:off x="4903081" y="6858000"/>
              <a:ext cx="3815255" cy="7725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</p:grpSp>
    </p:spTree>
    <p:extLst>
      <p:ext uri="{BB962C8B-B14F-4D97-AF65-F5344CB8AC3E}">
        <p14:creationId xmlns:p14="http://schemas.microsoft.com/office/powerpoint/2010/main" val="331346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6"/>
          <a:stretch/>
        </p:blipFill>
        <p:spPr bwMode="auto">
          <a:xfrm>
            <a:off x="0" y="157655"/>
            <a:ext cx="10909738" cy="670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3" t="31609" r="14033" b="54751"/>
          <a:stretch/>
        </p:blipFill>
        <p:spPr bwMode="auto">
          <a:xfrm>
            <a:off x="1828800" y="299543"/>
            <a:ext cx="8907529" cy="159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3" t="46960" r="14033" b="37690"/>
          <a:stretch/>
        </p:blipFill>
        <p:spPr bwMode="auto">
          <a:xfrm>
            <a:off x="1828800" y="2228192"/>
            <a:ext cx="8918035" cy="179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66091" r="14033" b="20989"/>
          <a:stretch/>
        </p:blipFill>
        <p:spPr bwMode="auto">
          <a:xfrm>
            <a:off x="4430109" y="4445876"/>
            <a:ext cx="6364023" cy="150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43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309407"/>
            </a:fgClr>
            <a:bgClr>
              <a:srgbClr val="B7EBE5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8D23521-8BFB-453B-9C51-1332475F9913}"/>
              </a:ext>
            </a:extLst>
          </p:cNvPr>
          <p:cNvSpPr/>
          <p:nvPr/>
        </p:nvSpPr>
        <p:spPr>
          <a:xfrm>
            <a:off x="7112000" y="100278"/>
            <a:ext cx="426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نواتج التعلم:</a:t>
            </a:r>
            <a:endParaRPr lang="ar-AE" sz="4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9C67A11-1429-41F0-92AC-EE3B53C62A66}"/>
              </a:ext>
            </a:extLst>
          </p:cNvPr>
          <p:cNvSpPr/>
          <p:nvPr/>
        </p:nvSpPr>
        <p:spPr>
          <a:xfrm>
            <a:off x="203200" y="1676400"/>
            <a:ext cx="11836400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-1</a:t>
            </a:r>
            <a:r>
              <a:rPr lang="ar-AE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يذكر المتعلم اسم مؤلف الكتاب والشخص الذي رسم الرسومات التوضيحية له، محددة دور كل منهما.</a:t>
            </a:r>
          </a:p>
          <a:p>
            <a:pPr algn="r" rtl="1">
              <a:lnSpc>
                <a:spcPct val="200000"/>
              </a:lnSpc>
            </a:pPr>
            <a:endParaRPr lang="ar-AE" sz="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-2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حدد عناصر القصة مستخدم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ًا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اللغة العربية ورأيه فيها.</a:t>
            </a:r>
          </a:p>
          <a:p>
            <a:pPr algn="r" rtl="1">
              <a:lnSpc>
                <a:spcPct val="200000"/>
              </a:lnSpc>
            </a:pPr>
            <a:endParaRPr lang="ar-SA" sz="3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-3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عيد سرد القصة مظهر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ًا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فهمه للنص ورسالته مستعي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نًا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بالصور.</a:t>
            </a:r>
          </a:p>
          <a:p>
            <a:pPr algn="r" rtl="1">
              <a:lnSpc>
                <a:spcPct val="200000"/>
              </a:lnSpc>
            </a:pPr>
            <a:endParaRPr lang="ar-SA" sz="7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-4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قرأ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المتعلم 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أسماء شخصيات القصة قراءة صحيحة.</a:t>
            </a:r>
          </a:p>
          <a:p>
            <a:pPr algn="r" rtl="1">
              <a:lnSpc>
                <a:spcPct val="200000"/>
              </a:lnSpc>
            </a:pPr>
            <a:endParaRPr lang="ar-SA" sz="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-5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يتدرب على قراءة النص مع المعلمة.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endParaRPr lang="ar-AE" sz="28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endParaRPr lang="en-US" sz="105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C64DAF0-984E-4F96-A537-E605F1AE3DFE}"/>
              </a:ext>
            </a:extLst>
          </p:cNvPr>
          <p:cNvSpPr/>
          <p:nvPr/>
        </p:nvSpPr>
        <p:spPr>
          <a:xfrm>
            <a:off x="-476250" y="1000781"/>
            <a:ext cx="1026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ينبغي بعد نهاية الحصة أن يكون المتعلم قادرا على أن:</a:t>
            </a:r>
            <a:endParaRPr lang="en-US" sz="1400" b="1" dirty="0">
              <a:solidFill>
                <a:srgbClr val="00B0F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3887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309407"/>
            </a:fgClr>
            <a:bgClr>
              <a:srgbClr val="B7EBE5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5465" y="-819432"/>
            <a:ext cx="7677432" cy="76774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12292"/>
            <a:ext cx="6197249" cy="41234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53197" y="2894737"/>
            <a:ext cx="344196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5400" b="1" i="0" dirty="0">
                <a:ln>
                  <a:solidFill>
                    <a:srgbClr val="276CA5"/>
                  </a:solidFill>
                </a:ln>
                <a:solidFill>
                  <a:srgbClr val="68A7DB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تمسوح</a:t>
            </a:r>
          </a:p>
          <a:p>
            <a:pPr algn="ctr" rtl="1"/>
            <a:r>
              <a:rPr lang="ar-AE" sz="5400" b="1" dirty="0">
                <a:ln>
                  <a:solidFill>
                    <a:srgbClr val="276CA5"/>
                  </a:solidFill>
                </a:ln>
                <a:solidFill>
                  <a:srgbClr val="68A7DB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يحب التلوين</a:t>
            </a:r>
            <a:endParaRPr lang="en-US" sz="5400" b="1" dirty="0">
              <a:ln>
                <a:solidFill>
                  <a:srgbClr val="276CA5"/>
                </a:solidFill>
              </a:ln>
              <a:solidFill>
                <a:srgbClr val="68A7DB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21462" y="895626"/>
            <a:ext cx="2305438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6600" b="1" i="0" dirty="0">
                <a:ln>
                  <a:solidFill>
                    <a:srgbClr val="954D8C"/>
                  </a:solidFill>
                </a:ln>
                <a:solidFill>
                  <a:srgbClr val="C997C3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الدرس</a:t>
            </a:r>
          </a:p>
          <a:p>
            <a:pPr algn="ctr" rtl="1"/>
            <a:r>
              <a:rPr lang="ar-AE" sz="6600" b="1" i="0" dirty="0">
                <a:ln>
                  <a:solidFill>
                    <a:srgbClr val="954D8C"/>
                  </a:solidFill>
                </a:ln>
                <a:solidFill>
                  <a:srgbClr val="C997C3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الثالث</a:t>
            </a:r>
            <a:endParaRPr lang="en-US" sz="6600" b="1" dirty="0">
              <a:ln>
                <a:solidFill>
                  <a:srgbClr val="954D8C"/>
                </a:solidFill>
              </a:ln>
              <a:solidFill>
                <a:srgbClr val="C997C3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793" y="6092908"/>
            <a:ext cx="59346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0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09407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إعداد المعلمة : وضحة القايدي</a:t>
            </a:r>
            <a:endParaRPr lang="en-US" sz="4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09407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150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t="5199" r="3048" b="5280"/>
          <a:stretch/>
        </p:blipFill>
        <p:spPr>
          <a:xfrm>
            <a:off x="19159" y="-21771"/>
            <a:ext cx="12172840" cy="68797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2" b="3185"/>
          <a:stretch/>
        </p:blipFill>
        <p:spPr>
          <a:xfrm>
            <a:off x="0" y="-21770"/>
            <a:ext cx="12191999" cy="6879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86300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5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تَ</a:t>
            </a:r>
            <a:r>
              <a:rPr lang="ar-AE" sz="54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مْسوح </a:t>
            </a:r>
            <a:r>
              <a:rPr lang="ar-AE" sz="5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تِ</a:t>
            </a:r>
            <a:r>
              <a:rPr lang="ar-AE" sz="54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مْساح صَغير يُحِب ال</a:t>
            </a:r>
            <a:r>
              <a:rPr lang="ar-AE" sz="5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تَّ</a:t>
            </a:r>
            <a:r>
              <a:rPr lang="ar-AE" sz="54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لوين</a:t>
            </a:r>
            <a:endParaRPr lang="en-US" sz="5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807" y="2611263"/>
            <a:ext cx="3554186" cy="383852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93920" y="2167174"/>
            <a:ext cx="3441819" cy="5064323"/>
            <a:chOff x="893920" y="2167174"/>
            <a:chExt cx="3441819" cy="5064323"/>
          </a:xfrm>
        </p:grpSpPr>
        <p:grpSp>
          <p:nvGrpSpPr>
            <p:cNvPr id="7" name="Group 6"/>
            <p:cNvGrpSpPr/>
            <p:nvPr/>
          </p:nvGrpSpPr>
          <p:grpSpPr>
            <a:xfrm>
              <a:off x="893920" y="2167174"/>
              <a:ext cx="3377307" cy="5064323"/>
              <a:chOff x="97422" y="27934"/>
              <a:chExt cx="4825095" cy="723530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4260"/>
              <a:stretch/>
            </p:blipFill>
            <p:spPr>
              <a:xfrm>
                <a:off x="97422" y="27934"/>
                <a:ext cx="4256864" cy="7235303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745" t="31419" r="37988"/>
              <a:stretch/>
            </p:blipFill>
            <p:spPr>
              <a:xfrm>
                <a:off x="4291145" y="2291231"/>
                <a:ext cx="631372" cy="4962037"/>
              </a:xfrm>
              <a:prstGeom prst="rect">
                <a:avLst/>
              </a:prstGeom>
            </p:spPr>
          </p:pic>
        </p:grpSp>
        <p:sp>
          <p:nvSpPr>
            <p:cNvPr id="11" name="Freeform 10"/>
            <p:cNvSpPr/>
            <p:nvPr/>
          </p:nvSpPr>
          <p:spPr>
            <a:xfrm>
              <a:off x="3930827" y="3780899"/>
              <a:ext cx="404912" cy="608950"/>
            </a:xfrm>
            <a:custGeom>
              <a:avLst/>
              <a:gdLst>
                <a:gd name="connsiteX0" fmla="*/ 189438 w 404912"/>
                <a:gd name="connsiteY0" fmla="*/ 605307 h 608950"/>
                <a:gd name="connsiteX1" fmla="*/ 189438 w 404912"/>
                <a:gd name="connsiteY1" fmla="*/ 605307 h 608950"/>
                <a:gd name="connsiteX2" fmla="*/ 174865 w 404912"/>
                <a:gd name="connsiteY2" fmla="*/ 576162 h 608950"/>
                <a:gd name="connsiteX3" fmla="*/ 163936 w 404912"/>
                <a:gd name="connsiteY3" fmla="*/ 561590 h 608950"/>
                <a:gd name="connsiteX4" fmla="*/ 160293 w 404912"/>
                <a:gd name="connsiteY4" fmla="*/ 550661 h 608950"/>
                <a:gd name="connsiteX5" fmla="*/ 153007 w 404912"/>
                <a:gd name="connsiteY5" fmla="*/ 532446 h 608950"/>
                <a:gd name="connsiteX6" fmla="*/ 138435 w 404912"/>
                <a:gd name="connsiteY6" fmla="*/ 506945 h 608950"/>
                <a:gd name="connsiteX7" fmla="*/ 134792 w 404912"/>
                <a:gd name="connsiteY7" fmla="*/ 492373 h 608950"/>
                <a:gd name="connsiteX8" fmla="*/ 123863 w 404912"/>
                <a:gd name="connsiteY8" fmla="*/ 485087 h 608950"/>
                <a:gd name="connsiteX9" fmla="*/ 109291 w 404912"/>
                <a:gd name="connsiteY9" fmla="*/ 463228 h 608950"/>
                <a:gd name="connsiteX10" fmla="*/ 98362 w 404912"/>
                <a:gd name="connsiteY10" fmla="*/ 441370 h 608950"/>
                <a:gd name="connsiteX11" fmla="*/ 87433 w 404912"/>
                <a:gd name="connsiteY11" fmla="*/ 419512 h 608950"/>
                <a:gd name="connsiteX12" fmla="*/ 76504 w 404912"/>
                <a:gd name="connsiteY12" fmla="*/ 350295 h 608950"/>
                <a:gd name="connsiteX13" fmla="*/ 72861 w 404912"/>
                <a:gd name="connsiteY13" fmla="*/ 328436 h 608950"/>
                <a:gd name="connsiteX14" fmla="*/ 65575 w 404912"/>
                <a:gd name="connsiteY14" fmla="*/ 306578 h 608950"/>
                <a:gd name="connsiteX15" fmla="*/ 47359 w 404912"/>
                <a:gd name="connsiteY15" fmla="*/ 288363 h 608950"/>
                <a:gd name="connsiteX16" fmla="*/ 40073 w 404912"/>
                <a:gd name="connsiteY16" fmla="*/ 266505 h 608950"/>
                <a:gd name="connsiteX17" fmla="*/ 32787 w 404912"/>
                <a:gd name="connsiteY17" fmla="*/ 241004 h 608950"/>
                <a:gd name="connsiteX18" fmla="*/ 25501 w 404912"/>
                <a:gd name="connsiteY18" fmla="*/ 164500 h 608950"/>
                <a:gd name="connsiteX19" fmla="*/ 21858 w 404912"/>
                <a:gd name="connsiteY19" fmla="*/ 135356 h 608950"/>
                <a:gd name="connsiteX20" fmla="*/ 18215 w 404912"/>
                <a:gd name="connsiteY20" fmla="*/ 102569 h 608950"/>
                <a:gd name="connsiteX21" fmla="*/ 10929 w 404912"/>
                <a:gd name="connsiteY21" fmla="*/ 77068 h 608950"/>
                <a:gd name="connsiteX22" fmla="*/ 7286 w 404912"/>
                <a:gd name="connsiteY22" fmla="*/ 55209 h 608950"/>
                <a:gd name="connsiteX23" fmla="*/ 3643 w 404912"/>
                <a:gd name="connsiteY23" fmla="*/ 29708 h 608950"/>
                <a:gd name="connsiteX24" fmla="*/ 0 w 404912"/>
                <a:gd name="connsiteY24" fmla="*/ 18779 h 608950"/>
                <a:gd name="connsiteX25" fmla="*/ 14572 w 404912"/>
                <a:gd name="connsiteY25" fmla="*/ 564 h 608950"/>
                <a:gd name="connsiteX26" fmla="*/ 105648 w 404912"/>
                <a:gd name="connsiteY26" fmla="*/ 7850 h 608950"/>
                <a:gd name="connsiteX27" fmla="*/ 120220 w 404912"/>
                <a:gd name="connsiteY27" fmla="*/ 11493 h 608950"/>
                <a:gd name="connsiteX28" fmla="*/ 131149 w 404912"/>
                <a:gd name="connsiteY28" fmla="*/ 15136 h 608950"/>
                <a:gd name="connsiteX29" fmla="*/ 171222 w 404912"/>
                <a:gd name="connsiteY29" fmla="*/ 18779 h 608950"/>
                <a:gd name="connsiteX30" fmla="*/ 214939 w 404912"/>
                <a:gd name="connsiteY30" fmla="*/ 26065 h 608950"/>
                <a:gd name="connsiteX31" fmla="*/ 316944 w 404912"/>
                <a:gd name="connsiteY31" fmla="*/ 33351 h 608950"/>
                <a:gd name="connsiteX32" fmla="*/ 357017 w 404912"/>
                <a:gd name="connsiteY32" fmla="*/ 40637 h 608950"/>
                <a:gd name="connsiteX33" fmla="*/ 375232 w 404912"/>
                <a:gd name="connsiteY33" fmla="*/ 44280 h 608950"/>
                <a:gd name="connsiteX34" fmla="*/ 378875 w 404912"/>
                <a:gd name="connsiteY34" fmla="*/ 66138 h 608950"/>
                <a:gd name="connsiteX35" fmla="*/ 371589 w 404912"/>
                <a:gd name="connsiteY35" fmla="*/ 211860 h 608950"/>
                <a:gd name="connsiteX36" fmla="*/ 367946 w 404912"/>
                <a:gd name="connsiteY36" fmla="*/ 284720 h 608950"/>
                <a:gd name="connsiteX37" fmla="*/ 342445 w 404912"/>
                <a:gd name="connsiteY37" fmla="*/ 608950 h 608950"/>
                <a:gd name="connsiteX38" fmla="*/ 189438 w 404912"/>
                <a:gd name="connsiteY38" fmla="*/ 605307 h 60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4912" h="608950">
                  <a:moveTo>
                    <a:pt x="189438" y="605307"/>
                  </a:moveTo>
                  <a:lnTo>
                    <a:pt x="189438" y="605307"/>
                  </a:lnTo>
                  <a:cubicBezTo>
                    <a:pt x="184580" y="595592"/>
                    <a:pt x="180338" y="585544"/>
                    <a:pt x="174865" y="576162"/>
                  </a:cubicBezTo>
                  <a:cubicBezTo>
                    <a:pt x="171806" y="570917"/>
                    <a:pt x="166948" y="566862"/>
                    <a:pt x="163936" y="561590"/>
                  </a:cubicBezTo>
                  <a:cubicBezTo>
                    <a:pt x="162031" y="558256"/>
                    <a:pt x="161641" y="554257"/>
                    <a:pt x="160293" y="550661"/>
                  </a:cubicBezTo>
                  <a:cubicBezTo>
                    <a:pt x="157997" y="544538"/>
                    <a:pt x="155663" y="538422"/>
                    <a:pt x="153007" y="532446"/>
                  </a:cubicBezTo>
                  <a:cubicBezTo>
                    <a:pt x="146844" y="518580"/>
                    <a:pt x="146249" y="518666"/>
                    <a:pt x="138435" y="506945"/>
                  </a:cubicBezTo>
                  <a:cubicBezTo>
                    <a:pt x="137221" y="502088"/>
                    <a:pt x="137569" y="496539"/>
                    <a:pt x="134792" y="492373"/>
                  </a:cubicBezTo>
                  <a:cubicBezTo>
                    <a:pt x="132363" y="488730"/>
                    <a:pt x="126746" y="488382"/>
                    <a:pt x="123863" y="485087"/>
                  </a:cubicBezTo>
                  <a:cubicBezTo>
                    <a:pt x="118097" y="478497"/>
                    <a:pt x="112060" y="471536"/>
                    <a:pt x="109291" y="463228"/>
                  </a:cubicBezTo>
                  <a:cubicBezTo>
                    <a:pt x="100134" y="435758"/>
                    <a:pt x="112486" y="469618"/>
                    <a:pt x="98362" y="441370"/>
                  </a:cubicBezTo>
                  <a:cubicBezTo>
                    <a:pt x="83279" y="411205"/>
                    <a:pt x="108314" y="450833"/>
                    <a:pt x="87433" y="419512"/>
                  </a:cubicBezTo>
                  <a:cubicBezTo>
                    <a:pt x="77481" y="369752"/>
                    <a:pt x="92823" y="448213"/>
                    <a:pt x="76504" y="350295"/>
                  </a:cubicBezTo>
                  <a:cubicBezTo>
                    <a:pt x="75290" y="343009"/>
                    <a:pt x="74653" y="335602"/>
                    <a:pt x="72861" y="328436"/>
                  </a:cubicBezTo>
                  <a:cubicBezTo>
                    <a:pt x="70998" y="320985"/>
                    <a:pt x="71006" y="312009"/>
                    <a:pt x="65575" y="306578"/>
                  </a:cubicBezTo>
                  <a:lnTo>
                    <a:pt x="47359" y="288363"/>
                  </a:lnTo>
                  <a:lnTo>
                    <a:pt x="40073" y="266505"/>
                  </a:lnTo>
                  <a:cubicBezTo>
                    <a:pt x="37186" y="257843"/>
                    <a:pt x="34312" y="250153"/>
                    <a:pt x="32787" y="241004"/>
                  </a:cubicBezTo>
                  <a:cubicBezTo>
                    <a:pt x="28163" y="213257"/>
                    <a:pt x="28306" y="193953"/>
                    <a:pt x="25501" y="164500"/>
                  </a:cubicBezTo>
                  <a:cubicBezTo>
                    <a:pt x="24573" y="154754"/>
                    <a:pt x="23002" y="145079"/>
                    <a:pt x="21858" y="135356"/>
                  </a:cubicBezTo>
                  <a:cubicBezTo>
                    <a:pt x="20573" y="124435"/>
                    <a:pt x="19887" y="113437"/>
                    <a:pt x="18215" y="102569"/>
                  </a:cubicBezTo>
                  <a:cubicBezTo>
                    <a:pt x="16908" y="94074"/>
                    <a:pt x="13649" y="85229"/>
                    <a:pt x="10929" y="77068"/>
                  </a:cubicBezTo>
                  <a:cubicBezTo>
                    <a:pt x="9715" y="69782"/>
                    <a:pt x="8409" y="62510"/>
                    <a:pt x="7286" y="55209"/>
                  </a:cubicBezTo>
                  <a:cubicBezTo>
                    <a:pt x="5980" y="46722"/>
                    <a:pt x="5327" y="38128"/>
                    <a:pt x="3643" y="29708"/>
                  </a:cubicBezTo>
                  <a:cubicBezTo>
                    <a:pt x="2890" y="25943"/>
                    <a:pt x="1214" y="22422"/>
                    <a:pt x="0" y="18779"/>
                  </a:cubicBezTo>
                  <a:cubicBezTo>
                    <a:pt x="4857" y="12707"/>
                    <a:pt x="6922" y="1955"/>
                    <a:pt x="14572" y="564"/>
                  </a:cubicBezTo>
                  <a:cubicBezTo>
                    <a:pt x="27432" y="-1774"/>
                    <a:pt x="82514" y="3644"/>
                    <a:pt x="105648" y="7850"/>
                  </a:cubicBezTo>
                  <a:cubicBezTo>
                    <a:pt x="110574" y="8746"/>
                    <a:pt x="115406" y="10118"/>
                    <a:pt x="120220" y="11493"/>
                  </a:cubicBezTo>
                  <a:cubicBezTo>
                    <a:pt x="123912" y="12548"/>
                    <a:pt x="127348" y="14593"/>
                    <a:pt x="131149" y="15136"/>
                  </a:cubicBezTo>
                  <a:cubicBezTo>
                    <a:pt x="144427" y="17033"/>
                    <a:pt x="157864" y="17565"/>
                    <a:pt x="171222" y="18779"/>
                  </a:cubicBezTo>
                  <a:cubicBezTo>
                    <a:pt x="186451" y="21825"/>
                    <a:pt x="199125" y="24710"/>
                    <a:pt x="214939" y="26065"/>
                  </a:cubicBezTo>
                  <a:cubicBezTo>
                    <a:pt x="248903" y="28976"/>
                    <a:pt x="282942" y="30922"/>
                    <a:pt x="316944" y="33351"/>
                  </a:cubicBezTo>
                  <a:cubicBezTo>
                    <a:pt x="361938" y="42350"/>
                    <a:pt x="305747" y="31315"/>
                    <a:pt x="357017" y="40637"/>
                  </a:cubicBezTo>
                  <a:cubicBezTo>
                    <a:pt x="363109" y="41745"/>
                    <a:pt x="369160" y="43066"/>
                    <a:pt x="375232" y="44280"/>
                  </a:cubicBezTo>
                  <a:cubicBezTo>
                    <a:pt x="389122" y="65115"/>
                    <a:pt x="379979" y="45169"/>
                    <a:pt x="378875" y="66138"/>
                  </a:cubicBezTo>
                  <a:cubicBezTo>
                    <a:pt x="370690" y="221663"/>
                    <a:pt x="384206" y="148771"/>
                    <a:pt x="371589" y="211860"/>
                  </a:cubicBezTo>
                  <a:cubicBezTo>
                    <a:pt x="370375" y="236147"/>
                    <a:pt x="368396" y="260407"/>
                    <a:pt x="367946" y="284720"/>
                  </a:cubicBezTo>
                  <a:cubicBezTo>
                    <a:pt x="361865" y="613085"/>
                    <a:pt x="469881" y="587711"/>
                    <a:pt x="342445" y="608950"/>
                  </a:cubicBezTo>
                  <a:lnTo>
                    <a:pt x="189438" y="605307"/>
                  </a:lnTo>
                  <a:close/>
                </a:path>
              </a:pathLst>
            </a:custGeom>
            <a:solidFill>
              <a:srgbClr val="EEFF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621170" y="3464520"/>
              <a:ext cx="360659" cy="648458"/>
            </a:xfrm>
            <a:custGeom>
              <a:avLst/>
              <a:gdLst>
                <a:gd name="connsiteX0" fmla="*/ 0 w 360659"/>
                <a:gd name="connsiteY0" fmla="*/ 54645 h 648458"/>
                <a:gd name="connsiteX1" fmla="*/ 0 w 360659"/>
                <a:gd name="connsiteY1" fmla="*/ 54645 h 648458"/>
                <a:gd name="connsiteX2" fmla="*/ 18215 w 360659"/>
                <a:gd name="connsiteY2" fmla="*/ 83789 h 648458"/>
                <a:gd name="connsiteX3" fmla="*/ 21858 w 360659"/>
                <a:gd name="connsiteY3" fmla="*/ 94718 h 648458"/>
                <a:gd name="connsiteX4" fmla="*/ 51002 w 360659"/>
                <a:gd name="connsiteY4" fmla="*/ 448092 h 648458"/>
                <a:gd name="connsiteX5" fmla="*/ 360659 w 360659"/>
                <a:gd name="connsiteY5" fmla="*/ 648458 h 648458"/>
                <a:gd name="connsiteX6" fmla="*/ 204009 w 360659"/>
                <a:gd name="connsiteY6" fmla="*/ 0 h 648458"/>
                <a:gd name="connsiteX7" fmla="*/ 3643 w 360659"/>
                <a:gd name="connsiteY7" fmla="*/ 54645 h 648458"/>
                <a:gd name="connsiteX8" fmla="*/ 163936 w 360659"/>
                <a:gd name="connsiteY8" fmla="*/ 54645 h 64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659" h="648458">
                  <a:moveTo>
                    <a:pt x="0" y="54645"/>
                  </a:moveTo>
                  <a:lnTo>
                    <a:pt x="0" y="54645"/>
                  </a:lnTo>
                  <a:cubicBezTo>
                    <a:pt x="6072" y="64360"/>
                    <a:pt x="12729" y="73732"/>
                    <a:pt x="18215" y="83789"/>
                  </a:cubicBezTo>
                  <a:cubicBezTo>
                    <a:pt x="20054" y="87160"/>
                    <a:pt x="-8501" y="75896"/>
                    <a:pt x="21858" y="94718"/>
                  </a:cubicBezTo>
                  <a:lnTo>
                    <a:pt x="51002" y="448092"/>
                  </a:lnTo>
                  <a:lnTo>
                    <a:pt x="360659" y="648458"/>
                  </a:lnTo>
                  <a:lnTo>
                    <a:pt x="204009" y="0"/>
                  </a:lnTo>
                  <a:lnTo>
                    <a:pt x="3643" y="54645"/>
                  </a:lnTo>
                  <a:lnTo>
                    <a:pt x="163936" y="54645"/>
                  </a:lnTo>
                </a:path>
              </a:pathLst>
            </a:custGeom>
            <a:solidFill>
              <a:srgbClr val="F6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AutoShape 2" descr="ÙØªÙØ¬Ø© Ø¨Ø­Ø« Ø§ÙØµÙØ± Ø¹Ù âªPaint Palette 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494701">
            <a:off x="6899596" y="3934829"/>
            <a:ext cx="1241231" cy="1307340"/>
          </a:xfrm>
          <a:prstGeom prst="rect">
            <a:avLst/>
          </a:prstGeom>
        </p:spPr>
      </p:pic>
      <p:sp>
        <p:nvSpPr>
          <p:cNvPr id="23" name="AutoShape 4" descr="ÙØªÙØ¬Ø© Ø¨Ø­Ø« Ø§ÙØµÙØ± Ø¹Ù âªpaint brush clipart pngâ¬â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666770">
            <a:off x="4449552" y="2453724"/>
            <a:ext cx="920886" cy="1289241"/>
          </a:xfrm>
          <a:prstGeom prst="rect">
            <a:avLst/>
          </a:prstGeom>
        </p:spPr>
      </p:pic>
      <p:pic>
        <p:nvPicPr>
          <p:cNvPr id="25" name="Wood Forest SOUND EFFECT - Ambience Background Wald SOUND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80758" y="-950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4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A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65072" y="191485"/>
            <a:ext cx="108045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لَدَيهِ دَفْ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تَ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تَ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لْوين وَعُلْبَ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ة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وَفيها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تِ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سْع أَلْوان مُخْ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تَ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لِفَة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" name="AutoShape 2" descr="ÙØªÙØ¬Ø© Ø¨Ø­Ø« Ø§ÙØµÙØ± Ø¹Ù âªpaint brush 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9145" t="49708" r="63355" b="35107"/>
          <a:stretch/>
        </p:blipFill>
        <p:spPr>
          <a:xfrm>
            <a:off x="1487071" y="3039525"/>
            <a:ext cx="1655448" cy="1885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0592" t="58597" r="46513" b="31111"/>
          <a:stretch/>
        </p:blipFill>
        <p:spPr>
          <a:xfrm>
            <a:off x="10716126" y="3608828"/>
            <a:ext cx="638948" cy="12778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318" y="1988922"/>
            <a:ext cx="4434067" cy="47887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8246" y="2715849"/>
            <a:ext cx="3330134" cy="33301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869" y="1740338"/>
            <a:ext cx="2368757" cy="24539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29145" t="65116" r="63355" b="24561"/>
          <a:stretch/>
        </p:blipFill>
        <p:spPr>
          <a:xfrm>
            <a:off x="1063247" y="5250610"/>
            <a:ext cx="1655448" cy="128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9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A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77979" y="3866147"/>
            <a:ext cx="7636042" cy="29860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ÙØªÙØ¬Ø© Ø¨Ø­Ø« Ø§ÙØµÙØ± Ø¹Ù âªwhite paperclipart pngâ¬â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652" y="4040220"/>
            <a:ext cx="2318581" cy="224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89258" y="239611"/>
            <a:ext cx="97561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يُحِبُّ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تَ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مْسوح أَنْ يُلَوِّن ال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تَّ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وال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تَّ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مر وال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تِّ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ين.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69" y="1660113"/>
            <a:ext cx="4411579" cy="2339925"/>
          </a:xfrm>
          <a:prstGeom prst="rect">
            <a:avLst/>
          </a:prstGeom>
        </p:spPr>
      </p:pic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ÙØªÙØ¬Ø© Ø¨Ø­Ø« Ø§ÙØµÙØ± Ø¹Ù âªFig clipart pngâ¬â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77" b="97885" l="1385" r="98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418" y="5574570"/>
            <a:ext cx="1510337" cy="120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673" y="4077650"/>
            <a:ext cx="1860300" cy="14863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705" y="5128192"/>
            <a:ext cx="1332050" cy="8884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744" y="3607445"/>
            <a:ext cx="2468101" cy="24681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B46BD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96309" y="4155653"/>
            <a:ext cx="1396675" cy="19315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7502232">
            <a:off x="4539976" y="2694671"/>
            <a:ext cx="1504414" cy="210618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403544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0 C 0.003 0.00463 0.00638 0.00879 0.00925 0.01389 C 0.01797 0.02963 0.00521 0.01319 0.01576 0.02569 C 0.01615 0.02801 0.01693 0.03032 0.01706 0.03264 C 0.01784 0.04351 0.01732 0.05463 0.01836 0.06551 C 0.01862 0.06805 0.01966 0.07083 0.02097 0.07245 C 0.02643 0.0787 0.03229 0.08356 0.03815 0.08889 C 0.03933 0.08981 0.04076 0.09027 0.04206 0.0912 C 0.04297 0.09259 0.04453 0.09351 0.04466 0.09583 C 0.04558 0.10625 0.04284 0.10694 0.04076 0.11458 C 0.0392 0.1199 0.03815 0.12546 0.03685 0.13078 C 0.03594 0.13402 0.03555 0.13773 0.03412 0.14027 C 0.03321 0.14189 0.03151 0.14189 0.03021 0.14259 L 0.01966 0.13564 C 0.01836 0.13472 0.01706 0.13217 0.01576 0.13333 C 0.00834 0.13889 0.00235 0.14976 -0.00534 0.15416 C -0.00664 0.15509 -0.00794 0.15555 -0.00924 0.15671 C -0.01067 0.15787 -0.01198 0.15949 -0.01315 0.16134 C -0.01419 0.16273 -0.01471 0.16504 -0.01575 0.16597 C -0.02096 0.1699 -0.0263 0.17222 -0.03164 0.17523 L -0.03554 0.17777 C -0.04036 0.17384 -0.04609 0.17245 -0.05 0.16597 C -0.05234 0.16203 -0.05247 0.15532 -0.0526 0.14953 C -0.05299 0.13703 -0.05299 0.1243 -0.0513 0.11226 C -0.05104 0.10972 -0.0487 0.11041 -0.04739 0.10995 C -0.04518 0.10879 -0.04297 0.10856 -0.04075 0.1074 C -0.03698 0.10578 -0.03541 0.10393 -0.03164 0.10046 C -0.03112 0.09814 -0.03034 0.09583 -0.03034 0.09351 C -0.03034 0.08564 -0.03099 0.07801 -0.03424 0.07245 C -0.03528 0.07037 -0.03685 0.06921 -0.03815 0.06782 C -0.03906 0.06551 -0.0401 0.06319 -0.04075 0.06064 C -0.0414 0.05856 -0.04166 0.05601 -0.04205 0.0537 C -0.04297 0.04976 -0.04388 0.04583 -0.04479 0.04213 C -0.04427 0.03588 -0.04479 0.02916 -0.04349 0.02338 C -0.04284 0.0206 -0.04101 0.01944 -0.03945 0.01851 C -0.03646 0.01713 -0.03333 0.01736 -0.03034 0.0162 C -0.02851 0.01574 -0.02682 0.01481 -0.025 0.01389 C -0.0233 0.0125 -0.02109 0.0118 -0.01979 0.00926 C -0.01771 0.00578 -0.01849 -0.00649 -0.01849 -0.00949 L -0.01849 -0.0257 " pathEditMode="relative" ptsTypes="AAAAAAAAAAAAAAAAAAAAAAAAAAAAAAAAAAAAAAAAA">
                                      <p:cBhvr>
                                        <p:cTn id="29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D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56720" y="223569"/>
            <a:ext cx="86212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وَ أَكْثر شَيءٍ يُحب أن يلوِّنه هو ال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تَّ</a:t>
            </a:r>
            <a:r>
              <a:rPr lang="ar-AE" sz="48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فاح.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5855" t="55556" r="37171" b="27368"/>
          <a:stretch/>
        </p:blipFill>
        <p:spPr>
          <a:xfrm>
            <a:off x="265325" y="4285136"/>
            <a:ext cx="1462029" cy="20137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55329" t="30994" r="40329" b="53099"/>
          <a:stretch/>
        </p:blipFill>
        <p:spPr>
          <a:xfrm>
            <a:off x="9642615" y="1605237"/>
            <a:ext cx="724596" cy="14931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88224" t="28654" r="5879" b="55205"/>
          <a:stretch/>
        </p:blipFill>
        <p:spPr>
          <a:xfrm>
            <a:off x="10735108" y="3024855"/>
            <a:ext cx="984059" cy="15150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88224" t="28654" r="5879" b="55205"/>
          <a:stretch/>
        </p:blipFill>
        <p:spPr>
          <a:xfrm flipH="1">
            <a:off x="8093964" y="2419865"/>
            <a:ext cx="1058003" cy="16289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88224" t="28654" r="5879" b="55205"/>
          <a:stretch/>
        </p:blipFill>
        <p:spPr>
          <a:xfrm>
            <a:off x="1735517" y="1662335"/>
            <a:ext cx="984059" cy="15150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88224" t="28654" r="5879" b="55205"/>
          <a:stretch/>
        </p:blipFill>
        <p:spPr>
          <a:xfrm>
            <a:off x="11122445" y="5233995"/>
            <a:ext cx="984059" cy="15150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37" y="1940267"/>
            <a:ext cx="4033587" cy="4841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494701">
            <a:off x="4465221" y="4308234"/>
            <a:ext cx="1241231" cy="13073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666770">
            <a:off x="2566182" y="2974676"/>
            <a:ext cx="920886" cy="128924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142" y="4048768"/>
            <a:ext cx="1695609" cy="19330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044" y="3912219"/>
            <a:ext cx="2643551" cy="264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7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93"/>
          <a:stretch/>
        </p:blipFill>
        <p:spPr>
          <a:xfrm>
            <a:off x="0" y="0"/>
            <a:ext cx="12192000" cy="68660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5410"/>
            <a:ext cx="12192000" cy="5122590"/>
          </a:xfrm>
          <a:prstGeom prst="rect">
            <a:avLst/>
          </a:prstGeom>
        </p:spPr>
      </p:pic>
      <p:pic>
        <p:nvPicPr>
          <p:cNvPr id="22" name="Picture 4" descr="ÙØªÙØ¬Ø© Ø¨Ø­Ø« Ø§ÙØµÙØ± Ø¹Ù âªwhite paperclipart pngâ¬â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13358">
            <a:off x="6536562" y="5283613"/>
            <a:ext cx="1363834" cy="131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40372" y="175443"/>
            <a:ext cx="105256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ذات يَوْم كان 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تَ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مْسوح مُنْهمكًا في 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تِ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لوين شَجَرَ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ةِ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تُ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فاح.</a:t>
            </a:r>
            <a:endParaRPr lang="ar-AE" sz="4400" b="1" i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82"/>
          <a:stretch/>
        </p:blipFill>
        <p:spPr>
          <a:xfrm>
            <a:off x="7850836" y="5074402"/>
            <a:ext cx="2618984" cy="1795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830494">
            <a:off x="7390392" y="5486461"/>
            <a:ext cx="920886" cy="1289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6916" y="5162539"/>
            <a:ext cx="2128869" cy="21288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31" y="1475688"/>
            <a:ext cx="3763178" cy="4216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778" y="1775803"/>
            <a:ext cx="673644" cy="7679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187819"/>
            <a:ext cx="673644" cy="7679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42" y="3321601"/>
            <a:ext cx="673644" cy="7679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98" y="2715044"/>
            <a:ext cx="673644" cy="7679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72311">
            <a:off x="6800735" y="5661807"/>
            <a:ext cx="837652" cy="93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3218</TotalTime>
  <Words>514</Words>
  <Application>Microsoft Office PowerPoint</Application>
  <PresentationFormat>شاشة عريضة</PresentationFormat>
  <Paragraphs>93</Paragraphs>
  <Slides>26</Slides>
  <Notes>15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4" baseType="lpstr">
      <vt:lpstr>Adobe Arabic</vt:lpstr>
      <vt:lpstr>Arial</vt:lpstr>
      <vt:lpstr>Calibri</vt:lpstr>
      <vt:lpstr>Calibri Light</vt:lpstr>
      <vt:lpstr>Dubai</vt:lpstr>
      <vt:lpstr>Sakkal Majalla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faisal al yal yele</cp:lastModifiedBy>
  <cp:revision>92</cp:revision>
  <dcterms:created xsi:type="dcterms:W3CDTF">2019-08-30T13:43:06Z</dcterms:created>
  <dcterms:modified xsi:type="dcterms:W3CDTF">2021-09-29T17:46:23Z</dcterms:modified>
</cp:coreProperties>
</file>