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92" r:id="rId3"/>
    <p:sldMasterId id="2147483804" r:id="rId4"/>
    <p:sldMasterId id="2147483816" r:id="rId5"/>
    <p:sldMasterId id="2147483828" r:id="rId6"/>
    <p:sldMasterId id="2147483840" r:id="rId7"/>
  </p:sldMasterIdLst>
  <p:notesMasterIdLst>
    <p:notesMasterId r:id="rId34"/>
  </p:notesMasterIdLst>
  <p:sldIdLst>
    <p:sldId id="370" r:id="rId8"/>
    <p:sldId id="410" r:id="rId9"/>
    <p:sldId id="411" r:id="rId10"/>
    <p:sldId id="343" r:id="rId11"/>
    <p:sldId id="414" r:id="rId12"/>
    <p:sldId id="972" r:id="rId13"/>
    <p:sldId id="417" r:id="rId14"/>
    <p:sldId id="418" r:id="rId15"/>
    <p:sldId id="1101" r:id="rId16"/>
    <p:sldId id="1369" r:id="rId17"/>
    <p:sldId id="958" r:id="rId18"/>
    <p:sldId id="1009" r:id="rId19"/>
    <p:sldId id="1372" r:id="rId20"/>
    <p:sldId id="1373" r:id="rId21"/>
    <p:sldId id="1374" r:id="rId22"/>
    <p:sldId id="1375" r:id="rId23"/>
    <p:sldId id="1376" r:id="rId24"/>
    <p:sldId id="973" r:id="rId25"/>
    <p:sldId id="974" r:id="rId26"/>
    <p:sldId id="373" r:id="rId27"/>
    <p:sldId id="1371" r:id="rId28"/>
    <p:sldId id="437" r:id="rId29"/>
    <p:sldId id="324" r:id="rId30"/>
    <p:sldId id="408" r:id="rId31"/>
    <p:sldId id="1629" r:id="rId32"/>
    <p:sldId id="162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9AFEF"/>
    <a:srgbClr val="FF69FF"/>
    <a:srgbClr val="FF0066"/>
    <a:srgbClr val="92FF0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2" autoAdjust="0"/>
    <p:restoredTop sz="9466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07/03/1443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150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89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931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6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89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0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8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7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5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78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57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82B19-EEC9-4129-868E-B7A548A15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FE52DC-5E05-4300-97D7-558192D1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08294-D19F-48F5-8F2C-4F2AF8EDA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1AA57-7C0C-462A-95B3-07C9AE32D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016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27017-EF44-47A4-A905-BD5B8185C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FDD43-98AC-46C1-A819-396F8417CD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5F68F-DAA8-4FB6-AEBF-5E6785BB0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6184E-B512-4481-913C-5E075D3146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622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72C031-114C-4427-9F10-947F8C814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AB937-B17F-4172-8A5B-297E40B540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FED9B8-2091-4CE8-9C50-CFB4348D5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56DB7-7692-40EA-97A0-408154DED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624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C5BA4-9881-4049-803F-9603BD64B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1E350-3990-47DB-9032-16945AC6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C3B50-C73E-48F2-8F8F-70058D8D6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2A6E7-1338-448A-A4BD-FDF9477C8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677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CC328A-4D68-406C-A70E-0B4E59FC8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FB4337-77A6-469D-8C98-9FBBB941C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B4525A-C8DE-411F-9D33-7C5DA4AD6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647D4-831D-423F-8624-B9EC8E4C3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170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3F81D9-5B91-4520-B243-AE440948F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E629B7-1B28-4209-9C1A-86C017C329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2A9007-EF2D-4C06-9054-4FD771E16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BFB2F-64D2-43F1-920E-F9CEED9E0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83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2278DB-683A-4676-854D-DF20CF8B1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3C150D-FDE3-4AAE-9C98-F96D7B3AE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EFC8D2-8C11-4B87-B0E5-909A41D9F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B3909-B552-40C5-B10D-7C19430F3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997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982B3-E106-40D1-919A-E50C7CE6E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7A7B6-742A-41CC-889F-0D724335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E4682-69BF-45E8-804E-E067B56D56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D5CF-27F5-43C0-B7DF-787C3B886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494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FA4ED-E5CA-4688-A556-477302F02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AEDE5-DB9D-4075-A077-43DFDB679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A25FA-AD8D-42F3-9567-926849018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D61D5-F42C-4860-866F-8D4509A21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393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BED81-241E-40A9-9536-1C3157CAA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0C00B-1F10-416A-868E-7AFB6312F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F902A-B4D6-4EFF-916F-4CB0250F2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74BEF-99F2-40ED-9BB3-49BC1044D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654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73AB5-5114-4E32-9AEA-D3CC8504A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AB16C3-DDF4-4835-97C5-45AAEA3E6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8DFA4B-60C5-42F5-B785-B08111A9D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E8046-8649-4872-B8A3-CA2A793F8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625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82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82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3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47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7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71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50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94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87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96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47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71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44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88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60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80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07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5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1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75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806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9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372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8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76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68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48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20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98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4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D35CCD-2218-41DF-A3BD-C2354A8F66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C1E9D-3E20-45FE-AE9F-54E82DB9605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599A07-21DE-429A-9BA8-70BA0F0EE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007F68-1418-4D66-AA5E-29FCFFB18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215941-B8A5-4F9C-83C5-6570BB0D8A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1BFF0-BF6A-44E5-A2E5-0DC330896E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2249E9-E33C-4D00-994A-AF43E1C01A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E7199D-2CEB-44D5-BBE9-279FFB92D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79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A7CB-F668-4733-B24B-76DF1387A9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8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5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tmp"/><Relationship Id="rId5" Type="http://schemas.openxmlformats.org/officeDocument/2006/relationships/image" Target="../media/image21.jpe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خشّون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الْخروفُ الْخفِيّ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الحركات الطويلة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و التجريد الكتابي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011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8B1745-10D0-4EE3-999F-113F31865D29}"/>
              </a:ext>
            </a:extLst>
          </p:cNvPr>
          <p:cNvGraphicFramePr>
            <a:graphicFrameLocks noGrp="1"/>
          </p:cNvGraphicFramePr>
          <p:nvPr/>
        </p:nvGraphicFramePr>
        <p:xfrm>
          <a:off x="2187301" y="629099"/>
          <a:ext cx="6816580" cy="11125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4145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704145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704145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704145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ar-BH" dirty="0"/>
                        <a:t>سلّم تقييم القراءة 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القراءة المعبرة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وضوح الصّوت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السرعة والطلاقة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b="1" dirty="0"/>
                        <a:t>صحَّة القراءة 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0735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0F51754-8120-4CB2-A50F-07F9CCFFE01A}"/>
              </a:ext>
            </a:extLst>
          </p:cNvPr>
          <p:cNvSpPr/>
          <p:nvPr/>
        </p:nvSpPr>
        <p:spPr>
          <a:xfrm>
            <a:off x="2186610" y="1351722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5085D-EE0F-4960-BEEE-C94602FA063A}"/>
              </a:ext>
            </a:extLst>
          </p:cNvPr>
          <p:cNvSpPr/>
          <p:nvPr/>
        </p:nvSpPr>
        <p:spPr>
          <a:xfrm>
            <a:off x="3896141" y="1351721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827CF-F50A-4C1C-AD5D-1130F33A8CCF}"/>
              </a:ext>
            </a:extLst>
          </p:cNvPr>
          <p:cNvSpPr/>
          <p:nvPr/>
        </p:nvSpPr>
        <p:spPr>
          <a:xfrm>
            <a:off x="5595245" y="1351720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223EC-7933-473D-8FC9-4D04E860CC01}"/>
              </a:ext>
            </a:extLst>
          </p:cNvPr>
          <p:cNvSpPr/>
          <p:nvPr/>
        </p:nvSpPr>
        <p:spPr>
          <a:xfrm>
            <a:off x="7299563" y="1351718"/>
            <a:ext cx="1709531" cy="38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04537-C2AB-4B6F-8E3A-E64735067C8F}"/>
              </a:ext>
            </a:extLst>
          </p:cNvPr>
          <p:cNvSpPr/>
          <p:nvPr/>
        </p:nvSpPr>
        <p:spPr>
          <a:xfrm>
            <a:off x="379687" y="629099"/>
            <a:ext cx="1736035" cy="1147565"/>
          </a:xfrm>
          <a:prstGeom prst="rect">
            <a:avLst/>
          </a:prstGeom>
          <a:solidFill>
            <a:srgbClr val="E9A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اسم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لطالب: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game&#10;&#10;Description automatically generated">
            <a:extLst>
              <a:ext uri="{FF2B5EF4-FFF2-40B4-BE49-F238E27FC236}">
                <a16:creationId xmlns:a16="http://schemas.microsoft.com/office/drawing/2014/main" id="{8DA51C0B-84A8-4AD0-BA70-B45424648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791" cy="89229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C500AD-4192-4D20-AEC0-3AD167141052}"/>
              </a:ext>
            </a:extLst>
          </p:cNvPr>
          <p:cNvSpPr/>
          <p:nvPr/>
        </p:nvSpPr>
        <p:spPr>
          <a:xfrm>
            <a:off x="5260032" y="109815"/>
            <a:ext cx="3656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أقرأ النص القرائي قراءة سريعة وصحيحة </a:t>
            </a:r>
            <a:endParaRPr kumimoji="0" lang="ar-AE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B7750B-F69C-44D9-BA34-5A3418AEB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13716" t="12785" r="7061" b="5864"/>
          <a:stretch/>
        </p:blipFill>
        <p:spPr>
          <a:xfrm>
            <a:off x="251520" y="1988840"/>
            <a:ext cx="8712968" cy="4536504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2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80528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811599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</a:t>
            </a:r>
            <a:r>
              <a:rPr lang="ar-AE" sz="4800" b="1" dirty="0">
                <a:latin typeface="Calibri"/>
                <a:cs typeface="Arial" panose="020B0604020202020204" pitchFamily="34" charset="0"/>
              </a:rPr>
              <a:t>الحركات الطويلة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 err="1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خا</a:t>
            </a:r>
            <a:r>
              <a:rPr lang="ar-AE" sz="54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، خو ، </a:t>
            </a:r>
            <a:r>
              <a:rPr lang="ar-AE" sz="5400" b="1" dirty="0" err="1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خي</a:t>
            </a:r>
            <a:r>
              <a:rPr lang="ar-AE" sz="54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 – </a:t>
            </a:r>
            <a:r>
              <a:rPr lang="ar-AE" sz="5400" b="1" dirty="0" err="1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خي</a:t>
            </a:r>
            <a:r>
              <a:rPr lang="ar-AE" sz="54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ـ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صوت الحروف - أصوات حرف الخاء - خ">
            <a:hlinkClick r:id="" action="ppaction://media"/>
            <a:extLst>
              <a:ext uri="{FF2B5EF4-FFF2-40B4-BE49-F238E27FC236}">
                <a16:creationId xmlns:a16="http://schemas.microsoft.com/office/drawing/2014/main" id="{DA2C536F-3D8C-46D2-B985-E27011024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550" y="368660"/>
            <a:ext cx="8100900" cy="612068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00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725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DA0C4C-3F94-4791-B3C9-DC57D97994FE}"/>
              </a:ext>
            </a:extLst>
          </p:cNvPr>
          <p:cNvSpPr/>
          <p:nvPr/>
        </p:nvSpPr>
        <p:spPr>
          <a:xfrm>
            <a:off x="1835696" y="260648"/>
            <a:ext cx="7034672" cy="570122"/>
          </a:xfrm>
          <a:prstGeom prst="rect">
            <a:avLst/>
          </a:prstGeom>
          <a:solidFill>
            <a:srgbClr val="FF69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خ ) :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59240C37-6513-470F-9C83-566AB289C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92" y="1091419"/>
            <a:ext cx="7034671" cy="2508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3883D-A772-465F-9C93-5840AD2137D2}"/>
              </a:ext>
            </a:extLst>
          </p:cNvPr>
          <p:cNvSpPr txBox="1"/>
          <p:nvPr/>
        </p:nvSpPr>
        <p:spPr>
          <a:xfrm>
            <a:off x="6516216" y="3860598"/>
            <a:ext cx="1127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خَ</a:t>
            </a: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4329A-2BAA-458E-A6D5-9E0ED0C62470}"/>
              </a:ext>
            </a:extLst>
          </p:cNvPr>
          <p:cNvSpPr txBox="1"/>
          <p:nvPr/>
        </p:nvSpPr>
        <p:spPr>
          <a:xfrm>
            <a:off x="1636870" y="3922153"/>
            <a:ext cx="198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ar-AE" sz="8000" b="1" kern="0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خــا</a:t>
            </a:r>
            <a:endParaRPr lang="ar-AE" sz="6600" b="1" kern="0" dirty="0">
              <a:solidFill>
                <a:srgbClr val="FF00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140E9B-1D0B-48C3-B311-D47772508466}"/>
              </a:ext>
            </a:extLst>
          </p:cNvPr>
          <p:cNvSpPr/>
          <p:nvPr/>
        </p:nvSpPr>
        <p:spPr>
          <a:xfrm>
            <a:off x="1835696" y="260648"/>
            <a:ext cx="7034672" cy="570122"/>
          </a:xfrm>
          <a:prstGeom prst="rect">
            <a:avLst/>
          </a:prstGeom>
          <a:solidFill>
            <a:srgbClr val="FF69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خ ) :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979E96-4F99-485D-8A3D-7BD11FECE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00060"/>
            <a:ext cx="7034672" cy="2841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A81AB-1447-4C48-9799-B896A53B40B7}"/>
              </a:ext>
            </a:extLst>
          </p:cNvPr>
          <p:cNvSpPr txBox="1"/>
          <p:nvPr/>
        </p:nvSpPr>
        <p:spPr>
          <a:xfrm>
            <a:off x="7164288" y="3998659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ar-AE" sz="8800" b="1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خُــ</a:t>
            </a:r>
            <a:endParaRPr lang="ar-AE" sz="8000" b="1" dirty="0">
              <a:solidFill>
                <a:srgbClr val="FF00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48DA0-776B-4ACF-9995-0B6E35AABE42}"/>
              </a:ext>
            </a:extLst>
          </p:cNvPr>
          <p:cNvSpPr txBox="1"/>
          <p:nvPr/>
        </p:nvSpPr>
        <p:spPr>
          <a:xfrm>
            <a:off x="1619672" y="3789040"/>
            <a:ext cx="1981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ar-AE" sz="8800" b="1" kern="0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خـو</a:t>
            </a:r>
            <a:endParaRPr lang="ar-AE" sz="8000" b="1" kern="0" dirty="0">
              <a:solidFill>
                <a:srgbClr val="FF00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4DB24E-DAEF-4DF1-A09F-DAD5012021D6}"/>
              </a:ext>
            </a:extLst>
          </p:cNvPr>
          <p:cNvSpPr/>
          <p:nvPr/>
        </p:nvSpPr>
        <p:spPr>
          <a:xfrm>
            <a:off x="1835696" y="260648"/>
            <a:ext cx="7034672" cy="570122"/>
          </a:xfrm>
          <a:prstGeom prst="rect">
            <a:avLst/>
          </a:prstGeom>
          <a:solidFill>
            <a:srgbClr val="FF69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خ ) :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4" name="Picture 3" descr="A picture containing towel, shirt&#10;&#10;Description automatically generated">
            <a:extLst>
              <a:ext uri="{FF2B5EF4-FFF2-40B4-BE49-F238E27FC236}">
                <a16:creationId xmlns:a16="http://schemas.microsoft.com/office/drawing/2014/main" id="{16B5D744-54A5-4E65-8FC8-88B4BD1C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91418"/>
            <a:ext cx="6912768" cy="3034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5CDB1-D12F-48B9-9A93-92FACBC14BD0}"/>
              </a:ext>
            </a:extLst>
          </p:cNvPr>
          <p:cNvSpPr txBox="1"/>
          <p:nvPr/>
        </p:nvSpPr>
        <p:spPr>
          <a:xfrm>
            <a:off x="6528650" y="3933056"/>
            <a:ext cx="1559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ar-AE" sz="8800" b="1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خِـــ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502CE-00DA-4138-B70E-85DF3B31A1FD}"/>
              </a:ext>
            </a:extLst>
          </p:cNvPr>
          <p:cNvSpPr txBox="1"/>
          <p:nvPr/>
        </p:nvSpPr>
        <p:spPr>
          <a:xfrm>
            <a:off x="2339752" y="3994611"/>
            <a:ext cx="198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ar-AE" sz="8000" b="1" kern="0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خـيــ</a:t>
            </a:r>
          </a:p>
        </p:txBody>
      </p:sp>
    </p:spTree>
    <p:extLst>
      <p:ext uri="{BB962C8B-B14F-4D97-AF65-F5344CB8AC3E}">
        <p14:creationId xmlns:p14="http://schemas.microsoft.com/office/powerpoint/2010/main" val="15628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1B4E0D-B08D-4CBD-91FD-38B1743DE4CB}"/>
              </a:ext>
            </a:extLst>
          </p:cNvPr>
          <p:cNvSpPr/>
          <p:nvPr/>
        </p:nvSpPr>
        <p:spPr>
          <a:xfrm>
            <a:off x="2088232" y="188640"/>
            <a:ext cx="6336705" cy="504056"/>
          </a:xfrm>
          <a:prstGeom prst="rect">
            <a:avLst/>
          </a:prstGeom>
          <a:solidFill>
            <a:srgbClr val="FF69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ثم أضع دائرة حول الصوت الطويل لحرف ( خ)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64B4005-5ABC-4887-9976-3B9D350A9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81336"/>
            <a:ext cx="4533138" cy="57160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38BA6D-D5DD-43A9-ABB5-01E322A45955}"/>
              </a:ext>
            </a:extLst>
          </p:cNvPr>
          <p:cNvSpPr/>
          <p:nvPr/>
        </p:nvSpPr>
        <p:spPr>
          <a:xfrm>
            <a:off x="3779912" y="1052736"/>
            <a:ext cx="792088" cy="803308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2F7550-CE7A-4E9A-9565-D2264FB228A7}"/>
              </a:ext>
            </a:extLst>
          </p:cNvPr>
          <p:cNvSpPr/>
          <p:nvPr/>
        </p:nvSpPr>
        <p:spPr>
          <a:xfrm>
            <a:off x="3857394" y="2122712"/>
            <a:ext cx="792087" cy="803308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901779-F905-4625-A36B-76754FF49D46}"/>
              </a:ext>
            </a:extLst>
          </p:cNvPr>
          <p:cNvSpPr/>
          <p:nvPr/>
        </p:nvSpPr>
        <p:spPr>
          <a:xfrm>
            <a:off x="6372200" y="3284984"/>
            <a:ext cx="720080" cy="761511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1BFC67-6C28-4BB7-82A4-62DE931108EE}"/>
              </a:ext>
            </a:extLst>
          </p:cNvPr>
          <p:cNvSpPr/>
          <p:nvPr/>
        </p:nvSpPr>
        <p:spPr>
          <a:xfrm>
            <a:off x="3538834" y="3449815"/>
            <a:ext cx="637122" cy="649147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BB1B45-A725-4527-9167-E2A0A4FDE9E5}"/>
              </a:ext>
            </a:extLst>
          </p:cNvPr>
          <p:cNvSpPr/>
          <p:nvPr/>
        </p:nvSpPr>
        <p:spPr>
          <a:xfrm>
            <a:off x="6228184" y="5517232"/>
            <a:ext cx="637122" cy="761511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VID-20200916-WA0017">
            <a:hlinkClick r:id="" action="ppaction://media"/>
            <a:extLst>
              <a:ext uri="{FF2B5EF4-FFF2-40B4-BE49-F238E27FC236}">
                <a16:creationId xmlns:a16="http://schemas.microsoft.com/office/drawing/2014/main" id="{E11CEC64-6881-4929-ACA9-8FC7D28A85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857" y="5517233"/>
            <a:ext cx="2044990" cy="112474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00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418538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96ECB4-B6A7-4A4B-93DC-CAEC90E651E4}"/>
              </a:ext>
            </a:extLst>
          </p:cNvPr>
          <p:cNvSpPr/>
          <p:nvPr/>
        </p:nvSpPr>
        <p:spPr>
          <a:xfrm>
            <a:off x="4860032" y="188640"/>
            <a:ext cx="4082344" cy="570122"/>
          </a:xfrm>
          <a:prstGeom prst="rect">
            <a:avLst/>
          </a:prstGeom>
          <a:solidFill>
            <a:srgbClr val="FF69FF"/>
          </a:solidFill>
          <a:ln w="6350" cap="flat" cmpd="sng" algn="ctr">
            <a:solidFill>
              <a:srgbClr val="FF00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أقرأ الحرف والمقطع والكلمة :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BA81007-74CF-4796-80C2-B48247AA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546840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418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38002" y="181447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الكتابي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166073" y="3169516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كيفية كتابة الخاء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890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يفية كتابة وقراءة حرف الخاء-خ- مع المدود القصيرة الحركات - ً   ٍ  ٌ - والطويلة ,وصوت الحرف">
            <a:hlinkClick r:id="" action="ppaction://media"/>
            <a:extLst>
              <a:ext uri="{FF2B5EF4-FFF2-40B4-BE49-F238E27FC236}">
                <a16:creationId xmlns:a16="http://schemas.microsoft.com/office/drawing/2014/main" id="{ED6C6BF7-BCFD-4A88-969D-508C962706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34" end="52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32656"/>
            <a:ext cx="8208912" cy="590465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00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0486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1951616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التجريد الكتابي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739225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 كتاب الطالب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1">
            <a:extLst>
              <a:ext uri="{FF2B5EF4-FFF2-40B4-BE49-F238E27FC236}">
                <a16:creationId xmlns:a16="http://schemas.microsoft.com/office/drawing/2014/main" id="{7C20C931-EFE7-42FD-A40C-B1ACFE75F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2386" y="203115"/>
            <a:ext cx="1523460" cy="1479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6E493-FCA9-45A8-859D-89D9A93549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691680" y="692696"/>
            <a:ext cx="697508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___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46218" y="1682378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D5A14D1E-D28E-45C3-B91B-E125965CAF69}"/>
              </a:ext>
            </a:extLst>
          </p:cNvPr>
          <p:cNvSpPr/>
          <p:nvPr/>
        </p:nvSpPr>
        <p:spPr>
          <a:xfrm>
            <a:off x="6998069" y="2139337"/>
            <a:ext cx="2027038" cy="1314511"/>
          </a:xfrm>
          <a:prstGeom prst="diamon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Diamond 61">
            <a:extLst>
              <a:ext uri="{FF2B5EF4-FFF2-40B4-BE49-F238E27FC236}">
                <a16:creationId xmlns:a16="http://schemas.microsoft.com/office/drawing/2014/main" id="{1130D9C8-356F-4AD1-A570-FB06D24A2E25}"/>
              </a:ext>
            </a:extLst>
          </p:cNvPr>
          <p:cNvSpPr/>
          <p:nvPr/>
        </p:nvSpPr>
        <p:spPr>
          <a:xfrm>
            <a:off x="5145060" y="2140767"/>
            <a:ext cx="1775792" cy="1308788"/>
          </a:xfrm>
          <a:prstGeom prst="diamon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4CA30421-8EC5-4234-9B00-0D1FD402D2B9}"/>
              </a:ext>
            </a:extLst>
          </p:cNvPr>
          <p:cNvSpPr/>
          <p:nvPr/>
        </p:nvSpPr>
        <p:spPr>
          <a:xfrm>
            <a:off x="2973908" y="2061235"/>
            <a:ext cx="1775792" cy="1308788"/>
          </a:xfrm>
          <a:prstGeom prst="diamon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F0DC-B0EA-4B3A-B064-C570330B3096}"/>
              </a:ext>
            </a:extLst>
          </p:cNvPr>
          <p:cNvCxnSpPr>
            <a:cxnSpLocks/>
          </p:cNvCxnSpPr>
          <p:nvPr/>
        </p:nvCxnSpPr>
        <p:spPr>
          <a:xfrm flipH="1" flipV="1">
            <a:off x="6049292" y="1286046"/>
            <a:ext cx="21120" cy="82636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A1E5659-7551-4450-AF1E-73F60BEFCE3C}"/>
              </a:ext>
            </a:extLst>
          </p:cNvPr>
          <p:cNvSpPr/>
          <p:nvPr/>
        </p:nvSpPr>
        <p:spPr>
          <a:xfrm>
            <a:off x="4211209" y="391924"/>
            <a:ext cx="3643494" cy="83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الحركات الطويلة لحرف الخاء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1F337-C435-4257-8A17-EFA4C782F360}"/>
              </a:ext>
            </a:extLst>
          </p:cNvPr>
          <p:cNvCxnSpPr>
            <a:cxnSpLocks/>
          </p:cNvCxnSpPr>
          <p:nvPr/>
        </p:nvCxnSpPr>
        <p:spPr>
          <a:xfrm>
            <a:off x="3843967" y="1567547"/>
            <a:ext cx="1481296" cy="173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2E5E24-722D-4C76-BD72-691D17E7262D}"/>
              </a:ext>
            </a:extLst>
          </p:cNvPr>
          <p:cNvCxnSpPr>
            <a:cxnSpLocks/>
          </p:cNvCxnSpPr>
          <p:nvPr/>
        </p:nvCxnSpPr>
        <p:spPr>
          <a:xfrm>
            <a:off x="5325263" y="1580332"/>
            <a:ext cx="266192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Diamond 43">
            <a:extLst>
              <a:ext uri="{FF2B5EF4-FFF2-40B4-BE49-F238E27FC236}">
                <a16:creationId xmlns:a16="http://schemas.microsoft.com/office/drawing/2014/main" id="{02562B6A-35B7-48A0-879F-B4B1C5A3A139}"/>
              </a:ext>
            </a:extLst>
          </p:cNvPr>
          <p:cNvSpPr/>
          <p:nvPr/>
        </p:nvSpPr>
        <p:spPr>
          <a:xfrm>
            <a:off x="6920852" y="2123600"/>
            <a:ext cx="2159710" cy="1343121"/>
          </a:xfrm>
          <a:prstGeom prst="diamon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خ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D40D775-D22B-4425-80AB-707AE59E8A36}"/>
              </a:ext>
            </a:extLst>
          </p:cNvPr>
          <p:cNvCxnSpPr>
            <a:cxnSpLocks/>
          </p:cNvCxnSpPr>
          <p:nvPr/>
        </p:nvCxnSpPr>
        <p:spPr>
          <a:xfrm flipH="1" flipV="1">
            <a:off x="3837521" y="1593681"/>
            <a:ext cx="21120" cy="54183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F011A74-ECB2-4B23-A45B-97518B914D6F}"/>
              </a:ext>
            </a:extLst>
          </p:cNvPr>
          <p:cNvCxnSpPr>
            <a:cxnSpLocks/>
          </p:cNvCxnSpPr>
          <p:nvPr/>
        </p:nvCxnSpPr>
        <p:spPr>
          <a:xfrm flipH="1" flipV="1">
            <a:off x="7990468" y="1597433"/>
            <a:ext cx="21120" cy="54183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1C2D0FEC-E919-48B3-97D3-28AE0988C68F}"/>
              </a:ext>
            </a:extLst>
          </p:cNvPr>
          <p:cNvSpPr/>
          <p:nvPr/>
        </p:nvSpPr>
        <p:spPr>
          <a:xfrm>
            <a:off x="251520" y="116632"/>
            <a:ext cx="2385127" cy="83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khbar MT" pitchFamily="2" charset="-78"/>
              </a:rPr>
              <a:t>الخريطة الذهنية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أكتب كلمات. </a:t>
            </a: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khbar MT" pitchFamily="2" charset="-78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9B7EAF55-20F9-4215-9E71-D4DD5CBE6198}"/>
              </a:ext>
            </a:extLst>
          </p:cNvPr>
          <p:cNvSpPr/>
          <p:nvPr/>
        </p:nvSpPr>
        <p:spPr>
          <a:xfrm>
            <a:off x="4939699" y="2106500"/>
            <a:ext cx="2159710" cy="1343121"/>
          </a:xfrm>
          <a:prstGeom prst="diamon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خ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FBF45434-6FF3-4137-9035-B3882818B549}"/>
              </a:ext>
            </a:extLst>
          </p:cNvPr>
          <p:cNvSpPr/>
          <p:nvPr/>
        </p:nvSpPr>
        <p:spPr>
          <a:xfrm>
            <a:off x="2825971" y="2089400"/>
            <a:ext cx="2159710" cy="1343121"/>
          </a:xfrm>
          <a:prstGeom prst="diamon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خ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6CECDAE2-07C8-4230-BFFD-914CCCE189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4722792"/>
            <a:ext cx="2385127" cy="2153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25F33A-6367-4937-8625-F59B557AF496}"/>
              </a:ext>
            </a:extLst>
          </p:cNvPr>
          <p:cNvSpPr/>
          <p:nvPr/>
        </p:nvSpPr>
        <p:spPr>
          <a:xfrm>
            <a:off x="7199036" y="3533674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D78F74-DB8B-43A2-B797-A48A19B0A1AA}"/>
              </a:ext>
            </a:extLst>
          </p:cNvPr>
          <p:cNvSpPr/>
          <p:nvPr/>
        </p:nvSpPr>
        <p:spPr>
          <a:xfrm>
            <a:off x="2946896" y="3547032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AEF070-5DD5-4AE7-A058-703A61AD3647}"/>
              </a:ext>
            </a:extLst>
          </p:cNvPr>
          <p:cNvSpPr/>
          <p:nvPr/>
        </p:nvSpPr>
        <p:spPr>
          <a:xfrm>
            <a:off x="5236740" y="3547033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799BB-AD3D-4178-B06F-776A66889E4B}"/>
              </a:ext>
            </a:extLst>
          </p:cNvPr>
          <p:cNvSpPr/>
          <p:nvPr/>
        </p:nvSpPr>
        <p:spPr>
          <a:xfrm>
            <a:off x="7201603" y="4365104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2780E7-C0C5-4D20-A4C9-BA9A04FC59EB}"/>
              </a:ext>
            </a:extLst>
          </p:cNvPr>
          <p:cNvSpPr/>
          <p:nvPr/>
        </p:nvSpPr>
        <p:spPr>
          <a:xfrm>
            <a:off x="5257860" y="4365104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1B1D1A-F948-4AF5-B0DD-3F1E0E0060CD}"/>
              </a:ext>
            </a:extLst>
          </p:cNvPr>
          <p:cNvSpPr/>
          <p:nvPr/>
        </p:nvSpPr>
        <p:spPr>
          <a:xfrm>
            <a:off x="2965808" y="4379736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B20449-39FD-4FF4-B4E4-AE3B03B8EF25}"/>
              </a:ext>
            </a:extLst>
          </p:cNvPr>
          <p:cNvSpPr/>
          <p:nvPr/>
        </p:nvSpPr>
        <p:spPr>
          <a:xfrm>
            <a:off x="7199036" y="5256170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6ED794-66F7-48A7-ACFC-8CA095AEC10C}"/>
              </a:ext>
            </a:extLst>
          </p:cNvPr>
          <p:cNvSpPr/>
          <p:nvPr/>
        </p:nvSpPr>
        <p:spPr>
          <a:xfrm>
            <a:off x="5257860" y="5329835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A4E18B-4D55-4526-8B68-2A17D0609F6F}"/>
              </a:ext>
            </a:extLst>
          </p:cNvPr>
          <p:cNvSpPr/>
          <p:nvPr/>
        </p:nvSpPr>
        <p:spPr>
          <a:xfrm>
            <a:off x="3008941" y="5301873"/>
            <a:ext cx="1625104" cy="484237"/>
          </a:xfrm>
          <a:prstGeom prst="rect">
            <a:avLst/>
          </a:prstGeom>
          <a:solidFill>
            <a:srgbClr val="E9AFE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64184 0.35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64184 0.3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64184 0.353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18976-1C82-4C51-8607-C4F42C1F5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1484784"/>
            <a:ext cx="4680520" cy="4608512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CD2F8F-562E-43DE-BC64-740DB4B1E08E}"/>
              </a:ext>
            </a:extLst>
          </p:cNvPr>
          <p:cNvSpPr/>
          <p:nvPr/>
        </p:nvSpPr>
        <p:spPr>
          <a:xfrm>
            <a:off x="2524162" y="783820"/>
            <a:ext cx="4095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rtl="1">
              <a:buFont typeface="Wingdings" panose="05000000000000000000" pitchFamily="2" charset="2"/>
              <a:buChar char="q"/>
              <a:defRPr/>
            </a:pPr>
            <a:r>
              <a:rPr lang="ar-AE" sz="2400" b="1" dirty="0">
                <a:solidFill>
                  <a:srgbClr val="FF00FF"/>
                </a:solidFill>
                <a:latin typeface="Aharoni" panose="02010803020104030203" pitchFamily="2" charset="-79"/>
                <a:cs typeface="Arial" panose="020B0604020202020204" pitchFamily="34" charset="0"/>
              </a:rPr>
              <a:t>قراءة قصّة من منصّة نهلة وناهل</a:t>
            </a:r>
          </a:p>
          <a:p>
            <a:pPr algn="ctr" rtl="1">
              <a:defRPr/>
            </a:pPr>
            <a:endParaRPr lang="ar-EG" sz="2400" b="1" dirty="0">
              <a:solidFill>
                <a:srgbClr val="4F81BD">
                  <a:lumMod val="75000"/>
                </a:srgbClr>
              </a:solidFill>
              <a:latin typeface="Aharoni" panose="02010803020104030203" pitchFamily="2" charset="-79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7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60680" y="3573016"/>
            <a:ext cx="8783320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الصوت الطويل 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خا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، خو ،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خي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 نطقا صحيحا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أتتبع رسم حرف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(خ)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والمقطع تتبعا سليما 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271462"/>
            <a:ext cx="1296144" cy="1161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687514" y="559180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63688" y="266319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 / السبورة التفاعلية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92A1CF-481F-4C8E-A4DF-78F760ABC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17" y="3743312"/>
            <a:ext cx="3464223" cy="1161742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7C454A-C528-46AC-9866-292D36C3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1883620" cy="1700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17EA6A-0745-40C1-A396-29ABE24AEE04}"/>
              </a:ext>
            </a:extLst>
          </p:cNvPr>
          <p:cNvSpPr/>
          <p:nvPr/>
        </p:nvSpPr>
        <p:spPr>
          <a:xfrm>
            <a:off x="1787649" y="164640"/>
            <a:ext cx="7272808" cy="570122"/>
          </a:xfrm>
          <a:prstGeom prst="rect">
            <a:avLst/>
          </a:prstGeom>
          <a:solidFill>
            <a:srgbClr val="FF69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أكتب أكبر عدد ممكن من الكلمات التي تحتوي حرف الخاء في الصورة :</a:t>
            </a:r>
            <a:endParaRPr kumimoji="0" 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8" name="Picture 2" descr="Water Melon Clipart | i2Clipart - Royalty Free Public Domain Clipart">
            <a:extLst>
              <a:ext uri="{FF2B5EF4-FFF2-40B4-BE49-F238E27FC236}">
                <a16:creationId xmlns:a16="http://schemas.microsoft.com/office/drawing/2014/main" id="{A9F6EBA3-1FAC-4443-906B-8DCA1D7D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13" y="943410"/>
            <a:ext cx="1471108" cy="11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ettuce, fruit, celery&#10;&#10;Description automatically generated">
            <a:extLst>
              <a:ext uri="{FF2B5EF4-FFF2-40B4-BE49-F238E27FC236}">
                <a16:creationId xmlns:a16="http://schemas.microsoft.com/office/drawing/2014/main" id="{10C16BF7-D939-4567-AD50-74E91595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21" y="3061439"/>
            <a:ext cx="1152571" cy="1097448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BCD2E6-2853-465E-AFEB-3D0BAFEA4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90" y="955510"/>
            <a:ext cx="1040511" cy="999617"/>
          </a:xfrm>
          <a:prstGeom prst="rect">
            <a:avLst/>
          </a:prstGeom>
        </p:spPr>
      </p:pic>
      <p:pic>
        <p:nvPicPr>
          <p:cNvPr id="12" name="Picture 11" descr="A close up of a fruit&#10;&#10;Description automatically generated">
            <a:extLst>
              <a:ext uri="{FF2B5EF4-FFF2-40B4-BE49-F238E27FC236}">
                <a16:creationId xmlns:a16="http://schemas.microsoft.com/office/drawing/2014/main" id="{3AB65549-4231-401D-B5FF-80FD03FE2F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1" y="1130939"/>
            <a:ext cx="1292033" cy="8613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354D20-42D5-4739-83A8-11611DB688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646" y="3313721"/>
            <a:ext cx="1323999" cy="85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99E35-494C-4511-AA08-7F9EC0F5AE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72" y="3594462"/>
            <a:ext cx="1056967" cy="60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18E99-29F8-4612-8B9C-66FCB7B6EE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359" y="3323184"/>
            <a:ext cx="1040264" cy="87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F3072E-6809-4766-AB90-2A4D702AB202}"/>
              </a:ext>
            </a:extLst>
          </p:cNvPr>
          <p:cNvSpPr/>
          <p:nvPr/>
        </p:nvSpPr>
        <p:spPr>
          <a:xfrm>
            <a:off x="7043613" y="2260599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AE2760-4E27-400A-9B1D-9A2DDA59E60A}"/>
              </a:ext>
            </a:extLst>
          </p:cNvPr>
          <p:cNvSpPr/>
          <p:nvPr/>
        </p:nvSpPr>
        <p:spPr>
          <a:xfrm>
            <a:off x="5142418" y="4322652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96B208-1F4F-4566-BC32-48A57C1F725F}"/>
              </a:ext>
            </a:extLst>
          </p:cNvPr>
          <p:cNvSpPr/>
          <p:nvPr/>
        </p:nvSpPr>
        <p:spPr>
          <a:xfrm>
            <a:off x="2855625" y="4339114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B8BADE-67C9-43F5-9083-EE9659A78BD9}"/>
              </a:ext>
            </a:extLst>
          </p:cNvPr>
          <p:cNvSpPr/>
          <p:nvPr/>
        </p:nvSpPr>
        <p:spPr>
          <a:xfrm>
            <a:off x="220710" y="4322653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05179E-6C99-4082-BDCD-52199F32D841}"/>
              </a:ext>
            </a:extLst>
          </p:cNvPr>
          <p:cNvSpPr/>
          <p:nvPr/>
        </p:nvSpPr>
        <p:spPr>
          <a:xfrm>
            <a:off x="7421654" y="4322652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325799-25D4-4555-B44C-4916B35B7BB4}"/>
              </a:ext>
            </a:extLst>
          </p:cNvPr>
          <p:cNvSpPr/>
          <p:nvPr/>
        </p:nvSpPr>
        <p:spPr>
          <a:xfrm>
            <a:off x="4458768" y="2258367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DEBAB6-9914-4892-9AF1-D2A22F5CA969}"/>
              </a:ext>
            </a:extLst>
          </p:cNvPr>
          <p:cNvSpPr/>
          <p:nvPr/>
        </p:nvSpPr>
        <p:spPr>
          <a:xfrm>
            <a:off x="1894076" y="2276767"/>
            <a:ext cx="1625104" cy="484237"/>
          </a:xfrm>
          <a:prstGeom prst="rect">
            <a:avLst/>
          </a:prstGeom>
          <a:solidFill>
            <a:srgbClr val="E9AFE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124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4536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32361 0.056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0.2059 0.099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1829768" y="3090240"/>
            <a:ext cx="669062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الربط بالتعلم السابق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3D4CC-C349-47D7-9E63-100A9271C3CC}"/>
              </a:ext>
            </a:extLst>
          </p:cNvPr>
          <p:cNvSpPr txBox="1"/>
          <p:nvPr/>
        </p:nvSpPr>
        <p:spPr>
          <a:xfrm>
            <a:off x="4139952" y="538541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C1AADE5C-9BB5-46FC-9BA5-A4B32E45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7" y="4808821"/>
            <a:ext cx="1296144" cy="1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1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abic Letter Khaa (خ), Arabic Alphabet for Kids – حرف الخاء الحروف العربية للأطفال">
            <a:hlinkClick r:id="" action="ppaction://media"/>
            <a:extLst>
              <a:ext uri="{FF2B5EF4-FFF2-40B4-BE49-F238E27FC236}">
                <a16:creationId xmlns:a16="http://schemas.microsoft.com/office/drawing/2014/main" id="{B32395E9-7B21-4859-BDDD-071D9EB0BD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90" end="236215.9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76672"/>
            <a:ext cx="8136904" cy="604867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00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316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8E6539-9396-45E0-905E-B479544C15AC}"/>
              </a:ext>
            </a:extLst>
          </p:cNvPr>
          <p:cNvSpPr txBox="1">
            <a:spLocks/>
          </p:cNvSpPr>
          <p:nvPr/>
        </p:nvSpPr>
        <p:spPr>
          <a:xfrm>
            <a:off x="1326950" y="3177032"/>
            <a:ext cx="7416824" cy="1815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تقييم النّص القرائي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</a:t>
            </a:r>
            <a:r>
              <a:rPr kumimoji="0" lang="ar-A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خشّون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الْخروفُ الْخفِيّ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264450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242</Words>
  <Application>Microsoft Office PowerPoint</Application>
  <PresentationFormat>On-screen Show (4:3)</PresentationFormat>
  <Paragraphs>65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Wingdings</vt:lpstr>
      <vt:lpstr>نسق Office</vt:lpstr>
      <vt:lpstr>1_نسق Office</vt:lpstr>
      <vt:lpstr>Retrospect</vt:lpstr>
      <vt:lpstr>Default Design</vt:lpstr>
      <vt:lpstr>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273</cp:revision>
  <dcterms:created xsi:type="dcterms:W3CDTF">2020-03-23T18:31:31Z</dcterms:created>
  <dcterms:modified xsi:type="dcterms:W3CDTF">2021-10-13T16:16:09Z</dcterms:modified>
</cp:coreProperties>
</file>