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8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69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6" r:id="rId19"/>
    <p:sldId id="285" r:id="rId20"/>
    <p:sldId id="287" r:id="rId21"/>
    <p:sldId id="288" r:id="rId22"/>
    <p:sldId id="289" r:id="rId23"/>
    <p:sldId id="29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8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4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4FC20-BA41-48F4-942A-45FF4E0210A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760B3-53FE-4794-AEA7-CFF71B0C3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3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D11E-7A5B-48A0-814E-ECA6D4B86CEF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89F2-1AD3-4FFF-B3EF-E22BD309C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39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D11E-7A5B-48A0-814E-ECA6D4B86CEF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89F2-1AD3-4FFF-B3EF-E22BD309C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54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D11E-7A5B-48A0-814E-ECA6D4B86CEF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89F2-1AD3-4FFF-B3EF-E22BD309C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69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F4809B-91B0-4F4F-97AC-D9F03F75F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7CCA21C-1F75-42E6-B37A-958B8C80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9B0DA-82CC-4EC2-9544-36125B233EA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D53EB94-6A5F-4B7C-8F21-186910447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7EF416C-E575-4340-990A-0A7829138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4A015-B816-4EDA-A8D7-A1829D64F59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2E6BF7C-3546-403D-91FC-F9AB1AECFC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3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01174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D11E-7A5B-48A0-814E-ECA6D4B86CEF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89F2-1AD3-4FFF-B3EF-E22BD309C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75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D11E-7A5B-48A0-814E-ECA6D4B86CEF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89F2-1AD3-4FFF-B3EF-E22BD309C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68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D11E-7A5B-48A0-814E-ECA6D4B86CEF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89F2-1AD3-4FFF-B3EF-E22BD309C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79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D11E-7A5B-48A0-814E-ECA6D4B86CEF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89F2-1AD3-4FFF-B3EF-E22BD309C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20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D11E-7A5B-48A0-814E-ECA6D4B86CEF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89F2-1AD3-4FFF-B3EF-E22BD309C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32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D11E-7A5B-48A0-814E-ECA6D4B86CEF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89F2-1AD3-4FFF-B3EF-E22BD309C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84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D11E-7A5B-48A0-814E-ECA6D4B86CEF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89F2-1AD3-4FFF-B3EF-E22BD309C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42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7D11E-7A5B-48A0-814E-ECA6D4B86CEF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A89F2-1AD3-4FFF-B3EF-E22BD309C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0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7D11E-7A5B-48A0-814E-ECA6D4B86CEF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A89F2-1AD3-4FFF-B3EF-E22BD309C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08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27.jpeg"/><Relationship Id="rId5" Type="http://schemas.openxmlformats.org/officeDocument/2006/relationships/image" Target="../media/image30.png"/><Relationship Id="rId10" Type="http://schemas.openxmlformats.org/officeDocument/2006/relationships/image" Target="../media/image35.jpg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dictionary/english/people" TargetMode="External"/><Relationship Id="rId3" Type="http://schemas.openxmlformats.org/officeDocument/2006/relationships/image" Target="../media/image6.jpeg"/><Relationship Id="rId7" Type="http://schemas.openxmlformats.org/officeDocument/2006/relationships/hyperlink" Target="https://dictionary.cambridge.org/dictionary/english/experienc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ictionary.cambridge.org/dictionary/english/information" TargetMode="External"/><Relationship Id="rId5" Type="http://schemas.openxmlformats.org/officeDocument/2006/relationships/hyperlink" Target="https://dictionary.cambridge.org/dictionary/english/remember" TargetMode="External"/><Relationship Id="rId4" Type="http://schemas.openxmlformats.org/officeDocument/2006/relationships/hyperlink" Target="https://dictionary.cambridge.org/dictionary/english/ability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hyperlink" Target="https://wordwall.net/resource/5197504" TargetMode="Externa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6">
            <a:extLst>
              <a:ext uri="{FF2B5EF4-FFF2-40B4-BE49-F238E27FC236}">
                <a16:creationId xmlns:a16="http://schemas.microsoft.com/office/drawing/2014/main" xmlns="" id="{FB6E7131-7B1C-4FF7-AD23-95CF11B5BCCD}"/>
              </a:ext>
            </a:extLst>
          </p:cNvPr>
          <p:cNvSpPr/>
          <p:nvPr/>
        </p:nvSpPr>
        <p:spPr>
          <a:xfrm>
            <a:off x="1531752" y="2438781"/>
            <a:ext cx="8464216" cy="2940440"/>
          </a:xfrm>
          <a:prstGeom prst="roundRect">
            <a:avLst>
              <a:gd name="adj" fmla="val 2773"/>
            </a:avLst>
          </a:prstGeom>
          <a:solidFill>
            <a:srgbClr val="D1E4EA"/>
          </a:solidFill>
          <a:ln w="76200">
            <a:solidFill>
              <a:srgbClr val="63A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4000" b="1" u="sng" dirty="0">
              <a:solidFill>
                <a:srgbClr val="FF0000"/>
              </a:solidFill>
              <a:latin typeface="Abadi Extra Light" panose="020B0204020104020204" pitchFamily="34" charset="0"/>
            </a:endParaRPr>
          </a:p>
          <a:p>
            <a:pPr algn="l"/>
            <a:endParaRPr lang="en-US" sz="4000" b="1" u="sng" dirty="0">
              <a:solidFill>
                <a:srgbClr val="FF0000"/>
              </a:solidFill>
              <a:latin typeface="Abadi Extra Light" panose="020B0204020104020204" pitchFamily="34" charset="0"/>
            </a:endParaRPr>
          </a:p>
          <a:p>
            <a:pPr algn="l"/>
            <a:r>
              <a:rPr lang="en-US" sz="4000" b="1" u="sng" dirty="0">
                <a:solidFill>
                  <a:srgbClr val="FF0000"/>
                </a:solidFill>
                <a:latin typeface="Abadi Extra Light" panose="020B0204020104020204" pitchFamily="34" charset="0"/>
              </a:rPr>
              <a:t>In this lesson you are going to :</a:t>
            </a:r>
          </a:p>
          <a:p>
            <a:pPr algn="l"/>
            <a:endParaRPr lang="en-US" sz="4000" b="1" u="sng" dirty="0">
              <a:solidFill>
                <a:srgbClr val="FF0000"/>
              </a:solidFill>
              <a:latin typeface="Abadi Extra Light" panose="020B0204020104020204" pitchFamily="34" charset="0"/>
            </a:endParaRPr>
          </a:p>
          <a:p>
            <a:pPr algn="l"/>
            <a:endParaRPr lang="en-US" sz="4000" b="1" u="sng" dirty="0">
              <a:solidFill>
                <a:srgbClr val="FF0000"/>
              </a:solidFill>
              <a:latin typeface="Abadi Extra Light" panose="020B0204020104020204" pitchFamily="34" charset="0"/>
            </a:endParaRPr>
          </a:p>
          <a:p>
            <a:pPr algn="l"/>
            <a:endParaRPr lang="en-US" sz="4000" b="1" u="sng" dirty="0">
              <a:solidFill>
                <a:srgbClr val="FF0000"/>
              </a:solidFill>
              <a:latin typeface="Abadi Extra Light" panose="020B0204020104020204" pitchFamily="34" charset="0"/>
            </a:endParaRPr>
          </a:p>
          <a:p>
            <a:pPr algn="l"/>
            <a:endParaRPr lang="en-US" sz="4000" b="1" u="sng" dirty="0">
              <a:solidFill>
                <a:srgbClr val="FF0000"/>
              </a:solidFill>
              <a:latin typeface="Abadi Extra Light" panose="020B0204020104020204" pitchFamily="34" charset="0"/>
            </a:endParaRPr>
          </a:p>
          <a:p>
            <a:pPr algn="l"/>
            <a:endParaRPr lang="en-US" sz="4000" b="1" u="sng" dirty="0">
              <a:solidFill>
                <a:srgbClr val="FF0000"/>
              </a:solidFill>
              <a:latin typeface="Abadi Extra Light" panose="020B0204020104020204" pitchFamily="34" charset="0"/>
            </a:endParaRPr>
          </a:p>
          <a:p>
            <a:pPr algn="l"/>
            <a:endParaRPr lang="en-US" sz="4000" b="1" u="sng" dirty="0">
              <a:solidFill>
                <a:srgbClr val="FF00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0D16D2-46A0-48C7-9A3C-C8A9D7E8CD6D}"/>
              </a:ext>
            </a:extLst>
          </p:cNvPr>
          <p:cNvSpPr txBox="1"/>
          <p:nvPr/>
        </p:nvSpPr>
        <p:spPr>
          <a:xfrm>
            <a:off x="1725994" y="3098543"/>
            <a:ext cx="58298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accent2">
                    <a:lumMod val="50000"/>
                  </a:schemeClr>
                </a:solidFill>
              </a:rPr>
              <a:t>Learning Outcomes: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1-To listen and understand a text.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2-To read for main idea and details.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3-To write simple sentences.</a:t>
            </a:r>
          </a:p>
          <a:p>
            <a:endParaRPr lang="en-US" sz="2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صورة 13">
            <a:extLst>
              <a:ext uri="{FF2B5EF4-FFF2-40B4-BE49-F238E27FC236}">
                <a16:creationId xmlns:a16="http://schemas.microsoft.com/office/drawing/2014/main" xmlns="" id="{6D8D5A1E-416B-488F-9782-36306F59C2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031" y="2640919"/>
            <a:ext cx="1981878" cy="1958653"/>
          </a:xfrm>
          <a:prstGeom prst="rect">
            <a:avLst/>
          </a:prstGeom>
        </p:spPr>
      </p:pic>
      <p:pic>
        <p:nvPicPr>
          <p:cNvPr id="10" name="Picture 4" descr="Image Result For English Writing And Reading Cartoon - Read Write ...">
            <a:extLst>
              <a:ext uri="{FF2B5EF4-FFF2-40B4-BE49-F238E27FC236}">
                <a16:creationId xmlns:a16="http://schemas.microsoft.com/office/drawing/2014/main" xmlns="" id="{8848B6CE-A84B-4777-9BC0-2C356DCB0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54" y="770021"/>
            <a:ext cx="6063916" cy="1541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51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6B3317-C776-4A91-B844-A34456029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315" y="-119521"/>
            <a:ext cx="10515600" cy="1325563"/>
          </a:xfrm>
        </p:spPr>
        <p:txBody>
          <a:bodyPr/>
          <a:lstStyle/>
          <a:p>
            <a:r>
              <a:rPr lang="en-US" dirty="0">
                <a:latin typeface="Rockwell" panose="02060603020205020403" pitchFamily="18" charset="0"/>
                <a:cs typeface="Browallia New" panose="020B0604020202020204" pitchFamily="34" charset="-34"/>
              </a:rPr>
              <a:t>Guess The Word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5923377-A708-4655-A5F2-A4DFED74D6BC}"/>
              </a:ext>
            </a:extLst>
          </p:cNvPr>
          <p:cNvSpPr/>
          <p:nvPr/>
        </p:nvSpPr>
        <p:spPr>
          <a:xfrm>
            <a:off x="4869632" y="2176157"/>
            <a:ext cx="24016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C0C0C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Teddy bear</a:t>
            </a:r>
          </a:p>
        </p:txBody>
      </p:sp>
      <p:pic>
        <p:nvPicPr>
          <p:cNvPr id="8" name="Picture 7" descr="A teddy bear&#10;&#10;Description automatically generated">
            <a:extLst>
              <a:ext uri="{FF2B5EF4-FFF2-40B4-BE49-F238E27FC236}">
                <a16:creationId xmlns:a16="http://schemas.microsoft.com/office/drawing/2014/main" xmlns="" id="{B403044A-BB72-4453-B53A-EA1D1BDE0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19" y="1005395"/>
            <a:ext cx="3641587" cy="2406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 sandy beach next to the ocean&#10;&#10;Description automatically generated">
            <a:extLst>
              <a:ext uri="{FF2B5EF4-FFF2-40B4-BE49-F238E27FC236}">
                <a16:creationId xmlns:a16="http://schemas.microsoft.com/office/drawing/2014/main" xmlns="" id="{D821B745-CDA3-49DB-9792-9C8DDBF14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18" y="3666520"/>
            <a:ext cx="3641587" cy="2218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A picture containing water, skiing, bird, blue&#10;&#10;Description automatically generated">
            <a:extLst>
              <a:ext uri="{FF2B5EF4-FFF2-40B4-BE49-F238E27FC236}">
                <a16:creationId xmlns:a16="http://schemas.microsoft.com/office/drawing/2014/main" xmlns="" id="{5594C95B-5F50-40A0-A1C1-8E1C15D26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77" y="1122819"/>
            <a:ext cx="2967364" cy="2344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52C6C5F-EE80-44DD-A2C9-B75426513B3D}"/>
              </a:ext>
            </a:extLst>
          </p:cNvPr>
          <p:cNvSpPr/>
          <p:nvPr/>
        </p:nvSpPr>
        <p:spPr>
          <a:xfrm>
            <a:off x="4869632" y="4483425"/>
            <a:ext cx="13484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C0C0C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beach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3975F69-4FBC-4528-BC62-CAB17048248B}"/>
              </a:ext>
            </a:extLst>
          </p:cNvPr>
          <p:cNvSpPr/>
          <p:nvPr/>
        </p:nvSpPr>
        <p:spPr>
          <a:xfrm>
            <a:off x="10649767" y="2189073"/>
            <a:ext cx="13548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C0C0C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swam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AE21F07-31B9-42A1-AB4A-B50FED01AC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77" y="3698117"/>
            <a:ext cx="3057190" cy="2344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D2A021D-1994-480A-B170-F054BDD6BFDC}"/>
              </a:ext>
            </a:extLst>
          </p:cNvPr>
          <p:cNvSpPr/>
          <p:nvPr/>
        </p:nvSpPr>
        <p:spPr>
          <a:xfrm>
            <a:off x="10649767" y="4483424"/>
            <a:ext cx="10374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C0C0C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rock</a:t>
            </a:r>
          </a:p>
        </p:txBody>
      </p:sp>
    </p:spTree>
    <p:extLst>
      <p:ext uri="{BB962C8B-B14F-4D97-AF65-F5344CB8AC3E}">
        <p14:creationId xmlns:p14="http://schemas.microsoft.com/office/powerpoint/2010/main" val="426751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2F91E9-7367-4C60-A38D-0A61A4AB7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63" y="390939"/>
            <a:ext cx="11265753" cy="63318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4969907" y="206273"/>
            <a:ext cx="1582484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highlight>
                  <a:srgbClr val="C0C0C0"/>
                </a:highlight>
                <a:latin typeface="Abadi" panose="020B0604020104020204" pitchFamily="34" charset="0"/>
                <a:cs typeface="Aharoni" panose="02010803020104030203" pitchFamily="2" charset="-79"/>
              </a:rPr>
              <a:t>L.B Page : </a:t>
            </a:r>
            <a:r>
              <a:rPr lang="ar-SA" dirty="0" smtClean="0">
                <a:highlight>
                  <a:srgbClr val="C0C0C0"/>
                </a:highlight>
                <a:latin typeface="Abadi" panose="020B0604020104020204" pitchFamily="34" charset="0"/>
                <a:cs typeface="Aharoni" panose="02010803020104030203" pitchFamily="2" charset="-79"/>
              </a:rPr>
              <a:t>2</a:t>
            </a:r>
            <a:r>
              <a:rPr lang="en-US" dirty="0" smtClean="0">
                <a:highlight>
                  <a:srgbClr val="C0C0C0"/>
                </a:highlight>
                <a:latin typeface="Abadi" panose="020B0604020104020204" pitchFamily="34" charset="0"/>
                <a:cs typeface="Aharoni" panose="02010803020104030203" pitchFamily="2" charset="-79"/>
              </a:rPr>
              <a:t>2</a:t>
            </a:r>
            <a:endParaRPr lang="en-US" dirty="0">
              <a:highlight>
                <a:srgbClr val="C0C0C0"/>
              </a:highlight>
              <a:latin typeface="Abadi" panose="020B0604020104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Grade 04 Unit 02 Lesson 08 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2726" y="432515"/>
            <a:ext cx="1098998" cy="109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9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901438-34DD-42E2-B2E5-C2FA2CB44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362" y="24088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highlight>
                  <a:srgbClr val="C0C0C0"/>
                </a:highlight>
                <a:latin typeface="Rockwell" panose="02060603020205020403" pitchFamily="18" charset="0"/>
              </a:rPr>
              <a:t>Listen again and try to answer the questions.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FE5FDE-89E7-4D2C-A53F-055491E3F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887" y="1809957"/>
            <a:ext cx="10108096" cy="2922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9038A87-06E9-414B-9B0C-F0FF0BA3642F}"/>
              </a:ext>
            </a:extLst>
          </p:cNvPr>
          <p:cNvSpPr txBox="1"/>
          <p:nvPr/>
        </p:nvSpPr>
        <p:spPr>
          <a:xfrm>
            <a:off x="5507935" y="3167390"/>
            <a:ext cx="4638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Rockwell" panose="02060603020205020403" pitchFamily="18" charset="0"/>
              </a:rPr>
              <a:t>It was a teddy bear.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6DD8C3-F510-4CD4-8B70-9F80D2BC71D7}"/>
              </a:ext>
            </a:extLst>
          </p:cNvPr>
          <p:cNvSpPr txBox="1"/>
          <p:nvPr/>
        </p:nvSpPr>
        <p:spPr>
          <a:xfrm>
            <a:off x="7099852" y="3686285"/>
            <a:ext cx="4638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Rockwell" panose="02060603020205020403" pitchFamily="18" charset="0"/>
              </a:rPr>
              <a:t>They went to the beach.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2324FF5-982C-438E-8570-FB896C6AC67D}"/>
              </a:ext>
            </a:extLst>
          </p:cNvPr>
          <p:cNvSpPr txBox="1"/>
          <p:nvPr/>
        </p:nvSpPr>
        <p:spPr>
          <a:xfrm>
            <a:off x="6886162" y="4209505"/>
            <a:ext cx="4638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Rockwell" panose="02060603020205020403" pitchFamily="18" charset="0"/>
              </a:rPr>
              <a:t>He went to look for Bruno.</a:t>
            </a:r>
          </a:p>
        </p:txBody>
      </p:sp>
      <p:pic>
        <p:nvPicPr>
          <p:cNvPr id="13" name="صورة 5">
            <a:extLst>
              <a:ext uri="{FF2B5EF4-FFF2-40B4-BE49-F238E27FC236}">
                <a16:creationId xmlns:a16="http://schemas.microsoft.com/office/drawing/2014/main" xmlns="" id="{8DCA9272-8C16-4D74-A995-FF38908AD9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558" y="1301145"/>
            <a:ext cx="3400425" cy="1343025"/>
          </a:xfrm>
          <a:prstGeom prst="rect">
            <a:avLst/>
          </a:prstGeom>
        </p:spPr>
      </p:pic>
      <p:pic>
        <p:nvPicPr>
          <p:cNvPr id="9" name="Grade 04 Unit 02 Lesson 08 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5292" y="5225341"/>
            <a:ext cx="1098998" cy="109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1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49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12B158-0713-4967-9B18-6B3C8C2E4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613" y="402348"/>
            <a:ext cx="5925380" cy="5815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EB373E-122E-44FA-93DF-77B8295C18BE}"/>
              </a:ext>
            </a:extLst>
          </p:cNvPr>
          <p:cNvSpPr txBox="1"/>
          <p:nvPr/>
        </p:nvSpPr>
        <p:spPr>
          <a:xfrm>
            <a:off x="0" y="495462"/>
            <a:ext cx="445970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ckwell" panose="02060603020205020403" pitchFamily="18" charset="0"/>
              </a:rPr>
              <a:t>Activity Book / Page </a:t>
            </a:r>
            <a:r>
              <a:rPr lang="ar-SA" sz="2400" dirty="0" smtClean="0">
                <a:latin typeface="Rockwell" panose="02060603020205020403" pitchFamily="18" charset="0"/>
              </a:rPr>
              <a:t>17</a:t>
            </a:r>
            <a:endParaRPr lang="en-US" sz="2400" dirty="0">
              <a:latin typeface="Rockwell" panose="02060603020205020403" pitchFamily="18" charset="0"/>
            </a:endParaRPr>
          </a:p>
        </p:txBody>
      </p:sp>
      <p:pic>
        <p:nvPicPr>
          <p:cNvPr id="10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xmlns="" id="{B513CE33-5180-43D2-A66C-187F1B4AC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5" y="3375210"/>
            <a:ext cx="48768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76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xmlns="" id="{6A973CFD-B9FF-4192-8448-4FA3A03FF128}"/>
              </a:ext>
            </a:extLst>
          </p:cNvPr>
          <p:cNvSpPr/>
          <p:nvPr/>
        </p:nvSpPr>
        <p:spPr>
          <a:xfrm>
            <a:off x="561474" y="409443"/>
            <a:ext cx="4251158" cy="3408578"/>
          </a:xfrm>
          <a:prstGeom prst="cloud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6EE127-38E8-4194-8B2E-832DE2BE7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979" y="823441"/>
            <a:ext cx="5630779" cy="5625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11B08C9-18E0-43BC-A253-E9F0856398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" y="1653754"/>
            <a:ext cx="1064046" cy="10640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A7F7DE7-B1B0-4051-AF0E-46092A885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60524">
            <a:off x="2796480" y="1952639"/>
            <a:ext cx="636745" cy="1232755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A24FA085-B522-45F4-B239-3FE04DA820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44" y="2531319"/>
            <a:ext cx="759919" cy="884137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4247E1A5-4F43-4E8C-8418-498F513DE6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27" y="823441"/>
            <a:ext cx="1399583" cy="165876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4FD94081-9DF3-4090-BEB6-D712EDC754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329" y="970441"/>
            <a:ext cx="1287756" cy="943699"/>
          </a:xfrm>
          <a:prstGeom prst="rect">
            <a:avLst/>
          </a:prstGeom>
        </p:spPr>
      </p:pic>
      <p:pic>
        <p:nvPicPr>
          <p:cNvPr id="17" name="Picture 16" descr="A picture containing toy, clock&#10;&#10;Description automatically generated">
            <a:extLst>
              <a:ext uri="{FF2B5EF4-FFF2-40B4-BE49-F238E27FC236}">
                <a16:creationId xmlns:a16="http://schemas.microsoft.com/office/drawing/2014/main" xmlns="" id="{06BA1162-5FD2-4C66-96D1-79BBE85E4B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71" y="3985140"/>
            <a:ext cx="1894492" cy="2712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EDD58164-40B0-4144-B6A1-4F501A1EEC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722" y="3985140"/>
            <a:ext cx="1907481" cy="2712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xmlns="" id="{B513CE33-5180-43D2-A66C-187F1B4AC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240" y="194798"/>
            <a:ext cx="48768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39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5D8D26-3343-44AF-B6D8-66FD1B770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070" y="1830816"/>
            <a:ext cx="6799143" cy="1724515"/>
          </a:xfrm>
        </p:spPr>
        <p:txBody>
          <a:bodyPr spcFirstLastPara="1" vert="horz" wrap="square" lIns="91440" tIns="45720" rIns="91440" bIns="45720" rtlCol="0" anchor="b" anchorCtr="0">
            <a:normAutofit/>
          </a:bodyPr>
          <a:lstStyle/>
          <a:p>
            <a:pPr algn="l">
              <a:spcBef>
                <a:spcPct val="0"/>
              </a:spcBef>
            </a:pPr>
            <a:r>
              <a:rPr lang="en-US" sz="4000" b="1" dirty="0"/>
              <a:t>Learner’s Book pg.33/34            </a:t>
            </a:r>
            <a:br>
              <a:rPr lang="en-US" sz="4000" b="1" dirty="0"/>
            </a:br>
            <a:r>
              <a:rPr lang="en-US" sz="4000" b="1" dirty="0"/>
              <a:t>Activity Book pg. 26/27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D81FC5A-3D67-4652-A745-A48F4FE91C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38" r="1" b="12451"/>
          <a:stretch/>
        </p:blipFill>
        <p:spPr>
          <a:xfrm>
            <a:off x="4676809" y="3584625"/>
            <a:ext cx="7230547" cy="32733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8C17BB-09B4-452A-AB0D-179041407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11434"/>
            <a:ext cx="4411980" cy="1710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B4F52B4-0A8A-47E3-A6EB-A9E51893DA35}"/>
              </a:ext>
            </a:extLst>
          </p:cNvPr>
          <p:cNvSpPr txBox="1"/>
          <p:nvPr/>
        </p:nvSpPr>
        <p:spPr>
          <a:xfrm>
            <a:off x="232620" y="132347"/>
            <a:ext cx="8401307" cy="1200329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spcAft>
                <a:spcPts val="600"/>
              </a:spcAft>
            </a:pPr>
            <a:r>
              <a:rPr lang="en-US" sz="7200" b="1" dirty="0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2 - memories </a:t>
            </a:r>
          </a:p>
        </p:txBody>
      </p:sp>
    </p:spTree>
    <p:extLst>
      <p:ext uri="{BB962C8B-B14F-4D97-AF65-F5344CB8AC3E}">
        <p14:creationId xmlns:p14="http://schemas.microsoft.com/office/powerpoint/2010/main" val="230508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75840"/>
            <a:ext cx="12243159" cy="1499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22" y="231636"/>
            <a:ext cx="11878082" cy="4377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68" y="2313373"/>
            <a:ext cx="4237608" cy="42376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936" y="2841064"/>
            <a:ext cx="3794794" cy="37947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92013">
            <a:off x="7931483" y="2240899"/>
            <a:ext cx="2231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To write about proud and happy memory 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 rot="21215713">
            <a:off x="4776746" y="2315344"/>
            <a:ext cx="24205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Discuss listening strategies and paying attention to details and answer questions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 rot="1020043">
            <a:off x="1603897" y="2240899"/>
            <a:ext cx="2285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Define what makes a happy memory.</a:t>
            </a:r>
            <a:endParaRPr lang="ar-SA" sz="2400" dirty="0"/>
          </a:p>
        </p:txBody>
      </p:sp>
    </p:spTree>
    <p:extLst>
      <p:ext uri="{BB962C8B-B14F-4D97-AF65-F5344CB8AC3E}">
        <p14:creationId xmlns:p14="http://schemas.microsoft.com/office/powerpoint/2010/main" val="11332205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58213"/>
            <a:ext cx="12243159" cy="1499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591" y="358579"/>
            <a:ext cx="5229567" cy="63840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60" y="1406336"/>
            <a:ext cx="6074666" cy="2005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7577" y="509640"/>
            <a:ext cx="23455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Let’s Learn</a:t>
            </a:r>
            <a:endParaRPr lang="en-GB" sz="5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701" y="2197128"/>
            <a:ext cx="3013890" cy="35739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768" y="1597103"/>
            <a:ext cx="3771495" cy="44723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479849">
            <a:off x="4690318" y="3346196"/>
            <a:ext cx="14574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LB P </a:t>
            </a:r>
            <a:r>
              <a:rPr lang="en-US" sz="4400" dirty="0" smtClean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23</a:t>
            </a:r>
            <a:endParaRPr lang="en-US" sz="4400" dirty="0">
              <a:solidFill>
                <a:schemeClr val="bg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AB </a:t>
            </a:r>
            <a:r>
              <a:rPr lang="en-US" sz="4400" dirty="0" smtClean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18</a:t>
            </a:r>
            <a:endParaRPr lang="en-GB" sz="4400" dirty="0">
              <a:solidFill>
                <a:schemeClr val="bg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 rot="1036198">
            <a:off x="1254988" y="2863804"/>
            <a:ext cx="19495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Proud </a:t>
            </a:r>
            <a:endParaRPr lang="en-US" sz="60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/>
            <a:r>
              <a:rPr lang="en-US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memory</a:t>
            </a:r>
            <a:endParaRPr lang="en-GB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164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2693-CDFC-461D-8C2D-2CFC07E3A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12" y="0"/>
            <a:ext cx="11360800" cy="763600"/>
          </a:xfrm>
        </p:spPr>
        <p:txBody>
          <a:bodyPr/>
          <a:lstStyle/>
          <a:p>
            <a:r>
              <a:rPr lang="en-US" dirty="0"/>
              <a:t>Listen to the story!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7D16626-D29D-4D97-9A5A-7674933D8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456" y="822251"/>
            <a:ext cx="11706895" cy="5985620"/>
          </a:xfrm>
          <a:prstGeom prst="rect">
            <a:avLst/>
          </a:prstGeom>
        </p:spPr>
      </p:pic>
      <p:pic>
        <p:nvPicPr>
          <p:cNvPr id="3" name="Grade 04 Unit 02 Lesson 09 Track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9311" y="56848"/>
            <a:ext cx="792699" cy="7926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75680" y="72278"/>
            <a:ext cx="1457451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LB P </a:t>
            </a:r>
            <a:r>
              <a:rPr lang="en-US" sz="44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23</a:t>
            </a:r>
            <a:endParaRPr lang="en-US" sz="4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5400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4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16982F8-8530-4BCD-AC69-0E21E55C41F6}"/>
              </a:ext>
            </a:extLst>
          </p:cNvPr>
          <p:cNvSpPr txBox="1"/>
          <p:nvPr/>
        </p:nvSpPr>
        <p:spPr>
          <a:xfrm>
            <a:off x="1460043" y="184770"/>
            <a:ext cx="5151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Modern Love" panose="04090805081005020601" pitchFamily="82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050" name="Picture 2" descr="Henna Design - Blanche Beauty Salon &amp; Henna | Groupon">
            <a:extLst>
              <a:ext uri="{FF2B5EF4-FFF2-40B4-BE49-F238E27FC236}">
                <a16:creationId xmlns:a16="http://schemas.microsoft.com/office/drawing/2014/main" xmlns="" id="{94B40A2A-79FE-4A34-9AE8-BCBBA5489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09" y="1523999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ittle Pearls Of Wisdom: I'm So Excited!">
            <a:extLst>
              <a:ext uri="{FF2B5EF4-FFF2-40B4-BE49-F238E27FC236}">
                <a16:creationId xmlns:a16="http://schemas.microsoft.com/office/drawing/2014/main" xmlns="" id="{7212ED44-CCF1-458B-BC7F-80E9AF06F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045" y="2369876"/>
            <a:ext cx="3619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f You're Not Proud, You're Not Done">
            <a:extLst>
              <a:ext uri="{FF2B5EF4-FFF2-40B4-BE49-F238E27FC236}">
                <a16:creationId xmlns:a16="http://schemas.microsoft.com/office/drawing/2014/main" xmlns="" id="{1FD44C41-B811-4599-9AB6-185476CB7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9" y="4608567"/>
            <a:ext cx="40386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RANÄS Basket - rattan - IKEA">
            <a:extLst>
              <a:ext uri="{FF2B5EF4-FFF2-40B4-BE49-F238E27FC236}">
                <a16:creationId xmlns:a16="http://schemas.microsoft.com/office/drawing/2014/main" xmlns="" id="{FD191838-9F78-4410-8BD5-F47C505BA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1" y="363855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icrosoft Paint Is Finally Dead -- and the World Is a Better Place">
            <a:extLst>
              <a:ext uri="{FF2B5EF4-FFF2-40B4-BE49-F238E27FC236}">
                <a16:creationId xmlns:a16="http://schemas.microsoft.com/office/drawing/2014/main" xmlns="" id="{DE611C66-0ECE-4B45-A027-6E749653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1" y="361950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0198CE-6767-4D58-AB31-7F43A5D45EC6}"/>
              </a:ext>
            </a:extLst>
          </p:cNvPr>
          <p:cNvSpPr txBox="1"/>
          <p:nvPr/>
        </p:nvSpPr>
        <p:spPr>
          <a:xfrm>
            <a:off x="8706762" y="2624335"/>
            <a:ext cx="253326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FF00"/>
                </a:solidFill>
              </a:rPr>
              <a:t>paint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454D86E-35A2-4514-8E5E-EC51B68FD934}"/>
              </a:ext>
            </a:extLst>
          </p:cNvPr>
          <p:cNvSpPr txBox="1"/>
          <p:nvPr/>
        </p:nvSpPr>
        <p:spPr>
          <a:xfrm>
            <a:off x="442166" y="1434631"/>
            <a:ext cx="253326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FF00"/>
                </a:solidFill>
              </a:rPr>
              <a:t>henna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B703C3F-B64E-4892-92FA-F1C414C9D73B}"/>
              </a:ext>
            </a:extLst>
          </p:cNvPr>
          <p:cNvSpPr txBox="1"/>
          <p:nvPr/>
        </p:nvSpPr>
        <p:spPr>
          <a:xfrm>
            <a:off x="2732897" y="4520399"/>
            <a:ext cx="253326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FF00"/>
                </a:solidFill>
              </a:rPr>
              <a:t>proud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242E427-3DBE-40D1-BE88-359BCC4CD6B0}"/>
              </a:ext>
            </a:extLst>
          </p:cNvPr>
          <p:cNvSpPr txBox="1"/>
          <p:nvPr/>
        </p:nvSpPr>
        <p:spPr>
          <a:xfrm>
            <a:off x="8324851" y="6259929"/>
            <a:ext cx="253326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FF00"/>
                </a:solidFill>
              </a:rPr>
              <a:t>basket</a:t>
            </a:r>
          </a:p>
        </p:txBody>
      </p:sp>
    </p:spTree>
    <p:extLst>
      <p:ext uri="{BB962C8B-B14F-4D97-AF65-F5344CB8AC3E}">
        <p14:creationId xmlns:p14="http://schemas.microsoft.com/office/powerpoint/2010/main" val="351059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9151"/>
            <a:ext cx="12192000" cy="61508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23243" y="1943383"/>
            <a:ext cx="23455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Memories</a:t>
            </a:r>
            <a:endParaRPr lang="en-GB" sz="6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50" name="Picture 2" descr="Opinion: Bad memories should not be forgotten, help to appreciate good  times | Daily | lsureveille.com">
            <a:extLst>
              <a:ext uri="{FF2B5EF4-FFF2-40B4-BE49-F238E27FC236}">
                <a16:creationId xmlns:a16="http://schemas.microsoft.com/office/drawing/2014/main" xmlns="" id="{D4E2BAC0-4A7D-41E4-9F3A-7F41A001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157" y="2984449"/>
            <a:ext cx="4276577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31EB888-9388-4220-8F95-AD69931A3C23}"/>
              </a:ext>
            </a:extLst>
          </p:cNvPr>
          <p:cNvSpPr txBox="1"/>
          <p:nvPr/>
        </p:nvSpPr>
        <p:spPr>
          <a:xfrm>
            <a:off x="2729948" y="454760"/>
            <a:ext cx="8534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1D2A57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the </a:t>
            </a:r>
            <a:r>
              <a:rPr lang="en-US" sz="2800" b="1" i="0" u="none" strike="noStrike" dirty="0">
                <a:solidFill>
                  <a:srgbClr val="1D2A57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hlinkClick r:id="rId4" tooltip="ability"/>
              </a:rPr>
              <a:t>ability</a:t>
            </a:r>
            <a:r>
              <a:rPr lang="en-US" sz="2800" b="1" i="0" dirty="0">
                <a:solidFill>
                  <a:srgbClr val="1D2A57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 to </a:t>
            </a:r>
            <a:r>
              <a:rPr lang="en-US" sz="2800" b="1" i="0" u="none" strike="noStrike" dirty="0">
                <a:solidFill>
                  <a:srgbClr val="1D2A57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hlinkClick r:id="rId5" tooltip="remember"/>
              </a:rPr>
              <a:t>remember</a:t>
            </a:r>
            <a:r>
              <a:rPr lang="en-US" sz="2800" b="1" i="0" dirty="0">
                <a:solidFill>
                  <a:srgbClr val="1D2A57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 </a:t>
            </a:r>
            <a:r>
              <a:rPr lang="en-US" sz="2800" b="1" i="0" u="none" strike="noStrike" dirty="0">
                <a:solidFill>
                  <a:srgbClr val="1D2A57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hlinkClick r:id="rId6" tooltip="information"/>
              </a:rPr>
              <a:t>information</a:t>
            </a:r>
            <a:r>
              <a:rPr lang="en-US" sz="2800" b="1" i="0" dirty="0">
                <a:solidFill>
                  <a:srgbClr val="1D2A57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, </a:t>
            </a:r>
            <a:r>
              <a:rPr lang="en-US" sz="2800" b="1" i="0" u="none" strike="noStrike" dirty="0">
                <a:solidFill>
                  <a:srgbClr val="1D2A57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hlinkClick r:id="rId7" tooltip="experiences"/>
              </a:rPr>
              <a:t>experiences</a:t>
            </a:r>
            <a:r>
              <a:rPr lang="en-US" sz="2800" b="1" i="0" dirty="0">
                <a:solidFill>
                  <a:srgbClr val="1D2A57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, and </a:t>
            </a:r>
            <a:r>
              <a:rPr lang="en-US" sz="2800" b="1" i="0" u="none" strike="noStrike" dirty="0">
                <a:solidFill>
                  <a:srgbClr val="1D2A57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hlinkClick r:id="rId8" tooltip="people"/>
              </a:rPr>
              <a:t>people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670042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71AB9F-688D-4550-B4F2-5D11FFD23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47" y="0"/>
            <a:ext cx="11360800" cy="763600"/>
          </a:xfrm>
        </p:spPr>
        <p:txBody>
          <a:bodyPr/>
          <a:lstStyle/>
          <a:p>
            <a:r>
              <a:rPr lang="en-US" dirty="0"/>
              <a:t>Listen again and answer the questions!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xmlns="" id="{524B3A3F-2B1C-49B4-93DC-B8AA380E8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2381"/>
            <a:ext cx="8484637" cy="59856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0E76F39-8C25-47AB-8037-7A02F4B1A772}"/>
              </a:ext>
            </a:extLst>
          </p:cNvPr>
          <p:cNvSpPr txBox="1"/>
          <p:nvPr/>
        </p:nvSpPr>
        <p:spPr>
          <a:xfrm>
            <a:off x="8385112" y="1128403"/>
            <a:ext cx="3806889" cy="2472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AutoNum type="arabicParenR"/>
            </a:pPr>
            <a:r>
              <a:rPr lang="en-US" sz="2133" b="1" dirty="0"/>
              <a:t>What did the school celebrate?</a:t>
            </a:r>
          </a:p>
          <a:p>
            <a:pPr marL="457189" indent="-457189">
              <a:buAutoNum type="arabicParenR"/>
            </a:pPr>
            <a:r>
              <a:rPr lang="en-US" sz="2133" b="1" dirty="0"/>
              <a:t>What did they drink and eat?</a:t>
            </a:r>
          </a:p>
          <a:p>
            <a:pPr marL="457189" indent="-457189">
              <a:buAutoNum type="arabicParenR"/>
            </a:pPr>
            <a:r>
              <a:rPr lang="en-US" sz="2133" b="1" dirty="0"/>
              <a:t>Why was the girl proud?</a:t>
            </a:r>
          </a:p>
          <a:p>
            <a:pPr marL="457189" indent="-457189">
              <a:buAutoNum type="arabicParenR"/>
            </a:pPr>
            <a:endParaRPr lang="en-US" sz="2400" dirty="0"/>
          </a:p>
          <a:p>
            <a:pPr marL="457189" indent="-457189">
              <a:buAutoNum type="arabicParenR"/>
            </a:pP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FB3B9F5-683C-466B-ACFC-D475C39256B0}"/>
              </a:ext>
            </a:extLst>
          </p:cNvPr>
          <p:cNvSpPr txBox="1"/>
          <p:nvPr/>
        </p:nvSpPr>
        <p:spPr>
          <a:xfrm>
            <a:off x="8533966" y="4599219"/>
            <a:ext cx="3509177" cy="17340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67" b="1" dirty="0"/>
              <a:t>Think!!!! - challenge</a:t>
            </a:r>
          </a:p>
          <a:p>
            <a:endParaRPr lang="en-US" sz="2667" dirty="0"/>
          </a:p>
          <a:p>
            <a:r>
              <a:rPr lang="en-US" sz="2667" dirty="0"/>
              <a:t>What does excited and proud mean? </a:t>
            </a:r>
          </a:p>
        </p:txBody>
      </p:sp>
      <p:pic>
        <p:nvPicPr>
          <p:cNvPr id="7" name="Grade 04 Unit 02 Lesson 09 Track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7976" y="3468841"/>
            <a:ext cx="792699" cy="79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FDEFE2-C235-43FC-990F-AE917C0C1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93" y="211567"/>
            <a:ext cx="11564907" cy="763600"/>
          </a:xfrm>
        </p:spPr>
        <p:txBody>
          <a:bodyPr/>
          <a:lstStyle/>
          <a:p>
            <a:r>
              <a:rPr lang="en-US" dirty="0"/>
              <a:t>Lets match – draw a line to the same meaning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9241B8-17EE-4D43-B02A-64DB1EAC3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159" y="1947234"/>
            <a:ext cx="5344499" cy="467296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3200" dirty="0"/>
              <a:t>Colored</a:t>
            </a:r>
          </a:p>
          <a:p>
            <a:r>
              <a:rPr lang="en-US" sz="3200" dirty="0"/>
              <a:t>Happy about something you did well</a:t>
            </a:r>
          </a:p>
          <a:p>
            <a:r>
              <a:rPr lang="en-US" sz="3200" dirty="0"/>
              <a:t>Very happy</a:t>
            </a:r>
          </a:p>
          <a:p>
            <a:r>
              <a:rPr lang="en-US" sz="3200" dirty="0"/>
              <a:t>A container for fruits or vegetables</a:t>
            </a:r>
          </a:p>
          <a:p>
            <a:r>
              <a:rPr lang="en-US" sz="3200" dirty="0"/>
              <a:t>Special paint for hands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EAAD458E-8260-4835-A76E-A0E0898524E1}"/>
              </a:ext>
            </a:extLst>
          </p:cNvPr>
          <p:cNvSpPr txBox="1">
            <a:spLocks/>
          </p:cNvSpPr>
          <p:nvPr/>
        </p:nvSpPr>
        <p:spPr>
          <a:xfrm>
            <a:off x="7651104" y="1471633"/>
            <a:ext cx="2960915" cy="5148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 sz="3200" dirty="0"/>
              <a:t>Henna</a:t>
            </a:r>
          </a:p>
          <a:p>
            <a:endParaRPr lang="en-US" sz="3200" dirty="0"/>
          </a:p>
          <a:p>
            <a:r>
              <a:rPr lang="en-US" sz="3200" dirty="0"/>
              <a:t>Basket</a:t>
            </a:r>
          </a:p>
          <a:p>
            <a:endParaRPr lang="en-US" sz="3200" dirty="0"/>
          </a:p>
          <a:p>
            <a:r>
              <a:rPr lang="en-US" sz="3200" dirty="0"/>
              <a:t>Proud</a:t>
            </a:r>
          </a:p>
          <a:p>
            <a:endParaRPr lang="en-US" sz="3200" dirty="0"/>
          </a:p>
          <a:p>
            <a:r>
              <a:rPr lang="en-US" sz="3200" dirty="0"/>
              <a:t>Excited</a:t>
            </a:r>
          </a:p>
          <a:p>
            <a:endParaRPr lang="en-US" sz="3200" dirty="0"/>
          </a:p>
          <a:p>
            <a:r>
              <a:rPr lang="en-US" sz="3200" dirty="0"/>
              <a:t>Painted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0EBD544C-A26A-40AC-B37F-31454E784D32}"/>
              </a:ext>
            </a:extLst>
          </p:cNvPr>
          <p:cNvCxnSpPr>
            <a:cxnSpLocks/>
          </p:cNvCxnSpPr>
          <p:nvPr/>
        </p:nvCxnSpPr>
        <p:spPr>
          <a:xfrm>
            <a:off x="2034862" y="2228045"/>
            <a:ext cx="6206313" cy="41174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70A56432-0DBD-4F4A-A024-56338E00E8D2}"/>
              </a:ext>
            </a:extLst>
          </p:cNvPr>
          <p:cNvCxnSpPr>
            <a:cxnSpLocks/>
          </p:cNvCxnSpPr>
          <p:nvPr/>
        </p:nvCxnSpPr>
        <p:spPr>
          <a:xfrm>
            <a:off x="2524259" y="3850783"/>
            <a:ext cx="5716916" cy="1421983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6FCA790C-EE66-4F65-876B-0B95EED05674}"/>
              </a:ext>
            </a:extLst>
          </p:cNvPr>
          <p:cNvCxnSpPr>
            <a:cxnSpLocks/>
          </p:cNvCxnSpPr>
          <p:nvPr/>
        </p:nvCxnSpPr>
        <p:spPr>
          <a:xfrm flipV="1">
            <a:off x="4456090" y="1947234"/>
            <a:ext cx="3872323" cy="3449014"/>
          </a:xfrm>
          <a:prstGeom prst="straightConnector1">
            <a:avLst/>
          </a:prstGeom>
          <a:ln w="57150">
            <a:solidFill>
              <a:srgbClr val="C408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F98988EE-07B4-4705-A22F-9B381F4E9488}"/>
              </a:ext>
            </a:extLst>
          </p:cNvPr>
          <p:cNvCxnSpPr>
            <a:cxnSpLocks/>
          </p:cNvCxnSpPr>
          <p:nvPr/>
        </p:nvCxnSpPr>
        <p:spPr>
          <a:xfrm flipV="1">
            <a:off x="2563827" y="3051543"/>
            <a:ext cx="5677349" cy="1702356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47E96B0C-481E-4CF7-A4E7-1048E5E97147}"/>
              </a:ext>
            </a:extLst>
          </p:cNvPr>
          <p:cNvCxnSpPr>
            <a:cxnSpLocks/>
          </p:cNvCxnSpPr>
          <p:nvPr/>
        </p:nvCxnSpPr>
        <p:spPr>
          <a:xfrm>
            <a:off x="2034862" y="3206839"/>
            <a:ext cx="6206313" cy="91747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18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26DE4F-5B3D-47D7-B6A8-1A1D4A039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1" y="593366"/>
            <a:ext cx="6265119" cy="2379988"/>
          </a:xfrm>
        </p:spPr>
        <p:txBody>
          <a:bodyPr/>
          <a:lstStyle/>
          <a:p>
            <a:r>
              <a:rPr lang="en-US" dirty="0" smtClean="0"/>
              <a:t>What is this?</a:t>
            </a:r>
            <a:br>
              <a:rPr lang="en-US" dirty="0" smtClean="0"/>
            </a:br>
            <a:r>
              <a:rPr lang="en-US" dirty="0" smtClean="0"/>
              <a:t>When do you get this</a:t>
            </a:r>
            <a:br>
              <a:rPr lang="en-US" dirty="0" smtClean="0"/>
            </a:br>
            <a:r>
              <a:rPr lang="en-US" dirty="0" smtClean="0"/>
              <a:t>Why will you get this?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A0D3CE8A-EE63-4DC9-A0D8-59D52FE5AF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6920" y="328355"/>
            <a:ext cx="4959480" cy="6677725"/>
          </a:xfrm>
          <a:prstGeom prst="rect">
            <a:avLst/>
          </a:prstGeom>
        </p:spPr>
      </p:pic>
      <p:pic>
        <p:nvPicPr>
          <p:cNvPr id="5" name="Picture 2" descr="challenge dreams meaning What Woman Needs">
            <a:extLst>
              <a:ext uri="{FF2B5EF4-FFF2-40B4-BE49-F238E27FC236}">
                <a16:creationId xmlns:a16="http://schemas.microsoft.com/office/drawing/2014/main" xmlns="" id="{505049FB-758E-4504-89C9-362F58AC7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61" y="4366727"/>
            <a:ext cx="3771900" cy="213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 Animated Cliparts Think, Download Free Clip Art, Free Clip Art on  Clipart Library">
            <a:extLst>
              <a:ext uri="{FF2B5EF4-FFF2-40B4-BE49-F238E27FC236}">
                <a16:creationId xmlns:a16="http://schemas.microsoft.com/office/drawing/2014/main" xmlns="" id="{F8AB3F37-3C2B-425F-AF78-B285CD0C7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19501"/>
            <a:ext cx="25019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50322" y="408700"/>
            <a:ext cx="1080745" cy="70788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AB 26</a:t>
            </a:r>
            <a:endParaRPr lang="en-GB" sz="4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336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84717"/>
            <a:ext cx="12243159" cy="149978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695066" y="2965012"/>
            <a:ext cx="3548092" cy="3840216"/>
            <a:chOff x="8695066" y="2938508"/>
            <a:chExt cx="3548092" cy="384021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1908" y="2938508"/>
              <a:ext cx="2681250" cy="369264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5066" y="6108106"/>
              <a:ext cx="3182388" cy="67061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EC21EB5-4E61-4A7A-9D79-ED62111E35AF}"/>
              </a:ext>
            </a:extLst>
          </p:cNvPr>
          <p:cNvSpPr txBox="1"/>
          <p:nvPr/>
        </p:nvSpPr>
        <p:spPr>
          <a:xfrm>
            <a:off x="1104949" y="2965012"/>
            <a:ext cx="802353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hlinkClick r:id="rId5"/>
              </a:rPr>
              <a:t>https://wordwall.net/resource/5197504</a:t>
            </a:r>
            <a:endParaRPr lang="en-US" sz="2800" b="1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2" descr="WORDWALL — Teach A Class">
            <a:extLst>
              <a:ext uri="{FF2B5EF4-FFF2-40B4-BE49-F238E27FC236}">
                <a16:creationId xmlns:a16="http://schemas.microsoft.com/office/drawing/2014/main" xmlns="" id="{2C52B4CB-7ACF-4B18-A02C-F1B03DDD8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069" y="835715"/>
            <a:ext cx="2884833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97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03078" y="1146035"/>
            <a:ext cx="71487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What is memory?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184" y="0"/>
            <a:ext cx="4762816" cy="70324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6714" y="2211961"/>
            <a:ext cx="746499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 is something happened 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the past 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 we still 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remember it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33" y="352924"/>
            <a:ext cx="1476035" cy="147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04295" y="352924"/>
            <a:ext cx="71487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Types of memories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0" y="2931312"/>
            <a:ext cx="3007415" cy="3007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461" y="3355837"/>
            <a:ext cx="3122129" cy="30912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3968" y="1984513"/>
            <a:ext cx="19666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happy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79665" y="2256944"/>
            <a:ext cx="1173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sad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Picture 6" descr="If You're Not Proud, You're Not Done">
            <a:extLst>
              <a:ext uri="{FF2B5EF4-FFF2-40B4-BE49-F238E27FC236}">
                <a16:creationId xmlns:a16="http://schemas.microsoft.com/office/drawing/2014/main" xmlns="" id="{1FD44C41-B811-4599-9AB6-185476CB7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598" y="1425042"/>
            <a:ext cx="4755020" cy="347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703C3F-B64E-4892-92FA-F1C414C9D73B}"/>
              </a:ext>
            </a:extLst>
          </p:cNvPr>
          <p:cNvSpPr txBox="1"/>
          <p:nvPr/>
        </p:nvSpPr>
        <p:spPr>
          <a:xfrm>
            <a:off x="4747521" y="4901445"/>
            <a:ext cx="28851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proud</a:t>
            </a:r>
          </a:p>
        </p:txBody>
      </p:sp>
    </p:spTree>
    <p:extLst>
      <p:ext uri="{BB962C8B-B14F-4D97-AF65-F5344CB8AC3E}">
        <p14:creationId xmlns:p14="http://schemas.microsoft.com/office/powerpoint/2010/main" val="85370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17200" y="0"/>
            <a:ext cx="71487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Look and think :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2005" y="1416831"/>
            <a:ext cx="8446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Is this happy or sad memory?</a:t>
            </a:r>
            <a:endParaRPr lang="en-US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7" y="3020944"/>
            <a:ext cx="121920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2" y="2557671"/>
            <a:ext cx="10972800" cy="43003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717200" y="0"/>
            <a:ext cx="71487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Look and think :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58935" y="923330"/>
            <a:ext cx="86221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/>
              </a:rPr>
              <a:t>Is this happy or sad memory?</a:t>
            </a:r>
            <a:endParaRPr lang="en-US" sz="5400" b="1" cap="none" spc="0" dirty="0">
              <a:ln w="0"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144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2005" y="1416831"/>
            <a:ext cx="8446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0000"/>
                </a:solidFill>
                <a:effectLst/>
              </a:rPr>
              <a:t>Is this happy or sad memory?</a:t>
            </a:r>
            <a:endParaRPr lang="en-US" sz="5400" b="0" cap="none" spc="0" dirty="0">
              <a:ln w="0"/>
              <a:solidFill>
                <a:srgbClr val="FF0000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717200" y="0"/>
            <a:ext cx="71487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Look and think :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85" y="2718918"/>
            <a:ext cx="6205237" cy="413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3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716" y="352603"/>
            <a:ext cx="5600000" cy="53587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2981" y="2455749"/>
            <a:ext cx="536345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can you </a:t>
            </a:r>
          </a:p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Remember about </a:t>
            </a:r>
          </a:p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last years?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110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ad Arrow Callout 3"/>
          <p:cNvSpPr/>
          <p:nvPr/>
        </p:nvSpPr>
        <p:spPr>
          <a:xfrm>
            <a:off x="296217" y="1545465"/>
            <a:ext cx="5743977" cy="3889419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 special memory from when you were very young?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you feel?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83162" y="129899"/>
            <a:ext cx="4897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Modern Love" panose="04090805081005020601" pitchFamily="82" charset="0"/>
                <a:cs typeface="Arial" panose="020B0604020202020204" pitchFamily="34" charset="0"/>
              </a:rPr>
              <a:t>Brainstorming</a:t>
            </a:r>
          </a:p>
        </p:txBody>
      </p:sp>
      <p:sp>
        <p:nvSpPr>
          <p:cNvPr id="6" name="Quad Arrow Callout 5"/>
          <p:cNvSpPr/>
          <p:nvPr/>
        </p:nvSpPr>
        <p:spPr>
          <a:xfrm>
            <a:off x="6671256" y="1107585"/>
            <a:ext cx="5190187" cy="4211391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a happy, sad, proud or funny memory? </a:t>
            </a:r>
          </a:p>
        </p:txBody>
      </p:sp>
      <p:pic>
        <p:nvPicPr>
          <p:cNvPr id="8" name="Picture 2" descr="challenge dreams meaning What Woman Needs">
            <a:extLst>
              <a:ext uri="{FF2B5EF4-FFF2-40B4-BE49-F238E27FC236}">
                <a16:creationId xmlns:a16="http://schemas.microsoft.com/office/drawing/2014/main" xmlns="" id="{43447A07-88D7-49B6-9B29-A8605B5BF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3" y="1"/>
            <a:ext cx="3771900" cy="126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ets Talk : Engaging In Dialogues - DU EXPRESS">
            <a:extLst>
              <a:ext uri="{FF2B5EF4-FFF2-40B4-BE49-F238E27FC236}">
                <a16:creationId xmlns:a16="http://schemas.microsoft.com/office/drawing/2014/main" xmlns="" id="{4D9B5AE0-4A7D-4B7B-891D-2404FB1C6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475" y="4826000"/>
            <a:ext cx="40005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3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307</Words>
  <Application>Microsoft Office PowerPoint</Application>
  <PresentationFormat>Custom</PresentationFormat>
  <Paragraphs>88</Paragraphs>
  <Slides>23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Guess The Word</vt:lpstr>
      <vt:lpstr>PowerPoint Presentation</vt:lpstr>
      <vt:lpstr>Listen again and try to answer the questions.</vt:lpstr>
      <vt:lpstr>PowerPoint Presentation</vt:lpstr>
      <vt:lpstr>PowerPoint Presentation</vt:lpstr>
      <vt:lpstr>Learner’s Book pg.33/34             Activity Book pg. 26/27</vt:lpstr>
      <vt:lpstr>PowerPoint Presentation</vt:lpstr>
      <vt:lpstr>PowerPoint Presentation</vt:lpstr>
      <vt:lpstr>Listen to the story!</vt:lpstr>
      <vt:lpstr>PowerPoint Presentation</vt:lpstr>
      <vt:lpstr>Listen again and answer the questions!</vt:lpstr>
      <vt:lpstr>Lets match – draw a line to the same meaning</vt:lpstr>
      <vt:lpstr>What is this? When do you get this Why will you get this?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24</cp:revision>
  <dcterms:created xsi:type="dcterms:W3CDTF">2020-10-19T03:16:17Z</dcterms:created>
  <dcterms:modified xsi:type="dcterms:W3CDTF">2021-10-06T09:13:17Z</dcterms:modified>
</cp:coreProperties>
</file>