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+loIeumJC3nN3sG4qx+9pw==" hashData="n7qnXzHDCue7FogLjjoLhmDC5ewC6mBmLaieO5Mb2hqeOA2Alaom00o1R3Pe2nJCGXsP2B3OKVOzc9NOPe7gWw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4524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771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4105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74761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43976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92364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48793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5682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56011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87054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007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90071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52309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83185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4347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1364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3200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63235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99220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6495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4763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4194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6532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2048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3739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5249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7481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553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EF77-494C-4A30-8754-77E3E8D53ACA}" type="datetimeFigureOut">
              <a:rPr lang="ar-AE" smtClean="0"/>
              <a:t>29/01/1438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746E92-FEB1-44AA-9897-EA821E38419C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1194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49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دمعة 3"/>
          <p:cNvSpPr/>
          <p:nvPr/>
        </p:nvSpPr>
        <p:spPr>
          <a:xfrm rot="21137955">
            <a:off x="4433725" y="703236"/>
            <a:ext cx="3861413" cy="2138904"/>
          </a:xfrm>
          <a:prstGeom prst="teardrop">
            <a:avLst>
              <a:gd name="adj" fmla="val 12652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khbar MT" pitchFamily="2" charset="-78"/>
              </a:rPr>
              <a:t>القـــــــراءة </a:t>
            </a:r>
            <a:endParaRPr lang="ar-AE" sz="4800" dirty="0">
              <a:solidFill>
                <a:schemeClr val="tx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khbar MT" pitchFamily="2" charset="-78"/>
            </a:endParaRPr>
          </a:p>
          <a:p>
            <a:pPr algn="ctr"/>
            <a:r>
              <a:rPr lang="ar-AE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khbar MT" pitchFamily="2" charset="-78"/>
              </a:rPr>
              <a:t>مقــــال</a:t>
            </a:r>
            <a:endParaRPr lang="ar-AE" sz="4800" dirty="0">
              <a:solidFill>
                <a:schemeClr val="tx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khbar MT" pitchFamily="2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 rot="1033206">
            <a:off x="6613626" y="2320110"/>
            <a:ext cx="4123763" cy="28101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khbar MT" pitchFamily="2" charset="-78"/>
              </a:rPr>
              <a:t>سلامة موسى</a:t>
            </a:r>
          </a:p>
        </p:txBody>
      </p:sp>
      <p:sp>
        <p:nvSpPr>
          <p:cNvPr id="7" name="علبة 6"/>
          <p:cNvSpPr/>
          <p:nvPr/>
        </p:nvSpPr>
        <p:spPr>
          <a:xfrm>
            <a:off x="10551974" y="146876"/>
            <a:ext cx="1470212" cy="1783977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7</a:t>
            </a:r>
            <a:endParaRPr lang="ar-AE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2764424" y="2571904"/>
            <a:ext cx="4043082" cy="278802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khbar MT" pitchFamily="2" charset="-78"/>
              </a:rPr>
              <a:t>الاستهتار برهان السأم</a:t>
            </a:r>
          </a:p>
          <a:p>
            <a:pPr algn="ctr"/>
            <a:endParaRPr lang="ar-AE" dirty="0"/>
          </a:p>
        </p:txBody>
      </p:sp>
      <p:sp>
        <p:nvSpPr>
          <p:cNvPr id="10" name="مستطيل 9"/>
          <p:cNvSpPr/>
          <p:nvPr/>
        </p:nvSpPr>
        <p:spPr>
          <a:xfrm>
            <a:off x="3448774" y="4775872"/>
            <a:ext cx="87432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r"/>
            <a:r>
              <a:rPr lang="ar-AE" sz="36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نواتج التعلم:</a:t>
            </a:r>
          </a:p>
          <a:p>
            <a:pPr algn="r" rtl="1"/>
            <a:r>
              <a:rPr lang="en-US" sz="3600" b="1" cap="none" spc="0" dirty="0" smtClean="0">
                <a:ln/>
                <a:solidFill>
                  <a:srgbClr val="FF0000"/>
                </a:solidFill>
                <a:effectLst/>
                <a:cs typeface="Akhbar MT" pitchFamily="2" charset="-78"/>
              </a:rPr>
              <a:t>1</a:t>
            </a:r>
            <a:r>
              <a:rPr lang="ar-AE" sz="3600" b="1" cap="none" spc="0" dirty="0" smtClean="0">
                <a:ln/>
                <a:solidFill>
                  <a:srgbClr val="FF0000"/>
                </a:solidFill>
                <a:effectLst/>
                <a:cs typeface="Akhbar MT" pitchFamily="2" charset="-78"/>
              </a:rPr>
              <a:t> – يحلل فكر النص محدداً كيف تفاعلت الفكر وبنيت على بعضها .</a:t>
            </a:r>
          </a:p>
          <a:p>
            <a:pPr algn="r" rtl="1"/>
            <a:r>
              <a:rPr lang="en-US" sz="36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2</a:t>
            </a:r>
            <a:r>
              <a:rPr lang="ar-AE" sz="3600" b="1" dirty="0" smtClean="0">
                <a:ln/>
                <a:solidFill>
                  <a:srgbClr val="FF0000"/>
                </a:solidFill>
                <a:cs typeface="Akhbar MT" pitchFamily="2" charset="-78"/>
              </a:rPr>
              <a:t> – يحدد المعنى المناسب للكلمات من خلال السياق .</a:t>
            </a:r>
            <a:r>
              <a:rPr lang="ar-AE" sz="3600" b="1" cap="none" spc="0" dirty="0" smtClean="0">
                <a:ln/>
                <a:solidFill>
                  <a:srgbClr val="FF0000"/>
                </a:solidFill>
                <a:effectLst/>
                <a:cs typeface="Akhbar MT" pitchFamily="2" charset="-78"/>
              </a:rPr>
              <a:t> </a:t>
            </a:r>
            <a:endParaRPr lang="ar-SA" sz="3600" b="1" cap="none" spc="0" dirty="0">
              <a:ln/>
              <a:solidFill>
                <a:srgbClr val="FF0000"/>
              </a:solidFill>
              <a:effectLst/>
              <a:cs typeface="Akhbar MT" pitchFamily="2" charset="-78"/>
            </a:endParaRPr>
          </a:p>
        </p:txBody>
      </p:sp>
      <p:sp>
        <p:nvSpPr>
          <p:cNvPr id="11" name="نجمة مكونة من 10 نقاط 10"/>
          <p:cNvSpPr/>
          <p:nvPr/>
        </p:nvSpPr>
        <p:spPr>
          <a:xfrm>
            <a:off x="268789" y="490909"/>
            <a:ext cx="2846894" cy="2879889"/>
          </a:xfrm>
          <a:prstGeom prst="star10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 dirty="0" smtClean="0">
                <a:solidFill>
                  <a:schemeClr val="bg1"/>
                </a:solidFill>
                <a:cs typeface="Akhbar MT" pitchFamily="2" charset="-78"/>
              </a:rPr>
              <a:t>يستغرق تنفيذ هذا الدرس حصتين</a:t>
            </a:r>
            <a:endParaRPr lang="ar-AE" sz="3600" dirty="0">
              <a:solidFill>
                <a:schemeClr val="bg1"/>
              </a:solidFill>
              <a:cs typeface="Akhbar MT" pitchFamily="2" charset="-78"/>
            </a:endParaRPr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0236"/>
            <a:ext cx="2689412" cy="3107764"/>
          </a:xfrm>
          <a:prstGeom prst="rect">
            <a:avLst/>
          </a:prstGeom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دبوس زينة 3"/>
          <p:cNvSpPr/>
          <p:nvPr/>
        </p:nvSpPr>
        <p:spPr>
          <a:xfrm>
            <a:off x="8901954" y="143436"/>
            <a:ext cx="2967317" cy="519952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الاستعداد لقراءة النص</a:t>
            </a:r>
            <a:endParaRPr lang="ar-AE" sz="3200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6104965" y="421341"/>
            <a:ext cx="2438400" cy="618564"/>
          </a:xfrm>
          <a:prstGeom prst="round2Diag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المهارة القرائية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9025669" y="878543"/>
            <a:ext cx="2983509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cs typeface="Akhbar MT" pitchFamily="2" charset="-78"/>
              </a:rPr>
              <a:t>1</a:t>
            </a:r>
            <a:r>
              <a:rPr lang="ar-AE" sz="2800" b="1" dirty="0" smtClean="0">
                <a:solidFill>
                  <a:srgbClr val="FF0000"/>
                </a:solidFill>
                <a:cs typeface="Akhbar MT" pitchFamily="2" charset="-78"/>
              </a:rPr>
              <a:t> – التحدث حول ما نقرأ :</a:t>
            </a:r>
            <a:endParaRPr lang="ar-AE" sz="2800" b="1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67921" y="1416422"/>
            <a:ext cx="11857798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التحدث مع الآخرين عما نقرأ يعد من أكثر الأمور التي تساعدنا على تطوير مهاراتنا القرائية وقدرتنا على الاستفادة 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من النصوص التي نقرؤها .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سنطبق هذه المهارة في هذا الدرس ؛ فعليك بعد أن تقرأ المقال « الاستهتار برهان السأم» أن تلتفت إلى زميلك وتبدأ حواراً معه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حول الفكرة التي طرحها المقال ، وتذكر أن الأسئلة مفاتيح لتوسيع التفكير والتعمق في الموضوع ، اسأل نفسك وزميلك ،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مثلاً : ماذا يريد الكاتب أن يقول في النهاية ؟ هل يبالغ الكاتب فيما يقول ؟ هل تؤيده تأييداً تاماً؟ وهل تختلف معه 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في بعض النقاط ؟ ما هي ؟ لماذا تختلف معه ؟ هل تلتقي قائمتك التي كتبتها حول :</a:t>
            </a:r>
          </a:p>
          <a:p>
            <a:pPr algn="r" rtl="1"/>
            <a:r>
              <a:rPr lang="ar-A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« أهم خمسة أسباب للملل في الحياة» كما يطرحها الكاتب؟ أين ؟ وكيف؟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8897428" y="4513788"/>
            <a:ext cx="3111750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cs typeface="Akhbar MT" pitchFamily="2" charset="-78"/>
              </a:rPr>
              <a:t>2</a:t>
            </a:r>
            <a:r>
              <a:rPr lang="ar-AE" sz="2800" b="1" dirty="0" smtClean="0">
                <a:solidFill>
                  <a:srgbClr val="FF0000"/>
                </a:solidFill>
                <a:cs typeface="Akhbar MT" pitchFamily="2" charset="-78"/>
              </a:rPr>
              <a:t> – الربط والتوسع والتفكير:</a:t>
            </a:r>
            <a:endParaRPr lang="ar-AE" sz="2800" b="1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117399" y="5193939"/>
            <a:ext cx="10855921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2800" b="1" dirty="0" smtClean="0">
                <a:solidFill>
                  <a:srgbClr val="7030A0"/>
                </a:solidFill>
                <a:cs typeface="Akhbar MT" pitchFamily="2" charset="-78"/>
              </a:rPr>
              <a:t>من أهم مهارات القراءة اللازمة للنجاح والتفوق الربط بين الموضوعات المختلفة التي نقرؤها، وإيجاد عناصر التشابه</a:t>
            </a:r>
          </a:p>
          <a:p>
            <a:pPr algn="r" rtl="1"/>
            <a:r>
              <a:rPr lang="ar-AE" sz="2800" b="1" dirty="0" smtClean="0">
                <a:solidFill>
                  <a:srgbClr val="7030A0"/>
                </a:solidFill>
                <a:cs typeface="Akhbar MT" pitchFamily="2" charset="-78"/>
              </a:rPr>
              <a:t>واكتشاف العلاقات ، وتوسيع دائرة الفهم والأسئلة ،سنطبق هذه المهارة في هذا الدرس؛ فعليك بعد أن تقرأ المقال</a:t>
            </a:r>
          </a:p>
          <a:p>
            <a:pPr algn="r" rtl="1"/>
            <a:r>
              <a:rPr lang="ar-AE" sz="2800" b="1" dirty="0" smtClean="0">
                <a:solidFill>
                  <a:srgbClr val="7030A0"/>
                </a:solidFill>
                <a:cs typeface="Akhbar MT" pitchFamily="2" charset="-78"/>
              </a:rPr>
              <a:t>« الاستهتار برهان السأم» أن تعمل على إنجاز المهام المطلوبة تحت عنوان [ الربط والتوسع والتفكير]</a:t>
            </a: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دبوس زينة 1"/>
          <p:cNvSpPr/>
          <p:nvPr/>
        </p:nvSpPr>
        <p:spPr>
          <a:xfrm>
            <a:off x="8901954" y="143436"/>
            <a:ext cx="2967317" cy="519952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أثناء قراءة النص</a:t>
            </a:r>
            <a:endParaRPr lang="ar-AE" sz="3200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41924" y="1242838"/>
            <a:ext cx="1154995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200" b="1" dirty="0" smtClean="0">
                <a:solidFill>
                  <a:srgbClr val="FF0000"/>
                </a:solidFill>
                <a:cs typeface="Akhbar MT" pitchFamily="2" charset="-78"/>
              </a:rPr>
              <a:t>اقرأ المقال الآتي قراءة صامتة وسجل على جانبيه أية كلمة تريد أن تسأل عن معناها ، أو تعليقاً أو سؤالاً :</a:t>
            </a:r>
          </a:p>
        </p:txBody>
      </p:sp>
      <p:sp>
        <p:nvSpPr>
          <p:cNvPr id="4" name="دبوس زينة 3"/>
          <p:cNvSpPr/>
          <p:nvPr/>
        </p:nvSpPr>
        <p:spPr>
          <a:xfrm>
            <a:off x="8901953" y="2214283"/>
            <a:ext cx="2967317" cy="519952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أنشطة ما بعد النص</a:t>
            </a:r>
            <a:endParaRPr lang="ar-AE" sz="3200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6203576" y="2599765"/>
            <a:ext cx="2438400" cy="618564"/>
          </a:xfrm>
          <a:prstGeom prst="round2Diag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المهارة القرائية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9025669" y="3249934"/>
            <a:ext cx="2983509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cs typeface="Akhbar MT" pitchFamily="2" charset="-78"/>
              </a:rPr>
              <a:t>1</a:t>
            </a:r>
            <a:r>
              <a:rPr lang="ar-AE" sz="2800" b="1" dirty="0" smtClean="0">
                <a:solidFill>
                  <a:srgbClr val="FF0000"/>
                </a:solidFill>
                <a:cs typeface="Akhbar MT" pitchFamily="2" charset="-78"/>
              </a:rPr>
              <a:t> – التحدث حول ما نقرأ :</a:t>
            </a:r>
            <a:endParaRPr lang="ar-AE" sz="2800" b="1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298960" y="4070215"/>
            <a:ext cx="57102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استدر وتحدث : ( المناقشة في الفكرة العامة )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461098" y="4937417"/>
            <a:ext cx="1054808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استدر إلى زميلك ، وتحدث معه حول المقال ، </a:t>
            </a:r>
            <a:r>
              <a:rPr lang="ar-AE" sz="3600" b="1" dirty="0" smtClean="0">
                <a:solidFill>
                  <a:srgbClr val="FF0000"/>
                </a:solidFill>
                <a:cs typeface="Akhbar MT" pitchFamily="2" charset="-78"/>
              </a:rPr>
              <a:t>في دقيقتين </a:t>
            </a:r>
            <a:r>
              <a:rPr lang="ar-AE" sz="3600" b="1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، ما رأيك؟ ما فكرة المقال ؟ </a:t>
            </a:r>
          </a:p>
          <a:p>
            <a:pPr algn="r" rtl="1"/>
            <a:r>
              <a:rPr lang="ar-AE" sz="3600" b="1" dirty="0" smtClean="0">
                <a:solidFill>
                  <a:schemeClr val="tx2">
                    <a:lumMod val="75000"/>
                  </a:schemeClr>
                </a:solidFill>
                <a:cs typeface="Akhbar MT" pitchFamily="2" charset="-78"/>
              </a:rPr>
              <a:t>هل أعجبك ؟ هل تؤيد ما فيه 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8978111" y="192969"/>
            <a:ext cx="3111750" cy="523220"/>
          </a:xfrm>
          <a:prstGeom prst="rect">
            <a:avLst/>
          </a:prstGeom>
          <a:solidFill>
            <a:srgbClr val="FFFFCC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cs typeface="Akhbar MT" pitchFamily="2" charset="-78"/>
              </a:rPr>
              <a:t>2</a:t>
            </a:r>
            <a:r>
              <a:rPr lang="ar-AE" sz="2800" b="1" dirty="0" smtClean="0">
                <a:solidFill>
                  <a:srgbClr val="FF0000"/>
                </a:solidFill>
                <a:cs typeface="Akhbar MT" pitchFamily="2" charset="-78"/>
              </a:rPr>
              <a:t> – الربط والتوسع والتفكير:</a:t>
            </a:r>
            <a:endParaRPr lang="ar-AE" sz="2800" b="1" dirty="0">
              <a:solidFill>
                <a:srgbClr val="FF0000"/>
              </a:solidFill>
              <a:cs typeface="Akhbar MT" pitchFamily="2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981919" y="932568"/>
            <a:ext cx="521008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فكر أكثر :[ التفكير في الأدلة والتفاصيل]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3927049" y="1578899"/>
            <a:ext cx="8162812" cy="34163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ابحث في المعجم عن معنى كلمة «استهتر» وسجله هنا :</a:t>
            </a:r>
            <a:endParaRPr lang="ar-AE" sz="3600" b="1" dirty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endParaRPr lang="ar-AE" sz="3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endParaRPr lang="ar-AE" sz="3600" b="1" dirty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endParaRPr lang="ar-AE" sz="3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endParaRPr lang="ar-AE" sz="3600" b="1" dirty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اضرب أمثلة من عندك على مواقف تدل على استهتار الناس 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858901" y="2090760"/>
            <a:ext cx="11230960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استهترَ / استهترَ بـ يستهتر ، استهتارًا ، فهو مُستهتِر ، والمفعول مُستهتَر به </a:t>
            </a:r>
            <a:b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اِسْتَهْتَرَ بِأَشْغالِهِ : لَمْ يَهْتَمَّ بِها ، أَهْمَلَها ، لَمْ يُبالِ بِها ، اِسْتَخَفَّ بِها ، كانَ مَشْغولاً عَنْها </a:t>
            </a:r>
            <a:b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اِسْتَهْتَرَ بِصَاحِبَتِهِ : أَصْبَحَ لاَ يُبَالِي مَا قِيلَ فِيهِ لأَجْلِهَا </a:t>
            </a:r>
            <a:b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36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استهتر بالشَّيءِ : أهمله ، استخفَّ به ، لم يبال به ، ولم يكترث له</a:t>
            </a:r>
            <a:endParaRPr lang="ar-AE" sz="3600" b="1" dirty="0" smtClean="0">
              <a:solidFill>
                <a:schemeClr val="accent5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431448" y="4995219"/>
            <a:ext cx="9658413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استهتار كثير من الشباب بالخروج على القانون ( عدم الالتزام بقوانين المرور )</a:t>
            </a:r>
          </a:p>
          <a:p>
            <a:pPr algn="r" rtl="1"/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(عدم الحفاظ على الممتلكات العامة) ( إزعاج الآخرين )</a:t>
            </a: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3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4854" y="189370"/>
            <a:ext cx="11360866" cy="452431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رأى الكاتب أن السبب الرئيسي لاستهتار أكثر الناس هو عدم وجود معنى لحياتهم</a:t>
            </a:r>
          </a:p>
          <a:p>
            <a:pPr algn="r" rtl="1"/>
            <a:r>
              <a:rPr lang="ar-AE" sz="3600" b="1" dirty="0">
                <a:solidFill>
                  <a:srgbClr val="C00000"/>
                </a:solidFill>
                <a:cs typeface="Akhbar MT" pitchFamily="2" charset="-78"/>
              </a:rPr>
              <a:t> </a:t>
            </a: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     كيف دلل على رأيه هذا ؟ هل تجده أقنعك؟.</a:t>
            </a:r>
          </a:p>
          <a:p>
            <a:pPr algn="r" rtl="1"/>
            <a:endParaRPr lang="ar-AE" sz="3600" b="1" dirty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هل من الممكن أن يؤدي </a:t>
            </a:r>
            <a:r>
              <a:rPr lang="ar-AE" sz="3600" b="1" dirty="0" smtClean="0">
                <a:solidFill>
                  <a:srgbClr val="0070C0"/>
                </a:solidFill>
                <a:cs typeface="Akhbar MT" pitchFamily="2" charset="-78"/>
              </a:rPr>
              <a:t>« عدم وجود معنى لحياة الإنسان» </a:t>
            </a: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إلى سلوك آخر غير الاستهتار؟</a:t>
            </a:r>
          </a:p>
          <a:p>
            <a:pPr algn="r" rtl="1"/>
            <a:r>
              <a:rPr lang="ar-AE" sz="3600" b="1" dirty="0">
                <a:solidFill>
                  <a:srgbClr val="C00000"/>
                </a:solidFill>
                <a:cs typeface="Akhbar MT" pitchFamily="2" charset="-78"/>
              </a:rPr>
              <a:t> </a:t>
            </a: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     حاول أن تضرب أمثلة .</a:t>
            </a:r>
            <a:endParaRPr lang="ar-AE" sz="3600" b="1" dirty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6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فكر مع زميلك ، هل هناك أسباب أخرى للاستهتار ؟ ما هي؟ اكتبها هنا .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74717" y="1212113"/>
            <a:ext cx="11408956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إن خلو الحياة من الدلالة هو الذي يجعل الشاب يتساءل : لماذا أعيش ؟ ومتى سأل هذا السؤال</a:t>
            </a:r>
          </a:p>
          <a:p>
            <a:pPr algn="r" rtl="1"/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ولم يجد الجواب الشافي فإنه عندئذ يستهتر . وهذا إلى حد ما مقنع ولكنه ليس مبرر.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615623" y="3515867"/>
            <a:ext cx="91246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نعم ، قد يؤدي إلى الإدمان ، وأحياناً إلى الانتحار ، وأحياناً إلى الجريمة .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8343153" y="4536099"/>
            <a:ext cx="3397084" cy="17543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71500" indent="-571500" algn="r" rtl="1">
              <a:buFontTx/>
              <a:buChar char="-"/>
            </a:pPr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سوء التربية .</a:t>
            </a:r>
          </a:p>
          <a:p>
            <a:pPr marL="571500" indent="-571500" algn="r" rtl="1">
              <a:buFontTx/>
              <a:buChar char="-"/>
            </a:pPr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ضعف الوازع الديني .</a:t>
            </a:r>
          </a:p>
          <a:p>
            <a:pPr marL="571500" indent="-571500" algn="r" rtl="1">
              <a:buFontTx/>
              <a:buChar char="-"/>
            </a:pPr>
            <a:r>
              <a:rPr lang="ar-AE" sz="36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الفراغ</a:t>
            </a:r>
            <a:endParaRPr lang="ar-AE" sz="3600" b="1" dirty="0" smtClean="0">
              <a:solidFill>
                <a:schemeClr val="accent5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24199" y="189370"/>
            <a:ext cx="10001521" cy="501675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AE" sz="3200" b="1" dirty="0" smtClean="0">
                <a:solidFill>
                  <a:srgbClr val="C00000"/>
                </a:solidFill>
                <a:cs typeface="Akhbar MT" pitchFamily="2" charset="-78"/>
              </a:rPr>
              <a:t>ما معنى « سيطرد» في قول الكاتب :</a:t>
            </a:r>
          </a:p>
          <a:p>
            <a:pPr algn="r" rtl="1"/>
            <a:r>
              <a:rPr lang="ar-AE" sz="3200" b="1" dirty="0">
                <a:solidFill>
                  <a:srgbClr val="C00000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solidFill>
                  <a:srgbClr val="C00000"/>
                </a:solidFill>
                <a:cs typeface="Akhbar MT" pitchFamily="2" charset="-78"/>
              </a:rPr>
              <a:t>    « كيف إذن نوجد الدلالة لحياتنا ؟ نوجدها بأن ننشئ ، نبني ، نشيد ، نؤدي العمل</a:t>
            </a:r>
          </a:p>
          <a:p>
            <a:pPr algn="r" rtl="1"/>
            <a:r>
              <a:rPr lang="ar-AE" sz="3200" b="1" dirty="0">
                <a:solidFill>
                  <a:srgbClr val="C00000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solidFill>
                  <a:srgbClr val="C00000"/>
                </a:solidFill>
                <a:cs typeface="Akhbar MT" pitchFamily="2" charset="-78"/>
              </a:rPr>
              <a:t>    ما نرى نتائجه تنمو أمام أعيننا ، فنفرح ونحس أن المستقبل جزء من الحاضر ؛ لأن هذا</a:t>
            </a:r>
          </a:p>
          <a:p>
            <a:pPr algn="r" rtl="1"/>
            <a:r>
              <a:rPr lang="ar-AE" sz="3200" b="1" dirty="0">
                <a:solidFill>
                  <a:srgbClr val="C00000"/>
                </a:solidFill>
                <a:cs typeface="Akhbar MT" pitchFamily="2" charset="-78"/>
              </a:rPr>
              <a:t> </a:t>
            </a:r>
            <a:r>
              <a:rPr lang="ar-AE" sz="3200" b="1" dirty="0" smtClean="0">
                <a:solidFill>
                  <a:srgbClr val="C00000"/>
                </a:solidFill>
                <a:cs typeface="Akhbar MT" pitchFamily="2" charset="-78"/>
              </a:rPr>
              <a:t>    العمل سيطرد نمواً في السنين القادمة ، أي في هذا المستقبل» </a:t>
            </a:r>
          </a:p>
          <a:p>
            <a:pPr algn="r" rtl="1"/>
            <a:endParaRPr lang="ar-AE" sz="32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200" b="1" dirty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2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200" b="1" dirty="0">
              <a:solidFill>
                <a:srgbClr val="C00000"/>
              </a:solidFill>
              <a:cs typeface="Akhbar MT" pitchFamily="2" charset="-78"/>
            </a:endParaRPr>
          </a:p>
          <a:p>
            <a:pPr algn="r" rtl="1"/>
            <a:endParaRPr lang="ar-AE" sz="3200" b="1" dirty="0" smtClean="0">
              <a:solidFill>
                <a:srgbClr val="C00000"/>
              </a:solidFill>
              <a:cs typeface="Akhbar MT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AE" sz="3200" b="1" dirty="0" smtClean="0">
                <a:solidFill>
                  <a:srgbClr val="C00000"/>
                </a:solidFill>
                <a:cs typeface="Akhbar MT" pitchFamily="2" charset="-78"/>
              </a:rPr>
              <a:t>ما الجد الباقي ؟ وما اللهو الزائل ؟ كما أوضحه الكاتب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165411" y="2121176"/>
            <a:ext cx="104438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اِطَّرَدَ: ( فعل ) </a:t>
            </a:r>
            <a:b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اطَّردَ يطَّرِد ، اطِّرادًا ، فهو مُطَّرِد </a:t>
            </a:r>
            <a:b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اِطَّرَدَتِ الأحْداثُ : تَتابَعَتْ 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، تَوَاتَرَتْ</a:t>
            </a: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 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/اِطَّرَدَ</a:t>
            </a: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 النَّهْرُ : تَتابَعَ جَرَيانُهٌ </a:t>
            </a:r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/اِطَّرَدَ</a:t>
            </a: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 الشَّبَحُ : اِبْتَعَدَ </a:t>
            </a:r>
            <a:b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اطَّرَدَ : تتابَعَ </a:t>
            </a:r>
            <a:b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</a:br>
            <a:r>
              <a:rPr lang="ar-AE" sz="2800" b="1" dirty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اطَّرَدَ : تَسَلْسَلَ 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38199" y="5101999"/>
            <a:ext cx="11098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الجد الباقي :الذي يجد ويتعب ويعرق ويفكر كثيراً ويحمل أعباء الهموم والاهتمامات ويضطلع بالمسؤوليات .....</a:t>
            </a:r>
            <a:endParaRPr lang="ar-AE" sz="2800" b="1" dirty="0">
              <a:solidFill>
                <a:schemeClr val="accent5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38199" y="5678572"/>
            <a:ext cx="110983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اللهو الزائل :الذي يستهتر ويعيش في اللهو ويتبع شهوات الدنيا وينغمس بالتدخين والسهر ولا يتعب في كسب ولا</a:t>
            </a:r>
          </a:p>
          <a:p>
            <a:pPr algn="r" rtl="1"/>
            <a:r>
              <a:rPr lang="ar-AE" sz="2800" b="1" dirty="0" smtClean="0">
                <a:solidFill>
                  <a:schemeClr val="accent5">
                    <a:lumMod val="75000"/>
                  </a:schemeClr>
                </a:solidFill>
                <a:cs typeface="Akhbar MT" pitchFamily="2" charset="-78"/>
              </a:rPr>
              <a:t>يبالي بالواجبات الاجتماعية أو الرقي الشخصي .</a:t>
            </a:r>
            <a:endParaRPr lang="ar-AE" sz="2800" b="1" dirty="0">
              <a:solidFill>
                <a:schemeClr val="accent5">
                  <a:lumMod val="75000"/>
                </a:schemeClr>
              </a:solidFill>
              <a:cs typeface="Akhbar MT" pitchFamily="2" charset="-78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ذو زوايا قطرية مستديرة 2"/>
          <p:cNvSpPr/>
          <p:nvPr/>
        </p:nvSpPr>
        <p:spPr>
          <a:xfrm>
            <a:off x="5916705" y="358588"/>
            <a:ext cx="2438400" cy="618564"/>
          </a:xfrm>
          <a:prstGeom prst="round2Diag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الكتابة حول القراءة</a:t>
            </a:r>
            <a:endParaRPr lang="ar-AE" sz="3200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740654" y="1344129"/>
            <a:ext cx="820929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 smtClean="0">
                <a:solidFill>
                  <a:srgbClr val="C00000"/>
                </a:solidFill>
                <a:cs typeface="Akhbar MT" pitchFamily="2" charset="-78"/>
              </a:rPr>
              <a:t>1</a:t>
            </a:r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 – اكتب قائمتك الخاصة بأفضل سبعة أعمال للتخلص من الملل .</a:t>
            </a:r>
          </a:p>
          <a:p>
            <a:pPr algn="r" rtl="1"/>
            <a:r>
              <a:rPr lang="ar-AE" sz="3600" b="1" dirty="0" smtClean="0">
                <a:solidFill>
                  <a:srgbClr val="C00000"/>
                </a:solidFill>
                <a:cs typeface="Akhbar MT" pitchFamily="2" charset="-78"/>
              </a:rPr>
              <a:t>[ أحضر قائمتك في الحصة القادمة ]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987460" y="3576453"/>
            <a:ext cx="11061105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en-US" sz="3600" b="1" dirty="0" smtClean="0">
                <a:solidFill>
                  <a:srgbClr val="002060"/>
                </a:solidFill>
                <a:cs typeface="Akhbar MT" pitchFamily="2" charset="-78"/>
              </a:rPr>
              <a:t>2</a:t>
            </a:r>
            <a:r>
              <a:rPr lang="ar-AE" sz="3600" b="1" dirty="0" smtClean="0">
                <a:solidFill>
                  <a:srgbClr val="002060"/>
                </a:solidFill>
                <a:cs typeface="Akhbar MT" pitchFamily="2" charset="-78"/>
              </a:rPr>
              <a:t> – في فصل «الكتابة للاحتراف» سيكون هناك درس مرتبط بهذا الدرس القرائي عنوانه </a:t>
            </a:r>
          </a:p>
          <a:p>
            <a:pPr algn="r" rtl="1"/>
            <a:r>
              <a:rPr lang="ar-AE" sz="3600" b="1" dirty="0">
                <a:solidFill>
                  <a:srgbClr val="002060"/>
                </a:solidFill>
                <a:cs typeface="Akhbar MT" pitchFamily="2" charset="-78"/>
              </a:rPr>
              <a:t> </a:t>
            </a:r>
            <a:r>
              <a:rPr lang="ar-AE" sz="3600" b="1" dirty="0" smtClean="0">
                <a:solidFill>
                  <a:srgbClr val="002060"/>
                </a:solidFill>
                <a:cs typeface="Akhbar MT" pitchFamily="2" charset="-78"/>
              </a:rPr>
              <a:t>[ هدفي في الحياة ] نرجو أن تستفيد مما قرأت هنا في كتابة نصك هناك .</a:t>
            </a: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AE" smtClean="0"/>
              <a:t>أ عبد الله الزعبي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 rot="21153530">
            <a:off x="4758036" y="2353291"/>
            <a:ext cx="2327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AE" sz="5400" b="1" cap="none" spc="0" dirty="0" smtClean="0">
                <a:ln/>
                <a:solidFill>
                  <a:schemeClr val="accent3"/>
                </a:solidFill>
                <a:effectLst/>
                <a:cs typeface="Akhbar MT" pitchFamily="2" charset="-78"/>
              </a:rPr>
              <a:t>واجب بيتي</a:t>
            </a:r>
            <a:endParaRPr lang="ar-SA" sz="5400" b="1" cap="none" spc="0" dirty="0">
              <a:ln/>
              <a:solidFill>
                <a:schemeClr val="accent3"/>
              </a:solidFill>
              <a:effectLst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464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ربطة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699</Words>
  <Application>Microsoft Office PowerPoint</Application>
  <PresentationFormat>شاشة عريضة</PresentationFormat>
  <Paragraphs>90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20" baseType="lpstr">
      <vt:lpstr>Akhbar MT</vt:lpstr>
      <vt:lpstr>Andalus</vt:lpstr>
      <vt:lpstr>Arial</vt:lpstr>
      <vt:lpstr>Calibri</vt:lpstr>
      <vt:lpstr>Calibri Light</vt:lpstr>
      <vt:lpstr>Century Gothic</vt:lpstr>
      <vt:lpstr>Tahoma</vt:lpstr>
      <vt:lpstr>Times New Roman</vt:lpstr>
      <vt:lpstr>Wingdings</vt:lpstr>
      <vt:lpstr>Wingdings 3</vt:lpstr>
      <vt:lpstr>نسق Office</vt:lpstr>
      <vt:lpstr>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عبدالله حسين الزعبي</dc:creator>
  <cp:lastModifiedBy>عبدالله حسين الزعبي</cp:lastModifiedBy>
  <cp:revision>1</cp:revision>
  <dcterms:created xsi:type="dcterms:W3CDTF">2016-10-30T06:16:32Z</dcterms:created>
  <dcterms:modified xsi:type="dcterms:W3CDTF">2016-10-30T06:17:55Z</dcterms:modified>
</cp:coreProperties>
</file>