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6" r:id="rId2"/>
    <p:sldId id="285" r:id="rId3"/>
    <p:sldId id="317" r:id="rId4"/>
    <p:sldId id="344" r:id="rId5"/>
    <p:sldId id="339" r:id="rId6"/>
    <p:sldId id="257" r:id="rId7"/>
    <p:sldId id="256" r:id="rId8"/>
    <p:sldId id="277" r:id="rId9"/>
    <p:sldId id="348" r:id="rId10"/>
    <p:sldId id="350" r:id="rId11"/>
    <p:sldId id="342" r:id="rId12"/>
    <p:sldId id="351" r:id="rId13"/>
    <p:sldId id="328" r:id="rId14"/>
    <p:sldId id="349" r:id="rId15"/>
    <p:sldId id="329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CCECFF"/>
    <a:srgbClr val="FFFFCC"/>
    <a:srgbClr val="0033CC"/>
    <a:srgbClr val="FF0066"/>
    <a:srgbClr val="FFFF66"/>
    <a:srgbClr val="FFCCFF"/>
    <a:srgbClr val="CC66FF"/>
    <a:srgbClr val="CCFF99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7B13B-6690-4944-A723-4467E7B4B335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521DB-005D-4B3E-9B60-639F6B740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56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B751D-FB57-4239-9F85-C944C8D3E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DEF1F9-F2C6-4906-ABEF-4AADEF7EA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ADE50-3E4F-48D9-882C-C29B321CB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5E44-66FA-4B79-B16A-2C9380A71AD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1F8F1-3AAA-42CD-B7D4-4CB3BAE92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68B54-C469-45D7-9BE1-39C540914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9300-658A-4A46-BD0C-4C6F86584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07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4ABE5-B4BF-4F9C-8F21-9974B9FE7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250E10-2A1D-4E30-BEA4-0AB8128C0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B90FB-641C-4DDE-AEFF-4D45E39E6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5E44-66FA-4B79-B16A-2C9380A71AD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E92BC-020B-4B59-BF16-4DC508AF2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295A8-104B-4F85-8866-EC8C30681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9300-658A-4A46-BD0C-4C6F86584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3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46BA15-73BD-4FA9-A3C3-4829E17494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549012-C079-42A1-B79C-7CB414A2CA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9F427-6542-4A98-B56D-EB292976D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5E44-66FA-4B79-B16A-2C9380A71AD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26391-071B-458F-BED8-029CBC70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D2B98-4A41-4EF5-A343-896E373F6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9300-658A-4A46-BD0C-4C6F86584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24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FB9D3-4EB7-4817-B408-A12D6F8B4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CFF38-1B63-4453-A41E-C9EB25CE7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9A085-A0E5-411A-8118-6E3A6663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5E44-66FA-4B79-B16A-2C9380A71AD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DA387-A0EE-4210-A0FD-5437D56F4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DF475-2CAC-43D6-A751-B6EC6FEBF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9300-658A-4A46-BD0C-4C6F86584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2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7C200-372C-4840-A8BD-29D5FB9DF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D1F46-32A9-4FA2-BF02-5B067E850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62E44-D23C-4820-9E08-4EDA477F5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5E44-66FA-4B79-B16A-2C9380A71AD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5D5E7-55C7-4B9A-85B8-668CC579B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484D0-9486-4012-8D5B-99C6A588E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9300-658A-4A46-BD0C-4C6F86584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14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604C1-E233-49B2-9E54-505DBFE34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6A1F1-32C1-47B1-8B50-A845D885DE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2E71BA-3255-4ED0-8DEE-93EC9B292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86856-2F4D-4EE0-A784-D277B57DE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5E44-66FA-4B79-B16A-2C9380A71AD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F7FEC1-062D-494F-8DE6-E3D34661C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BBB948-13AB-49A4-B79E-3E696EC46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9300-658A-4A46-BD0C-4C6F86584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07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D8B72-37AF-42A9-90D1-867867DD6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37C14-1E8A-4618-B832-E52F78F14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F1D26E-2B77-4D9B-A200-8D9979767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5A93F9-895C-49C4-93D9-E71291BB44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817294-C579-476C-AD7D-1D67FB5B9C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FDA1F7-41D3-4D02-8289-740B898C7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5E44-66FA-4B79-B16A-2C9380A71AD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3ABC15-82D8-4407-8867-D35C68C15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288148-C49B-4B2B-85DD-FB5EAFEF7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9300-658A-4A46-BD0C-4C6F86584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07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03B55-093D-49E3-9AC1-BF0FB0E0E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95A6C7-C817-4249-B993-DF86359FD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5E44-66FA-4B79-B16A-2C9380A71AD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DCC192-A5D2-4CE9-9D7C-E43B6C605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389F4E-B4B0-4A25-98DF-52596AFF2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9300-658A-4A46-BD0C-4C6F86584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22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2598B3-E751-4B5C-A1AF-593A2BE9B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5E44-66FA-4B79-B16A-2C9380A71AD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9BB630-0F5E-426B-B189-318DDAA2D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A003F-4839-4B70-89D8-095DC4D66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9300-658A-4A46-BD0C-4C6F86584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59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91380-A89A-4EBA-86D2-02ACC852C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018C5-4B52-4BED-9D7B-A1E503263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418872-8894-42AC-A977-7236638D2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9A5439-C0D0-44D4-B25A-C2E4A1340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5E44-66FA-4B79-B16A-2C9380A71AD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5498B5-3117-4945-AB65-4318DCE07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A6C4A0-61B4-4A24-BADD-A1143161E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9300-658A-4A46-BD0C-4C6F86584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751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DC9D9-6C1C-4976-8A8D-703C4EA30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58D5CC-DF77-431E-8223-5025196DAF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183F57-5B52-42A9-A308-B3C4D103AC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116FDC-E908-4C25-9FA0-B54170B36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5E44-66FA-4B79-B16A-2C9380A71AD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711675-2BAA-48EF-88F9-EE163F8D5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B7DE8F-1798-412E-918E-86B840BE0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9300-658A-4A46-BD0C-4C6F86584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8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3D685A-992D-431C-A1CF-30ED39BED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014611-A47D-42CC-8A16-BAD406174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7A335-8D53-489E-A4F2-7895677D09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15E44-66FA-4B79-B16A-2C9380A71AD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C717D-54BF-4A16-8C20-B542DE843C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DB01B-3F4E-48A0-A5A7-CF808558B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79300-658A-4A46-BD0C-4C6F86584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microsoft.com/office/2007/relationships/hdphoto" Target="../media/hdphoto3.wdp"/><Relationship Id="rId7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gif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18" Type="http://schemas.openxmlformats.org/officeDocument/2006/relationships/image" Target="../media/image3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2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87D78A-A3A5-473E-81B6-57AB6E7655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71F92E-6042-4120-AD29-7C75C426D05E}"/>
              </a:ext>
            </a:extLst>
          </p:cNvPr>
          <p:cNvSpPr txBox="1"/>
          <p:nvPr/>
        </p:nvSpPr>
        <p:spPr>
          <a:xfrm>
            <a:off x="10381976" y="164932"/>
            <a:ext cx="17107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1100" b="1" u="sng" dirty="0"/>
              <a:t>مدرسة سارة للتعليم الأساسي ح1</a:t>
            </a:r>
            <a:endParaRPr lang="en-US" sz="1100" b="1" u="sng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BC5C8A-EEE1-4141-915C-37EC6CC4C0A5}"/>
              </a:ext>
            </a:extLst>
          </p:cNvPr>
          <p:cNvSpPr txBox="1"/>
          <p:nvPr/>
        </p:nvSpPr>
        <p:spPr>
          <a:xfrm>
            <a:off x="10491980" y="415286"/>
            <a:ext cx="1417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1100" b="1" u="sng" dirty="0"/>
              <a:t>إعداد المعلمة / نـورة كرم .</a:t>
            </a:r>
            <a:endParaRPr lang="en-US" sz="1100" b="1" u="sng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2443CA-787B-4EED-89F0-3401EBCF05E5}"/>
              </a:ext>
            </a:extLst>
          </p:cNvPr>
          <p:cNvSpPr/>
          <p:nvPr/>
        </p:nvSpPr>
        <p:spPr>
          <a:xfrm>
            <a:off x="2531165" y="1350970"/>
            <a:ext cx="6745357" cy="110799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أَوَلُ مـا نَبْـدَأُ بِهِ هُــوَ  :</a:t>
            </a:r>
            <a:endParaRPr lang="en-US" sz="6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8" name="Picture 2" descr="Image result for رسومصورة يد تدعو الله">
            <a:extLst>
              <a:ext uri="{FF2B5EF4-FFF2-40B4-BE49-F238E27FC236}">
                <a16:creationId xmlns:a16="http://schemas.microsoft.com/office/drawing/2014/main" id="{E49A2DAD-9F3E-4F3C-B8BD-19382D3E5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22" y="2590801"/>
            <a:ext cx="11472034" cy="4011334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AC948E5-47B1-4C59-919C-B83FA7A575CD}"/>
              </a:ext>
            </a:extLst>
          </p:cNvPr>
          <p:cNvSpPr/>
          <p:nvPr/>
        </p:nvSpPr>
        <p:spPr>
          <a:xfrm>
            <a:off x="7424530" y="5401806"/>
            <a:ext cx="397853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الدُّعـــــــاءُ</a:t>
            </a:r>
            <a:endParaRPr lang="en-US" sz="7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0" name="صورة 3">
            <a:extLst>
              <a:ext uri="{FF2B5EF4-FFF2-40B4-BE49-F238E27FC236}">
                <a16:creationId xmlns:a16="http://schemas.microsoft.com/office/drawing/2014/main" id="{3FE8A2CC-4DDB-4518-8501-8A1D0716A11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278" y="250861"/>
            <a:ext cx="2703443" cy="67836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Picture 11" descr="الهوية الإعلامية المرئية&quot; يتصدر &quot;تويتر&quot;.. ومغردون: &quot;بالتصويت ...">
            <a:extLst>
              <a:ext uri="{FF2B5EF4-FFF2-40B4-BE49-F238E27FC236}">
                <a16:creationId xmlns:a16="http://schemas.microsoft.com/office/drawing/2014/main" id="{CEC1FCCE-DD12-4A5F-B17D-567956566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14" y="255864"/>
            <a:ext cx="1447215" cy="6733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093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87D78A-A3A5-473E-81B6-57AB6E7655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السبورة الصف السبورة الخضراء الجرف الأصفر السبورة الجميلة, السبورة الصف,  السبورة الكارتونية, زخرفة PNG وملف PSD للتحميل مجانا">
            <a:extLst>
              <a:ext uri="{FF2B5EF4-FFF2-40B4-BE49-F238E27FC236}">
                <a16:creationId xmlns:a16="http://schemas.microsoft.com/office/drawing/2014/main" id="{DFC1EA96-2FD8-4D63-8B79-06BAB71822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" t="21000" r="7380" b="22102"/>
          <a:stretch/>
        </p:blipFill>
        <p:spPr bwMode="auto">
          <a:xfrm>
            <a:off x="343269" y="1020931"/>
            <a:ext cx="11505461" cy="562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llout: Down Arrow 2">
            <a:extLst>
              <a:ext uri="{FF2B5EF4-FFF2-40B4-BE49-F238E27FC236}">
                <a16:creationId xmlns:a16="http://schemas.microsoft.com/office/drawing/2014/main" id="{CF187E1A-A60F-4F9F-8378-B1B36FE87E9E}"/>
              </a:ext>
            </a:extLst>
          </p:cNvPr>
          <p:cNvSpPr/>
          <p:nvPr/>
        </p:nvSpPr>
        <p:spPr>
          <a:xfrm>
            <a:off x="4172503" y="208626"/>
            <a:ext cx="4003829" cy="1176289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800" b="1" dirty="0">
                <a:solidFill>
                  <a:schemeClr val="tx1"/>
                </a:solidFill>
              </a:rPr>
              <a:t>الْقــــــاعِــــــــدَة .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3DE8B2-6528-4B1C-86A9-7A5D1C2EC9EE}"/>
              </a:ext>
            </a:extLst>
          </p:cNvPr>
          <p:cNvSpPr/>
          <p:nvPr/>
        </p:nvSpPr>
        <p:spPr>
          <a:xfrm>
            <a:off x="1228435" y="2040778"/>
            <a:ext cx="9671635" cy="1323439"/>
          </a:xfrm>
          <a:prstGeom prst="rect">
            <a:avLst/>
          </a:prstGeom>
          <a:solidFill>
            <a:srgbClr val="CCE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000" b="1" u="sng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الْجُمْلَةُ الْإِسْمِيَّةُ </a:t>
            </a:r>
            <a:r>
              <a:rPr lang="ar-AE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 هَيَ الَتي تَبْدَأُ باسْمِ  ( إنْسان ، حَيوان ، جَماد ، بِلاد ، مَكان ).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C33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08FBAD-848E-4C46-A906-42A34DA0C511}"/>
              </a:ext>
            </a:extLst>
          </p:cNvPr>
          <p:cNvSpPr/>
          <p:nvPr/>
        </p:nvSpPr>
        <p:spPr>
          <a:xfrm>
            <a:off x="1228436" y="3770370"/>
            <a:ext cx="9671635" cy="646331"/>
          </a:xfrm>
          <a:prstGeom prst="rect">
            <a:avLst/>
          </a:prstGeom>
          <a:solidFill>
            <a:srgbClr val="CCE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3600" b="1" u="sng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الْجُمْلَةُ الْفِعْلِيَةُ </a:t>
            </a:r>
            <a:r>
              <a:rPr lang="ar-AE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 هَيَ الَتي تَبْدَأُ بِالْفِعْلِ  ( أَيْ كُلُّ فِعْلٍ أَوْ حَدَثٍ).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C33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3335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87D78A-A3A5-473E-81B6-57AB6E7655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D76E01-C46A-49BC-B88C-A8D27D078C7A}"/>
              </a:ext>
            </a:extLst>
          </p:cNvPr>
          <p:cNvSpPr/>
          <p:nvPr/>
        </p:nvSpPr>
        <p:spPr>
          <a:xfrm>
            <a:off x="3583323" y="243654"/>
            <a:ext cx="8057137" cy="7641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000" b="1" dirty="0">
                <a:solidFill>
                  <a:srgbClr val="FF0000"/>
                </a:solidFill>
              </a:rPr>
              <a:t>عَبِّـرْ عَنِ الصُّوَرِ التّالِيَةِ بِجُمَلٍ اسْمِيَّةٍ وَ فِعْلِيَةٍ.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طلاب المدارس الابتدائية موسم المدرسة طالب كتابة رسم طالب تعلم, من ناحية رسم  الكرتون, كتابة الطالب, رسم الطالب PNG والمتجهات للتحميل مجانا">
            <a:extLst>
              <a:ext uri="{FF2B5EF4-FFF2-40B4-BE49-F238E27FC236}">
                <a16:creationId xmlns:a16="http://schemas.microsoft.com/office/drawing/2014/main" id="{DE2D12DE-C50C-4C92-8FB0-8D87DF309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960" y="-39793"/>
            <a:ext cx="2613992" cy="164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صور رسمة بطيخ للاطفال , اشكال بطيخ كرتونية , انمى بنات تاكل بطيخ – صور">
            <a:extLst>
              <a:ext uri="{FF2B5EF4-FFF2-40B4-BE49-F238E27FC236}">
                <a16:creationId xmlns:a16="http://schemas.microsoft.com/office/drawing/2014/main" id="{8AC4FE6D-27C7-411B-85D7-3C9DFE6F8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5" y="2172521"/>
            <a:ext cx="2498561" cy="251295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ovepik- صورة PNG,AI-401562020 id الرسومات بحث - صور شجرة التفاح">
            <a:extLst>
              <a:ext uri="{FF2B5EF4-FFF2-40B4-BE49-F238E27FC236}">
                <a16:creationId xmlns:a16="http://schemas.microsoft.com/office/drawing/2014/main" id="{469C8884-52EA-4296-8EF9-7E5D97BDC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912" y="1602576"/>
            <a:ext cx="3428354" cy="342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مقاطع كرتونية - By Israa Smarah- israasmarah193296 :: Tasmeem ME">
            <a:extLst>
              <a:ext uri="{FF2B5EF4-FFF2-40B4-BE49-F238E27FC236}">
                <a16:creationId xmlns:a16="http://schemas.microsoft.com/office/drawing/2014/main" id="{BC057092-2310-40F8-BBB8-590D39DCF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280" y="2099568"/>
            <a:ext cx="2613992" cy="25859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985D4653-C7E6-496E-9852-85A92F48A7FC}"/>
              </a:ext>
            </a:extLst>
          </p:cNvPr>
          <p:cNvSpPr/>
          <p:nvPr/>
        </p:nvSpPr>
        <p:spPr>
          <a:xfrm>
            <a:off x="3823785" y="1372387"/>
            <a:ext cx="1784412" cy="727181"/>
          </a:xfrm>
          <a:prstGeom prst="downArrowCallou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tx1"/>
                </a:solidFill>
              </a:rPr>
              <a:t>جُملةٌ إسْميَةٌ.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Callout: Down Arrow 12">
            <a:extLst>
              <a:ext uri="{FF2B5EF4-FFF2-40B4-BE49-F238E27FC236}">
                <a16:creationId xmlns:a16="http://schemas.microsoft.com/office/drawing/2014/main" id="{F44396BF-B9C7-4886-ACB3-EC9C5C1551A3}"/>
              </a:ext>
            </a:extLst>
          </p:cNvPr>
          <p:cNvSpPr/>
          <p:nvPr/>
        </p:nvSpPr>
        <p:spPr>
          <a:xfrm>
            <a:off x="6423555" y="1269716"/>
            <a:ext cx="1784412" cy="727181"/>
          </a:xfrm>
          <a:prstGeom prst="downArrowCallou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tx1"/>
                </a:solidFill>
              </a:rPr>
              <a:t>جُملةٌ إسْميَةٌ.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19E4739-1354-446F-BE07-36126FD8D7CF}"/>
              </a:ext>
            </a:extLst>
          </p:cNvPr>
          <p:cNvGrpSpPr/>
          <p:nvPr/>
        </p:nvGrpSpPr>
        <p:grpSpPr>
          <a:xfrm>
            <a:off x="8842721" y="1251426"/>
            <a:ext cx="2797739" cy="3258429"/>
            <a:chOff x="8842721" y="1251426"/>
            <a:chExt cx="2797739" cy="3258429"/>
          </a:xfrm>
        </p:grpSpPr>
        <p:pic>
          <p:nvPicPr>
            <p:cNvPr id="2052" name="Picture 4" descr="يوم اللغة العربية في مدرسة السلام - موقع الصف الثاني أ">
              <a:extLst>
                <a:ext uri="{FF2B5EF4-FFF2-40B4-BE49-F238E27FC236}">
                  <a16:creationId xmlns:a16="http://schemas.microsoft.com/office/drawing/2014/main" id="{CB9BE201-B174-407E-8558-2EC4F300B3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2721" y="1996897"/>
              <a:ext cx="2797739" cy="251295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Callout: Down Arrow 13">
              <a:extLst>
                <a:ext uri="{FF2B5EF4-FFF2-40B4-BE49-F238E27FC236}">
                  <a16:creationId xmlns:a16="http://schemas.microsoft.com/office/drawing/2014/main" id="{92BF7C6F-0D3C-4B03-BDD5-3456F27600B5}"/>
                </a:ext>
              </a:extLst>
            </p:cNvPr>
            <p:cNvSpPr/>
            <p:nvPr/>
          </p:nvSpPr>
          <p:spPr>
            <a:xfrm>
              <a:off x="9413675" y="1251426"/>
              <a:ext cx="1784412" cy="725575"/>
            </a:xfrm>
            <a:prstGeom prst="downArrowCallout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AE" sz="2800" b="1" dirty="0">
                  <a:solidFill>
                    <a:schemeClr val="tx1"/>
                  </a:solidFill>
                </a:rPr>
                <a:t>جُملةٌ فِعْلِيةٌ.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Callout: Down Arrow 14">
            <a:extLst>
              <a:ext uri="{FF2B5EF4-FFF2-40B4-BE49-F238E27FC236}">
                <a16:creationId xmlns:a16="http://schemas.microsoft.com/office/drawing/2014/main" id="{1EAD7E29-54DE-4A02-B033-ECCC20D158F6}"/>
              </a:ext>
            </a:extLst>
          </p:cNvPr>
          <p:cNvSpPr/>
          <p:nvPr/>
        </p:nvSpPr>
        <p:spPr>
          <a:xfrm>
            <a:off x="612947" y="1425444"/>
            <a:ext cx="1784412" cy="727181"/>
          </a:xfrm>
          <a:prstGeom prst="downArrowCallou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tx1"/>
                </a:solidFill>
              </a:rPr>
              <a:t>جُملةٌ فِعْلِيةٌ.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72BC1A-B13C-45EB-81CF-433E3947DE1F}"/>
              </a:ext>
            </a:extLst>
          </p:cNvPr>
          <p:cNvSpPr/>
          <p:nvPr/>
        </p:nvSpPr>
        <p:spPr>
          <a:xfrm>
            <a:off x="9000040" y="4800912"/>
            <a:ext cx="2736647" cy="1569660"/>
          </a:xfrm>
          <a:prstGeom prst="rect">
            <a:avLst/>
          </a:prstGeom>
          <a:solidFill>
            <a:srgbClr val="FFFF66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يُراجِعُ الْوَلَـدُ </a:t>
            </a:r>
          </a:p>
          <a:p>
            <a:pPr algn="ctr"/>
            <a:r>
              <a:rPr lang="ar-AE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دَرْسَـهُ.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7DE4477-1C93-4C6B-8064-E4833ECC603E}"/>
              </a:ext>
            </a:extLst>
          </p:cNvPr>
          <p:cNvSpPr/>
          <p:nvPr/>
        </p:nvSpPr>
        <p:spPr>
          <a:xfrm>
            <a:off x="10357709" y="4824662"/>
            <a:ext cx="1374632" cy="921096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77CE9C-0E7F-428F-B9FF-1F8E68243DE4}"/>
              </a:ext>
            </a:extLst>
          </p:cNvPr>
          <p:cNvSpPr/>
          <p:nvPr/>
        </p:nvSpPr>
        <p:spPr>
          <a:xfrm>
            <a:off x="371041" y="4811245"/>
            <a:ext cx="2427268" cy="1754326"/>
          </a:xfrm>
          <a:prstGeom prst="rect">
            <a:avLst/>
          </a:prstGeom>
          <a:solidFill>
            <a:srgbClr val="FFFF66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تَأْكُلُ الْبِنْتُ</a:t>
            </a:r>
          </a:p>
          <a:p>
            <a:pPr algn="ctr"/>
            <a:r>
              <a:rPr lang="ar-AE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الْبَطّـيخَ.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32F458F-E3C7-4EA6-8797-66D629621B2F}"/>
              </a:ext>
            </a:extLst>
          </p:cNvPr>
          <p:cNvSpPr/>
          <p:nvPr/>
        </p:nvSpPr>
        <p:spPr>
          <a:xfrm>
            <a:off x="1660124" y="4768089"/>
            <a:ext cx="1138185" cy="921096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F129125-393C-449B-919B-41AABA02D450}"/>
              </a:ext>
            </a:extLst>
          </p:cNvPr>
          <p:cNvSpPr/>
          <p:nvPr/>
        </p:nvSpPr>
        <p:spPr>
          <a:xfrm>
            <a:off x="6431000" y="4768089"/>
            <a:ext cx="2005677" cy="1754326"/>
          </a:xfrm>
          <a:prstGeom prst="rect">
            <a:avLst/>
          </a:prstGeom>
          <a:solidFill>
            <a:srgbClr val="92D050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الشَّجَـرَةُ</a:t>
            </a:r>
          </a:p>
          <a:p>
            <a:pPr algn="ctr"/>
            <a:r>
              <a:rPr lang="ar-AE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مُثْمِـرَةٌ.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C47D15-DCE4-471F-9F88-09AD8D57A3DE}"/>
              </a:ext>
            </a:extLst>
          </p:cNvPr>
          <p:cNvSpPr/>
          <p:nvPr/>
        </p:nvSpPr>
        <p:spPr>
          <a:xfrm>
            <a:off x="3333770" y="4778185"/>
            <a:ext cx="2670924" cy="1754326"/>
          </a:xfrm>
          <a:prstGeom prst="rect">
            <a:avLst/>
          </a:prstGeom>
          <a:solidFill>
            <a:srgbClr val="92D050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الضِّفْدَعُ في</a:t>
            </a:r>
          </a:p>
          <a:p>
            <a:pPr algn="ctr"/>
            <a:r>
              <a:rPr lang="ar-AE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الْبِرْكَةِ.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1337A4C-64D3-47E1-9977-95A39CBE87CC}"/>
              </a:ext>
            </a:extLst>
          </p:cNvPr>
          <p:cNvSpPr/>
          <p:nvPr/>
        </p:nvSpPr>
        <p:spPr>
          <a:xfrm>
            <a:off x="6384135" y="4738748"/>
            <a:ext cx="2005678" cy="921096"/>
          </a:xfrm>
          <a:prstGeom prst="ellipse">
            <a:avLst/>
          </a:prstGeom>
          <a:noFill/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64C06AE-8892-44FF-BA70-9993CB59299E}"/>
              </a:ext>
            </a:extLst>
          </p:cNvPr>
          <p:cNvSpPr/>
          <p:nvPr/>
        </p:nvSpPr>
        <p:spPr>
          <a:xfrm>
            <a:off x="4128470" y="4738747"/>
            <a:ext cx="1847217" cy="987349"/>
          </a:xfrm>
          <a:prstGeom prst="ellipse">
            <a:avLst/>
          </a:prstGeom>
          <a:noFill/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5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  <p:bldP spid="8" grpId="0" animBg="1"/>
      <p:bldP spid="9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87D78A-A3A5-473E-81B6-57AB6E7655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السبورة كرتون المعلمين, كرتون, المعلم, سبورة PNG صورة للتحميل مجانا">
            <a:extLst>
              <a:ext uri="{FF2B5EF4-FFF2-40B4-BE49-F238E27FC236}">
                <a16:creationId xmlns:a16="http://schemas.microsoft.com/office/drawing/2014/main" id="{85635802-65F3-4196-8748-4D2078A501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3" t="12782" r="8326" b="6747"/>
          <a:stretch/>
        </p:blipFill>
        <p:spPr bwMode="auto">
          <a:xfrm>
            <a:off x="435006" y="310719"/>
            <a:ext cx="11487705" cy="60279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0BA5FF-1250-4893-A4E6-CACBF2FDF994}"/>
              </a:ext>
            </a:extLst>
          </p:cNvPr>
          <p:cNvSpPr/>
          <p:nvPr/>
        </p:nvSpPr>
        <p:spPr>
          <a:xfrm>
            <a:off x="1127481" y="960981"/>
            <a:ext cx="672331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8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اذْكُرْ جُمْلَةً اسْمِيّةً أَوْ</a:t>
            </a:r>
          </a:p>
          <a:p>
            <a:pPr algn="ctr"/>
            <a:r>
              <a:rPr lang="ar-AE" sz="8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فِعْلِيَةً مِنْ ذِهْنِكِ .</a:t>
            </a:r>
            <a:endParaRPr lang="en-US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7314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87D78A-A3A5-473E-81B6-57AB6E7655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الجذوع..قصص الأطفال(1) - رقيم">
            <a:extLst>
              <a:ext uri="{FF2B5EF4-FFF2-40B4-BE49-F238E27FC236}">
                <a16:creationId xmlns:a16="http://schemas.microsoft.com/office/drawing/2014/main" id="{19056C9C-FA51-4ACB-B146-4C7A54B08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2765"/>
            <a:ext cx="12192000" cy="6765235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4B5E7EF4-657A-41CA-9078-22A716C2F405}"/>
              </a:ext>
            </a:extLst>
          </p:cNvPr>
          <p:cNvSpPr/>
          <p:nvPr/>
        </p:nvSpPr>
        <p:spPr>
          <a:xfrm>
            <a:off x="79126" y="656947"/>
            <a:ext cx="4599406" cy="2150616"/>
          </a:xfrm>
          <a:prstGeom prst="wedgeEllipseCallout">
            <a:avLst>
              <a:gd name="adj1" fmla="val 91183"/>
              <a:gd name="adj2" fmla="val 58384"/>
            </a:avLst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b="1" dirty="0">
                <a:solidFill>
                  <a:srgbClr val="FF0000"/>
                </a:solidFill>
              </a:rPr>
              <a:t>هَــــيّـــا </a:t>
            </a:r>
          </a:p>
          <a:p>
            <a:pPr algn="ctr"/>
            <a:r>
              <a:rPr lang="ar-AE" sz="4400" b="1" dirty="0">
                <a:solidFill>
                  <a:srgbClr val="FF0000"/>
                </a:solidFill>
              </a:rPr>
              <a:t>مع كِتابِ النشاطِ ص 20 .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903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87D78A-A3A5-473E-81B6-57AB6E7655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7DBDCF-7751-464B-9CA1-19F9967CC2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58" t="50205" r="25303" b="18985"/>
          <a:stretch/>
        </p:blipFill>
        <p:spPr>
          <a:xfrm>
            <a:off x="621436" y="1251751"/>
            <a:ext cx="11150353" cy="53266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02A36EB-8A36-408B-8C45-87B6BF6DD669}"/>
              </a:ext>
            </a:extLst>
          </p:cNvPr>
          <p:cNvSpPr/>
          <p:nvPr/>
        </p:nvSpPr>
        <p:spPr>
          <a:xfrm>
            <a:off x="849635" y="387329"/>
            <a:ext cx="10693953" cy="584775"/>
          </a:xfrm>
          <a:prstGeom prst="rect">
            <a:avLst/>
          </a:prstGeom>
          <a:solidFill>
            <a:srgbClr val="CCECFF"/>
          </a:solidFill>
          <a:ln w="38100">
            <a:solidFill>
              <a:srgbClr val="7030A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AE" sz="3200" b="1" cap="none" spc="0" dirty="0">
                <a:ln/>
                <a:solidFill>
                  <a:srgbClr val="FF0000"/>
                </a:solidFill>
                <a:effectLst/>
              </a:rPr>
              <a:t>عَبِّرْ عَنِ الصّورةِ التّالِيَةِ بِجُمْلَةٍ إسْميَةٍ وَأُخْرى فِعْلِيَةٍ ص( 20) مِنْ كِتابِ النّشاطِ .</a:t>
            </a:r>
            <a:endParaRPr lang="en-US" sz="32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5754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خلفيات بوربوينت مجانية 2020 • تطبيق رفيق">
            <a:extLst>
              <a:ext uri="{FF2B5EF4-FFF2-40B4-BE49-F238E27FC236}">
                <a16:creationId xmlns:a16="http://schemas.microsoft.com/office/drawing/2014/main" id="{ABD42ACC-D691-4EE2-BB34-771950374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6B9AC994-D911-43D3-ADE7-29A3E7688325}"/>
              </a:ext>
            </a:extLst>
          </p:cNvPr>
          <p:cNvSpPr/>
          <p:nvPr/>
        </p:nvSpPr>
        <p:spPr>
          <a:xfrm flipH="1">
            <a:off x="6612414" y="218732"/>
            <a:ext cx="3532633" cy="715617"/>
          </a:xfrm>
          <a:prstGeom prst="homePlate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>
                <a:solidFill>
                  <a:schemeClr val="accent6">
                    <a:lumMod val="50000"/>
                  </a:schemeClr>
                </a:solidFill>
              </a:rPr>
              <a:t>بِطاقَـةُ الْخـروجِ ..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8A51F8E-EBE7-4CF3-A052-8AF95BB59502}"/>
              </a:ext>
            </a:extLst>
          </p:cNvPr>
          <p:cNvSpPr/>
          <p:nvPr/>
        </p:nvSpPr>
        <p:spPr>
          <a:xfrm>
            <a:off x="221942" y="1521425"/>
            <a:ext cx="9286042" cy="934349"/>
          </a:xfrm>
          <a:prstGeom prst="wedgeRoundRectCallout">
            <a:avLst>
              <a:gd name="adj1" fmla="val 67343"/>
              <a:gd name="adj2" fmla="val -37276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ما أَنْواعُ الْجُمَلِ الّتي تَعَلَّمْتَها الْيَــوْم؟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CD88850D-EF0F-4418-99F5-350B53ECB84D}"/>
              </a:ext>
            </a:extLst>
          </p:cNvPr>
          <p:cNvSpPr/>
          <p:nvPr/>
        </p:nvSpPr>
        <p:spPr>
          <a:xfrm>
            <a:off x="2225964" y="3801862"/>
            <a:ext cx="6131973" cy="2127883"/>
          </a:xfrm>
          <a:prstGeom prst="wedgeRectCallout">
            <a:avLst>
              <a:gd name="adj1" fmla="val 92490"/>
              <a:gd name="adj2" fmla="val 27091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800" b="1" dirty="0">
                <a:solidFill>
                  <a:srgbClr val="0033CC"/>
                </a:solidFill>
              </a:rPr>
              <a:t>هَـيّا ارْفِقْ الحل ص ( 20)مِنْ كِتابِ النَّشاطِ عَلى الْجِدارِ الْألْكْتروني..</a:t>
            </a:r>
            <a:endParaRPr lang="en-US" sz="48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4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017DD3-89FF-4F03-A60B-38A4E9367059}"/>
              </a:ext>
            </a:extLst>
          </p:cNvPr>
          <p:cNvSpPr/>
          <p:nvPr/>
        </p:nvSpPr>
        <p:spPr>
          <a:xfrm>
            <a:off x="0" y="0"/>
            <a:ext cx="12115800" cy="6858000"/>
          </a:xfrm>
          <a:prstGeom prst="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B0EF1FA-E75A-4F96-8692-D3480BBFC0DF}"/>
              </a:ext>
            </a:extLst>
          </p:cNvPr>
          <p:cNvSpPr/>
          <p:nvPr/>
        </p:nvSpPr>
        <p:spPr>
          <a:xfrm>
            <a:off x="6446840" y="228600"/>
            <a:ext cx="5440360" cy="6400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1CE130C-39D6-46DD-8275-FBCC160FE08F}"/>
              </a:ext>
            </a:extLst>
          </p:cNvPr>
          <p:cNvSpPr/>
          <p:nvPr/>
        </p:nvSpPr>
        <p:spPr>
          <a:xfrm>
            <a:off x="304801" y="228600"/>
            <a:ext cx="5562600" cy="6324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BC5431-55D2-45BD-AB3D-3F791C96F252}"/>
              </a:ext>
            </a:extLst>
          </p:cNvPr>
          <p:cNvSpPr/>
          <p:nvPr/>
        </p:nvSpPr>
        <p:spPr>
          <a:xfrm>
            <a:off x="8172020" y="548560"/>
            <a:ext cx="2822333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ar-AE" sz="4000" b="1" u="sng" dirty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بَـطَلُ الْحِصَّـــةِ.</a:t>
            </a:r>
            <a:endParaRPr lang="en-US" sz="4000" b="1" u="sng" dirty="0">
              <a:ln w="0"/>
              <a:solidFill>
                <a:srgbClr val="92D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5851CC-D7D0-4399-9608-ABA195CA5193}"/>
              </a:ext>
            </a:extLst>
          </p:cNvPr>
          <p:cNvSpPr/>
          <p:nvPr/>
        </p:nvSpPr>
        <p:spPr>
          <a:xfrm>
            <a:off x="2012783" y="548561"/>
            <a:ext cx="2864017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ar-AE" sz="4000" b="1" u="sng" dirty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بَـطَلَةُ الْحِصَّـــةِ.</a:t>
            </a:r>
            <a:endParaRPr lang="en-US" sz="4000" b="1" u="sng" dirty="0">
              <a:ln w="0"/>
              <a:solidFill>
                <a:srgbClr val="92D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052" name="Picture 4" descr="Счастливый милый маленький ребенок девочка держит трофей | Премиум ...">
            <a:extLst>
              <a:ext uri="{FF2B5EF4-FFF2-40B4-BE49-F238E27FC236}">
                <a16:creationId xmlns:a16="http://schemas.microsoft.com/office/drawing/2014/main" id="{CAF7EA62-E32A-40E7-BD39-5F996E51B4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6" t="5705" r="17048" b="8889"/>
          <a:stretch/>
        </p:blipFill>
        <p:spPr bwMode="auto">
          <a:xfrm>
            <a:off x="607313" y="406703"/>
            <a:ext cx="1253070" cy="141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اللون الديكور التصميم الجرافيكي القاع الأصلي, الديكور, القاع ...">
            <a:extLst>
              <a:ext uri="{FF2B5EF4-FFF2-40B4-BE49-F238E27FC236}">
                <a16:creationId xmlns:a16="http://schemas.microsoft.com/office/drawing/2014/main" id="{748E2A51-8DC4-4698-A8E0-370BBB097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67" y="406703"/>
            <a:ext cx="1400881" cy="1413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باركو للأخت (نبع الحنان ) صارت من اهل الدار - منتديات درر العراق">
            <a:extLst>
              <a:ext uri="{FF2B5EF4-FFF2-40B4-BE49-F238E27FC236}">
                <a16:creationId xmlns:a16="http://schemas.microsoft.com/office/drawing/2014/main" id="{64016320-25D7-4DEF-A84A-07140F92FF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093" y="1252132"/>
            <a:ext cx="3942295" cy="566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62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87D78A-A3A5-473E-81B6-57AB6E7655D7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صورة 3">
            <a:extLst>
              <a:ext uri="{FF2B5EF4-FFF2-40B4-BE49-F238E27FC236}">
                <a16:creationId xmlns:a16="http://schemas.microsoft.com/office/drawing/2014/main" id="{4224C427-25BF-4400-8F02-1E27253D224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771" y="250861"/>
            <a:ext cx="2703443" cy="84064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971F92E-6042-4120-AD29-7C75C426D05E}"/>
              </a:ext>
            </a:extLst>
          </p:cNvPr>
          <p:cNvSpPr txBox="1"/>
          <p:nvPr/>
        </p:nvSpPr>
        <p:spPr>
          <a:xfrm>
            <a:off x="10288133" y="333807"/>
            <a:ext cx="17107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1100" b="1" u="sng" dirty="0"/>
              <a:t>مدرسة سارة للتعليم الأساسي ح1</a:t>
            </a:r>
            <a:endParaRPr lang="en-US" sz="1100" b="1" u="sng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BC5C8A-EEE1-4141-915C-37EC6CC4C0A5}"/>
              </a:ext>
            </a:extLst>
          </p:cNvPr>
          <p:cNvSpPr txBox="1"/>
          <p:nvPr/>
        </p:nvSpPr>
        <p:spPr>
          <a:xfrm>
            <a:off x="10434807" y="667613"/>
            <a:ext cx="1417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1100" b="1" u="sng" dirty="0"/>
              <a:t>إعداد المعلمة / نـورة كرم .</a:t>
            </a:r>
            <a:endParaRPr lang="en-US" sz="1100" b="1" u="sng" dirty="0"/>
          </a:p>
        </p:txBody>
      </p:sp>
      <p:pic>
        <p:nvPicPr>
          <p:cNvPr id="3" name="Picture 2" descr="الهوية الإعلامية المرئية&quot; يتصدر &quot;تويتر&quot;.. ومغردون: &quot;بالتصويت ...">
            <a:extLst>
              <a:ext uri="{FF2B5EF4-FFF2-40B4-BE49-F238E27FC236}">
                <a16:creationId xmlns:a16="http://schemas.microsoft.com/office/drawing/2014/main" id="{5A63BD6A-BC2C-4FB9-8722-EADB795BF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15" y="255865"/>
            <a:ext cx="1298714" cy="5954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محمد بن راشد ومحمد بن زايد يتابعان التحضيرات النهائية والاستعدادات ...">
            <a:extLst>
              <a:ext uri="{FF2B5EF4-FFF2-40B4-BE49-F238E27FC236}">
                <a16:creationId xmlns:a16="http://schemas.microsoft.com/office/drawing/2014/main" id="{557CC8C4-43C3-4BD9-90D2-D729D8BAA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6" y="1342366"/>
            <a:ext cx="11388357" cy="5347252"/>
          </a:xfrm>
          <a:prstGeom prst="rect">
            <a:avLst/>
          </a:prstGeom>
          <a:noFill/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مواطنون ومقيمون يطلقون حملة “ملتزمون يا وطن” – رادار نيوز">
            <a:extLst>
              <a:ext uri="{FF2B5EF4-FFF2-40B4-BE49-F238E27FC236}">
                <a16:creationId xmlns:a16="http://schemas.microsoft.com/office/drawing/2014/main" id="{CBDB0820-B8D8-47A1-AB30-5A6E064CE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761" y="1628801"/>
            <a:ext cx="2432944" cy="1610139"/>
          </a:xfrm>
          <a:prstGeom prst="flowChartConnector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mix_-_النشيد_الوطني_لدولة_الإمارات_العربية_المتحدة_عيشى_بلادى_national_anthem_u_a_e">
            <a:hlinkClick r:id="" action="ppaction://media"/>
            <a:extLst>
              <a:ext uri="{FF2B5EF4-FFF2-40B4-BE49-F238E27FC236}">
                <a16:creationId xmlns:a16="http://schemas.microsoft.com/office/drawing/2014/main" id="{395FEFA9-B529-4CEE-8F42-95AC849C02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86678" y="58958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8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13E0DC0-C509-4F14-9710-1A94F1F917C6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DE339B6-B104-42DF-9429-6000657E6E90}"/>
              </a:ext>
            </a:extLst>
          </p:cNvPr>
          <p:cNvSpPr/>
          <p:nvPr/>
        </p:nvSpPr>
        <p:spPr>
          <a:xfrm>
            <a:off x="2717665" y="431460"/>
            <a:ext cx="6208621" cy="830997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  <a:scene3d>
            <a:camera prst="orthographicFront"/>
            <a:lightRig rig="harsh" dir="t"/>
          </a:scene3d>
          <a:sp3d>
            <a:bevelT prst="angle"/>
          </a:sp3d>
        </p:spPr>
        <p:txBody>
          <a:bodyPr wrap="square" lIns="91440" tIns="45720" rIns="91440" bIns="45720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AE" sz="4800" b="1" dirty="0">
                <a:ln/>
                <a:solidFill>
                  <a:srgbClr val="FF0000"/>
                </a:solidFill>
              </a:rPr>
              <a:t>قوانينُ التَّعْليمِ عَنْ بُعد.</a:t>
            </a:r>
            <a:endParaRPr lang="en-US" sz="4800" b="1" dirty="0">
              <a:ln/>
              <a:solidFill>
                <a:srgbClr val="FF000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927BC58-99A1-4299-9FED-EFCC0E9DF855}"/>
              </a:ext>
            </a:extLst>
          </p:cNvPr>
          <p:cNvGrpSpPr/>
          <p:nvPr/>
        </p:nvGrpSpPr>
        <p:grpSpPr>
          <a:xfrm>
            <a:off x="9210903" y="1610708"/>
            <a:ext cx="1755954" cy="1523999"/>
            <a:chOff x="7144100" y="2862195"/>
            <a:chExt cx="2015201" cy="2316346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C3AD625-88C5-411A-85BF-CB47A5139870}"/>
                </a:ext>
              </a:extLst>
            </p:cNvPr>
            <p:cNvSpPr/>
            <p:nvPr/>
          </p:nvSpPr>
          <p:spPr>
            <a:xfrm>
              <a:off x="7144100" y="2862195"/>
              <a:ext cx="1923929" cy="22515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6" name="Picture 12" descr="Image result for صورة قوانين الصف  رسوم">
              <a:extLst>
                <a:ext uri="{FF2B5EF4-FFF2-40B4-BE49-F238E27FC236}">
                  <a16:creationId xmlns:a16="http://schemas.microsoft.com/office/drawing/2014/main" id="{36ED541F-117F-4552-B72F-A82244A9A5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5372" y="3108043"/>
              <a:ext cx="1923929" cy="207049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4A88ED1-20F4-4DE7-A9BB-1E26A6F88B77}"/>
              </a:ext>
            </a:extLst>
          </p:cNvPr>
          <p:cNvSpPr/>
          <p:nvPr/>
        </p:nvSpPr>
        <p:spPr>
          <a:xfrm>
            <a:off x="9176096" y="3272537"/>
            <a:ext cx="2047071" cy="2610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000" b="1" dirty="0">
                <a:solidFill>
                  <a:srgbClr val="FF0000"/>
                </a:solidFill>
              </a:rPr>
              <a:t>* الْجُلوسُ في مَكانٍ هادِئٍ.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4BB9AB7-CD7F-4706-8146-B9EEB410C068}"/>
              </a:ext>
            </a:extLst>
          </p:cNvPr>
          <p:cNvGrpSpPr/>
          <p:nvPr/>
        </p:nvGrpSpPr>
        <p:grpSpPr>
          <a:xfrm>
            <a:off x="6267241" y="1295111"/>
            <a:ext cx="2519964" cy="2112585"/>
            <a:chOff x="2928454" y="1509159"/>
            <a:chExt cx="3287091" cy="312854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CB7DE8E-A0CF-4833-AABC-230771CBF93D}"/>
                </a:ext>
              </a:extLst>
            </p:cNvPr>
            <p:cNvSpPr/>
            <p:nvPr/>
          </p:nvSpPr>
          <p:spPr>
            <a:xfrm>
              <a:off x="3352800" y="1934364"/>
              <a:ext cx="2438400" cy="23140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42" name="Picture 18" descr="Image result for صورة تدل على كتم الصوت   رسوم">
              <a:extLst>
                <a:ext uri="{FF2B5EF4-FFF2-40B4-BE49-F238E27FC236}">
                  <a16:creationId xmlns:a16="http://schemas.microsoft.com/office/drawing/2014/main" id="{EA5F56E1-2F73-4306-83FE-3EF6FF5427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454" y="1509159"/>
              <a:ext cx="3287091" cy="312854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8E464E5-5505-4AE1-9881-0D92EF168D2F}"/>
              </a:ext>
            </a:extLst>
          </p:cNvPr>
          <p:cNvSpPr/>
          <p:nvPr/>
        </p:nvSpPr>
        <p:spPr>
          <a:xfrm>
            <a:off x="6323840" y="3333220"/>
            <a:ext cx="2405194" cy="2610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rgbClr val="FF0000"/>
                </a:solidFill>
              </a:rPr>
              <a:t>* كَتْمُ الصَّوْتِ وَعَدَمُ </a:t>
            </a:r>
            <a:r>
              <a:rPr lang="ar-AE" sz="3600" b="1" dirty="0" err="1">
                <a:solidFill>
                  <a:srgbClr val="FF0000"/>
                </a:solidFill>
              </a:rPr>
              <a:t>التَّعَـبّثِ</a:t>
            </a:r>
            <a:r>
              <a:rPr lang="ar-AE" sz="3600" b="1" dirty="0">
                <a:solidFill>
                  <a:srgbClr val="FF0000"/>
                </a:solidFill>
              </a:rPr>
              <a:t> بِالسَّمّاعَةِ 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587311D-A380-4EE9-8E83-4AF28397123F}"/>
              </a:ext>
            </a:extLst>
          </p:cNvPr>
          <p:cNvSpPr/>
          <p:nvPr/>
        </p:nvSpPr>
        <p:spPr>
          <a:xfrm>
            <a:off x="3700833" y="3473516"/>
            <a:ext cx="1768776" cy="238445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rgbClr val="FF0000"/>
                </a:solidFill>
              </a:rPr>
              <a:t>* أحْتَرِمُ زَميلي وَمُعَلِّمَتي.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046" name="Picture 22" descr="Image result for صورة تدل على قوانين الصف     رسوم">
            <a:extLst>
              <a:ext uri="{FF2B5EF4-FFF2-40B4-BE49-F238E27FC236}">
                <a16:creationId xmlns:a16="http://schemas.microsoft.com/office/drawing/2014/main" id="{0DFC1F48-C990-4920-B09D-C4A1A28CB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644" y="1696127"/>
            <a:ext cx="1855618" cy="1695981"/>
          </a:xfrm>
          <a:prstGeom prst="flowChartConnector">
            <a:avLst/>
          </a:prstGeom>
          <a:noFill/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74964B8-6BDC-4C4F-BE76-835E034998A4}"/>
              </a:ext>
            </a:extLst>
          </p:cNvPr>
          <p:cNvSpPr/>
          <p:nvPr/>
        </p:nvSpPr>
        <p:spPr>
          <a:xfrm>
            <a:off x="808307" y="3505201"/>
            <a:ext cx="2084219" cy="238445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rgbClr val="FF0000"/>
                </a:solidFill>
              </a:rPr>
              <a:t>*أحْرِصُ عَلى الْمُشارَكةِ الْفَعّالَةِ.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Royaltyfree, الكرتون, التلميذ صورة بابوا نيو غينيا">
            <a:extLst>
              <a:ext uri="{FF2B5EF4-FFF2-40B4-BE49-F238E27FC236}">
                <a16:creationId xmlns:a16="http://schemas.microsoft.com/office/drawing/2014/main" id="{E8DA4140-092F-46CC-B450-060E800E6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33" y="1755017"/>
            <a:ext cx="1748832" cy="1578203"/>
          </a:xfrm>
          <a:prstGeom prst="flowChartConnector">
            <a:avLst/>
          </a:prstGeom>
          <a:noFill/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84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13E0DC0-C509-4F14-9710-1A94F1F917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DE339B6-B104-42DF-9429-6000657E6E90}"/>
              </a:ext>
            </a:extLst>
          </p:cNvPr>
          <p:cNvSpPr/>
          <p:nvPr/>
        </p:nvSpPr>
        <p:spPr>
          <a:xfrm>
            <a:off x="2904399" y="422675"/>
            <a:ext cx="4963886" cy="830997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  <a:scene3d>
            <a:camera prst="orthographicFront"/>
            <a:lightRig rig="harsh" dir="t"/>
          </a:scene3d>
          <a:sp3d>
            <a:bevelT prst="angle"/>
          </a:sp3d>
        </p:spPr>
        <p:txBody>
          <a:bodyPr wrap="square" lIns="91440" tIns="45720" rIns="91440" bIns="45720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AE" sz="4800" b="1" dirty="0">
                <a:ln/>
                <a:solidFill>
                  <a:srgbClr val="FF0000"/>
                </a:solidFill>
              </a:rPr>
              <a:t>كِيْفَ أَحْمـي نَفْـسي .</a:t>
            </a:r>
            <a:endParaRPr lang="en-US" sz="4800" b="1" dirty="0">
              <a:ln/>
              <a:solidFill>
                <a:srgbClr val="FF000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4A88ED1-20F4-4DE7-A9BB-1E26A6F88B77}"/>
              </a:ext>
            </a:extLst>
          </p:cNvPr>
          <p:cNvSpPr/>
          <p:nvPr/>
        </p:nvSpPr>
        <p:spPr>
          <a:xfrm>
            <a:off x="9041506" y="3637765"/>
            <a:ext cx="2342187" cy="21125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800" b="1" dirty="0">
                <a:solidFill>
                  <a:srgbClr val="FF0000"/>
                </a:solidFill>
              </a:rPr>
              <a:t>* التَّباعُدُ الْجَسَـدي.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8E464E5-5505-4AE1-9881-0D92EF168D2F}"/>
              </a:ext>
            </a:extLst>
          </p:cNvPr>
          <p:cNvSpPr/>
          <p:nvPr/>
        </p:nvSpPr>
        <p:spPr>
          <a:xfrm>
            <a:off x="6265097" y="3618548"/>
            <a:ext cx="2405194" cy="20890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5400" b="1" dirty="0">
                <a:solidFill>
                  <a:srgbClr val="FF0000"/>
                </a:solidFill>
              </a:rPr>
              <a:t>* أرْتَدي كَمامَتي 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587311D-A380-4EE9-8E83-4AF28397123F}"/>
              </a:ext>
            </a:extLst>
          </p:cNvPr>
          <p:cNvSpPr/>
          <p:nvPr/>
        </p:nvSpPr>
        <p:spPr>
          <a:xfrm>
            <a:off x="3290509" y="3593868"/>
            <a:ext cx="2666999" cy="20890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000" b="1" dirty="0">
                <a:solidFill>
                  <a:srgbClr val="FF0000"/>
                </a:solidFill>
              </a:rPr>
              <a:t>* أغْسَلُ يَدَيَّ لِمَدَّةِ عِشْرينَ ثانِيَةٍ 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74964B8-6BDC-4C4F-BE76-835E034998A4}"/>
              </a:ext>
            </a:extLst>
          </p:cNvPr>
          <p:cNvSpPr/>
          <p:nvPr/>
        </p:nvSpPr>
        <p:spPr>
          <a:xfrm>
            <a:off x="487045" y="3627773"/>
            <a:ext cx="2514599" cy="20890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b="1" dirty="0">
                <a:solidFill>
                  <a:srgbClr val="FF0000"/>
                </a:solidFill>
              </a:rPr>
              <a:t>*لا أتبادَلُ أَدَواتي مَـعَ الآخَـرين.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18" name="Picture 2" descr="جمال الحربي (@JALHARBISKY) | Twitter">
            <a:extLst>
              <a:ext uri="{FF2B5EF4-FFF2-40B4-BE49-F238E27FC236}">
                <a16:creationId xmlns:a16="http://schemas.microsoft.com/office/drawing/2014/main" id="{6E999D3F-E190-4AB9-BE67-DD35717D8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285" y="310676"/>
            <a:ext cx="2705393" cy="1005471"/>
          </a:xfrm>
          <a:prstGeom prst="flowChartDisplay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02E437-ECD6-4CFA-A1DF-AA2937920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519" y="1470011"/>
            <a:ext cx="2327832" cy="2056533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30" name="Picture 6" descr="Sami-Hejazi Sec School | مدرسة سامي حجازي الثانوية - Tulkarm | Facebook">
            <a:extLst>
              <a:ext uri="{FF2B5EF4-FFF2-40B4-BE49-F238E27FC236}">
                <a16:creationId xmlns:a16="http://schemas.microsoft.com/office/drawing/2014/main" id="{85BF536B-A0E9-4EC3-B7DE-5E0782CE37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8" t="29683" r="11753"/>
          <a:stretch/>
        </p:blipFill>
        <p:spPr bwMode="auto">
          <a:xfrm>
            <a:off x="6331777" y="1470011"/>
            <a:ext cx="2252055" cy="2089084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0 أغاني لغسل اليدين لتجنب الكورونا | ET بالعربي">
            <a:extLst>
              <a:ext uri="{FF2B5EF4-FFF2-40B4-BE49-F238E27FC236}">
                <a16:creationId xmlns:a16="http://schemas.microsoft.com/office/drawing/2014/main" id="{4531E8C8-54C1-4911-9990-2915AC9AC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732" y="1582236"/>
            <a:ext cx="2416712" cy="1959304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orrow Pencil Stock Illustrations – 6 Borrow Pencil Stock Illustrations,  Vectors &amp; Clipart - Dreamstime">
            <a:extLst>
              <a:ext uri="{FF2B5EF4-FFF2-40B4-BE49-F238E27FC236}">
                <a16:creationId xmlns:a16="http://schemas.microsoft.com/office/drawing/2014/main" id="{34CDE7C3-B626-488C-936E-629CC8F47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44" y="1543035"/>
            <a:ext cx="2408555" cy="2017540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310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42DA36A-E6FF-4F7F-AA45-5AFFDDF5F8EF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Счастливый милый маленький ребенок девочка держит трофей | Премиум ...">
            <a:extLst>
              <a:ext uri="{FF2B5EF4-FFF2-40B4-BE49-F238E27FC236}">
                <a16:creationId xmlns:a16="http://schemas.microsoft.com/office/drawing/2014/main" id="{11D7F915-B2A7-4619-829C-A00E28B02C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6" t="5705" r="17048" b="8889"/>
          <a:stretch/>
        </p:blipFill>
        <p:spPr bwMode="auto">
          <a:xfrm>
            <a:off x="74615" y="473059"/>
            <a:ext cx="1613052" cy="251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2DD1C56-FC3D-44D4-BF53-5E180145724B}"/>
              </a:ext>
            </a:extLst>
          </p:cNvPr>
          <p:cNvGrpSpPr/>
          <p:nvPr/>
        </p:nvGrpSpPr>
        <p:grpSpPr>
          <a:xfrm>
            <a:off x="905759" y="2816720"/>
            <a:ext cx="10371841" cy="1022281"/>
            <a:chOff x="273983" y="2185887"/>
            <a:chExt cx="8721289" cy="1022281"/>
          </a:xfrm>
        </p:grpSpPr>
        <p:pic>
          <p:nvPicPr>
            <p:cNvPr id="9" name="Picture 4" descr="Banner clip art photoshop dromfic top - Clipartix">
              <a:extLst>
                <a:ext uri="{FF2B5EF4-FFF2-40B4-BE49-F238E27FC236}">
                  <a16:creationId xmlns:a16="http://schemas.microsoft.com/office/drawing/2014/main" id="{8416596D-C57F-48BA-87E9-20460AEA16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90" t="28181" r="15072" b="53561"/>
            <a:stretch/>
          </p:blipFill>
          <p:spPr bwMode="auto">
            <a:xfrm>
              <a:off x="291948" y="2185887"/>
              <a:ext cx="8703324" cy="1022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D40002E-C8E2-451E-BF59-9F82EFEE5DB5}"/>
                </a:ext>
              </a:extLst>
            </p:cNvPr>
            <p:cNvSpPr/>
            <p:nvPr/>
          </p:nvSpPr>
          <p:spPr>
            <a:xfrm>
              <a:off x="273983" y="2426834"/>
              <a:ext cx="8489935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AE" sz="4000" b="1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2- التّفاعُلُ بِفَتْحِ السَّماعَةِ وَالْإِجابَةِ حينما يَسْمَعُ اسْمَهُ.</a:t>
              </a:r>
              <a:endPara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ED28CC8-5B0E-4630-AABC-228474266845}"/>
              </a:ext>
            </a:extLst>
          </p:cNvPr>
          <p:cNvGrpSpPr/>
          <p:nvPr/>
        </p:nvGrpSpPr>
        <p:grpSpPr>
          <a:xfrm>
            <a:off x="1258559" y="1396414"/>
            <a:ext cx="9020388" cy="1072075"/>
            <a:chOff x="2044872" y="959885"/>
            <a:chExt cx="5744053" cy="1154075"/>
          </a:xfrm>
        </p:grpSpPr>
        <p:pic>
          <p:nvPicPr>
            <p:cNvPr id="12" name="Picture 4" descr="Banner clip art photoshop dromfic top - Clipartix">
              <a:extLst>
                <a:ext uri="{FF2B5EF4-FFF2-40B4-BE49-F238E27FC236}">
                  <a16:creationId xmlns:a16="http://schemas.microsoft.com/office/drawing/2014/main" id="{4FD3CAA6-18B2-4725-88C3-284F0E3E63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84" t="7928" r="10941" b="74076"/>
            <a:stretch/>
          </p:blipFill>
          <p:spPr bwMode="auto">
            <a:xfrm>
              <a:off x="2044872" y="959885"/>
              <a:ext cx="5744053" cy="1148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AB1BF78-CE50-4C0D-9E3F-9A0C45F4085A}"/>
                </a:ext>
              </a:extLst>
            </p:cNvPr>
            <p:cNvSpPr/>
            <p:nvPr/>
          </p:nvSpPr>
          <p:spPr>
            <a:xfrm>
              <a:off x="3396083" y="1219402"/>
              <a:ext cx="2827734" cy="89455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AE" sz="4800" b="1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1- الْحضورُ الْيــوْمي.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A48A02F-3EA6-49B6-833D-DEBBFE478270}"/>
              </a:ext>
            </a:extLst>
          </p:cNvPr>
          <p:cNvGrpSpPr/>
          <p:nvPr/>
        </p:nvGrpSpPr>
        <p:grpSpPr>
          <a:xfrm>
            <a:off x="685800" y="4153362"/>
            <a:ext cx="10080576" cy="913699"/>
            <a:chOff x="192795" y="3590989"/>
            <a:chExt cx="8240616" cy="913699"/>
          </a:xfrm>
        </p:grpSpPr>
        <p:pic>
          <p:nvPicPr>
            <p:cNvPr id="8" name="Picture 4" descr="Banner clip art photoshop dromfic top - Clipartix">
              <a:extLst>
                <a:ext uri="{FF2B5EF4-FFF2-40B4-BE49-F238E27FC236}">
                  <a16:creationId xmlns:a16="http://schemas.microsoft.com/office/drawing/2014/main" id="{95E35732-528F-4EA4-A4F5-D6386FA7FD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80" t="48656" r="16838" b="34846"/>
            <a:stretch/>
          </p:blipFill>
          <p:spPr bwMode="auto">
            <a:xfrm>
              <a:off x="661011" y="3590989"/>
              <a:ext cx="7375792" cy="913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0A419F4-467D-4BD3-96D9-0E404070E91B}"/>
                </a:ext>
              </a:extLst>
            </p:cNvPr>
            <p:cNvSpPr/>
            <p:nvPr/>
          </p:nvSpPr>
          <p:spPr>
            <a:xfrm>
              <a:off x="192795" y="3788619"/>
              <a:ext cx="8240616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AE" sz="4000" b="1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3- الْقِـراءَةُ الصَّحيحَـةُ وَبِطَـلاقَةٍ تامَّةٍ دونَ أَخْطاءٍ.</a:t>
              </a:r>
              <a:endPara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C3F7079-DED5-4E88-B08E-77A53CC76276}"/>
              </a:ext>
            </a:extLst>
          </p:cNvPr>
          <p:cNvGrpSpPr/>
          <p:nvPr/>
        </p:nvGrpSpPr>
        <p:grpSpPr>
          <a:xfrm>
            <a:off x="905759" y="5562275"/>
            <a:ext cx="9599039" cy="889803"/>
            <a:chOff x="179940" y="4228281"/>
            <a:chExt cx="8240616" cy="889803"/>
          </a:xfrm>
        </p:grpSpPr>
        <p:pic>
          <p:nvPicPr>
            <p:cNvPr id="17" name="Picture 4" descr="Banner clip art photoshop dromfic top - Clipartix">
              <a:extLst>
                <a:ext uri="{FF2B5EF4-FFF2-40B4-BE49-F238E27FC236}">
                  <a16:creationId xmlns:a16="http://schemas.microsoft.com/office/drawing/2014/main" id="{31E69A93-1985-4851-A271-69F7992169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99" t="69292" r="15653" b="14719"/>
            <a:stretch/>
          </p:blipFill>
          <p:spPr bwMode="auto">
            <a:xfrm>
              <a:off x="787702" y="4228281"/>
              <a:ext cx="7199527" cy="827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AAF42C6-5510-4570-9873-283D146B1E01}"/>
                </a:ext>
              </a:extLst>
            </p:cNvPr>
            <p:cNvSpPr/>
            <p:nvPr/>
          </p:nvSpPr>
          <p:spPr>
            <a:xfrm>
              <a:off x="179940" y="4348643"/>
              <a:ext cx="8240616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AE" sz="4400" b="1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4- إحْتِـرامُ الْحِصَّـةِ وَ دَوْرُ زُمَـــلائي .</a:t>
              </a:r>
              <a:endPara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D4D5741-AC66-4DD6-A67B-44E483F4F053}"/>
              </a:ext>
            </a:extLst>
          </p:cNvPr>
          <p:cNvSpPr/>
          <p:nvPr/>
        </p:nvSpPr>
        <p:spPr>
          <a:xfrm>
            <a:off x="74615" y="76200"/>
            <a:ext cx="12041185" cy="6781800"/>
          </a:xfrm>
          <a:prstGeom prst="rect">
            <a:avLst/>
          </a:prstGeom>
          <a:noFill/>
          <a:ln w="57150"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اللون الديكور التصميم الجرافيكي القاع الأصلي, الديكور, القاع ...">
            <a:extLst>
              <a:ext uri="{FF2B5EF4-FFF2-40B4-BE49-F238E27FC236}">
                <a16:creationId xmlns:a16="http://schemas.microsoft.com/office/drawing/2014/main" id="{02F3102D-E682-40A7-A618-44CF452CF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947" y="4128744"/>
            <a:ext cx="1632526" cy="26230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lowchart: Terminator 19">
            <a:extLst>
              <a:ext uri="{FF2B5EF4-FFF2-40B4-BE49-F238E27FC236}">
                <a16:creationId xmlns:a16="http://schemas.microsoft.com/office/drawing/2014/main" id="{82CDE7EA-F8D2-4592-ABEF-4F03CA715DC7}"/>
              </a:ext>
            </a:extLst>
          </p:cNvPr>
          <p:cNvSpPr/>
          <p:nvPr/>
        </p:nvSpPr>
        <p:spPr>
          <a:xfrm>
            <a:off x="4122823" y="503827"/>
            <a:ext cx="3779084" cy="487711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/>
              <a:t>مَــنْ هُــوَ بَطَلُ الْحِصَّـةِ ؟؟؟</a:t>
            </a:r>
            <a:endParaRPr lang="en-US" sz="2800" b="1" dirty="0"/>
          </a:p>
        </p:txBody>
      </p:sp>
      <p:sp>
        <p:nvSpPr>
          <p:cNvPr id="22" name="Arrow: Curved Left 21">
            <a:extLst>
              <a:ext uri="{FF2B5EF4-FFF2-40B4-BE49-F238E27FC236}">
                <a16:creationId xmlns:a16="http://schemas.microsoft.com/office/drawing/2014/main" id="{C15C754B-BABB-4EEE-9F4C-F5CDBE4B8417}"/>
              </a:ext>
            </a:extLst>
          </p:cNvPr>
          <p:cNvSpPr/>
          <p:nvPr/>
        </p:nvSpPr>
        <p:spPr>
          <a:xfrm rot="19806868">
            <a:off x="9033870" y="189395"/>
            <a:ext cx="1101785" cy="2376410"/>
          </a:xfrm>
          <a:prstGeom prst="curvedLeftArrow">
            <a:avLst>
              <a:gd name="adj1" fmla="val 25000"/>
              <a:gd name="adj2" fmla="val 45762"/>
              <a:gd name="adj3" fmla="val 25000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693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A700DC-C550-4593-8D75-0734ABFCC81F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030C04C-9D19-4732-A46F-D0BC1178CD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0" t="21963" r="5775" b="12490"/>
          <a:stretch/>
        </p:blipFill>
        <p:spPr bwMode="auto">
          <a:xfrm rot="21389330">
            <a:off x="1323138" y="354668"/>
            <a:ext cx="7576029" cy="614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34F36C7D-EA32-4DB1-9888-87410EA55CF3}"/>
              </a:ext>
            </a:extLst>
          </p:cNvPr>
          <p:cNvSpPr/>
          <p:nvPr/>
        </p:nvSpPr>
        <p:spPr>
          <a:xfrm rot="21197983">
            <a:off x="1982545" y="1779480"/>
            <a:ext cx="625721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7200" b="1" cap="none" spc="0" dirty="0">
                <a:ln w="95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اضغط على الْقَلم واكتَشِف الْجُمل ثُمَّ اقْرَأهــا.</a:t>
            </a:r>
            <a:endParaRPr lang="ar-SA" sz="7200" b="1" cap="none" spc="0" dirty="0">
              <a:ln w="9525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04232CA6-766F-4E47-A28F-44061CC3F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211" y="1308834"/>
            <a:ext cx="443865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409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FE0A02-609D-4CAC-83E7-237FF004B1A7}"/>
              </a:ext>
            </a:extLst>
          </p:cNvPr>
          <p:cNvSpPr/>
          <p:nvPr/>
        </p:nvSpPr>
        <p:spPr>
          <a:xfrm>
            <a:off x="0" y="0"/>
            <a:ext cx="12167043" cy="68580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15ED47C7-E4B9-47F4-A6E7-B57BF26FB9E8}"/>
              </a:ext>
            </a:extLst>
          </p:cNvPr>
          <p:cNvGrpSpPr/>
          <p:nvPr/>
        </p:nvGrpSpPr>
        <p:grpSpPr>
          <a:xfrm>
            <a:off x="9097937" y="384622"/>
            <a:ext cx="3081929" cy="2381491"/>
            <a:chOff x="8847475" y="384623"/>
            <a:chExt cx="3081929" cy="2381491"/>
          </a:xfrm>
        </p:grpSpPr>
        <p:pic>
          <p:nvPicPr>
            <p:cNvPr id="1026" name="Picture 2" descr="Photo by Andrea De leon | Powerpoint background design, Torn paper, Iphone  wallpaper planets">
              <a:extLst>
                <a:ext uri="{FF2B5EF4-FFF2-40B4-BE49-F238E27FC236}">
                  <a16:creationId xmlns:a16="http://schemas.microsoft.com/office/drawing/2014/main" id="{E6EAA9AE-1557-40F2-B8FB-3ABBE1732E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7475" y="384623"/>
              <a:ext cx="3081929" cy="2381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ستطيل 31">
              <a:extLst>
                <a:ext uri="{FF2B5EF4-FFF2-40B4-BE49-F238E27FC236}">
                  <a16:creationId xmlns:a16="http://schemas.microsoft.com/office/drawing/2014/main" id="{D386F6C3-FD6A-46FC-9640-6891D3BC8F38}"/>
                </a:ext>
              </a:extLst>
            </p:cNvPr>
            <p:cNvSpPr/>
            <p:nvPr/>
          </p:nvSpPr>
          <p:spPr>
            <a:xfrm rot="21399153">
              <a:off x="9241924" y="852093"/>
              <a:ext cx="2461846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AE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الْبِنْتُ نَشيطَةٌ في الصَّفِّ .</a:t>
              </a:r>
              <a:endParaRPr lang="ar-SA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38" name="رسم 37" descr="قلم رصاص">
            <a:extLst>
              <a:ext uri="{FF2B5EF4-FFF2-40B4-BE49-F238E27FC236}">
                <a16:creationId xmlns:a16="http://schemas.microsoft.com/office/drawing/2014/main" id="{DF907715-5CAB-4FCA-B979-945CCD5FA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36363" y="564208"/>
            <a:ext cx="1805075" cy="1805075"/>
          </a:xfrm>
          <a:prstGeom prst="rect">
            <a:avLst/>
          </a:prstGeom>
        </p:spPr>
      </p:pic>
      <p:grpSp>
        <p:nvGrpSpPr>
          <p:cNvPr id="42" name="مجموعة 41">
            <a:extLst>
              <a:ext uri="{FF2B5EF4-FFF2-40B4-BE49-F238E27FC236}">
                <a16:creationId xmlns:a16="http://schemas.microsoft.com/office/drawing/2014/main" id="{CCD32B1E-297B-43F3-90E3-78B635CBDEA8}"/>
              </a:ext>
            </a:extLst>
          </p:cNvPr>
          <p:cNvGrpSpPr/>
          <p:nvPr/>
        </p:nvGrpSpPr>
        <p:grpSpPr>
          <a:xfrm>
            <a:off x="9085114" y="3428999"/>
            <a:ext cx="3081929" cy="2381491"/>
            <a:chOff x="8847475" y="384623"/>
            <a:chExt cx="3081929" cy="2381491"/>
          </a:xfrm>
        </p:grpSpPr>
        <p:pic>
          <p:nvPicPr>
            <p:cNvPr id="43" name="Picture 2" descr="Photo by Andrea De leon | Powerpoint background design, Torn paper, Iphone  wallpaper planets">
              <a:extLst>
                <a:ext uri="{FF2B5EF4-FFF2-40B4-BE49-F238E27FC236}">
                  <a16:creationId xmlns:a16="http://schemas.microsoft.com/office/drawing/2014/main" id="{178128D2-C9FF-4B57-9B2C-4453B1383A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7475" y="384623"/>
              <a:ext cx="3081929" cy="2381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ستطيل 43">
              <a:extLst>
                <a:ext uri="{FF2B5EF4-FFF2-40B4-BE49-F238E27FC236}">
                  <a16:creationId xmlns:a16="http://schemas.microsoft.com/office/drawing/2014/main" id="{7DBCE7C7-AE61-4E52-AF05-53CCCE6C9183}"/>
                </a:ext>
              </a:extLst>
            </p:cNvPr>
            <p:cNvSpPr/>
            <p:nvPr/>
          </p:nvSpPr>
          <p:spPr>
            <a:xfrm rot="21399153">
              <a:off x="9241924" y="852093"/>
              <a:ext cx="2461846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AE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يَقْرَأُ أَخي الْقِصَّة .</a:t>
              </a:r>
              <a:endParaRPr lang="ar-SA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45" name="رسم 44" descr="قلم رصاص">
            <a:extLst>
              <a:ext uri="{FF2B5EF4-FFF2-40B4-BE49-F238E27FC236}">
                <a16:creationId xmlns:a16="http://schemas.microsoft.com/office/drawing/2014/main" id="{D9A31707-228F-47C7-A82D-DEF94D85CB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07948" y="3717206"/>
            <a:ext cx="1805075" cy="1805075"/>
          </a:xfrm>
          <a:prstGeom prst="rect">
            <a:avLst/>
          </a:prstGeom>
        </p:spPr>
      </p:pic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1DD0BCCF-5E61-4589-832B-DAFD1DB32491}"/>
              </a:ext>
            </a:extLst>
          </p:cNvPr>
          <p:cNvGrpSpPr/>
          <p:nvPr/>
        </p:nvGrpSpPr>
        <p:grpSpPr>
          <a:xfrm>
            <a:off x="6069900" y="474116"/>
            <a:ext cx="3081929" cy="2381491"/>
            <a:chOff x="8847475" y="384623"/>
            <a:chExt cx="3081929" cy="2381491"/>
          </a:xfrm>
        </p:grpSpPr>
        <p:pic>
          <p:nvPicPr>
            <p:cNvPr id="59" name="Picture 2" descr="Photo by Andrea De leon | Powerpoint background design, Torn paper, Iphone  wallpaper planets">
              <a:extLst>
                <a:ext uri="{FF2B5EF4-FFF2-40B4-BE49-F238E27FC236}">
                  <a16:creationId xmlns:a16="http://schemas.microsoft.com/office/drawing/2014/main" id="{C62EB19E-C026-4F2D-8FE2-F2E003DE42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7475" y="384623"/>
              <a:ext cx="3081929" cy="2381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مستطيل 59">
              <a:extLst>
                <a:ext uri="{FF2B5EF4-FFF2-40B4-BE49-F238E27FC236}">
                  <a16:creationId xmlns:a16="http://schemas.microsoft.com/office/drawing/2014/main" id="{59E8C9E0-2E7A-43F4-815B-991077E370E2}"/>
                </a:ext>
              </a:extLst>
            </p:cNvPr>
            <p:cNvSpPr/>
            <p:nvPr/>
          </p:nvSpPr>
          <p:spPr>
            <a:xfrm rot="21399153">
              <a:off x="9036209" y="858104"/>
              <a:ext cx="2667737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AE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الْحَقيبَةُ الْمُلَوَّنَةُ جَميلَةٌ .</a:t>
              </a:r>
              <a:endParaRPr lang="ar-SA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61" name="رسم 60" descr="قلم رصاص">
            <a:extLst>
              <a:ext uri="{FF2B5EF4-FFF2-40B4-BE49-F238E27FC236}">
                <a16:creationId xmlns:a16="http://schemas.microsoft.com/office/drawing/2014/main" id="{709EF116-8B66-4608-A7FC-FB41D9DED6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08326" y="743238"/>
            <a:ext cx="1805075" cy="1805075"/>
          </a:xfrm>
          <a:prstGeom prst="rect">
            <a:avLst/>
          </a:prstGeom>
        </p:spPr>
      </p:pic>
      <p:grpSp>
        <p:nvGrpSpPr>
          <p:cNvPr id="62" name="مجموعة 61">
            <a:extLst>
              <a:ext uri="{FF2B5EF4-FFF2-40B4-BE49-F238E27FC236}">
                <a16:creationId xmlns:a16="http://schemas.microsoft.com/office/drawing/2014/main" id="{336F80DC-AEDF-4C46-9D53-4262B14E411A}"/>
              </a:ext>
            </a:extLst>
          </p:cNvPr>
          <p:cNvGrpSpPr/>
          <p:nvPr/>
        </p:nvGrpSpPr>
        <p:grpSpPr>
          <a:xfrm>
            <a:off x="6180343" y="3607988"/>
            <a:ext cx="3081929" cy="2381491"/>
            <a:chOff x="8847475" y="384623"/>
            <a:chExt cx="3081929" cy="2381491"/>
          </a:xfrm>
        </p:grpSpPr>
        <p:pic>
          <p:nvPicPr>
            <p:cNvPr id="63" name="Picture 2" descr="Photo by Andrea De leon | Powerpoint background design, Torn paper, Iphone  wallpaper planets">
              <a:extLst>
                <a:ext uri="{FF2B5EF4-FFF2-40B4-BE49-F238E27FC236}">
                  <a16:creationId xmlns:a16="http://schemas.microsoft.com/office/drawing/2014/main" id="{99A760A1-178C-4D4D-9E4F-8B2886ABB2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7475" y="384623"/>
              <a:ext cx="3081929" cy="2381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مستطيل 63">
              <a:extLst>
                <a:ext uri="{FF2B5EF4-FFF2-40B4-BE49-F238E27FC236}">
                  <a16:creationId xmlns:a16="http://schemas.microsoft.com/office/drawing/2014/main" id="{EEF96038-6A84-4558-A49B-BBC43B3386DE}"/>
                </a:ext>
              </a:extLst>
            </p:cNvPr>
            <p:cNvSpPr/>
            <p:nvPr/>
          </p:nvSpPr>
          <p:spPr>
            <a:xfrm rot="21399153">
              <a:off x="9241924" y="513539"/>
              <a:ext cx="2461846" cy="212365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AE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الشَّارِعُ مُزْدَحِمٌ بِالسَّيارات .</a:t>
              </a:r>
              <a:endParaRPr lang="ar-SA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65" name="رسم 64" descr="قلم رصاص">
            <a:extLst>
              <a:ext uri="{FF2B5EF4-FFF2-40B4-BE49-F238E27FC236}">
                <a16:creationId xmlns:a16="http://schemas.microsoft.com/office/drawing/2014/main" id="{61D53461-737B-4BED-A706-8BA55C2653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15479" y="3825828"/>
            <a:ext cx="1805075" cy="1805075"/>
          </a:xfrm>
          <a:prstGeom prst="rect">
            <a:avLst/>
          </a:prstGeom>
        </p:spPr>
      </p:pic>
      <p:grpSp>
        <p:nvGrpSpPr>
          <p:cNvPr id="70" name="مجموعة 69">
            <a:extLst>
              <a:ext uri="{FF2B5EF4-FFF2-40B4-BE49-F238E27FC236}">
                <a16:creationId xmlns:a16="http://schemas.microsoft.com/office/drawing/2014/main" id="{84BE1CEA-3702-4B08-B115-98ADD823CD2C}"/>
              </a:ext>
            </a:extLst>
          </p:cNvPr>
          <p:cNvGrpSpPr/>
          <p:nvPr/>
        </p:nvGrpSpPr>
        <p:grpSpPr>
          <a:xfrm>
            <a:off x="3041862" y="612167"/>
            <a:ext cx="3081929" cy="2381491"/>
            <a:chOff x="8847475" y="384623"/>
            <a:chExt cx="3081929" cy="2381491"/>
          </a:xfrm>
        </p:grpSpPr>
        <p:pic>
          <p:nvPicPr>
            <p:cNvPr id="71" name="Picture 2" descr="Photo by Andrea De leon | Powerpoint background design, Torn paper, Iphone  wallpaper planets">
              <a:extLst>
                <a:ext uri="{FF2B5EF4-FFF2-40B4-BE49-F238E27FC236}">
                  <a16:creationId xmlns:a16="http://schemas.microsoft.com/office/drawing/2014/main" id="{A8355D6D-2CE3-4A74-B07B-5030A7E69D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7475" y="384623"/>
              <a:ext cx="3081929" cy="2381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مستطيل 71">
              <a:extLst>
                <a:ext uri="{FF2B5EF4-FFF2-40B4-BE49-F238E27FC236}">
                  <a16:creationId xmlns:a16="http://schemas.microsoft.com/office/drawing/2014/main" id="{AF882BB2-6A4B-4474-A482-1DBCFC448AE4}"/>
                </a:ext>
              </a:extLst>
            </p:cNvPr>
            <p:cNvSpPr/>
            <p:nvPr/>
          </p:nvSpPr>
          <p:spPr>
            <a:xfrm rot="21399153">
              <a:off x="9068629" y="914735"/>
              <a:ext cx="277127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AE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يَسْقي الْمُزارِعُ أَشْجار الْبُسْتانِ .</a:t>
              </a:r>
              <a:endParaRPr lang="ar-SA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73" name="رسم 72" descr="قلم رصاص">
            <a:extLst>
              <a:ext uri="{FF2B5EF4-FFF2-40B4-BE49-F238E27FC236}">
                <a16:creationId xmlns:a16="http://schemas.microsoft.com/office/drawing/2014/main" id="{4D1AC49C-3C9A-4E3F-886A-E826625F61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53343" y="881547"/>
            <a:ext cx="1805075" cy="1805075"/>
          </a:xfrm>
          <a:prstGeom prst="rect">
            <a:avLst/>
          </a:prstGeom>
        </p:spPr>
      </p:pic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61C5FB2F-ABC7-42F2-8203-7E4C8B102C6D}"/>
              </a:ext>
            </a:extLst>
          </p:cNvPr>
          <p:cNvGrpSpPr/>
          <p:nvPr/>
        </p:nvGrpSpPr>
        <p:grpSpPr>
          <a:xfrm>
            <a:off x="13822" y="750218"/>
            <a:ext cx="3081929" cy="2381491"/>
            <a:chOff x="8847475" y="384623"/>
            <a:chExt cx="3081929" cy="2381491"/>
          </a:xfrm>
        </p:grpSpPr>
        <p:pic>
          <p:nvPicPr>
            <p:cNvPr id="75" name="Picture 2" descr="Photo by Andrea De leon | Powerpoint background design, Torn paper, Iphone  wallpaper planets">
              <a:extLst>
                <a:ext uri="{FF2B5EF4-FFF2-40B4-BE49-F238E27FC236}">
                  <a16:creationId xmlns:a16="http://schemas.microsoft.com/office/drawing/2014/main" id="{E37A1307-4E4C-427A-AD79-87CE40AF94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7475" y="384623"/>
              <a:ext cx="3081929" cy="2381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مستطيل 75">
              <a:extLst>
                <a:ext uri="{FF2B5EF4-FFF2-40B4-BE49-F238E27FC236}">
                  <a16:creationId xmlns:a16="http://schemas.microsoft.com/office/drawing/2014/main" id="{31796CB7-2D06-48A4-806E-C5AB51DF5B43}"/>
                </a:ext>
              </a:extLst>
            </p:cNvPr>
            <p:cNvSpPr/>
            <p:nvPr/>
          </p:nvSpPr>
          <p:spPr>
            <a:xfrm rot="21399153">
              <a:off x="9241924" y="852093"/>
              <a:ext cx="2461846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AE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رَسَمَ الرَّسامُ مَنْظَرًا خَلابًا.</a:t>
              </a:r>
              <a:endParaRPr lang="ar-SA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77" name="رسم 76" descr="قلم رصاص">
            <a:extLst>
              <a:ext uri="{FF2B5EF4-FFF2-40B4-BE49-F238E27FC236}">
                <a16:creationId xmlns:a16="http://schemas.microsoft.com/office/drawing/2014/main" id="{F78CA668-C510-4B14-BEFB-46FE597DA85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4266" y="974521"/>
            <a:ext cx="1805075" cy="1805075"/>
          </a:xfrm>
          <a:prstGeom prst="rect">
            <a:avLst/>
          </a:prstGeom>
        </p:spPr>
      </p:pic>
      <p:grpSp>
        <p:nvGrpSpPr>
          <p:cNvPr id="78" name="مجموعة 77">
            <a:extLst>
              <a:ext uri="{FF2B5EF4-FFF2-40B4-BE49-F238E27FC236}">
                <a16:creationId xmlns:a16="http://schemas.microsoft.com/office/drawing/2014/main" id="{24661BF4-284A-4ED2-B59B-06969E38B811}"/>
              </a:ext>
            </a:extLst>
          </p:cNvPr>
          <p:cNvGrpSpPr/>
          <p:nvPr/>
        </p:nvGrpSpPr>
        <p:grpSpPr>
          <a:xfrm>
            <a:off x="3050042" y="3787574"/>
            <a:ext cx="3081929" cy="2381491"/>
            <a:chOff x="8847475" y="384623"/>
            <a:chExt cx="3081929" cy="2381491"/>
          </a:xfrm>
        </p:grpSpPr>
        <p:pic>
          <p:nvPicPr>
            <p:cNvPr id="79" name="Picture 2" descr="Photo by Andrea De leon | Powerpoint background design, Torn paper, Iphone  wallpaper planets">
              <a:extLst>
                <a:ext uri="{FF2B5EF4-FFF2-40B4-BE49-F238E27FC236}">
                  <a16:creationId xmlns:a16="http://schemas.microsoft.com/office/drawing/2014/main" id="{694F09AF-4688-40F8-A0E7-2B9F8F4A60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7475" y="384623"/>
              <a:ext cx="3081929" cy="2381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مستطيل 79">
              <a:extLst>
                <a:ext uri="{FF2B5EF4-FFF2-40B4-BE49-F238E27FC236}">
                  <a16:creationId xmlns:a16="http://schemas.microsoft.com/office/drawing/2014/main" id="{08A4770F-907D-4108-A453-E1234BC3AD5E}"/>
                </a:ext>
              </a:extLst>
            </p:cNvPr>
            <p:cNvSpPr/>
            <p:nvPr/>
          </p:nvSpPr>
          <p:spPr>
            <a:xfrm rot="21399153">
              <a:off x="9241924" y="852093"/>
              <a:ext cx="2461846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AE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الْمَسْجِدُ مَكانٌ لِلعِبـادَةِ .</a:t>
              </a:r>
              <a:endParaRPr lang="ar-SA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81" name="رسم 80" descr="قلم رصاص">
            <a:extLst>
              <a:ext uri="{FF2B5EF4-FFF2-40B4-BE49-F238E27FC236}">
                <a16:creationId xmlns:a16="http://schemas.microsoft.com/office/drawing/2014/main" id="{92DF1A3C-D01B-4818-8B7A-E01C33A8FA7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772876" y="4042933"/>
            <a:ext cx="1805075" cy="1805075"/>
          </a:xfrm>
          <a:prstGeom prst="rect">
            <a:avLst/>
          </a:prstGeom>
        </p:spPr>
      </p:pic>
      <p:grpSp>
        <p:nvGrpSpPr>
          <p:cNvPr id="82" name="مجموعة 81">
            <a:extLst>
              <a:ext uri="{FF2B5EF4-FFF2-40B4-BE49-F238E27FC236}">
                <a16:creationId xmlns:a16="http://schemas.microsoft.com/office/drawing/2014/main" id="{D1E0B2C3-0932-496B-A341-58332499B29A}"/>
              </a:ext>
            </a:extLst>
          </p:cNvPr>
          <p:cNvGrpSpPr/>
          <p:nvPr/>
        </p:nvGrpSpPr>
        <p:grpSpPr>
          <a:xfrm>
            <a:off x="-152201" y="4043928"/>
            <a:ext cx="3081929" cy="2381491"/>
            <a:chOff x="8847475" y="384623"/>
            <a:chExt cx="3081929" cy="2381491"/>
          </a:xfrm>
        </p:grpSpPr>
        <p:pic>
          <p:nvPicPr>
            <p:cNvPr id="83" name="Picture 2" descr="Photo by Andrea De leon | Powerpoint background design, Torn paper, Iphone  wallpaper planets">
              <a:extLst>
                <a:ext uri="{FF2B5EF4-FFF2-40B4-BE49-F238E27FC236}">
                  <a16:creationId xmlns:a16="http://schemas.microsoft.com/office/drawing/2014/main" id="{527CC672-D464-45DC-8CD6-5A40D73323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7475" y="384623"/>
              <a:ext cx="3081929" cy="2381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مستطيل 83">
              <a:extLst>
                <a:ext uri="{FF2B5EF4-FFF2-40B4-BE49-F238E27FC236}">
                  <a16:creationId xmlns:a16="http://schemas.microsoft.com/office/drawing/2014/main" id="{7EEDD3F8-008C-4764-9A48-7DDC60A781E2}"/>
                </a:ext>
              </a:extLst>
            </p:cNvPr>
            <p:cNvSpPr/>
            <p:nvPr/>
          </p:nvSpPr>
          <p:spPr>
            <a:xfrm rot="21399153">
              <a:off x="9241924" y="852093"/>
              <a:ext cx="2461846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AE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تُحَلِّقُ الطُّيورُ عالِيًا .</a:t>
              </a:r>
              <a:endParaRPr lang="ar-SA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85" name="رسم 84" descr="قلم رصاص">
            <a:extLst>
              <a:ext uri="{FF2B5EF4-FFF2-40B4-BE49-F238E27FC236}">
                <a16:creationId xmlns:a16="http://schemas.microsoft.com/office/drawing/2014/main" id="{1354ACFD-123A-45ED-B6CF-D9A0EE2D04C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86225" y="4184403"/>
            <a:ext cx="1805075" cy="18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7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87D78A-A3A5-473E-81B6-57AB6E7655D7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llout: Down Arrow 2">
            <a:extLst>
              <a:ext uri="{FF2B5EF4-FFF2-40B4-BE49-F238E27FC236}">
                <a16:creationId xmlns:a16="http://schemas.microsoft.com/office/drawing/2014/main" id="{D03F9178-B290-4A63-BC95-C2595C7CB692}"/>
              </a:ext>
            </a:extLst>
          </p:cNvPr>
          <p:cNvSpPr/>
          <p:nvPr/>
        </p:nvSpPr>
        <p:spPr>
          <a:xfrm rot="19465769">
            <a:off x="292981" y="947468"/>
            <a:ext cx="2781451" cy="1364974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b="1" dirty="0">
                <a:solidFill>
                  <a:schemeClr val="tx1"/>
                </a:solidFill>
              </a:rPr>
              <a:t>نواتج التعلم 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3076" name="Picture 4" descr="Image result for اشكال للكتابة عليها">
            <a:extLst>
              <a:ext uri="{FF2B5EF4-FFF2-40B4-BE49-F238E27FC236}">
                <a16:creationId xmlns:a16="http://schemas.microsoft.com/office/drawing/2014/main" id="{ABA54721-D3F6-4DD2-8BBE-506FC00424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73" b="25152"/>
          <a:stretch/>
        </p:blipFill>
        <p:spPr bwMode="auto">
          <a:xfrm>
            <a:off x="-985216" y="576776"/>
            <a:ext cx="14020799" cy="592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A51724-8679-4038-833E-6DFABBAA46C9}"/>
              </a:ext>
            </a:extLst>
          </p:cNvPr>
          <p:cNvSpPr/>
          <p:nvPr/>
        </p:nvSpPr>
        <p:spPr>
          <a:xfrm>
            <a:off x="9597467" y="1089121"/>
            <a:ext cx="136928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66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166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CBEBE3-86A5-4D68-A277-3FD730AA60CA}"/>
              </a:ext>
            </a:extLst>
          </p:cNvPr>
          <p:cNvSpPr/>
          <p:nvPr/>
        </p:nvSpPr>
        <p:spPr>
          <a:xfrm>
            <a:off x="8790850" y="3889445"/>
            <a:ext cx="1168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38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138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85DE9E-8B11-4212-87AF-1BAD9FBB1E46}"/>
              </a:ext>
            </a:extLst>
          </p:cNvPr>
          <p:cNvSpPr/>
          <p:nvPr/>
        </p:nvSpPr>
        <p:spPr>
          <a:xfrm>
            <a:off x="3367413" y="1138408"/>
            <a:ext cx="568136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 التَّعَرُّفُ عَلى الْجُمْلَةِ </a:t>
            </a:r>
          </a:p>
          <a:p>
            <a:pPr algn="ctr"/>
            <a:r>
              <a:rPr lang="ar-AE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الْاسْمِيَّةِ وَالْفَعْلِيَةِ.</a:t>
            </a:r>
            <a:endParaRPr lang="en-US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11861F-9D8C-4D77-B553-8C5A13830F9D}"/>
              </a:ext>
            </a:extLst>
          </p:cNvPr>
          <p:cNvSpPr/>
          <p:nvPr/>
        </p:nvSpPr>
        <p:spPr>
          <a:xfrm>
            <a:off x="1141836" y="4130981"/>
            <a:ext cx="726673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 إنْشاءُ جُمَلٌ اسْميَّةٍ وَ فِعْلِيَةٍ </a:t>
            </a:r>
            <a:endParaRPr lang="en-US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AE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جَديدَةٌ.</a:t>
            </a:r>
            <a:endParaRPr lang="en-US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0204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FE0A02-609D-4CAC-83E7-237FF004B1A7}"/>
              </a:ext>
            </a:extLst>
          </p:cNvPr>
          <p:cNvSpPr/>
          <p:nvPr/>
        </p:nvSpPr>
        <p:spPr>
          <a:xfrm>
            <a:off x="24957" y="0"/>
            <a:ext cx="12167043" cy="68580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تسوق دابليو إتش سميث ودفتر رسم بحجم A5 رمادي أونلاين في الإمارات">
            <a:extLst>
              <a:ext uri="{FF2B5EF4-FFF2-40B4-BE49-F238E27FC236}">
                <a16:creationId xmlns:a16="http://schemas.microsoft.com/office/drawing/2014/main" id="{F83455FB-7800-46E4-9F83-1A95F5E95B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" t="27190" r="4780" b="26806"/>
          <a:stretch/>
        </p:blipFill>
        <p:spPr bwMode="auto">
          <a:xfrm>
            <a:off x="202610" y="1938787"/>
            <a:ext cx="11650760" cy="468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1DD0BCCF-5E61-4589-832B-DAFD1DB32491}"/>
              </a:ext>
            </a:extLst>
          </p:cNvPr>
          <p:cNvGrpSpPr/>
          <p:nvPr/>
        </p:nvGrpSpPr>
        <p:grpSpPr>
          <a:xfrm>
            <a:off x="9294952" y="211305"/>
            <a:ext cx="2897048" cy="2086362"/>
            <a:chOff x="8847475" y="384623"/>
            <a:chExt cx="3081929" cy="2381491"/>
          </a:xfrm>
        </p:grpSpPr>
        <p:pic>
          <p:nvPicPr>
            <p:cNvPr id="59" name="Picture 2" descr="Photo by Andrea De leon | Powerpoint background design, Torn paper, Iphone  wallpaper planets">
              <a:extLst>
                <a:ext uri="{FF2B5EF4-FFF2-40B4-BE49-F238E27FC236}">
                  <a16:creationId xmlns:a16="http://schemas.microsoft.com/office/drawing/2014/main" id="{C62EB19E-C026-4F2D-8FE2-F2E003DE42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7475" y="384623"/>
              <a:ext cx="3081929" cy="2381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مستطيل 59">
              <a:extLst>
                <a:ext uri="{FF2B5EF4-FFF2-40B4-BE49-F238E27FC236}">
                  <a16:creationId xmlns:a16="http://schemas.microsoft.com/office/drawing/2014/main" id="{59E8C9E0-2E7A-43F4-815B-991077E370E2}"/>
                </a:ext>
              </a:extLst>
            </p:cNvPr>
            <p:cNvSpPr/>
            <p:nvPr/>
          </p:nvSpPr>
          <p:spPr>
            <a:xfrm rot="21399153">
              <a:off x="9036209" y="896317"/>
              <a:ext cx="2667737" cy="137012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AE" sz="36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الْحَقيبَةُ الْمُلَوَّنَةُ جَميلَةٌ .</a:t>
              </a:r>
              <a:endParaRPr lang="ar-SA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2" name="مجموعة 61">
            <a:extLst>
              <a:ext uri="{FF2B5EF4-FFF2-40B4-BE49-F238E27FC236}">
                <a16:creationId xmlns:a16="http://schemas.microsoft.com/office/drawing/2014/main" id="{336F80DC-AEDF-4C46-9D53-4262B14E411A}"/>
              </a:ext>
            </a:extLst>
          </p:cNvPr>
          <p:cNvGrpSpPr/>
          <p:nvPr/>
        </p:nvGrpSpPr>
        <p:grpSpPr>
          <a:xfrm>
            <a:off x="9069996" y="95054"/>
            <a:ext cx="3122004" cy="2165867"/>
            <a:chOff x="8984401" y="416762"/>
            <a:chExt cx="3081929" cy="2381491"/>
          </a:xfrm>
        </p:grpSpPr>
        <p:pic>
          <p:nvPicPr>
            <p:cNvPr id="63" name="Picture 2" descr="Photo by Andrea De leon | Powerpoint background design, Torn paper, Iphone  wallpaper planets">
              <a:extLst>
                <a:ext uri="{FF2B5EF4-FFF2-40B4-BE49-F238E27FC236}">
                  <a16:creationId xmlns:a16="http://schemas.microsoft.com/office/drawing/2014/main" id="{99A760A1-178C-4D4D-9E4F-8B2886ABB2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4401" y="416762"/>
              <a:ext cx="3081929" cy="2381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مستطيل 63">
              <a:extLst>
                <a:ext uri="{FF2B5EF4-FFF2-40B4-BE49-F238E27FC236}">
                  <a16:creationId xmlns:a16="http://schemas.microsoft.com/office/drawing/2014/main" id="{EEF96038-6A84-4558-A49B-BBC43B3386DE}"/>
                </a:ext>
              </a:extLst>
            </p:cNvPr>
            <p:cNvSpPr/>
            <p:nvPr/>
          </p:nvSpPr>
          <p:spPr>
            <a:xfrm rot="21399153">
              <a:off x="9422745" y="810639"/>
              <a:ext cx="2461846" cy="131982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AE" sz="36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الشَّارِعُ مُزْدَحِمٌ بِالسَّيارات .</a:t>
              </a:r>
              <a:endParaRPr lang="ar-SA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2" name="مجموعة 41">
            <a:extLst>
              <a:ext uri="{FF2B5EF4-FFF2-40B4-BE49-F238E27FC236}">
                <a16:creationId xmlns:a16="http://schemas.microsoft.com/office/drawing/2014/main" id="{CCD32B1E-297B-43F3-90E3-78B635CBDEA8}"/>
              </a:ext>
            </a:extLst>
          </p:cNvPr>
          <p:cNvGrpSpPr/>
          <p:nvPr/>
        </p:nvGrpSpPr>
        <p:grpSpPr>
          <a:xfrm>
            <a:off x="9437021" y="200831"/>
            <a:ext cx="2558752" cy="1847850"/>
            <a:chOff x="8847475" y="384623"/>
            <a:chExt cx="3081929" cy="2381491"/>
          </a:xfrm>
        </p:grpSpPr>
        <p:pic>
          <p:nvPicPr>
            <p:cNvPr id="43" name="Picture 2" descr="Photo by Andrea De leon | Powerpoint background design, Torn paper, Iphone  wallpaper planets">
              <a:extLst>
                <a:ext uri="{FF2B5EF4-FFF2-40B4-BE49-F238E27FC236}">
                  <a16:creationId xmlns:a16="http://schemas.microsoft.com/office/drawing/2014/main" id="{178128D2-C9FF-4B57-9B2C-4453B1383A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7475" y="384623"/>
              <a:ext cx="3081929" cy="2381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ستطيل 43">
              <a:extLst>
                <a:ext uri="{FF2B5EF4-FFF2-40B4-BE49-F238E27FC236}">
                  <a16:creationId xmlns:a16="http://schemas.microsoft.com/office/drawing/2014/main" id="{7DBCE7C7-AE61-4E52-AF05-53CCCE6C9183}"/>
                </a:ext>
              </a:extLst>
            </p:cNvPr>
            <p:cNvSpPr/>
            <p:nvPr/>
          </p:nvSpPr>
          <p:spPr>
            <a:xfrm rot="21399153">
              <a:off x="9241924" y="801882"/>
              <a:ext cx="2461846" cy="154697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AE" sz="3600" b="0" cap="none" spc="0" dirty="0">
                  <a:ln w="0"/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يَقْرَأُ أَخي الْقِصَّة .</a:t>
              </a:r>
              <a:endParaRPr lang="ar-SA" sz="36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15ED47C7-E4B9-47F4-A6E7-B57BF26FB9E8}"/>
              </a:ext>
            </a:extLst>
          </p:cNvPr>
          <p:cNvGrpSpPr/>
          <p:nvPr/>
        </p:nvGrpSpPr>
        <p:grpSpPr>
          <a:xfrm>
            <a:off x="8990596" y="167467"/>
            <a:ext cx="2917594" cy="1996867"/>
            <a:chOff x="8847475" y="384623"/>
            <a:chExt cx="3081929" cy="2381491"/>
          </a:xfrm>
        </p:grpSpPr>
        <p:pic>
          <p:nvPicPr>
            <p:cNvPr id="1026" name="Picture 2" descr="Photo by Andrea De leon | Powerpoint background design, Torn paper, Iphone  wallpaper planets">
              <a:extLst>
                <a:ext uri="{FF2B5EF4-FFF2-40B4-BE49-F238E27FC236}">
                  <a16:creationId xmlns:a16="http://schemas.microsoft.com/office/drawing/2014/main" id="{E6EAA9AE-1557-40F2-B8FB-3ABBE1732E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7475" y="384623"/>
              <a:ext cx="3081929" cy="2381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ستطيل 31">
              <a:extLst>
                <a:ext uri="{FF2B5EF4-FFF2-40B4-BE49-F238E27FC236}">
                  <a16:creationId xmlns:a16="http://schemas.microsoft.com/office/drawing/2014/main" id="{D386F6C3-FD6A-46FC-9640-6891D3BC8F38}"/>
                </a:ext>
              </a:extLst>
            </p:cNvPr>
            <p:cNvSpPr/>
            <p:nvPr/>
          </p:nvSpPr>
          <p:spPr>
            <a:xfrm rot="21399153">
              <a:off x="9241924" y="859603"/>
              <a:ext cx="2461846" cy="14315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AE" sz="36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الْبِنْتُ نَشيطَةٌ في الصَّفِّ .</a:t>
              </a:r>
              <a:endParaRPr lang="ar-SA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70" name="مجموعة 69">
            <a:extLst>
              <a:ext uri="{FF2B5EF4-FFF2-40B4-BE49-F238E27FC236}">
                <a16:creationId xmlns:a16="http://schemas.microsoft.com/office/drawing/2014/main" id="{84BE1CEA-3702-4B08-B115-98ADD823CD2C}"/>
              </a:ext>
            </a:extLst>
          </p:cNvPr>
          <p:cNvGrpSpPr/>
          <p:nvPr/>
        </p:nvGrpSpPr>
        <p:grpSpPr>
          <a:xfrm>
            <a:off x="9303250" y="258362"/>
            <a:ext cx="2452098" cy="1732786"/>
            <a:chOff x="8745302" y="719730"/>
            <a:chExt cx="3184101" cy="2113001"/>
          </a:xfrm>
        </p:grpSpPr>
        <p:pic>
          <p:nvPicPr>
            <p:cNvPr id="71" name="Picture 2" descr="Photo by Andrea De leon | Powerpoint background design, Torn paper, Iphone  wallpaper planets">
              <a:extLst>
                <a:ext uri="{FF2B5EF4-FFF2-40B4-BE49-F238E27FC236}">
                  <a16:creationId xmlns:a16="http://schemas.microsoft.com/office/drawing/2014/main" id="{A8355D6D-2CE3-4A74-B07B-5030A7E69D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5302" y="719730"/>
              <a:ext cx="3184101" cy="2113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مستطيل 71">
              <a:extLst>
                <a:ext uri="{FF2B5EF4-FFF2-40B4-BE49-F238E27FC236}">
                  <a16:creationId xmlns:a16="http://schemas.microsoft.com/office/drawing/2014/main" id="{AF882BB2-6A4B-4474-A482-1DBCFC448AE4}"/>
                </a:ext>
              </a:extLst>
            </p:cNvPr>
            <p:cNvSpPr/>
            <p:nvPr/>
          </p:nvSpPr>
          <p:spPr>
            <a:xfrm rot="21399153">
              <a:off x="8900177" y="1166527"/>
              <a:ext cx="2985448" cy="13135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AE" sz="3200" b="0" cap="none" spc="0" dirty="0">
                  <a:ln w="0"/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يَسْقي الْمُزارِعُ أَشْجار الْبُسْتانِ .</a:t>
              </a:r>
              <a:endParaRPr lang="ar-SA" sz="32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61C5FB2F-ABC7-42F2-8203-7E4C8B102C6D}"/>
              </a:ext>
            </a:extLst>
          </p:cNvPr>
          <p:cNvGrpSpPr/>
          <p:nvPr/>
        </p:nvGrpSpPr>
        <p:grpSpPr>
          <a:xfrm>
            <a:off x="9216511" y="465941"/>
            <a:ext cx="2625232" cy="1457686"/>
            <a:chOff x="9030470" y="761428"/>
            <a:chExt cx="2898933" cy="1635392"/>
          </a:xfrm>
        </p:grpSpPr>
        <p:pic>
          <p:nvPicPr>
            <p:cNvPr id="75" name="Picture 2" descr="Photo by Andrea De leon | Powerpoint background design, Torn paper, Iphone  wallpaper planets">
              <a:extLst>
                <a:ext uri="{FF2B5EF4-FFF2-40B4-BE49-F238E27FC236}">
                  <a16:creationId xmlns:a16="http://schemas.microsoft.com/office/drawing/2014/main" id="{E37A1307-4E4C-427A-AD79-87CE40AF94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0470" y="761428"/>
              <a:ext cx="2898933" cy="1635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مستطيل 75">
              <a:extLst>
                <a:ext uri="{FF2B5EF4-FFF2-40B4-BE49-F238E27FC236}">
                  <a16:creationId xmlns:a16="http://schemas.microsoft.com/office/drawing/2014/main" id="{31796CB7-2D06-48A4-806E-C5AB51DF5B43}"/>
                </a:ext>
              </a:extLst>
            </p:cNvPr>
            <p:cNvSpPr/>
            <p:nvPr/>
          </p:nvSpPr>
          <p:spPr>
            <a:xfrm rot="21399153">
              <a:off x="9201820" y="903228"/>
              <a:ext cx="2501984" cy="134666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AE" sz="3600" b="0" cap="none" spc="0" dirty="0">
                  <a:ln w="0"/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رَسَمَ الرَّسامُ مَنْظَرًا خَلابًا.</a:t>
              </a:r>
              <a:endParaRPr lang="ar-SA" sz="36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78" name="مجموعة 77">
            <a:extLst>
              <a:ext uri="{FF2B5EF4-FFF2-40B4-BE49-F238E27FC236}">
                <a16:creationId xmlns:a16="http://schemas.microsoft.com/office/drawing/2014/main" id="{24661BF4-284A-4ED2-B59B-06969E38B811}"/>
              </a:ext>
            </a:extLst>
          </p:cNvPr>
          <p:cNvGrpSpPr/>
          <p:nvPr/>
        </p:nvGrpSpPr>
        <p:grpSpPr>
          <a:xfrm>
            <a:off x="9294952" y="169688"/>
            <a:ext cx="2558418" cy="2122712"/>
            <a:chOff x="8847475" y="384623"/>
            <a:chExt cx="3081929" cy="2381491"/>
          </a:xfrm>
        </p:grpSpPr>
        <p:pic>
          <p:nvPicPr>
            <p:cNvPr id="79" name="Picture 2" descr="Photo by Andrea De leon | Powerpoint background design, Torn paper, Iphone  wallpaper planets">
              <a:extLst>
                <a:ext uri="{FF2B5EF4-FFF2-40B4-BE49-F238E27FC236}">
                  <a16:creationId xmlns:a16="http://schemas.microsoft.com/office/drawing/2014/main" id="{694F09AF-4688-40F8-A0E7-2B9F8F4A60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7475" y="384623"/>
              <a:ext cx="3081929" cy="2381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مستطيل 79">
              <a:extLst>
                <a:ext uri="{FF2B5EF4-FFF2-40B4-BE49-F238E27FC236}">
                  <a16:creationId xmlns:a16="http://schemas.microsoft.com/office/drawing/2014/main" id="{08A4770F-907D-4108-A453-E1234BC3AD5E}"/>
                </a:ext>
              </a:extLst>
            </p:cNvPr>
            <p:cNvSpPr/>
            <p:nvPr/>
          </p:nvSpPr>
          <p:spPr>
            <a:xfrm rot="21399153">
              <a:off x="9241924" y="902038"/>
              <a:ext cx="2461846" cy="134666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AE" sz="36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الْمَسْجِدُ مَكانٌ لِلعِبـادَةِ .</a:t>
              </a:r>
              <a:endParaRPr lang="ar-SA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2" name="مجموعة 81">
            <a:extLst>
              <a:ext uri="{FF2B5EF4-FFF2-40B4-BE49-F238E27FC236}">
                <a16:creationId xmlns:a16="http://schemas.microsoft.com/office/drawing/2014/main" id="{D1E0B2C3-0932-496B-A341-58332499B29A}"/>
              </a:ext>
            </a:extLst>
          </p:cNvPr>
          <p:cNvGrpSpPr/>
          <p:nvPr/>
        </p:nvGrpSpPr>
        <p:grpSpPr>
          <a:xfrm>
            <a:off x="9313757" y="308661"/>
            <a:ext cx="2373414" cy="1533469"/>
            <a:chOff x="8923012" y="655589"/>
            <a:chExt cx="2859068" cy="1720412"/>
          </a:xfrm>
        </p:grpSpPr>
        <p:pic>
          <p:nvPicPr>
            <p:cNvPr id="83" name="Picture 2" descr="Photo by Andrea De leon | Powerpoint background design, Torn paper, Iphone  wallpaper planets">
              <a:extLst>
                <a:ext uri="{FF2B5EF4-FFF2-40B4-BE49-F238E27FC236}">
                  <a16:creationId xmlns:a16="http://schemas.microsoft.com/office/drawing/2014/main" id="{527CC672-D464-45DC-8CD6-5A40D73323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012" y="655589"/>
              <a:ext cx="2859068" cy="1720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مستطيل 83">
              <a:extLst>
                <a:ext uri="{FF2B5EF4-FFF2-40B4-BE49-F238E27FC236}">
                  <a16:creationId xmlns:a16="http://schemas.microsoft.com/office/drawing/2014/main" id="{7EEDD3F8-008C-4764-9A48-7DDC60A781E2}"/>
                </a:ext>
              </a:extLst>
            </p:cNvPr>
            <p:cNvSpPr/>
            <p:nvPr/>
          </p:nvSpPr>
          <p:spPr>
            <a:xfrm rot="21399153">
              <a:off x="9241924" y="902038"/>
              <a:ext cx="2461846" cy="134665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AE" sz="3600" b="0" cap="none" spc="0" dirty="0">
                  <a:ln w="0"/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تُحَلِّقُ الطُّيورُ عالِيًا .</a:t>
              </a:r>
              <a:endParaRPr lang="ar-SA" sz="36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0630409D-95D0-4F93-9E1E-A4EE9209E90B}"/>
              </a:ext>
            </a:extLst>
          </p:cNvPr>
          <p:cNvSpPr/>
          <p:nvPr/>
        </p:nvSpPr>
        <p:spPr>
          <a:xfrm>
            <a:off x="7035815" y="587397"/>
            <a:ext cx="3650359" cy="923330"/>
          </a:xfrm>
          <a:prstGeom prst="rect">
            <a:avLst/>
          </a:prstGeom>
          <a:solidFill>
            <a:srgbClr val="CCECFF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الْجُمْلَةُ الْإِسْمِيَّةُ.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574A36A-1486-4F9F-A9ED-BF741D2F70E1}"/>
              </a:ext>
            </a:extLst>
          </p:cNvPr>
          <p:cNvSpPr/>
          <p:nvPr/>
        </p:nvSpPr>
        <p:spPr>
          <a:xfrm>
            <a:off x="1152926" y="804943"/>
            <a:ext cx="3541355" cy="923330"/>
          </a:xfrm>
          <a:prstGeom prst="rect">
            <a:avLst/>
          </a:prstGeom>
          <a:solidFill>
            <a:srgbClr val="CCECFF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الْجُمْلَةُ الْفِعْـلِيَّةُ.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3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96296E-6 L -0.51198 0.681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99" y="3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-0.2306 0.32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36" y="1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7069 0.252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352" y="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71276 0.6833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38" y="3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0.00625 0.6627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3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-0.50847 0.269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30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2155 0.6474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81" y="3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7 L -0.02461 0.2893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" y="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2815</TotalTime>
  <Words>355</Words>
  <Application>Microsoft Office PowerPoint</Application>
  <PresentationFormat>Widescreen</PresentationFormat>
  <Paragraphs>73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نوره موسى كرم</cp:lastModifiedBy>
  <cp:revision>318</cp:revision>
  <dcterms:created xsi:type="dcterms:W3CDTF">2019-11-18T15:23:53Z</dcterms:created>
  <dcterms:modified xsi:type="dcterms:W3CDTF">2020-09-16T10:42:10Z</dcterms:modified>
</cp:coreProperties>
</file>