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4" r:id="rId2"/>
    <p:sldMasterId id="2147483786" r:id="rId3"/>
    <p:sldMasterId id="2147483882" r:id="rId4"/>
    <p:sldMasterId id="2147483906" r:id="rId5"/>
    <p:sldMasterId id="2147483918" r:id="rId6"/>
    <p:sldMasterId id="2147483930" r:id="rId7"/>
    <p:sldMasterId id="2147483942" r:id="rId8"/>
  </p:sldMasterIdLst>
  <p:notesMasterIdLst>
    <p:notesMasterId r:id="rId44"/>
  </p:notesMasterIdLst>
  <p:sldIdLst>
    <p:sldId id="370" r:id="rId9"/>
    <p:sldId id="410" r:id="rId10"/>
    <p:sldId id="411" r:id="rId11"/>
    <p:sldId id="343" r:id="rId12"/>
    <p:sldId id="1502" r:id="rId13"/>
    <p:sldId id="688" r:id="rId14"/>
    <p:sldId id="689" r:id="rId15"/>
    <p:sldId id="1597" r:id="rId16"/>
    <p:sldId id="417" r:id="rId17"/>
    <p:sldId id="418" r:id="rId18"/>
    <p:sldId id="1068" r:id="rId19"/>
    <p:sldId id="1069" r:id="rId20"/>
    <p:sldId id="419" r:id="rId21"/>
    <p:sldId id="1101" r:id="rId22"/>
    <p:sldId id="1102" r:id="rId23"/>
    <p:sldId id="1103" r:id="rId24"/>
    <p:sldId id="1104" r:id="rId25"/>
    <p:sldId id="1105" r:id="rId26"/>
    <p:sldId id="958" r:id="rId27"/>
    <p:sldId id="291" r:id="rId28"/>
    <p:sldId id="980" r:id="rId29"/>
    <p:sldId id="954" r:id="rId30"/>
    <p:sldId id="955" r:id="rId31"/>
    <p:sldId id="264" r:id="rId32"/>
    <p:sldId id="373" r:id="rId33"/>
    <p:sldId id="1108" r:id="rId34"/>
    <p:sldId id="1109" r:id="rId35"/>
    <p:sldId id="1110" r:id="rId36"/>
    <p:sldId id="1111" r:id="rId37"/>
    <p:sldId id="1112" r:id="rId38"/>
    <p:sldId id="1113" r:id="rId39"/>
    <p:sldId id="1140" r:id="rId40"/>
    <p:sldId id="408" r:id="rId41"/>
    <p:sldId id="321" r:id="rId42"/>
    <p:sldId id="1624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99FF"/>
    <a:srgbClr val="FF69FF"/>
    <a:srgbClr val="FF0066"/>
    <a:srgbClr val="92FF0D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00" autoAdjust="0"/>
    <p:restoredTop sz="94660"/>
  </p:normalViewPr>
  <p:slideViewPr>
    <p:cSldViewPr>
      <p:cViewPr varScale="1">
        <p:scale>
          <a:sx n="68" d="100"/>
          <a:sy n="68" d="100"/>
        </p:scale>
        <p:origin x="108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AAC7EC6-DDD4-43A2-9698-BF23B141E7B3}" type="datetimeFigureOut">
              <a:rPr lang="ar-AE" smtClean="0"/>
              <a:t>07/03/1443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6C7A2FA3-F1A3-4BF4-8191-4E37D916C8B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3022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7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0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2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2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28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08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55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64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56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6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8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08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40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32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60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871132"/>
            <a:ext cx="5111752" cy="1515533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3657597"/>
            <a:ext cx="5111752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5037663"/>
            <a:ext cx="673100" cy="279400"/>
          </a:xfrm>
        </p:spPr>
        <p:txBody>
          <a:bodyPr/>
          <a:lstStyle/>
          <a:p>
            <a:fld id="{F7AFFB9B-9FB8-469E-96F9-4D32314110B6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5037663"/>
            <a:ext cx="3910976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5037663"/>
            <a:ext cx="413375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352213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3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48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752606"/>
            <a:ext cx="6119016" cy="1822514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3846052"/>
            <a:ext cx="6119018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3710585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66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33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2658533"/>
            <a:ext cx="3538728" cy="576262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3243263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2658533"/>
            <a:ext cx="3538728" cy="576262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3243263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2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08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6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48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388534"/>
            <a:ext cx="2788841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982132"/>
            <a:ext cx="4102100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3031065"/>
            <a:ext cx="2788841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912533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52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883832"/>
            <a:ext cx="4681362" cy="13716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1041400"/>
            <a:ext cx="2297510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3255432"/>
            <a:ext cx="4681362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1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4815415"/>
            <a:ext cx="7207250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1041400"/>
            <a:ext cx="7579479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5382153"/>
            <a:ext cx="7207250" cy="493712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31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982132"/>
            <a:ext cx="7194549" cy="2954868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4343400"/>
            <a:ext cx="7194549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414019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01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982132"/>
            <a:ext cx="6972299" cy="2370668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3352800"/>
            <a:ext cx="66294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343400"/>
            <a:ext cx="7207250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82787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414019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1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3308581"/>
            <a:ext cx="7207251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777381"/>
            <a:ext cx="720725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28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982132"/>
            <a:ext cx="6972299" cy="2243668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1" y="3639312"/>
            <a:ext cx="7207251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529667"/>
            <a:ext cx="7207251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259926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34290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26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982132"/>
            <a:ext cx="7207250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1" y="3630168"/>
            <a:ext cx="7207251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4470400"/>
            <a:ext cx="7207253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4290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81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63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982132"/>
            <a:ext cx="1418171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982132"/>
            <a:ext cx="5574769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3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63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3D3C-2D20-4DE7-9AFC-94CA483FA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9EF1D-8603-497D-912A-C06898048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89683-DC1D-48FD-85F1-6C9638D2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A48E1-5FE6-4120-9337-5338226B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566A8-754A-4DDA-BB85-2CB2F239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830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51A5-4A03-4E5F-A337-90873423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F486-7243-4E54-A906-5B1782D61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AF8D4-8C99-47D0-BFFF-F3B99BCF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B00ED-6536-402E-935C-CFC78E90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117BC-3DB0-4B09-B457-5743271E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302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49643-856E-4B3A-A7B2-304873BE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52D90-7EA9-45E1-AA2C-EBA0619D4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75773-3506-4D60-A4A3-77422977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43B90-CF4A-49C2-A22C-2E2CBAA1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CECED-725F-4DCE-B551-733D5D94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07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A281-44DC-447E-86D6-279E1CF6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8CE4-759D-4FD0-BA1E-7B6602920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ABAA2-DB27-41B6-ABE6-0D54D37A7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C3988-4DF3-4167-9C71-4A943384B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624FF-90EB-44AC-8754-082ABFEA4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7B4F-C22A-4D5C-A164-4B78A026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62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5AE0-427E-46A6-98B7-E6AB983B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1EA0-13E1-4C2F-BA2C-C96310EAA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6CD81-551D-43A4-A334-0DC6BED7F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C79761-9C3B-4D8F-907C-296193E51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0FE53-E784-472E-AAC4-513B3B4D8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72DA3E-7934-469A-B098-18D64F2E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8539B1-A10D-46DD-A79E-70755485F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7C7B1F-B6D4-4FD4-8DD9-A78F7CD2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834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F04-FD88-4B04-8150-DA9C8757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576D4-C866-452A-A5E1-7921FFDE4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07494-62E6-4248-BD0B-DD6AC45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771B5-397F-40B0-A141-F201B875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853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5250D-EE15-441C-8FED-AF0D069C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2F1A20-9277-49EA-8FB7-C5F80ADC2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E55B-46EF-4629-A35C-918A7369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198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7192-E44E-49CF-B036-0F9C5BA7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79FB-E8EA-43A1-BC85-4B4E3A1A4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040E6-D879-436A-B1B9-E03EAD0A6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BA023-3126-44C3-923D-F36347BD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5BE90-FBB8-4323-9BEE-FB28E0B9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7A1ED-3386-48F6-9BA1-0FCEEDAA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692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ED2B-68A6-40B1-9F07-DA42E33D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E889BB-39CD-4FA0-B243-3CD801D5A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3ACBD-91A6-44EC-AEEE-995FF1D0F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E2330-DB60-4277-B8BF-BDE87124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C6069-117A-45E8-8B79-A34ED168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5AFBE-BFF3-4C77-B71C-8B3133D3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9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806D-BDAE-46B4-B320-8EF05882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71924-9268-4C64-AB4F-D5838FF0E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C3DB-81F4-48D7-8EE0-5B25AB90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B9E2-8065-48C8-BABB-136E3774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6BAD1-8493-4717-B9E5-414A75F0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2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29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E0382-CE57-4D46-A6F5-8BF890E4D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B40217-C31A-4220-A7AB-67EF5FBF8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39EC-388D-4954-B580-994166A3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912C7-BE71-4C21-8E41-6CBAA058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34D9C-3B6D-43B6-8A7D-6342745B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957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07/03/1443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76188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07/03/1443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96205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07/03/1443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32700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07/03/1443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33235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07/03/1443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392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07/03/1443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10703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07/03/1443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17058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07/03/1443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83374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07/03/1443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714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959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07/03/1443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3398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07/03/1443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99583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8167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356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812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7468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2907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8913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9730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83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860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425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6670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9058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10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847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78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982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789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555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03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072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618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87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578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633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467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800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868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647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716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6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92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920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729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664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017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3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0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5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982133"/>
            <a:ext cx="7200897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2556932"/>
            <a:ext cx="7200897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35BB1C6-BF8F-4481-8AB2-603A1C8A906A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19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9" name="chimes.wav"/>
          </p:stSnd>
        </p:sndAc>
      </p:transition>
    </mc:Choice>
    <mc:Fallback xmlns="">
      <p:transition spd="slow">
        <p:fade/>
        <p:sndAc>
          <p:stSnd>
            <p:snd r:embed="rId22" name="chimes.wav"/>
          </p:stSnd>
        </p:sndAc>
      </p:transition>
    </mc:Fallback>
  </mc:AlternateConten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C9BF6-FB20-40B5-AD3F-CE30148A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4FA8B-6864-4465-8069-98BC0131B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B1D1F-FA27-4A9A-9CF6-A2FC3240C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49992-C722-4B42-B35F-45A61592284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01C8E-9275-4D30-9D1B-68083AB2B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76CD5-F201-4D32-9DDB-C2761AFBC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07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07/03/1443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548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92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4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C594-43A5-45D7-9E44-C74A839BE82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6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png"/><Relationship Id="rId5" Type="http://schemas.openxmlformats.org/officeDocument/2006/relationships/image" Target="../media/image29.emf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0.jpeg"/><Relationship Id="rId5" Type="http://schemas.openxmlformats.org/officeDocument/2006/relationships/image" Target="../media/image37.jpe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9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1.jpg"/><Relationship Id="rId5" Type="http://schemas.openxmlformats.org/officeDocument/2006/relationships/image" Target="../media/image37.jpe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media" Target="../media/media10.WAV"/><Relationship Id="rId7" Type="http://schemas.openxmlformats.org/officeDocument/2006/relationships/image" Target="../media/image37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9.xml"/><Relationship Id="rId10" Type="http://schemas.openxmlformats.org/officeDocument/2006/relationships/audio" Target="../media/audio1.wav"/><Relationship Id="rId4" Type="http://schemas.openxmlformats.org/officeDocument/2006/relationships/audio" Target="../media/media10.WAV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7.jpg"/><Relationship Id="rId7" Type="http://schemas.openxmlformats.org/officeDocument/2006/relationships/image" Target="../media/image45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28.jpeg"/><Relationship Id="rId9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png"/><Relationship Id="rId5" Type="http://schemas.openxmlformats.org/officeDocument/2006/relationships/image" Target="../media/image48.emf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png"/><Relationship Id="rId5" Type="http://schemas.openxmlformats.org/officeDocument/2006/relationships/image" Target="../media/image49.emf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png"/><Relationship Id="rId5" Type="http://schemas.openxmlformats.org/officeDocument/2006/relationships/image" Target="../media/image50.emf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4.tm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19.jpeg"/><Relationship Id="rId12" Type="http://schemas.openxmlformats.org/officeDocument/2006/relationships/image" Target="../media/image22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11" Type="http://schemas.microsoft.com/office/2007/relationships/hdphoto" Target="../media/hdphoto2.wdp"/><Relationship Id="rId5" Type="http://schemas.openxmlformats.org/officeDocument/2006/relationships/hyperlink" Target="https://en.wikipedia.org/wiki/Flag_of_the_United_Arab_Emirates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1.wdp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63829"/>
            <a:ext cx="9144000" cy="674136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583668" y="270892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خشّون</a:t>
            </a: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الْخروفُ الْخفِيّ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A013-C645-4010-9318-B587AC1EB6C7}"/>
              </a:ext>
            </a:extLst>
          </p:cNvPr>
          <p:cNvSpPr txBox="1">
            <a:spLocks/>
          </p:cNvSpPr>
          <p:nvPr/>
        </p:nvSpPr>
        <p:spPr>
          <a:xfrm>
            <a:off x="107504" y="4450512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إعداد أحلام فوزي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547BBF-A0EA-45BA-A291-0D0AC0723C7B}"/>
              </a:ext>
            </a:extLst>
          </p:cNvPr>
          <p:cNvSpPr txBox="1">
            <a:spLocks/>
          </p:cNvSpPr>
          <p:nvPr/>
        </p:nvSpPr>
        <p:spPr>
          <a:xfrm>
            <a:off x="1583668" y="3627534"/>
            <a:ext cx="7272808" cy="1055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الوعي الصوتي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( حرف الخاء 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خ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9EFC6E-0AB2-4212-A2C6-CF89FE960F4D}"/>
              </a:ext>
            </a:extLst>
          </p:cNvPr>
          <p:cNvSpPr txBox="1">
            <a:spLocks/>
          </p:cNvSpPr>
          <p:nvPr/>
        </p:nvSpPr>
        <p:spPr>
          <a:xfrm>
            <a:off x="1679771" y="189213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اللغة العربية / الصف الأول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17577C-5B8A-4F36-B28A-ECB6FB45E775}"/>
              </a:ext>
            </a:extLst>
          </p:cNvPr>
          <p:cNvSpPr txBox="1">
            <a:spLocks/>
          </p:cNvSpPr>
          <p:nvPr/>
        </p:nvSpPr>
        <p:spPr>
          <a:xfrm>
            <a:off x="905413" y="5248763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مدرسة وروضة الجوري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0FBFF3-EAEA-43A2-887B-E63DF992B9F4}"/>
              </a:ext>
            </a:extLst>
          </p:cNvPr>
          <p:cNvSpPr txBox="1">
            <a:spLocks/>
          </p:cNvSpPr>
          <p:nvPr/>
        </p:nvSpPr>
        <p:spPr>
          <a:xfrm>
            <a:off x="779430" y="5631361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مديرة المدرسة / هند الكعبي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30119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#حروفي- حرف الخاء (خ) خيمة افتح_يا_سمسم -  Letters Iftah Ya Simsim">
            <a:hlinkClick r:id="" action="ppaction://media"/>
            <a:extLst>
              <a:ext uri="{FF2B5EF4-FFF2-40B4-BE49-F238E27FC236}">
                <a16:creationId xmlns:a16="http://schemas.microsoft.com/office/drawing/2014/main" id="{EA341FEF-5938-4E1F-8369-7199CFDAF2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332656"/>
            <a:ext cx="8208912" cy="5976664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FF00FF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13162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0"/>
            <a:ext cx="9144000" cy="678304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29768" y="2241805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التهيئة الحافزة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818D76-CEF2-40B3-ACD0-0E83E5D9F393}"/>
              </a:ext>
            </a:extLst>
          </p:cNvPr>
          <p:cNvSpPr txBox="1">
            <a:spLocks/>
          </p:cNvSpPr>
          <p:nvPr/>
        </p:nvSpPr>
        <p:spPr>
          <a:xfrm>
            <a:off x="2057839" y="3138151"/>
            <a:ext cx="6096585" cy="1442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نشيد / حرف الخاء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A3D4CC-C349-47D7-9E63-100A9271C3CC}"/>
              </a:ext>
            </a:extLst>
          </p:cNvPr>
          <p:cNvSpPr txBox="1"/>
          <p:nvPr/>
        </p:nvSpPr>
        <p:spPr>
          <a:xfrm>
            <a:off x="4139952" y="5385410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 دقائق</a:t>
            </a:r>
          </a:p>
        </p:txBody>
      </p:sp>
      <p:pic>
        <p:nvPicPr>
          <p:cNvPr id="7" name="Picture 6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C1AADE5C-9BB5-46FC-9BA5-A4B32E45E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97" y="4808821"/>
            <a:ext cx="1296144" cy="142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14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_Trim">
            <a:hlinkClick r:id="" action="ppaction://media"/>
            <a:extLst>
              <a:ext uri="{FF2B5EF4-FFF2-40B4-BE49-F238E27FC236}">
                <a16:creationId xmlns:a16="http://schemas.microsoft.com/office/drawing/2014/main" id="{80638A3B-4888-4AE2-8FD0-48EB75A583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488" y="260649"/>
            <a:ext cx="8380984" cy="6120680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EB2DEC9-AB72-4353-8C43-A4E2EE68732E}"/>
              </a:ext>
            </a:extLst>
          </p:cNvPr>
          <p:cNvSpPr/>
          <p:nvPr/>
        </p:nvSpPr>
        <p:spPr>
          <a:xfrm>
            <a:off x="7092280" y="4797152"/>
            <a:ext cx="1440160" cy="1322432"/>
          </a:xfrm>
          <a:prstGeom prst="ellipse">
            <a:avLst/>
          </a:prstGeom>
          <a:solidFill>
            <a:srgbClr val="FF69FF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خ</a:t>
            </a: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58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08520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920562" y="2060848"/>
            <a:ext cx="82296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الجلسة القرائية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22F52-AD2B-471F-9836-313AF0E83C04}"/>
              </a:ext>
            </a:extLst>
          </p:cNvPr>
          <p:cNvSpPr txBox="1"/>
          <p:nvPr/>
        </p:nvSpPr>
        <p:spPr>
          <a:xfrm>
            <a:off x="3960947" y="5376554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دقيقة</a:t>
            </a:r>
          </a:p>
        </p:txBody>
      </p:sp>
      <p:pic>
        <p:nvPicPr>
          <p:cNvPr id="6" name="Picture 5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A74F8520-BF51-40E7-AE70-E516A7597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54" y="5028425"/>
            <a:ext cx="1152128" cy="120888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8E6539-9396-45E0-905E-B479544C15AC}"/>
              </a:ext>
            </a:extLst>
          </p:cNvPr>
          <p:cNvSpPr txBox="1">
            <a:spLocks/>
          </p:cNvSpPr>
          <p:nvPr/>
        </p:nvSpPr>
        <p:spPr>
          <a:xfrm>
            <a:off x="1547664" y="3389499"/>
            <a:ext cx="7344816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النّص القرائي (</a:t>
            </a:r>
            <a:r>
              <a:rPr kumimoji="0" lang="ar-AE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خشّون</a:t>
            </a:r>
            <a:r>
              <a:rPr kumimoji="0" lang="ar-AE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الْخروفُ الْخفِيّ )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6650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4000" t="-2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3A66B2A-858A-4592-B6AC-71409F67F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FE1563-E221-44EB-96C2-FEED75CFCB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13716" t="12785" r="7061" b="5864"/>
          <a:stretch/>
        </p:blipFill>
        <p:spPr>
          <a:xfrm>
            <a:off x="755576" y="656692"/>
            <a:ext cx="8064896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7EDB43-4BBA-462B-9EEC-166BA467C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88" y="5622182"/>
            <a:ext cx="943762" cy="115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9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4000" t="-2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3A66B2A-858A-4592-B6AC-71409F67F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2915816" y="3397730"/>
            <a:ext cx="295232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FE1563-E221-44EB-96C2-FEED75CFCB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13716" t="12785" r="7061" b="69185"/>
          <a:stretch/>
        </p:blipFill>
        <p:spPr>
          <a:xfrm>
            <a:off x="467544" y="1628800"/>
            <a:ext cx="8352928" cy="1485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A44E96-AA92-425D-A92D-FD5003502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5517232"/>
            <a:ext cx="943762" cy="1158252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DF2ED70-24CE-4B41-9C6D-E61816B2A7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1803872" cy="16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469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4000" t="-2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0E27E3-4213-479B-882B-62EEBDF832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13716" t="31274" r="7061" b="44426"/>
          <a:stretch/>
        </p:blipFill>
        <p:spPr>
          <a:xfrm>
            <a:off x="611560" y="1268760"/>
            <a:ext cx="8280920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49EFD-30C4-4DCB-8D2E-FBC5C14C155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18466" t="7936" r="49206" b="48617"/>
          <a:stretch/>
        </p:blipFill>
        <p:spPr>
          <a:xfrm>
            <a:off x="2375756" y="2924944"/>
            <a:ext cx="475252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D50410-BDC3-48AD-9DDE-8E93CBA5E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679" y="5586178"/>
            <a:ext cx="943762" cy="1158252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B6DB2B7-D271-42BC-B0EF-1313053BEA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1763688" cy="15925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517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4000" t="-2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3A66B2A-858A-4592-B6AC-71409F67F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FE1563-E221-44EB-96C2-FEED75CFCB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13716" t="53460" r="7061" b="25409"/>
          <a:stretch/>
        </p:blipFill>
        <p:spPr>
          <a:xfrm>
            <a:off x="539552" y="1700808"/>
            <a:ext cx="835292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24B3A3-B18B-4FCC-A2D3-93875B72F9D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l="51544" t="8656" r="15982" b="47160"/>
          <a:stretch/>
        </p:blipFill>
        <p:spPr>
          <a:xfrm>
            <a:off x="1817948" y="3586370"/>
            <a:ext cx="5796135" cy="2866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6A43AD-58B1-4C9D-AAE6-9ED2BAD08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679" y="5586178"/>
            <a:ext cx="943762" cy="115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3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4000" t="-2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3A66B2A-858A-4592-B6AC-71409F67F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FE1563-E221-44EB-96C2-FEED75CFCB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31473" t="74354" r="13553" b="11484"/>
          <a:stretch/>
        </p:blipFill>
        <p:spPr>
          <a:xfrm>
            <a:off x="1106984" y="1281828"/>
            <a:ext cx="7448999" cy="1618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6A43AD-58B1-4C9D-AAE6-9ED2BAD08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679" y="5586178"/>
            <a:ext cx="943762" cy="1158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E3752F-EAD8-431A-9C3E-82C984AD020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/>
          <a:srcRect l="18424" t="8656" r="49423" b="49201"/>
          <a:stretch/>
        </p:blipFill>
        <p:spPr>
          <a:xfrm>
            <a:off x="1619672" y="2958458"/>
            <a:ext cx="6300192" cy="3062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103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08520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115616" y="2786787"/>
            <a:ext cx="8229600" cy="1841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أشكال الحرف في مواقعه المختلفة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1" dirty="0">
                <a:solidFill>
                  <a:srgbClr val="FF00FF"/>
                </a:solidFill>
                <a:latin typeface="Calibri"/>
                <a:cs typeface="Arial" panose="020B0604020202020204" pitchFamily="34" charset="0"/>
              </a:rPr>
              <a:t>الخاء  ( خ 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5775A-E35A-4227-BA57-DA358E7B9484}"/>
              </a:ext>
            </a:extLst>
          </p:cNvPr>
          <p:cNvSpPr txBox="1"/>
          <p:nvPr/>
        </p:nvSpPr>
        <p:spPr>
          <a:xfrm>
            <a:off x="3960947" y="5376554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دقائق</a:t>
            </a:r>
          </a:p>
        </p:txBody>
      </p:sp>
      <p:pic>
        <p:nvPicPr>
          <p:cNvPr id="8" name="Picture 7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F041E05F-B229-4D8E-A666-E0EE63006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012120"/>
            <a:ext cx="1152128" cy="12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47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r="-8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821FB6F-7AC9-4421-9716-D3C82BA20E4C}"/>
              </a:ext>
            </a:extLst>
          </p:cNvPr>
          <p:cNvSpPr txBox="1">
            <a:spLocks/>
          </p:cNvSpPr>
          <p:nvPr/>
        </p:nvSpPr>
        <p:spPr>
          <a:xfrm>
            <a:off x="611560" y="194862"/>
            <a:ext cx="5976664" cy="32486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اليــوم  :</a:t>
            </a:r>
            <a:endParaRPr kumimoji="0" lang="ar-AE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التاريخ :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64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3635896" y="188640"/>
            <a:ext cx="1512168" cy="1584176"/>
          </a:xfrm>
          <a:prstGeom prst="roundRect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5400" b="1">
                <a:solidFill>
                  <a:schemeClr val="bg1"/>
                </a:solidFill>
                <a:latin typeface="Calibri"/>
                <a:cs typeface="Arial" panose="020B0604020202020204" pitchFamily="34" charset="0"/>
              </a:rPr>
              <a:t>خ</a:t>
            </a:r>
            <a:endParaRPr lang="ar-SA" sz="5400" b="1" dirty="0">
              <a:solidFill>
                <a:schemeClr val="bg1"/>
              </a:solidFill>
              <a:latin typeface="Calibri"/>
              <a:cs typeface="Arial" panose="020B0604020202020204" pitchFamily="34" charset="0"/>
            </a:endParaRPr>
          </a:p>
        </p:txBody>
      </p:sp>
      <p:cxnSp>
        <p:nvCxnSpPr>
          <p:cNvPr id="6" name="رابط بشكل مرفق 5"/>
          <p:cNvCxnSpPr>
            <a:stCxn id="4" idx="2"/>
          </p:cNvCxnSpPr>
          <p:nvPr/>
        </p:nvCxnSpPr>
        <p:spPr>
          <a:xfrm rot="16200000" flipH="1">
            <a:off x="5922150" y="242646"/>
            <a:ext cx="648072" cy="3708412"/>
          </a:xfrm>
          <a:prstGeom prst="bentConnector2">
            <a:avLst/>
          </a:prstGeom>
          <a:ln w="508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>
            <a:off x="8100392" y="2420888"/>
            <a:ext cx="0" cy="1008112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>
            <a:off x="5940152" y="2420888"/>
            <a:ext cx="0" cy="936104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flipH="1">
            <a:off x="2483768" y="2420888"/>
            <a:ext cx="1872208" cy="0"/>
          </a:xfrm>
          <a:prstGeom prst="straightConnector1">
            <a:avLst/>
          </a:prstGeom>
          <a:ln w="508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>
            <a:off x="3635896" y="2420888"/>
            <a:ext cx="0" cy="936104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/>
          <p:cNvCxnSpPr/>
          <p:nvPr/>
        </p:nvCxnSpPr>
        <p:spPr>
          <a:xfrm flipH="1">
            <a:off x="899592" y="2420888"/>
            <a:ext cx="1584176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/>
          <p:cNvCxnSpPr/>
          <p:nvPr/>
        </p:nvCxnSpPr>
        <p:spPr>
          <a:xfrm>
            <a:off x="899592" y="2420888"/>
            <a:ext cx="0" cy="1008112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ستطيل مستدير الزوايا 20"/>
          <p:cNvSpPr/>
          <p:nvPr/>
        </p:nvSpPr>
        <p:spPr>
          <a:xfrm>
            <a:off x="7308304" y="3501008"/>
            <a:ext cx="1296144" cy="936104"/>
          </a:xfrm>
          <a:prstGeom prst="roundRect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5400" b="1">
                <a:solidFill>
                  <a:schemeClr val="bg1"/>
                </a:solidFill>
                <a:latin typeface="Calibri"/>
                <a:cs typeface="Arial" panose="020B0604020202020204" pitchFamily="34" charset="0"/>
              </a:rPr>
              <a:t>خـ</a:t>
            </a:r>
            <a:endParaRPr lang="ar-SA" sz="5400" b="1" dirty="0">
              <a:solidFill>
                <a:schemeClr val="bg1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5220072" y="3429000"/>
            <a:ext cx="1296144" cy="936104"/>
          </a:xfrm>
          <a:prstGeom prst="roundRect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5400" b="1">
                <a:solidFill>
                  <a:schemeClr val="bg1"/>
                </a:solidFill>
                <a:latin typeface="Calibri"/>
                <a:cs typeface="Arial" panose="020B0604020202020204" pitchFamily="34" charset="0"/>
              </a:rPr>
              <a:t>ــخـ</a:t>
            </a:r>
            <a:endParaRPr lang="ar-SA" sz="5400" b="1" dirty="0">
              <a:solidFill>
                <a:schemeClr val="bg1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4" name="مستطيل مستدير الزوايا 23"/>
          <p:cNvSpPr/>
          <p:nvPr/>
        </p:nvSpPr>
        <p:spPr>
          <a:xfrm>
            <a:off x="2987824" y="3429000"/>
            <a:ext cx="1296144" cy="936104"/>
          </a:xfrm>
          <a:prstGeom prst="roundRect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5400" b="1" dirty="0">
                <a:solidFill>
                  <a:schemeClr val="bg1"/>
                </a:solidFill>
                <a:latin typeface="Calibri"/>
                <a:cs typeface="Arial" panose="020B0604020202020204" pitchFamily="34" charset="0"/>
              </a:rPr>
              <a:t>ــخ</a:t>
            </a:r>
          </a:p>
        </p:txBody>
      </p:sp>
      <p:sp>
        <p:nvSpPr>
          <p:cNvPr id="26" name="مستطيل مستدير الزوايا 25"/>
          <p:cNvSpPr/>
          <p:nvPr/>
        </p:nvSpPr>
        <p:spPr>
          <a:xfrm>
            <a:off x="467544" y="3429000"/>
            <a:ext cx="1296144" cy="936104"/>
          </a:xfrm>
          <a:prstGeom prst="roundRect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5400" b="1">
                <a:solidFill>
                  <a:schemeClr val="bg1"/>
                </a:solidFill>
                <a:latin typeface="Calibri"/>
                <a:cs typeface="Arial" panose="020B0604020202020204" pitchFamily="34" charset="0"/>
              </a:rPr>
              <a:t>خ</a:t>
            </a:r>
            <a:endParaRPr lang="ar-SA" sz="5400" b="1" dirty="0">
              <a:solidFill>
                <a:schemeClr val="bg1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" name="مستطيل مستدير الزوايا 1"/>
          <p:cNvSpPr/>
          <p:nvPr/>
        </p:nvSpPr>
        <p:spPr>
          <a:xfrm>
            <a:off x="7812360" y="476672"/>
            <a:ext cx="1152128" cy="1296143"/>
          </a:xfrm>
          <a:prstGeom prst="roundRect">
            <a:avLst>
              <a:gd name="adj" fmla="val 35480"/>
            </a:avLst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خَ</a:t>
            </a: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6660232" y="476673"/>
            <a:ext cx="1152128" cy="1296143"/>
          </a:xfrm>
          <a:prstGeom prst="roundRect">
            <a:avLst>
              <a:gd name="adj" fmla="val 35480"/>
            </a:avLst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5400" b="1">
                <a:solidFill>
                  <a:schemeClr val="bg1"/>
                </a:solidFill>
                <a:latin typeface="Calibri"/>
                <a:cs typeface="Arial" panose="020B0604020202020204" pitchFamily="34" charset="0"/>
              </a:rPr>
              <a:t>خِ</a:t>
            </a:r>
            <a:endParaRPr lang="ar-SA" sz="5400" b="1" dirty="0">
              <a:solidFill>
                <a:schemeClr val="bg1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5508104" y="476672"/>
            <a:ext cx="1152128" cy="1296143"/>
          </a:xfrm>
          <a:prstGeom prst="roundRect">
            <a:avLst>
              <a:gd name="adj" fmla="val 35480"/>
            </a:avLst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5400" b="1">
                <a:solidFill>
                  <a:schemeClr val="bg1"/>
                </a:solidFill>
                <a:latin typeface="Calibri"/>
                <a:cs typeface="Arial" panose="020B0604020202020204" pitchFamily="34" charset="0"/>
              </a:rPr>
              <a:t>خُ</a:t>
            </a:r>
            <a:endParaRPr lang="ar-SA" sz="5400" b="1" dirty="0">
              <a:solidFill>
                <a:schemeClr val="bg1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3" name="مستطيل مستدير الزوايا 22"/>
          <p:cNvSpPr/>
          <p:nvPr/>
        </p:nvSpPr>
        <p:spPr>
          <a:xfrm>
            <a:off x="1331640" y="476673"/>
            <a:ext cx="1152128" cy="1296143"/>
          </a:xfrm>
          <a:prstGeom prst="roundRect">
            <a:avLst>
              <a:gd name="adj" fmla="val 35480"/>
            </a:avLst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5400" b="1">
                <a:solidFill>
                  <a:schemeClr val="bg1"/>
                </a:solidFill>
                <a:latin typeface="Calibri"/>
                <a:cs typeface="Arial" panose="020B0604020202020204" pitchFamily="34" charset="0"/>
              </a:rPr>
              <a:t>خْ</a:t>
            </a:r>
            <a:endParaRPr lang="ar-SA" sz="5400" b="1" dirty="0">
              <a:solidFill>
                <a:schemeClr val="bg1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" name="متوازي أضلاع 8"/>
          <p:cNvSpPr/>
          <p:nvPr/>
        </p:nvSpPr>
        <p:spPr>
          <a:xfrm>
            <a:off x="6876256" y="5157192"/>
            <a:ext cx="2088232" cy="936104"/>
          </a:xfrm>
          <a:prstGeom prst="parallelogram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خ</a:t>
            </a:r>
            <a:r>
              <a:rPr kumimoji="0" lang="ar-SA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ِيارْ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متوازي أضلاع 24"/>
          <p:cNvSpPr/>
          <p:nvPr/>
        </p:nvSpPr>
        <p:spPr>
          <a:xfrm>
            <a:off x="4644008" y="5157192"/>
            <a:ext cx="2088232" cy="936104"/>
          </a:xfrm>
          <a:prstGeom prst="parallelogram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َخ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يل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ٌ</a:t>
            </a:r>
          </a:p>
        </p:txBody>
      </p:sp>
      <p:sp>
        <p:nvSpPr>
          <p:cNvPr id="27" name="متوازي أضلاع 26"/>
          <p:cNvSpPr/>
          <p:nvPr/>
        </p:nvSpPr>
        <p:spPr>
          <a:xfrm>
            <a:off x="2555776" y="5157192"/>
            <a:ext cx="2088232" cy="936104"/>
          </a:xfrm>
          <a:prstGeom prst="parallelogram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بطّ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ي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خٌ</a:t>
            </a:r>
          </a:p>
        </p:txBody>
      </p:sp>
      <p:sp>
        <p:nvSpPr>
          <p:cNvPr id="28" name="متوازي أضلاع 27"/>
          <p:cNvSpPr/>
          <p:nvPr/>
        </p:nvSpPr>
        <p:spPr>
          <a:xfrm>
            <a:off x="179512" y="5157192"/>
            <a:ext cx="2088232" cy="936104"/>
          </a:xfrm>
          <a:prstGeom prst="parallelogram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خ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خٌ</a:t>
            </a:r>
          </a:p>
        </p:txBody>
      </p:sp>
      <p:cxnSp>
        <p:nvCxnSpPr>
          <p:cNvPr id="29" name="رابط كسهم مستقيم 28"/>
          <p:cNvCxnSpPr/>
          <p:nvPr/>
        </p:nvCxnSpPr>
        <p:spPr>
          <a:xfrm>
            <a:off x="8028384" y="4437112"/>
            <a:ext cx="0" cy="72008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كسهم مستقيم 29"/>
          <p:cNvCxnSpPr/>
          <p:nvPr/>
        </p:nvCxnSpPr>
        <p:spPr>
          <a:xfrm>
            <a:off x="5868144" y="4365104"/>
            <a:ext cx="0" cy="72008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كسهم مستقيم 30"/>
          <p:cNvCxnSpPr/>
          <p:nvPr/>
        </p:nvCxnSpPr>
        <p:spPr>
          <a:xfrm>
            <a:off x="3563888" y="4365104"/>
            <a:ext cx="0" cy="72008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كسهم مستقيم 31"/>
          <p:cNvCxnSpPr/>
          <p:nvPr/>
        </p:nvCxnSpPr>
        <p:spPr>
          <a:xfrm>
            <a:off x="1043608" y="4365104"/>
            <a:ext cx="0" cy="72008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86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24" grpId="0" animBg="1"/>
      <p:bldP spid="26" grpId="0" animBg="1"/>
      <p:bldP spid="2" grpId="0" animBg="1"/>
      <p:bldP spid="15" grpId="0" animBg="1"/>
      <p:bldP spid="17" grpId="0" animBg="1"/>
      <p:bldP spid="23" grpId="0" animBg="1"/>
      <p:bldP spid="9" grpId="0" animBg="1"/>
      <p:bldP spid="25" grpId="0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665802"/>
            <a:ext cx="5544616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7900" b="1" dirty="0">
                <a:solidFill>
                  <a:schemeClr val="accent6">
                    <a:lumMod val="75000"/>
                  </a:schemeClr>
                </a:solidFill>
                <a:latin typeface="Garamond" panose="02020404030301010803"/>
                <a:cs typeface="Times New Roman" panose="02020603050405020304" pitchFamily="18" charset="0"/>
              </a:rPr>
              <a:t>خَـ</a:t>
            </a:r>
            <a:r>
              <a:rPr lang="ar-AE" sz="17900" b="1" dirty="0">
                <a:latin typeface="Garamond" panose="02020404030301010803"/>
                <a:cs typeface="Times New Roman" panose="02020603050405020304" pitchFamily="18" charset="0"/>
              </a:rPr>
              <a:t>سّ</a:t>
            </a:r>
            <a:r>
              <a:rPr lang="ar-AE" sz="17900" b="1" dirty="0">
                <a:solidFill>
                  <a:schemeClr val="accent6">
                    <a:lumMod val="75000"/>
                  </a:schemeClr>
                </a:solidFill>
                <a:latin typeface="Garamond" panose="02020404030301010803"/>
                <a:cs typeface="Times New Roman" panose="02020603050405020304" pitchFamily="18" charset="0"/>
              </a:rPr>
              <a:t>ٌ</a:t>
            </a:r>
            <a:endParaRPr kumimoji="0" lang="en-US" sz="17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aramond" panose="0202040403030101080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2829880"/>
            <a:ext cx="1936678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4925" b="1" dirty="0">
                <a:solidFill>
                  <a:schemeClr val="accent6">
                    <a:lumMod val="75000"/>
                  </a:schemeClr>
                </a:solidFill>
                <a:latin typeface="Garamond" panose="02020404030301010803"/>
              </a:rPr>
              <a:t>خَ</a:t>
            </a:r>
            <a:r>
              <a:rPr lang="ar-AE" sz="14925" b="1" noProof="0" dirty="0">
                <a:solidFill>
                  <a:schemeClr val="accent6">
                    <a:lumMod val="75000"/>
                  </a:schemeClr>
                </a:solidFill>
                <a:latin typeface="Garamond" panose="02020404030301010803"/>
              </a:rPr>
              <a:t>ـ</a:t>
            </a:r>
            <a:endParaRPr kumimoji="0" lang="en-US" sz="14925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Garamond" panose="0202040403030101080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3410" y="5359375"/>
            <a:ext cx="6874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r" defTabSz="3429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يُمَيِّزُ </a:t>
            </a:r>
            <a:r>
              <a:rPr kumimoji="0" lang="ar-AE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الطالب</a:t>
            </a: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شكل</a:t>
            </a: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الحرف</a:t>
            </a:r>
            <a:r>
              <a:rPr kumimoji="0" lang="ar-AE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وصوته </a:t>
            </a:r>
            <a:endParaRPr kumimoji="0" lang="ar-SA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3429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153">
            <a:extLst>
              <a:ext uri="{FF2B5EF4-FFF2-40B4-BE49-F238E27FC236}">
                <a16:creationId xmlns:a16="http://schemas.microsoft.com/office/drawing/2014/main" id="{50F38D75-F196-47F9-9DBA-232371CE9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8316" y="937140"/>
            <a:ext cx="255631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>
            <a:hlinkClick r:id="" action="ppaction://media"/>
            <a:extLst>
              <a:ext uri="{FF2B5EF4-FFF2-40B4-BE49-F238E27FC236}">
                <a16:creationId xmlns:a16="http://schemas.microsoft.com/office/drawing/2014/main" id="{84EC59BF-FAA1-49CB-B5BE-893568BAF89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365104"/>
            <a:ext cx="567114" cy="56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84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  <p:sndAc>
          <p:stSnd>
            <p:snd r:embed="rId4" name="chimes.wav"/>
          </p:stSnd>
        </p:sndAc>
      </p:transition>
    </mc:Choice>
    <mc:Fallback xmlns="">
      <p:transition spd="slow" advClick="0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1000223"/>
            <a:ext cx="5400600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ar-AE" sz="17900" b="1" dirty="0">
                <a:latin typeface="Garamond" panose="02020404030301010803"/>
                <a:cs typeface="Times New Roman" panose="02020603050405020304" pitchFamily="18" charset="0"/>
              </a:rPr>
              <a:t>نَـ</a:t>
            </a:r>
            <a:r>
              <a:rPr lang="ar-AE" sz="17900" b="1" dirty="0">
                <a:solidFill>
                  <a:schemeClr val="accent6">
                    <a:lumMod val="75000"/>
                  </a:schemeClr>
                </a:solidFill>
                <a:latin typeface="Garamond" panose="02020404030301010803"/>
                <a:cs typeface="Times New Roman" panose="02020603050405020304" pitchFamily="18" charset="0"/>
              </a:rPr>
              <a:t>خْ</a:t>
            </a:r>
            <a:r>
              <a:rPr lang="ar-AE" sz="17900" b="1" dirty="0">
                <a:latin typeface="Garamond" panose="02020404030301010803"/>
                <a:cs typeface="Times New Roman" panose="02020603050405020304" pitchFamily="18" charset="0"/>
              </a:rPr>
              <a:t>ـلَةُ</a:t>
            </a:r>
            <a:endParaRPr lang="en-US" sz="17900" b="1" dirty="0">
              <a:solidFill>
                <a:srgbClr val="00B050"/>
              </a:solidFill>
              <a:latin typeface="Garamond" panose="0202040403030101080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4031" y="3365220"/>
            <a:ext cx="2883271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ar-AE" sz="14925" b="1" dirty="0">
                <a:solidFill>
                  <a:schemeClr val="accent6">
                    <a:lumMod val="75000"/>
                  </a:schemeClr>
                </a:solidFill>
                <a:latin typeface="Garamond" panose="02020404030301010803"/>
                <a:cs typeface="Times New Roman" panose="02020603050405020304" pitchFamily="18" charset="0"/>
              </a:rPr>
              <a:t>ــخْـ</a:t>
            </a:r>
            <a:endParaRPr lang="en-US" sz="14925" b="1" dirty="0">
              <a:solidFill>
                <a:schemeClr val="accent6">
                  <a:lumMod val="75000"/>
                </a:schemeClr>
              </a:solidFill>
              <a:latin typeface="Garamond" panose="0202040403030101080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3575" y="5403204"/>
            <a:ext cx="6874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r" defTabSz="342900" rtl="1">
              <a:buFont typeface="Wingdings" panose="05000000000000000000" pitchFamily="2" charset="2"/>
              <a:buChar char="q"/>
              <a:defRPr/>
            </a:pPr>
            <a:r>
              <a:rPr lang="ar-S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يُمَيِّزُ </a:t>
            </a:r>
            <a:r>
              <a:rPr lang="ar-AE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الطالب</a:t>
            </a:r>
            <a:r>
              <a:rPr lang="ar-S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شكل </a:t>
            </a:r>
            <a:r>
              <a:rPr lang="ar-S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الحرف</a:t>
            </a:r>
            <a:r>
              <a:rPr lang="ar-AE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وصوته </a:t>
            </a:r>
            <a:endParaRPr lang="ar-SA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342900" rtl="1">
              <a:defRPr/>
            </a:pPr>
            <a:endParaRPr lang="en-US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80 Best Palm tree clip art images | palm tree clip art, clip art, palm">
            <a:extLst>
              <a:ext uri="{FF2B5EF4-FFF2-40B4-BE49-F238E27FC236}">
                <a16:creationId xmlns:a16="http://schemas.microsoft.com/office/drawing/2014/main" id="{27CC068B-BF34-45F7-886A-07535C7E8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232" y="1290135"/>
            <a:ext cx="1680939" cy="255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>
            <a:hlinkClick r:id="" action="ppaction://media"/>
            <a:extLst>
              <a:ext uri="{FF2B5EF4-FFF2-40B4-BE49-F238E27FC236}">
                <a16:creationId xmlns:a16="http://schemas.microsoft.com/office/drawing/2014/main" id="{8F758C73-2073-4F04-8756-3CCC8B861F3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003" y="455977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90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9697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1295636"/>
            <a:ext cx="4752529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ar-AE" sz="14925" b="1" dirty="0">
                <a:solidFill>
                  <a:schemeClr val="accent6">
                    <a:lumMod val="75000"/>
                  </a:schemeClr>
                </a:solidFill>
                <a:latin typeface="Garamond" panose="02020404030301010803"/>
                <a:cs typeface="Times New Roman" panose="02020603050405020304" pitchFamily="18" charset="0"/>
              </a:rPr>
              <a:t>خَـ</a:t>
            </a:r>
            <a:r>
              <a:rPr lang="ar-AE" sz="14925" b="1" dirty="0">
                <a:latin typeface="Garamond" panose="02020404030301010803"/>
                <a:cs typeface="Times New Roman" panose="02020603050405020304" pitchFamily="18" charset="0"/>
              </a:rPr>
              <a:t>و</a:t>
            </a:r>
            <a:r>
              <a:rPr lang="ar-AE" sz="14925" b="1" dirty="0">
                <a:solidFill>
                  <a:schemeClr val="accent6">
                    <a:lumMod val="75000"/>
                  </a:schemeClr>
                </a:solidFill>
                <a:latin typeface="Garamond" panose="02020404030301010803"/>
                <a:cs typeface="Times New Roman" panose="02020603050405020304" pitchFamily="18" charset="0"/>
              </a:rPr>
              <a:t>ْخُ</a:t>
            </a:r>
            <a:endParaRPr lang="en-US" sz="14925" b="1" dirty="0">
              <a:solidFill>
                <a:schemeClr val="accent6">
                  <a:lumMod val="75000"/>
                </a:schemeClr>
              </a:solidFill>
              <a:latin typeface="Garamond" panose="02020404030301010803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8952" y="3327506"/>
            <a:ext cx="2967185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ar-AE" sz="14925" b="1" dirty="0">
                <a:solidFill>
                  <a:schemeClr val="accent6">
                    <a:lumMod val="75000"/>
                  </a:schemeClr>
                </a:solidFill>
                <a:latin typeface="Garamond" panose="02020404030301010803"/>
                <a:cs typeface="Times New Roman" panose="02020603050405020304" pitchFamily="18" charset="0"/>
              </a:rPr>
              <a:t>خُ</a:t>
            </a:r>
            <a:endParaRPr lang="en-US" sz="14925" b="1" dirty="0">
              <a:solidFill>
                <a:schemeClr val="accent6">
                  <a:lumMod val="75000"/>
                </a:schemeClr>
              </a:solidFill>
              <a:latin typeface="Garamond" panose="0202040403030101080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3410" y="5359375"/>
            <a:ext cx="6874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r" defTabSz="342900" rtl="1">
              <a:buFont typeface="Wingdings" panose="05000000000000000000" pitchFamily="2" charset="2"/>
              <a:buChar char="q"/>
              <a:defRPr/>
            </a:pPr>
            <a:r>
              <a:rPr lang="ar-S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يُمَيِّزُ </a:t>
            </a:r>
            <a:r>
              <a:rPr lang="ar-AE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الطالب</a:t>
            </a:r>
            <a:r>
              <a:rPr lang="ar-S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شكل</a:t>
            </a:r>
            <a:r>
              <a:rPr lang="ar-S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الحرف</a:t>
            </a:r>
            <a:r>
              <a:rPr lang="ar-AE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وصوته</a:t>
            </a:r>
            <a:endParaRPr lang="ar-SA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342900" rtl="1">
              <a:defRPr/>
            </a:pPr>
            <a:endParaRPr lang="en-US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6473F4-8235-41BE-8C64-F30366AFE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4098" y="1267076"/>
            <a:ext cx="2630310" cy="206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>
            <a:hlinkClick r:id="" action="ppaction://media"/>
            <a:extLst>
              <a:ext uri="{FF2B5EF4-FFF2-40B4-BE49-F238E27FC236}">
                <a16:creationId xmlns:a16="http://schemas.microsoft.com/office/drawing/2014/main" id="{9BF51FE8-9DC3-4B29-B425-31F19C69F9D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10" y="4855840"/>
            <a:ext cx="503535" cy="50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7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  <p:sndAc>
          <p:stSnd>
            <p:snd r:embed="rId4" name="chimes.wav"/>
          </p:stSnd>
        </p:sndAc>
      </p:transition>
    </mc:Choice>
    <mc:Fallback xmlns="">
      <p:transition spd="slow" advClick="0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32760" y="908720"/>
            <a:ext cx="4178300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rtl="1"/>
            <a:r>
              <a:rPr lang="ar-AE" sz="17900" b="1" dirty="0">
                <a:latin typeface="Garamond" panose="02020404030301010803"/>
                <a:cs typeface="Times New Roman" panose="02020603050405020304" pitchFamily="18" charset="0"/>
              </a:rPr>
              <a:t>بطّي</a:t>
            </a:r>
            <a:r>
              <a:rPr lang="ar-AE" sz="17900" b="1" dirty="0">
                <a:solidFill>
                  <a:schemeClr val="accent6">
                    <a:lumMod val="75000"/>
                  </a:schemeClr>
                </a:solidFill>
                <a:latin typeface="Garamond" panose="02020404030301010803"/>
                <a:cs typeface="Times New Roman" panose="02020603050405020304" pitchFamily="18" charset="0"/>
              </a:rPr>
              <a:t>خُ</a:t>
            </a:r>
            <a:endParaRPr lang="en-US" sz="17900" dirty="0">
              <a:solidFill>
                <a:schemeClr val="accent6">
                  <a:lumMod val="75000"/>
                </a:schemeClr>
              </a:solidFill>
              <a:latin typeface="Garamond" panose="0202040403030101080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06666" y="3459860"/>
            <a:ext cx="2095445" cy="23891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defTabSz="342900"/>
            <a:r>
              <a:rPr lang="ar-AE" sz="14925" b="1" dirty="0">
                <a:solidFill>
                  <a:schemeClr val="accent6">
                    <a:lumMod val="75000"/>
                  </a:schemeClr>
                </a:solidFill>
                <a:latin typeface="Garamond" panose="02020404030301010803"/>
                <a:cs typeface="Times New Roman" panose="02020603050405020304" pitchFamily="18" charset="0"/>
              </a:rPr>
              <a:t>ـخُ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Garamond" panose="0202040403030101080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1773" y="5731776"/>
            <a:ext cx="6874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r" defTabSz="342900" rtl="1">
              <a:buFont typeface="Wingdings" panose="05000000000000000000" pitchFamily="2" charset="2"/>
              <a:buChar char="q"/>
              <a:defRPr/>
            </a:pPr>
            <a:r>
              <a:rPr lang="ar-S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يُمَيِّزُ </a:t>
            </a:r>
            <a:r>
              <a:rPr lang="ar-AE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الطالب</a:t>
            </a:r>
            <a:r>
              <a:rPr lang="ar-S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AE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شكل</a:t>
            </a:r>
            <a:r>
              <a:rPr lang="ar-S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الحرف</a:t>
            </a:r>
            <a:r>
              <a:rPr lang="ar-AE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وصوته</a:t>
            </a:r>
            <a:endParaRPr lang="ar-SA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r" defTabSz="342900" rtl="1">
              <a:buFont typeface="Wingdings" panose="05000000000000000000" pitchFamily="2" charset="2"/>
              <a:buChar char="q"/>
              <a:defRPr/>
            </a:pPr>
            <a:endParaRPr lang="en-US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Water Melon Clipart | i2Clipart - Royalty Free Public Domain Clipart">
            <a:extLst>
              <a:ext uri="{FF2B5EF4-FFF2-40B4-BE49-F238E27FC236}">
                <a16:creationId xmlns:a16="http://schemas.microsoft.com/office/drawing/2014/main" id="{A8643D80-4147-47BA-9B88-A2FDFD0A2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24744"/>
            <a:ext cx="2088232" cy="194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hlinkClick r:id="" action="ppaction://media"/>
            <a:extLst>
              <a:ext uri="{FF2B5EF4-FFF2-40B4-BE49-F238E27FC236}">
                <a16:creationId xmlns:a16="http://schemas.microsoft.com/office/drawing/2014/main" id="{CE61B82B-B915-43FA-8DF1-088D4AA23BB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45" y="908720"/>
            <a:ext cx="474766" cy="47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>
            <a:hlinkClick r:id="" action="ppaction://media"/>
            <a:extLst>
              <a:ext uri="{FF2B5EF4-FFF2-40B4-BE49-F238E27FC236}">
                <a16:creationId xmlns:a16="http://schemas.microsoft.com/office/drawing/2014/main" id="{27499301-19D1-4984-8197-36827686BBDB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880" y="4941168"/>
            <a:ext cx="481662" cy="4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54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vortex dir="r"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43508" y="0"/>
            <a:ext cx="9000492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79712" y="2022189"/>
            <a:ext cx="684076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الوعي الصّوتي – التّجريد الشّفوي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FF849B-1813-406D-A028-794D675600F4}"/>
              </a:ext>
            </a:extLst>
          </p:cNvPr>
          <p:cNvSpPr txBox="1">
            <a:spLocks/>
          </p:cNvSpPr>
          <p:nvPr/>
        </p:nvSpPr>
        <p:spPr>
          <a:xfrm>
            <a:off x="2424311" y="3644520"/>
            <a:ext cx="5580112" cy="105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1" dirty="0">
                <a:solidFill>
                  <a:srgbClr val="FF00FF"/>
                </a:solidFill>
                <a:latin typeface="Calibri"/>
                <a:cs typeface="Arial" panose="020B0604020202020204" pitchFamily="34" charset="0"/>
              </a:rPr>
              <a:t>أنشطة </a:t>
            </a: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كتاب الطّالب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pic>
        <p:nvPicPr>
          <p:cNvPr id="5" name="Picture 4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1859F63F-3619-48CA-A514-D56D6F4FE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076984"/>
            <a:ext cx="1637745" cy="1468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3B9E45-7FF9-4B8A-9C9B-3E465F482523}"/>
              </a:ext>
            </a:extLst>
          </p:cNvPr>
          <p:cNvSpPr txBox="1"/>
          <p:nvPr/>
        </p:nvSpPr>
        <p:spPr>
          <a:xfrm>
            <a:off x="4139952" y="545741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دقيقة</a:t>
            </a:r>
          </a:p>
        </p:txBody>
      </p:sp>
    </p:spTree>
    <p:extLst>
      <p:ext uri="{BB962C8B-B14F-4D97-AF65-F5344CB8AC3E}">
        <p14:creationId xmlns:p14="http://schemas.microsoft.com/office/powerpoint/2010/main" val="3514521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4000" t="-2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3A66B2A-858A-4592-B6AC-71409F67F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641992-5664-4C09-9532-4DD721836380}"/>
              </a:ext>
            </a:extLst>
          </p:cNvPr>
          <p:cNvSpPr/>
          <p:nvPr/>
        </p:nvSpPr>
        <p:spPr>
          <a:xfrm>
            <a:off x="2699792" y="395662"/>
            <a:ext cx="4425977" cy="547119"/>
          </a:xfrm>
          <a:prstGeom prst="rect">
            <a:avLst/>
          </a:prstGeom>
          <a:solidFill>
            <a:srgbClr val="FF69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أستمع ثم أقف عند سماع صوت حرف الخاء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1D31B3-E538-49A6-9D0C-530ED3E0314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259632" y="1122535"/>
            <a:ext cx="7255214" cy="5339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E25D608A-F291-4D77-84BA-BF311F7C0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80112" y="1122535"/>
            <a:ext cx="914400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4BC79E-F917-4EF3-A9B5-315CC4E217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3888" y="1182022"/>
            <a:ext cx="724415" cy="800119"/>
          </a:xfrm>
          <a:prstGeom prst="rect">
            <a:avLst/>
          </a:prstGeom>
        </p:spPr>
      </p:pic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1975E923-BA31-4E6A-AE4A-DC561A3C7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08049" y="2492718"/>
            <a:ext cx="914400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DA0C43-3E46-4E77-B7EB-F57ADD73B6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154" y="3091107"/>
            <a:ext cx="744149" cy="821916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FB833B08-1E7F-465C-A47B-467887B48E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69896" y="4320101"/>
            <a:ext cx="914400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EFE418-7703-4F7B-8412-705C88BC2C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8312" y="4823543"/>
            <a:ext cx="744149" cy="82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4000" t="-2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3A66B2A-858A-4592-B6AC-71409F67F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127D22-67A9-4BE7-9B81-7F7CC118164F}"/>
              </a:ext>
            </a:extLst>
          </p:cNvPr>
          <p:cNvSpPr/>
          <p:nvPr/>
        </p:nvSpPr>
        <p:spPr>
          <a:xfrm>
            <a:off x="2088232" y="548680"/>
            <a:ext cx="5690351" cy="547119"/>
          </a:xfrm>
          <a:prstGeom prst="rect">
            <a:avLst/>
          </a:prstGeom>
          <a:solidFill>
            <a:srgbClr val="FF69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أسمي الصور التي يبدأ اسمها بصوت الحرف ( خ ) 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2718DF-37CA-4622-A84A-775D8E0FA80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683568" y="2060848"/>
            <a:ext cx="8136903" cy="3106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896C37-529B-437C-B8C6-E475052279C5}"/>
              </a:ext>
            </a:extLst>
          </p:cNvPr>
          <p:cNvSpPr/>
          <p:nvPr/>
        </p:nvSpPr>
        <p:spPr>
          <a:xfrm>
            <a:off x="5364088" y="2060848"/>
            <a:ext cx="3229166" cy="2088232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00DC3-D729-4ADB-B8A0-4783171FA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284" y="1253125"/>
            <a:ext cx="586733" cy="720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2490D6-ED6C-4A57-9E8C-28633A6E06B5}"/>
              </a:ext>
            </a:extLst>
          </p:cNvPr>
          <p:cNvSpPr/>
          <p:nvPr/>
        </p:nvSpPr>
        <p:spPr>
          <a:xfrm>
            <a:off x="714578" y="1973205"/>
            <a:ext cx="2332678" cy="2088232"/>
          </a:xfrm>
          <a:prstGeom prst="rect">
            <a:avLst/>
          </a:prstGeom>
          <a:noFill/>
          <a:ln w="38100" cap="flat" cmpd="sng" algn="ctr">
            <a:solidFill>
              <a:srgbClr val="FF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8EEFBA-14F8-48B2-A073-6AAE50B8C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007" y="4061437"/>
            <a:ext cx="586733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9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4000" t="-2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3A66B2A-858A-4592-B6AC-71409F67F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0111D4-FC2F-475E-8405-8B21369FBA41}"/>
              </a:ext>
            </a:extLst>
          </p:cNvPr>
          <p:cNvSpPr/>
          <p:nvPr/>
        </p:nvSpPr>
        <p:spPr>
          <a:xfrm>
            <a:off x="1907704" y="669221"/>
            <a:ext cx="6122399" cy="547119"/>
          </a:xfrm>
          <a:prstGeom prst="rect">
            <a:avLst/>
          </a:prstGeom>
          <a:solidFill>
            <a:srgbClr val="FF69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أسمي </a:t>
            </a:r>
            <a:r>
              <a:rPr kumimoji="0" lang="ar-AE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الصوروأحدد</a:t>
            </a:r>
            <a:r>
              <a:rPr kumimoji="0" lang="ar-AE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التي ينتهي اسمها بصوت الحرف ( خ ) 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0C3351-69E9-42E6-9E32-70CD943FE2A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259632" y="1923847"/>
            <a:ext cx="7488832" cy="384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AE5381-723F-4E60-908E-03492096CA9F}"/>
              </a:ext>
            </a:extLst>
          </p:cNvPr>
          <p:cNvSpPr/>
          <p:nvPr/>
        </p:nvSpPr>
        <p:spPr>
          <a:xfrm>
            <a:off x="4932040" y="1772816"/>
            <a:ext cx="3098063" cy="2304256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EBEC69-2059-4D7B-8C74-B5CAFF94D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1284" y="1406365"/>
            <a:ext cx="597180" cy="7329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542513-9FAF-46DF-8AF2-D626FCC27C72}"/>
              </a:ext>
            </a:extLst>
          </p:cNvPr>
          <p:cNvSpPr/>
          <p:nvPr/>
        </p:nvSpPr>
        <p:spPr>
          <a:xfrm>
            <a:off x="1331640" y="1975486"/>
            <a:ext cx="2592288" cy="1872208"/>
          </a:xfrm>
          <a:prstGeom prst="rect">
            <a:avLst/>
          </a:prstGeom>
          <a:noFill/>
          <a:ln w="38100" cap="flat" cmpd="sng" algn="ctr">
            <a:solidFill>
              <a:srgbClr val="FF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FC149F-F542-4EC8-88B7-F4FF036B2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236" y="3677966"/>
            <a:ext cx="650396" cy="79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2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4000" t="-2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3A66B2A-858A-4592-B6AC-71409F67F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0111D4-FC2F-475E-8405-8B21369FBA41}"/>
              </a:ext>
            </a:extLst>
          </p:cNvPr>
          <p:cNvSpPr/>
          <p:nvPr/>
        </p:nvSpPr>
        <p:spPr>
          <a:xfrm>
            <a:off x="2338892" y="620688"/>
            <a:ext cx="5186295" cy="547119"/>
          </a:xfrm>
          <a:prstGeom prst="rect">
            <a:avLst/>
          </a:prstGeom>
          <a:solidFill>
            <a:srgbClr val="FF69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أسمي الصور وأميز المشترك في الإيقاع الصّوتي 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4F9EE3-71E0-4F7D-B4B7-D73F50C2828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899592" y="2006326"/>
            <a:ext cx="7664588" cy="2966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1804C8-298D-4450-A584-36DB868646AB}"/>
              </a:ext>
            </a:extLst>
          </p:cNvPr>
          <p:cNvSpPr/>
          <p:nvPr/>
        </p:nvSpPr>
        <p:spPr>
          <a:xfrm>
            <a:off x="6012161" y="2006326"/>
            <a:ext cx="2552020" cy="2304256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B46450-35ED-4B88-82B2-232BD4194927}"/>
              </a:ext>
            </a:extLst>
          </p:cNvPr>
          <p:cNvSpPr/>
          <p:nvPr/>
        </p:nvSpPr>
        <p:spPr>
          <a:xfrm>
            <a:off x="899591" y="2298532"/>
            <a:ext cx="2592288" cy="2498619"/>
          </a:xfrm>
          <a:prstGeom prst="rect">
            <a:avLst/>
          </a:prstGeom>
          <a:noFill/>
          <a:ln w="38100" cap="flat" cmpd="sng" algn="ctr">
            <a:solidFill>
              <a:srgbClr val="FF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E735AF-70BA-4DBB-B1EE-91EFA17ED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393" y="5012746"/>
            <a:ext cx="650396" cy="79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6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F11E797-FAB4-4AE7-97C9-915C3434CB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4484077" y="973309"/>
            <a:ext cx="4273061" cy="50274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881871-DF6F-49A6-80A5-CAA15FDC4500}"/>
              </a:ext>
            </a:extLst>
          </p:cNvPr>
          <p:cNvSpPr/>
          <p:nvPr/>
        </p:nvSpPr>
        <p:spPr>
          <a:xfrm>
            <a:off x="947760" y="3670959"/>
            <a:ext cx="322556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الحضور والغياب</a:t>
            </a:r>
          </a:p>
        </p:txBody>
      </p:sp>
      <p:pic>
        <p:nvPicPr>
          <p:cNvPr id="5" name="y2mate.com - ياحي ياقيوم برحمتك استغيث أصلح لي شأني كله ولا تكلني إلى نفسي طرفة عين">
            <a:hlinkClick r:id="" action="ppaction://media"/>
            <a:extLst>
              <a:ext uri="{FF2B5EF4-FFF2-40B4-BE49-F238E27FC236}">
                <a16:creationId xmlns:a16="http://schemas.microsoft.com/office/drawing/2014/main" id="{F98958EA-B162-41EC-87E4-3114F401C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956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394" y="4940398"/>
            <a:ext cx="767062" cy="6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4000" t="-2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3A66B2A-858A-4592-B6AC-71409F67F7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" r="5930" b="4850"/>
          <a:stretch/>
        </p:blipFill>
        <p:spPr>
          <a:xfrm flipH="1">
            <a:off x="0" y="0"/>
            <a:ext cx="2088232" cy="1885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0111D4-FC2F-475E-8405-8B21369FBA41}"/>
              </a:ext>
            </a:extLst>
          </p:cNvPr>
          <p:cNvSpPr/>
          <p:nvPr/>
        </p:nvSpPr>
        <p:spPr>
          <a:xfrm>
            <a:off x="2267744" y="620688"/>
            <a:ext cx="5401460" cy="547119"/>
          </a:xfrm>
          <a:prstGeom prst="rect">
            <a:avLst/>
          </a:prstGeom>
          <a:solidFill>
            <a:srgbClr val="FF69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أسمي الصور وأرسم مشابها لها في الإيقاع الصّوتي 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C2C9E5-C1A9-4206-AE4C-D88B38301A5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832451" y="1988840"/>
            <a:ext cx="7479098" cy="3105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0071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331640" y="1671976"/>
            <a:ext cx="799288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1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بطاقة الخروج </a:t>
            </a:r>
          </a:p>
        </p:txBody>
      </p:sp>
      <p:pic>
        <p:nvPicPr>
          <p:cNvPr id="4" name="Picture 3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DAC265BB-9018-477C-A738-32F89CCDD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28" y="4331996"/>
            <a:ext cx="1296144" cy="1423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624987-EEE4-458D-B4A7-8B095AADD0A4}"/>
              </a:ext>
            </a:extLst>
          </p:cNvPr>
          <p:cNvSpPr txBox="1"/>
          <p:nvPr/>
        </p:nvSpPr>
        <p:spPr>
          <a:xfrm>
            <a:off x="3995936" y="4921472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B550519-655F-4C8F-9720-A5C647B7E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954" y="3162328"/>
            <a:ext cx="2432260" cy="146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81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4000" t="-2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9976AF-4205-40E9-BD8B-BEB059CC08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6855" y="-8623"/>
            <a:ext cx="1800200" cy="1872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id="{CF381AB7-CA2E-4CB8-A6E6-B1B9D38FF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208912" cy="5832648"/>
          </a:xfrm>
          <a:prstGeom prst="rect">
            <a:avLst/>
          </a:prstGeom>
          <a:ln w="38100" cap="sq">
            <a:solidFill>
              <a:srgbClr val="FF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1120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07704" y="2420888"/>
            <a:ext cx="612068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/>
            <a:r>
              <a:rPr lang="ar-AE" sz="6000" b="1" dirty="0"/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584991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61016" y="2276628"/>
            <a:ext cx="5143432" cy="107721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نَقْرَأُ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النص القرائي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خشون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الخروف الخفي</a:t>
            </a:r>
            <a:endParaRPr kumimoji="0" lang="ar-EG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8508"/>
            <a:ext cx="8352928" cy="1205283"/>
          </a:xfrm>
          <a:prstGeom prst="rect">
            <a:avLst/>
          </a:prstGeom>
          <a:ln w="9525">
            <a:solidFill>
              <a:srgbClr val="FF0066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BD148AA2-40B4-4699-ABF7-F0421C2CAF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r="4546"/>
          <a:stretch/>
        </p:blipFill>
        <p:spPr>
          <a:xfrm>
            <a:off x="539552" y="1968433"/>
            <a:ext cx="2952328" cy="1841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ECAE5F-7822-4DB2-A45F-D462D746BF49}"/>
              </a:ext>
            </a:extLst>
          </p:cNvPr>
          <p:cNvSpPr/>
          <p:nvPr/>
        </p:nvSpPr>
        <p:spPr>
          <a:xfrm>
            <a:off x="683568" y="4348717"/>
            <a:ext cx="51434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أكتب </a:t>
            </a:r>
            <a:r>
              <a:rPr lang="ar-AE" sz="32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5</a:t>
            </a:r>
            <a:r>
              <a:rPr lang="ar-AE" sz="3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 كلمات كتابة صحيحة تبدأ بحرف </a:t>
            </a:r>
            <a:r>
              <a:rPr lang="ar-AE" sz="3200" b="1" dirty="0">
                <a:solidFill>
                  <a:srgbClr val="FF00FF"/>
                </a:solidFill>
                <a:latin typeface="Calibri"/>
                <a:cs typeface="Arial" panose="020B0604020202020204" pitchFamily="34" charset="0"/>
              </a:rPr>
              <a:t>الخاء</a:t>
            </a:r>
            <a:r>
              <a:rPr lang="ar-AE" sz="32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ar-AE" sz="3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و </a:t>
            </a:r>
            <a:r>
              <a:rPr lang="ar-AE" sz="32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5</a:t>
            </a:r>
            <a:r>
              <a:rPr lang="ar-AE" sz="3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كلمات تنتهي بحرف </a:t>
            </a:r>
            <a:r>
              <a:rPr lang="ar-AE" sz="3200" b="1" dirty="0">
                <a:solidFill>
                  <a:srgbClr val="FF00FF"/>
                </a:solidFill>
                <a:latin typeface="Calibri"/>
                <a:cs typeface="Arial" panose="020B0604020202020204" pitchFamily="34" charset="0"/>
              </a:rPr>
              <a:t>الخاء</a:t>
            </a:r>
            <a:r>
              <a:rPr lang="ar-AE" sz="3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على </a:t>
            </a:r>
            <a:r>
              <a:rPr lang="ar-AE" sz="3200" b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دفتر اللغة العربية</a:t>
            </a:r>
            <a:endParaRPr kumimoji="0" lang="ar-EG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AFCBA1-7B66-45AA-99E1-59A89CF94B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1" b="5912"/>
          <a:stretch/>
        </p:blipFill>
        <p:spPr>
          <a:xfrm>
            <a:off x="6049606" y="3933056"/>
            <a:ext cx="2410826" cy="223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14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657665" y="2038364"/>
            <a:ext cx="7828670" cy="24583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إلى اللقاء في الحصة القادمة </a:t>
            </a:r>
          </a:p>
        </p:txBody>
      </p:sp>
    </p:spTree>
    <p:extLst>
      <p:ext uri="{BB962C8B-B14F-4D97-AF65-F5344CB8AC3E}">
        <p14:creationId xmlns:p14="http://schemas.microsoft.com/office/powerpoint/2010/main" val="2218657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4029" r="3292" b="14137"/>
          <a:stretch/>
        </p:blipFill>
        <p:spPr>
          <a:xfrm>
            <a:off x="0" y="260649"/>
            <a:ext cx="9144000" cy="640871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35696" y="2780928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0C1531-3B04-4B31-B586-DA75EA418DE9}"/>
              </a:ext>
            </a:extLst>
          </p:cNvPr>
          <p:cNvSpPr txBox="1">
            <a:spLocks/>
          </p:cNvSpPr>
          <p:nvPr/>
        </p:nvSpPr>
        <p:spPr>
          <a:xfrm>
            <a:off x="360680" y="3573016"/>
            <a:ext cx="8783320" cy="1584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سأتعلم اليوم :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أقرأ الكلمات المتكررة قراءة سريعة وصحيحة .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أعرف أشكال حرف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الخاء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في مواقعه المختلفة من الكلمة 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أميز سمعيا صوت حرف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الخاء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1647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74E093D-E2BF-45E1-87BD-0B61E088B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2461487" y="1684940"/>
            <a:ext cx="4158462" cy="8100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rial" panose="020B0604020202020204" pitchFamily="34" charset="0"/>
              </a:rPr>
              <a:t>الروتين اليومي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8CD1D1F-A2A2-41B3-8EB0-6A85BDD986C6}"/>
              </a:ext>
            </a:extLst>
          </p:cNvPr>
          <p:cNvSpPr txBox="1">
            <a:spLocks/>
          </p:cNvSpPr>
          <p:nvPr/>
        </p:nvSpPr>
        <p:spPr>
          <a:xfrm>
            <a:off x="2150735" y="2495030"/>
            <a:ext cx="5076564" cy="100611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Arial" panose="020B0604020202020204" pitchFamily="34" charset="0"/>
              </a:rPr>
              <a:t>حروفي وكلماتي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0E8C8F-BC0E-4676-9776-853FBD701119}"/>
              </a:ext>
            </a:extLst>
          </p:cNvPr>
          <p:cNvSpPr txBox="1"/>
          <p:nvPr/>
        </p:nvSpPr>
        <p:spPr>
          <a:xfrm>
            <a:off x="3770020" y="3447286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5 دقائق</a:t>
            </a:r>
          </a:p>
        </p:txBody>
      </p:sp>
      <p:pic>
        <p:nvPicPr>
          <p:cNvPr id="6" name="Picture 5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384907AB-6551-4C74-9691-A9CEB3B3B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76" y="3434710"/>
            <a:ext cx="792088" cy="74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8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A6D7416-C788-4AEB-A4A1-7969B066D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9" y="0"/>
            <a:ext cx="9118002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D902FEB-3082-4CB5-A31B-00F28BA99BF2}"/>
              </a:ext>
            </a:extLst>
          </p:cNvPr>
          <p:cNvSpPr txBox="1"/>
          <p:nvPr/>
        </p:nvSpPr>
        <p:spPr>
          <a:xfrm>
            <a:off x="4969462" y="-2816"/>
            <a:ext cx="4174538" cy="715581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مجموعة أصدقاء الحروف :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7D1404D-5884-45DB-8784-BBAEC7B6D2DE}"/>
              </a:ext>
            </a:extLst>
          </p:cNvPr>
          <p:cNvSpPr txBox="1"/>
          <p:nvPr/>
        </p:nvSpPr>
        <p:spPr>
          <a:xfrm>
            <a:off x="729518" y="5956007"/>
            <a:ext cx="7538505" cy="854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حَ - خِ - أَ – ثُ - تِ – جَ – حِ – إِ - خُ</a:t>
            </a:r>
            <a:endParaRPr kumimoji="0" lang="ar-A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616D7C5-6084-42D5-8966-3F7ED98417BD}"/>
              </a:ext>
            </a:extLst>
          </p:cNvPr>
          <p:cNvSpPr txBox="1"/>
          <p:nvPr/>
        </p:nvSpPr>
        <p:spPr>
          <a:xfrm>
            <a:off x="1437860" y="5054014"/>
            <a:ext cx="6268279" cy="85408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خا</a:t>
            </a:r>
            <a:r>
              <a:rPr kumimoji="0" lang="ar-AE" sz="4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تا – </a:t>
            </a:r>
            <a:r>
              <a:rPr kumimoji="0" lang="ar-AE" sz="49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حا</a:t>
            </a:r>
            <a:r>
              <a:rPr kumimoji="0" lang="ar-AE" sz="4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</a:t>
            </a:r>
            <a:r>
              <a:rPr kumimoji="0" lang="ar-AE" sz="49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جا</a:t>
            </a:r>
            <a:r>
              <a:rPr kumimoji="0" lang="ar-AE" sz="4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آ – </a:t>
            </a:r>
            <a:r>
              <a:rPr kumimoji="0" lang="ar-AE" sz="49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ثا</a:t>
            </a:r>
            <a:r>
              <a:rPr kumimoji="0" lang="ar-AE" sz="4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endParaRPr kumimoji="0" lang="ar-A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5F092E9-5859-41BF-A075-0F2F30C3F9F2}"/>
              </a:ext>
            </a:extLst>
          </p:cNvPr>
          <p:cNvSpPr txBox="1"/>
          <p:nvPr/>
        </p:nvSpPr>
        <p:spPr>
          <a:xfrm>
            <a:off x="1779104" y="4219032"/>
            <a:ext cx="5396945" cy="78483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تو – أو – خو – حو – ثو - جو</a:t>
            </a:r>
            <a:endParaRPr kumimoji="0" lang="ar-A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ثلث متساوي الساقين 11">
            <a:extLst>
              <a:ext uri="{FF2B5EF4-FFF2-40B4-BE49-F238E27FC236}">
                <a16:creationId xmlns:a16="http://schemas.microsoft.com/office/drawing/2014/main" id="{179237EF-6480-49A6-AF53-524AF053EF8D}"/>
              </a:ext>
            </a:extLst>
          </p:cNvPr>
          <p:cNvSpPr/>
          <p:nvPr/>
        </p:nvSpPr>
        <p:spPr>
          <a:xfrm>
            <a:off x="1974575" y="2438400"/>
            <a:ext cx="5048392" cy="1732711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02D0D41-49D8-4AAB-B225-8C31F9E3C4A0}"/>
              </a:ext>
            </a:extLst>
          </p:cNvPr>
          <p:cNvSpPr txBox="1"/>
          <p:nvPr/>
        </p:nvSpPr>
        <p:spPr>
          <a:xfrm>
            <a:off x="2669971" y="2855128"/>
            <a:ext cx="3657600" cy="13388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جي – إي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ar-AE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خي</a:t>
            </a:r>
            <a:r>
              <a:rPr kumimoji="0" lang="ar-AE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حي – تي - </a:t>
            </a:r>
            <a:r>
              <a:rPr kumimoji="0" lang="ar-AE" sz="4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ثي</a:t>
            </a:r>
            <a:endParaRPr kumimoji="0" lang="ar-AE" sz="4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0" name="توقيت 3 داقائق">
            <a:hlinkClick r:id="" action="ppaction://media"/>
            <a:extLst>
              <a:ext uri="{FF2B5EF4-FFF2-40B4-BE49-F238E27FC236}">
                <a16:creationId xmlns:a16="http://schemas.microsoft.com/office/drawing/2014/main" id="{750EBA02-1A7E-4E4B-B597-9C41A07628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832" y="795068"/>
            <a:ext cx="2038433" cy="1146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536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10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1" grpId="0" animBg="1"/>
      <p:bldP spid="33" grpId="0" animBg="1"/>
      <p:bldP spid="35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BF0B5FA-99E8-44E9-A8D5-CE3BF03B5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9" y="0"/>
            <a:ext cx="9118002" cy="68580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D902FEB-3082-4CB5-A31B-00F28BA99BF2}"/>
              </a:ext>
            </a:extLst>
          </p:cNvPr>
          <p:cNvSpPr txBox="1"/>
          <p:nvPr/>
        </p:nvSpPr>
        <p:spPr>
          <a:xfrm>
            <a:off x="4969462" y="39988"/>
            <a:ext cx="4174538" cy="715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مجموعة أصدقاء الكلمات :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7D1404D-5884-45DB-8784-BBAEC7B6D2DE}"/>
              </a:ext>
            </a:extLst>
          </p:cNvPr>
          <p:cNvSpPr txBox="1"/>
          <p:nvPr/>
        </p:nvSpPr>
        <p:spPr>
          <a:xfrm>
            <a:off x="587650" y="5900551"/>
            <a:ext cx="7968699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خَرَجَ    –    خَبّازٌ    –   خَبيرٌ</a:t>
            </a:r>
            <a:endParaRPr kumimoji="0" lang="ar-A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616D7C5-6084-42D5-8966-3F7ED98417BD}"/>
              </a:ext>
            </a:extLst>
          </p:cNvPr>
          <p:cNvSpPr txBox="1"/>
          <p:nvPr/>
        </p:nvSpPr>
        <p:spPr>
          <a:xfrm>
            <a:off x="899490" y="5015573"/>
            <a:ext cx="7345017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خابَ    ـ   أُخْتُ   ـ   خَروفٌ </a:t>
            </a:r>
            <a:endParaRPr kumimoji="0" lang="ar-A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5F092E9-5859-41BF-A075-0F2F30C3F9F2}"/>
              </a:ext>
            </a:extLst>
          </p:cNvPr>
          <p:cNvSpPr txBox="1"/>
          <p:nvPr/>
        </p:nvSpPr>
        <p:spPr>
          <a:xfrm>
            <a:off x="1306168" y="4165040"/>
            <a:ext cx="6531662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خَوْخٌ    ـ    أَخي    ـ    </a:t>
            </a:r>
            <a:r>
              <a:rPr kumimoji="0" lang="ar-A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خَشونٌ</a:t>
            </a:r>
            <a:endParaRPr kumimoji="0" lang="ar-A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مثلث متساوي الساقين 11">
            <a:extLst>
              <a:ext uri="{FF2B5EF4-FFF2-40B4-BE49-F238E27FC236}">
                <a16:creationId xmlns:a16="http://schemas.microsoft.com/office/drawing/2014/main" id="{179237EF-6480-49A6-AF53-524AF053EF8D}"/>
              </a:ext>
            </a:extLst>
          </p:cNvPr>
          <p:cNvSpPr/>
          <p:nvPr/>
        </p:nvSpPr>
        <p:spPr>
          <a:xfrm>
            <a:off x="2057348" y="2256969"/>
            <a:ext cx="4999383" cy="1858834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08761D43-D0AF-4ECB-83E6-15DBB769CE62}"/>
              </a:ext>
            </a:extLst>
          </p:cNvPr>
          <p:cNvSpPr txBox="1"/>
          <p:nvPr/>
        </p:nvSpPr>
        <p:spPr>
          <a:xfrm>
            <a:off x="3728829" y="2857791"/>
            <a:ext cx="165641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بَخورُ</a:t>
            </a:r>
            <a:endParaRPr kumimoji="0" lang="ar-AE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توقيت 3 داقائق">
            <a:hlinkClick r:id="" action="ppaction://media"/>
            <a:extLst>
              <a:ext uri="{FF2B5EF4-FFF2-40B4-BE49-F238E27FC236}">
                <a16:creationId xmlns:a16="http://schemas.microsoft.com/office/drawing/2014/main" id="{EAB1EB6D-A2FD-4715-A47C-0453ACF9A9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6074" y="888419"/>
            <a:ext cx="2038433" cy="1146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286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10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1" grpId="0" animBg="1"/>
      <p:bldP spid="33" grpId="0" animBg="1"/>
      <p:bldP spid="35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4E26C363-3CF1-4D2E-85EC-3D77F805F92F}"/>
              </a:ext>
            </a:extLst>
          </p:cNvPr>
          <p:cNvGrpSpPr/>
          <p:nvPr/>
        </p:nvGrpSpPr>
        <p:grpSpPr>
          <a:xfrm>
            <a:off x="7701277" y="0"/>
            <a:ext cx="1260761" cy="5057611"/>
            <a:chOff x="10268368" y="99997"/>
            <a:chExt cx="1681015" cy="550048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C52234E-29A4-45C0-98CD-E11089A6AF8E}"/>
                </a:ext>
              </a:extLst>
            </p:cNvPr>
            <p:cNvSpPr/>
            <p:nvPr/>
          </p:nvSpPr>
          <p:spPr>
            <a:xfrm>
              <a:off x="10268368" y="99997"/>
              <a:ext cx="1681015" cy="550048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16EF7A-1BA8-47FD-A893-11F7B46B285B}"/>
                </a:ext>
              </a:extLst>
            </p:cNvPr>
            <p:cNvSpPr/>
            <p:nvPr/>
          </p:nvSpPr>
          <p:spPr>
            <a:xfrm>
              <a:off x="10498710" y="413905"/>
              <a:ext cx="1170066" cy="487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10298218-DC74-4E6B-875B-4F89D6AB90BA}"/>
              </a:ext>
            </a:extLst>
          </p:cNvPr>
          <p:cNvSpPr/>
          <p:nvPr/>
        </p:nvSpPr>
        <p:spPr>
          <a:xfrm>
            <a:off x="7874032" y="1394971"/>
            <a:ext cx="877550" cy="2539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 w="0">
                <a:noFill/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bird, flower&#10;&#10;Description automatically generated">
            <a:extLst>
              <a:ext uri="{FF2B5EF4-FFF2-40B4-BE49-F238E27FC236}">
                <a16:creationId xmlns:a16="http://schemas.microsoft.com/office/drawing/2014/main" id="{7E10438F-2D5C-4390-A7EA-D6B84F4B2B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906051" y="1698008"/>
            <a:ext cx="811616" cy="40580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7530CDB-19D5-4E4D-9A09-6C92973A53D0}"/>
              </a:ext>
            </a:extLst>
          </p:cNvPr>
          <p:cNvGrpSpPr/>
          <p:nvPr/>
        </p:nvGrpSpPr>
        <p:grpSpPr>
          <a:xfrm>
            <a:off x="1255739" y="839039"/>
            <a:ext cx="6272781" cy="3498012"/>
            <a:chOff x="1674318" y="-3313"/>
            <a:chExt cx="8363708" cy="464304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29D0C4E-199F-4EAA-9CB6-4FC183DA4394}"/>
                </a:ext>
              </a:extLst>
            </p:cNvPr>
            <p:cNvSpPr/>
            <p:nvPr/>
          </p:nvSpPr>
          <p:spPr>
            <a:xfrm>
              <a:off x="1674318" y="-3313"/>
              <a:ext cx="8363708" cy="46430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62F1F36-476E-456A-823A-E42B5370F5A7}"/>
                </a:ext>
              </a:extLst>
            </p:cNvPr>
            <p:cNvSpPr/>
            <p:nvPr/>
          </p:nvSpPr>
          <p:spPr>
            <a:xfrm>
              <a:off x="1797935" y="99997"/>
              <a:ext cx="8100901" cy="432849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BEBC7E9-3ACB-4C72-8268-494440B9AE4A}"/>
              </a:ext>
            </a:extLst>
          </p:cNvPr>
          <p:cNvGrpSpPr/>
          <p:nvPr/>
        </p:nvGrpSpPr>
        <p:grpSpPr>
          <a:xfrm>
            <a:off x="0" y="0"/>
            <a:ext cx="1267730" cy="5095533"/>
            <a:chOff x="-42492" y="1482"/>
            <a:chExt cx="1690306" cy="565104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58227B-5E6B-46C2-9FA4-DC7625D1C51B}"/>
                </a:ext>
              </a:extLst>
            </p:cNvPr>
            <p:cNvSpPr/>
            <p:nvPr/>
          </p:nvSpPr>
          <p:spPr>
            <a:xfrm>
              <a:off x="-42492" y="1482"/>
              <a:ext cx="1690306" cy="5645426"/>
            </a:xfrm>
            <a:prstGeom prst="rect">
              <a:avLst/>
            </a:prstGeom>
            <a:solidFill>
              <a:srgbClr val="FFFB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218DBB2-4204-43B6-BB9B-E1F31AECF19E}"/>
                </a:ext>
              </a:extLst>
            </p:cNvPr>
            <p:cNvSpPr/>
            <p:nvPr/>
          </p:nvSpPr>
          <p:spPr>
            <a:xfrm flipV="1">
              <a:off x="1132963" y="2997788"/>
              <a:ext cx="255606" cy="2496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F7DCA36-BDE1-44D6-AEB0-35FEACD9499C}"/>
                </a:ext>
              </a:extLst>
            </p:cNvPr>
            <p:cNvSpPr/>
            <p:nvPr/>
          </p:nvSpPr>
          <p:spPr>
            <a:xfrm>
              <a:off x="15129" y="237456"/>
              <a:ext cx="713904" cy="69453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54CBDC6-C42D-4E2B-870F-1862468B609D}"/>
                </a:ext>
              </a:extLst>
            </p:cNvPr>
            <p:cNvSpPr/>
            <p:nvPr/>
          </p:nvSpPr>
          <p:spPr>
            <a:xfrm>
              <a:off x="373241" y="1256107"/>
              <a:ext cx="560580" cy="53031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B38C576-A833-4A4B-97E4-65077F123BFA}"/>
                </a:ext>
              </a:extLst>
            </p:cNvPr>
            <p:cNvCxnSpPr>
              <a:cxnSpLocks/>
            </p:cNvCxnSpPr>
            <p:nvPr/>
          </p:nvCxnSpPr>
          <p:spPr>
            <a:xfrm>
              <a:off x="597044" y="1482"/>
              <a:ext cx="0" cy="56454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B490E02-FBDC-4A32-B94D-52E47BFFCAC7}"/>
                </a:ext>
              </a:extLst>
            </p:cNvPr>
            <p:cNvCxnSpPr>
              <a:cxnSpLocks/>
            </p:cNvCxnSpPr>
            <p:nvPr/>
          </p:nvCxnSpPr>
          <p:spPr>
            <a:xfrm>
              <a:off x="311294" y="4795"/>
              <a:ext cx="0" cy="56454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DF48803-4A82-4B7C-BC99-5B95E9DC6926}"/>
                </a:ext>
              </a:extLst>
            </p:cNvPr>
            <p:cNvCxnSpPr>
              <a:cxnSpLocks/>
            </p:cNvCxnSpPr>
            <p:nvPr/>
          </p:nvCxnSpPr>
          <p:spPr>
            <a:xfrm>
              <a:off x="737062" y="7099"/>
              <a:ext cx="0" cy="56454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32A7071-F24F-4028-AA3B-D29F88CA5885}"/>
                </a:ext>
              </a:extLst>
            </p:cNvPr>
            <p:cNvCxnSpPr>
              <a:cxnSpLocks/>
            </p:cNvCxnSpPr>
            <p:nvPr/>
          </p:nvCxnSpPr>
          <p:spPr>
            <a:xfrm>
              <a:off x="463694" y="4795"/>
              <a:ext cx="0" cy="56454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تجمع مصممي الفلاتر – Telegram">
            <a:extLst>
              <a:ext uri="{FF2B5EF4-FFF2-40B4-BE49-F238E27FC236}">
                <a16:creationId xmlns:a16="http://schemas.microsoft.com/office/drawing/2014/main" id="{BD91C575-5EE5-4450-BC88-C58E45D6E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25"/>
          <a:stretch/>
        </p:blipFill>
        <p:spPr bwMode="auto">
          <a:xfrm>
            <a:off x="2992705" y="2769181"/>
            <a:ext cx="2814652" cy="295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68C59F1-B3C9-4CB2-B0EC-A66489B46571}"/>
              </a:ext>
            </a:extLst>
          </p:cNvPr>
          <p:cNvSpPr/>
          <p:nvPr/>
        </p:nvSpPr>
        <p:spPr>
          <a:xfrm>
            <a:off x="0" y="5420963"/>
            <a:ext cx="9144000" cy="143197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18" descr="Download free 3D printer files Hyperboloid Pencil Holder ・ Cults">
            <a:extLst>
              <a:ext uri="{FF2B5EF4-FFF2-40B4-BE49-F238E27FC236}">
                <a16:creationId xmlns:a16="http://schemas.microsoft.com/office/drawing/2014/main" id="{E0FF0370-7BC1-45FC-B81A-D8F75B642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25" b="91875" l="10000" r="90000">
                        <a14:foregroundMark x1="43333" y1="10417" x2="43333" y2="10417"/>
                        <a14:foregroundMark x1="53542" y1="9375" x2="53542" y2="9375"/>
                        <a14:foregroundMark x1="31250" y1="7917" x2="31250" y2="7917"/>
                        <a14:foregroundMark x1="41875" y1="7500" x2="41875" y2="7500"/>
                        <a14:foregroundMark x1="52708" y1="7083" x2="52708" y2="7083"/>
                        <a14:foregroundMark x1="41458" y1="6875" x2="41458" y2="6875"/>
                        <a14:foregroundMark x1="41250" y1="91875" x2="41250" y2="91875"/>
                        <a14:foregroundMark x1="63125" y1="6667" x2="63125" y2="6667"/>
                        <a14:foregroundMark x1="52500" y1="5625" x2="52500" y2="5625"/>
                        <a14:foregroundMark x1="40833" y1="5625" x2="40833" y2="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12939" y="4650739"/>
            <a:ext cx="909431" cy="90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A4 paper stack mockup in 3d style Royalty Free Vector Image">
            <a:extLst>
              <a:ext uri="{FF2B5EF4-FFF2-40B4-BE49-F238E27FC236}">
                <a16:creationId xmlns:a16="http://schemas.microsoft.com/office/drawing/2014/main" id="{35492969-6618-4B14-840A-DF454C6E7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9800" r="93200">
                        <a14:foregroundMark x1="9800" y1="31111" x2="9800" y2="31111"/>
                        <a14:foregroundMark x1="69500" y1="68333" x2="69500" y2="68333"/>
                        <a14:foregroundMark x1="87900" y1="60833" x2="87900" y2="60833"/>
                        <a14:foregroundMark x1="91400" y1="54722" x2="91400" y2="54722"/>
                        <a14:foregroundMark x1="93200" y1="58704" x2="79300" y2="63611"/>
                        <a14:foregroundMark x1="67900" y1="69722" x2="53300" y2="75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31" t="13956" b="19746"/>
          <a:stretch/>
        </p:blipFill>
        <p:spPr bwMode="auto">
          <a:xfrm>
            <a:off x="7476435" y="4704324"/>
            <a:ext cx="1800062" cy="1371600"/>
          </a:xfrm>
          <a:prstGeom prst="rect">
            <a:avLst/>
          </a:prstGeom>
          <a:noFill/>
          <a:effectLst>
            <a:reflection stA="45000" endPos="0" dist="50800" dir="5400000" sy="-100000" algn="bl" rotWithShape="0"/>
            <a:softEdge rad="0"/>
          </a:effectLst>
          <a:scene3d>
            <a:camera prst="orthographicFront">
              <a:rot lat="1200000" lon="0" rev="0"/>
            </a:camera>
            <a:lightRig rig="threePt" dir="t"/>
          </a:scene3d>
          <a:sp3d>
            <a:bevelB h="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picture containing person, table, white, snow&#10;&#10;Description automatically generated">
            <a:extLst>
              <a:ext uri="{FF2B5EF4-FFF2-40B4-BE49-F238E27FC236}">
                <a16:creationId xmlns:a16="http://schemas.microsoft.com/office/drawing/2014/main" id="{49C8B34A-3A11-43F2-976F-2D9D2C7D1C1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16" b="93086" l="10000" r="90000">
                        <a14:foregroundMark x1="39615" y1="93333" x2="39615" y2="93333"/>
                        <a14:foregroundMark x1="43462" y1="93827" x2="43462" y2="93827"/>
                        <a14:foregroundMark x1="44231" y1="92346" x2="44231" y2="92346"/>
                        <a14:foregroundMark x1="42564" y1="90864" x2="42564" y2="90864"/>
                        <a14:foregroundMark x1="34615" y1="92099" x2="34615" y2="92099"/>
                        <a14:foregroundMark x1="34487" y1="91358" x2="34487" y2="91358"/>
                        <a14:foregroundMark x1="44872" y1="7160" x2="44872" y2="7160"/>
                        <a14:foregroundMark x1="38974" y1="2963" x2="38974" y2="2963"/>
                        <a14:foregroundMark x1="38974" y1="2716" x2="38974" y2="2716"/>
                        <a14:foregroundMark x1="38974" y1="2716" x2="38974" y2="2716"/>
                        <a14:foregroundMark x1="38974" y1="2716" x2="38974" y2="2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73" r="21823"/>
          <a:stretch/>
        </p:blipFill>
        <p:spPr>
          <a:xfrm>
            <a:off x="7835738" y="4879283"/>
            <a:ext cx="928623" cy="100653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319D319-4AA3-4957-93F2-D893495F6DFF}"/>
              </a:ext>
            </a:extLst>
          </p:cNvPr>
          <p:cNvSpPr txBox="1"/>
          <p:nvPr/>
        </p:nvSpPr>
        <p:spPr>
          <a:xfrm>
            <a:off x="1533070" y="1728783"/>
            <a:ext cx="602081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خَ</a:t>
            </a:r>
            <a:r>
              <a:rPr kumimoji="0" lang="ar-AE" sz="4800" b="1" i="0" u="none" strike="noStrike" kern="120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رَجَ </a:t>
            </a:r>
            <a:r>
              <a:rPr kumimoji="0" lang="ar-AE" sz="480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خا</a:t>
            </a:r>
            <a:r>
              <a:rPr kumimoji="0" lang="ar-AE" sz="4800" b="1" i="0" u="none" strike="noStrike" kern="120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لِدٌ إِلى خ</a:t>
            </a:r>
            <a:r>
              <a:rPr kumimoji="0" lang="ar-AE" sz="480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َ</a:t>
            </a:r>
            <a:r>
              <a:rPr kumimoji="0" lang="ar-AE" sz="4800" b="1" i="0" u="none" strike="noStrike" kern="120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يْمَةِ </a:t>
            </a:r>
            <a:r>
              <a:rPr kumimoji="0" lang="ar-AE" sz="480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خا</a:t>
            </a:r>
            <a:r>
              <a:rPr kumimoji="0" lang="ar-AE" sz="4800" b="1" i="0" u="none" strike="noStrike" kern="120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لي .</a:t>
            </a:r>
            <a:endParaRPr kumimoji="0" lang="ar-BH" sz="4800" b="1" i="0" u="none" strike="noStrike" kern="1200" cap="none" spc="0" normalizeH="0" baseline="0" noProof="0" dirty="0">
              <a:ln w="0"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2400" b="1" i="0" u="none" strike="noStrike" kern="1200" cap="none" spc="0" normalizeH="0" baseline="0" noProof="0" dirty="0">
              <a:ln w="0">
                <a:noFill/>
              </a:ln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0E7B9A-8442-43AD-8505-78C06DF087F6}"/>
              </a:ext>
            </a:extLst>
          </p:cNvPr>
          <p:cNvSpPr txBox="1"/>
          <p:nvPr/>
        </p:nvSpPr>
        <p:spPr>
          <a:xfrm>
            <a:off x="1399217" y="1076117"/>
            <a:ext cx="5974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1" i="0" u="none" strike="noStrike" kern="120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</a:t>
            </a:r>
            <a:r>
              <a:rPr kumimoji="0" lang="ar-AE" sz="2400" b="1" i="0" u="none" strike="noStrike" kern="120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دقيقة لقراءة </a:t>
            </a:r>
            <a:r>
              <a:rPr kumimoji="0" lang="ar-BH" sz="2400" b="1" i="0" u="none" strike="noStrike" kern="120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الجملة 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مربع نص 1">
            <a:extLst>
              <a:ext uri="{FF2B5EF4-FFF2-40B4-BE49-F238E27FC236}">
                <a16:creationId xmlns:a16="http://schemas.microsoft.com/office/drawing/2014/main" id="{19EC2E89-7E52-427A-812B-68ACE5B42D27}"/>
              </a:ext>
            </a:extLst>
          </p:cNvPr>
          <p:cNvSpPr txBox="1"/>
          <p:nvPr/>
        </p:nvSpPr>
        <p:spPr>
          <a:xfrm>
            <a:off x="4969462" y="-2816"/>
            <a:ext cx="4174538" cy="715581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مجموعة أصدقاء الجملة : </a:t>
            </a:r>
          </a:p>
        </p:txBody>
      </p:sp>
      <p:pic>
        <p:nvPicPr>
          <p:cNvPr id="37" name="y2mate.com - 1 Minute Timer_x6ggW8ei0yU_1080pFHR">
            <a:hlinkClick r:id="" action="ppaction://media"/>
            <a:extLst>
              <a:ext uri="{FF2B5EF4-FFF2-40B4-BE49-F238E27FC236}">
                <a16:creationId xmlns:a16="http://schemas.microsoft.com/office/drawing/2014/main" id="{0F3F39E0-EFCE-42DC-97D5-C2FC7AE84D9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81" end="1925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573" y="4343336"/>
            <a:ext cx="1705053" cy="104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0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0"/>
            <a:ext cx="9144000" cy="678304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29768" y="2241805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التهيئة الحافزة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818D76-CEF2-40B3-ACD0-0E83E5D9F393}"/>
              </a:ext>
            </a:extLst>
          </p:cNvPr>
          <p:cNvSpPr txBox="1">
            <a:spLocks/>
          </p:cNvSpPr>
          <p:nvPr/>
        </p:nvSpPr>
        <p:spPr>
          <a:xfrm>
            <a:off x="2057839" y="3138151"/>
            <a:ext cx="6096585" cy="1442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حرف </a:t>
            </a:r>
            <a:r>
              <a:rPr lang="ar-AE" b="1" dirty="0">
                <a:solidFill>
                  <a:srgbClr val="FF00FF"/>
                </a:solidFill>
                <a:latin typeface="Calibri"/>
                <a:cs typeface="Arial" panose="020B0604020202020204" pitchFamily="34" charset="0"/>
              </a:rPr>
              <a:t>خ</a:t>
            </a:r>
            <a:r>
              <a:rPr kumimoji="0" lang="ar-AE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/ الخاء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pic>
        <p:nvPicPr>
          <p:cNvPr id="9" name="Picture 2" descr="Royalty-Free Minutes Stock Images, Photos &amp; Vectors | Shutterstock">
            <a:extLst>
              <a:ext uri="{FF2B5EF4-FFF2-40B4-BE49-F238E27FC236}">
                <a16:creationId xmlns:a16="http://schemas.microsoft.com/office/drawing/2014/main" id="{8D0CBD5C-C335-4441-BACF-E9FFBA766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0" b="16398"/>
          <a:stretch/>
        </p:blipFill>
        <p:spPr bwMode="auto">
          <a:xfrm>
            <a:off x="3851920" y="5064525"/>
            <a:ext cx="1728192" cy="12182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317861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Grunge 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2272</TotalTime>
  <Words>325</Words>
  <Application>Microsoft Office PowerPoint</Application>
  <PresentationFormat>On-screen Show (4:3)</PresentationFormat>
  <Paragraphs>85</Paragraphs>
  <Slides>35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Arial</vt:lpstr>
      <vt:lpstr>Calibri</vt:lpstr>
      <vt:lpstr>Calibri Light</vt:lpstr>
      <vt:lpstr>Garamond</vt:lpstr>
      <vt:lpstr>Microsoft Sans Serif</vt:lpstr>
      <vt:lpstr>Times New Roman</vt:lpstr>
      <vt:lpstr>Wingdings</vt:lpstr>
      <vt:lpstr>نسق Office</vt:lpstr>
      <vt:lpstr>1_نسق Office</vt:lpstr>
      <vt:lpstr>Organic</vt:lpstr>
      <vt:lpstr>3_Office Theme</vt:lpstr>
      <vt:lpstr>سمة Office</vt:lpstr>
      <vt:lpstr>Office Theme</vt:lpstr>
      <vt:lpstr>3_نسق Office</vt:lpstr>
      <vt:lpstr>2_نسق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Ahlam Fawzi Moh'D Essous</dc:creator>
  <cp:lastModifiedBy>Ahlam Fawzi Moh'D Essous</cp:lastModifiedBy>
  <cp:revision>253</cp:revision>
  <dcterms:created xsi:type="dcterms:W3CDTF">2020-03-23T18:31:31Z</dcterms:created>
  <dcterms:modified xsi:type="dcterms:W3CDTF">2021-10-13T15:54:22Z</dcterms:modified>
</cp:coreProperties>
</file>