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1138" r:id="rId2"/>
    <p:sldId id="1137" r:id="rId3"/>
    <p:sldId id="316" r:id="rId4"/>
    <p:sldId id="2138" r:id="rId5"/>
    <p:sldId id="807" r:id="rId6"/>
    <p:sldId id="1157" r:id="rId7"/>
    <p:sldId id="271" r:id="rId8"/>
    <p:sldId id="297" r:id="rId9"/>
    <p:sldId id="266" r:id="rId10"/>
    <p:sldId id="267" r:id="rId11"/>
    <p:sldId id="298" r:id="rId12"/>
    <p:sldId id="265" r:id="rId13"/>
    <p:sldId id="2135" r:id="rId14"/>
    <p:sldId id="1160" r:id="rId15"/>
    <p:sldId id="1702" r:id="rId16"/>
    <p:sldId id="1161" r:id="rId17"/>
    <p:sldId id="1678" r:id="rId18"/>
    <p:sldId id="257" r:id="rId19"/>
    <p:sldId id="1679" r:id="rId20"/>
    <p:sldId id="1680" r:id="rId21"/>
    <p:sldId id="2141" r:id="rId22"/>
    <p:sldId id="2142" r:id="rId23"/>
    <p:sldId id="1698" r:id="rId24"/>
    <p:sldId id="1681" r:id="rId25"/>
    <p:sldId id="1682" r:id="rId26"/>
    <p:sldId id="1699" r:id="rId27"/>
    <p:sldId id="1701" r:id="rId28"/>
    <p:sldId id="1700" r:id="rId29"/>
    <p:sldId id="332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71C9"/>
    <a:srgbClr val="00642D"/>
    <a:srgbClr val="800080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509C-804B-4B58-A95A-9385B9A6847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A5DBF333-9583-4C5D-9711-6498FFE1B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007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509C-804B-4B58-A95A-9385B9A6847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F333-9583-4C5D-9711-6498FFE1B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9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BF57509C-804B-4B58-A95A-9385B9A6847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A5DBF333-9583-4C5D-9711-6498FFE1B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690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509C-804B-4B58-A95A-9385B9A6847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F333-9583-4C5D-9711-6498FFE1B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223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509C-804B-4B58-A95A-9385B9A6847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F333-9583-4C5D-9711-6498FFE1B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355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509C-804B-4B58-A95A-9385B9A6847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F333-9583-4C5D-9711-6498FFE1B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693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509C-804B-4B58-A95A-9385B9A6847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F333-9583-4C5D-9711-6498FFE1B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74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509C-804B-4B58-A95A-9385B9A6847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F333-9583-4C5D-9711-6498FFE1B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82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509C-804B-4B58-A95A-9385B9A6847E}" type="datetimeFigureOut">
              <a:rPr lang="en-US" smtClean="0"/>
              <a:t>10/6/2021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F333-9583-4C5D-9711-6498FFE1B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425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509C-804B-4B58-A95A-9385B9A6847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F333-9583-4C5D-9711-6498FFE1B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992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509C-804B-4B58-A95A-9385B9A6847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BF333-9583-4C5D-9711-6498FFE1B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19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96489">
            <a:off x="8123161" y="-1408947"/>
            <a:ext cx="3837345" cy="4486395"/>
          </a:xfrm>
          <a:prstGeom prst="rect">
            <a:avLst/>
          </a:prstGeom>
          <a:noFill/>
          <a:ln>
            <a:noFill/>
          </a:ln>
          <a:effectLst>
            <a:outerShdw blurRad="85725" dist="57150" dir="5400000" algn="bl" rotWithShape="0">
              <a:srgbClr val="000000">
                <a:alpha val="39000"/>
              </a:srgbClr>
            </a:outerShdw>
          </a:effectLst>
        </p:spPr>
      </p:pic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 rot="877333">
            <a:off x="8385794" y="582185"/>
            <a:ext cx="2874295" cy="20144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600"/>
              <a:buNone/>
              <a:defRPr sz="3467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61820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71C9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BF57509C-804B-4B58-A95A-9385B9A6847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A5DBF333-9583-4C5D-9711-6498FFE1B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59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image" Target="../media/image26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3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3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veworksheets.com/dr438370oy" TargetMode="External"/><Relationship Id="rId3" Type="http://schemas.openxmlformats.org/officeDocument/2006/relationships/slideLayout" Target="../slideLayouts/slideLayout12.xml"/><Relationship Id="rId7" Type="http://schemas.openxmlformats.org/officeDocument/2006/relationships/hyperlink" Target="https://www.liveworksheets.com/qa479259zo" TargetMode="Externa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hyperlink" Target="https://www.liveworksheets.com/worksheets/en/Phonics/Long_vowels/Long_Vowel_Sounds_gl1236449cx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veworksheets.com/qa479259zo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www.liveworksheets.com/worksheets/en/English_as_a_Second_Language_(ESL)/Listening_comprehension/Magic_e_Worksheet_cz1693292gh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DA9028-BA4D-4F1A-80F2-FB7A995B5C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3701" y="2018308"/>
            <a:ext cx="2823919" cy="1868760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Magic e</a:t>
            </a:r>
          </a:p>
        </p:txBody>
      </p:sp>
      <p:pic>
        <p:nvPicPr>
          <p:cNvPr id="2" name="output_free (4)">
            <a:hlinkClick r:id="" action="ppaction://media"/>
            <a:extLst>
              <a:ext uri="{FF2B5EF4-FFF2-40B4-BE49-F238E27FC236}">
                <a16:creationId xmlns:a16="http://schemas.microsoft.com/office/drawing/2014/main" id="{A5267116-C46E-4BFF-9589-3149E8616E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18374" y="735242"/>
            <a:ext cx="7255574" cy="48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0146~video">
            <a:hlinkClick r:id="" action="ppaction://media"/>
            <a:extLst>
              <a:ext uri="{FF2B5EF4-FFF2-40B4-BE49-F238E27FC236}">
                <a16:creationId xmlns:a16="http://schemas.microsoft.com/office/drawing/2014/main" id="{76C49CE9-0DDF-4635-B509-3ECF42C34C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7175" y="142874"/>
            <a:ext cx="11701463" cy="595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18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4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earning the Days of the Week: English for Beginners and K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096" y="146588"/>
            <a:ext cx="5072819" cy="656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989" y="2269941"/>
            <a:ext cx="3892683" cy="4588059"/>
          </a:xfrm>
          <a:prstGeom prst="rect">
            <a:avLst/>
          </a:prstGeom>
        </p:spPr>
      </p:pic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E78C385D-2C1B-40E1-9656-BC293FCB31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335" y="3390262"/>
            <a:ext cx="1873095" cy="115905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D1E170B-C975-4827-827F-B39F54176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be able to match and write words to make phrases.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922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ctober 2021 Calendar Printable – Calendar Options">
            <a:extLst>
              <a:ext uri="{FF2B5EF4-FFF2-40B4-BE49-F238E27FC236}">
                <a16:creationId xmlns:a16="http://schemas.microsoft.com/office/drawing/2014/main" id="{D3792787-D284-4791-8644-A4EAEBE20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4801"/>
            <a:ext cx="12192000" cy="588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E8EFC75-2916-4926-AE4C-3AFE41242C13}"/>
              </a:ext>
            </a:extLst>
          </p:cNvPr>
          <p:cNvSpPr/>
          <p:nvPr/>
        </p:nvSpPr>
        <p:spPr>
          <a:xfrm>
            <a:off x="6824868" y="3034747"/>
            <a:ext cx="447436" cy="530087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C011B3-181E-4D3A-960D-933500E4C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be able to match and write words to make phrases. </a:t>
            </a:r>
          </a:p>
        </p:txBody>
      </p:sp>
    </p:spTree>
    <p:extLst>
      <p:ext uri="{BB962C8B-B14F-4D97-AF65-F5344CB8AC3E}">
        <p14:creationId xmlns:p14="http://schemas.microsoft.com/office/powerpoint/2010/main" val="326142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245DD9-FDD4-4408-90EB-740B2E3DF9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52" t="13950" r="36310" b="20620"/>
          <a:stretch/>
        </p:blipFill>
        <p:spPr>
          <a:xfrm>
            <a:off x="489353" y="480060"/>
            <a:ext cx="4198691" cy="5571066"/>
          </a:xfrm>
          <a:prstGeom prst="rect">
            <a:avLst/>
          </a:prstGeom>
        </p:spPr>
      </p:pic>
      <p:pic>
        <p:nvPicPr>
          <p:cNvPr id="1026" name="Picture 2" descr="1020-35 Legamaster | Legamaster 45 x 60cm Magnetic White Board | 301-1851 |  RS Components">
            <a:extLst>
              <a:ext uri="{FF2B5EF4-FFF2-40B4-BE49-F238E27FC236}">
                <a16:creationId xmlns:a16="http://schemas.microsoft.com/office/drawing/2014/main" id="{37D34320-07AA-4557-96C6-0D8C63631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24572" y="662940"/>
            <a:ext cx="5294715" cy="371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artoon Pencil High Res Stock Images | Shutterstock">
            <a:extLst>
              <a:ext uri="{FF2B5EF4-FFF2-40B4-BE49-F238E27FC236}">
                <a16:creationId xmlns:a16="http://schemas.microsoft.com/office/drawing/2014/main" id="{545CBB6F-7116-4FD1-B757-0AD00E49F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848" y="4250461"/>
            <a:ext cx="1686111" cy="159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raser PVC-free">
            <a:extLst>
              <a:ext uri="{FF2B5EF4-FFF2-40B4-BE49-F238E27FC236}">
                <a16:creationId xmlns:a16="http://schemas.microsoft.com/office/drawing/2014/main" id="{3DCB272D-DADA-4ADE-BF8C-90AA3709B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626" y="4377143"/>
            <a:ext cx="1686111" cy="168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0" descr="ممحاة لوح أبيض من ديلي بألوان متنوعة">
            <a:extLst>
              <a:ext uri="{FF2B5EF4-FFF2-40B4-BE49-F238E27FC236}">
                <a16:creationId xmlns:a16="http://schemas.microsoft.com/office/drawing/2014/main" id="{BED4A062-7A9D-4EE6-8149-35BF6191685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586667-7055-4808-898E-1AB26172517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9210" t="14802" r="14039" b="18499"/>
          <a:stretch/>
        </p:blipFill>
        <p:spPr>
          <a:xfrm>
            <a:off x="10104096" y="662940"/>
            <a:ext cx="1448083" cy="4572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DA5024E-445F-4562-A541-5493BE5B5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be able to match and write words to make phrases. </a:t>
            </a:r>
          </a:p>
        </p:txBody>
      </p:sp>
    </p:spTree>
    <p:extLst>
      <p:ext uri="{BB962C8B-B14F-4D97-AF65-F5344CB8AC3E}">
        <p14:creationId xmlns:p14="http://schemas.microsoft.com/office/powerpoint/2010/main" val="80945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6F1A780-0B4C-4D0F-8DC2-B585194EABE8}"/>
              </a:ext>
            </a:extLst>
          </p:cNvPr>
          <p:cNvGrpSpPr/>
          <p:nvPr/>
        </p:nvGrpSpPr>
        <p:grpSpPr>
          <a:xfrm>
            <a:off x="927652" y="1669774"/>
            <a:ext cx="9819862" cy="4598503"/>
            <a:chOff x="238149" y="1460169"/>
            <a:chExt cx="8629404" cy="4370926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FE5393DD-B5FC-47E8-91E9-B2775B5BCBE8}"/>
                </a:ext>
              </a:extLst>
            </p:cNvPr>
            <p:cNvSpPr/>
            <p:nvPr/>
          </p:nvSpPr>
          <p:spPr>
            <a:xfrm>
              <a:off x="1220796" y="1555916"/>
              <a:ext cx="7568934" cy="4169856"/>
            </a:xfrm>
            <a:prstGeom prst="roundRect">
              <a:avLst/>
            </a:prstGeom>
            <a:noFill/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84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97294291-7CBA-4488-85AD-ED56662B5AF2}"/>
                </a:ext>
              </a:extLst>
            </p:cNvPr>
            <p:cNvSpPr/>
            <p:nvPr/>
          </p:nvSpPr>
          <p:spPr>
            <a:xfrm>
              <a:off x="1105111" y="1460169"/>
              <a:ext cx="7762442" cy="4370926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84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7F162A6-7504-4905-93BB-40E0B84D8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410" b="99722" l="408" r="97283">
                          <a14:foregroundMark x1="5299" y1="39457" x2="29484" y2="60821"/>
                          <a14:foregroundMark x1="29484" y1="60821" x2="31658" y2="84760"/>
                          <a14:foregroundMark x1="31658" y1="84760" x2="26495" y2="61587"/>
                          <a14:foregroundMark x1="26495" y1="61587" x2="20516" y2="97356"/>
                          <a14:foregroundMark x1="20516" y1="97356" x2="78668" y2="99930"/>
                          <a14:foregroundMark x1="78668" y1="99930" x2="99728" y2="95546"/>
                          <a14:foregroundMark x1="99728" y1="95546" x2="98777" y2="78427"/>
                          <a14:foregroundMark x1="98777" y1="78427" x2="89402" y2="66875"/>
                          <a14:foregroundMark x1="89402" y1="66875" x2="88587" y2="55045"/>
                          <a14:foregroundMark x1="88587" y1="55045" x2="97962" y2="44259"/>
                          <a14:foregroundMark x1="97962" y1="44259" x2="96875" y2="1670"/>
                          <a14:foregroundMark x1="96875" y1="1670" x2="42663" y2="209"/>
                          <a14:foregroundMark x1="42663" y1="209" x2="19701" y2="3967"/>
                          <a14:foregroundMark x1="19701" y1="3967" x2="4620" y2="14127"/>
                          <a14:foregroundMark x1="4620" y1="14127" x2="1223" y2="40362"/>
                          <a14:foregroundMark x1="21875" y1="42728" x2="29620" y2="62143"/>
                          <a14:foregroundMark x1="815" y1="39109" x2="24592" y2="47738"/>
                          <a14:foregroundMark x1="24592" y1="47738" x2="13315" y2="36047"/>
                          <a14:foregroundMark x1="13315" y1="36047" x2="32201" y2="47530"/>
                          <a14:foregroundMark x1="32201" y1="47530" x2="23913" y2="36604"/>
                          <a14:foregroundMark x1="23913" y1="36604" x2="39402" y2="49478"/>
                          <a14:foregroundMark x1="28940" y1="39666" x2="1902" y2="31524"/>
                          <a14:foregroundMark x1="1902" y1="31524" x2="14810" y2="36395"/>
                          <a14:foregroundMark x1="1223" y1="40362" x2="9375" y2="42937"/>
                          <a14:foregroundMark x1="26630" y1="56646" x2="24457" y2="56298"/>
                          <a14:foregroundMark x1="22554" y1="61795" x2="19837" y2="56437"/>
                          <a14:foregroundMark x1="55027" y1="16980" x2="67255" y2="27627"/>
                          <a14:foregroundMark x1="67255" y1="27627" x2="58016" y2="15658"/>
                          <a14:foregroundMark x1="58016" y1="15658" x2="41440" y2="24078"/>
                          <a14:foregroundMark x1="41440" y1="24078" x2="51223" y2="13361"/>
                          <a14:foregroundMark x1="51223" y1="13361" x2="61685" y2="26444"/>
                          <a14:foregroundMark x1="61685" y1="26444" x2="53940" y2="14614"/>
                          <a14:foregroundMark x1="53940" y1="14614" x2="59239" y2="26514"/>
                          <a14:foregroundMark x1="59239" y1="26514" x2="59375" y2="15240"/>
                          <a14:foregroundMark x1="33424" y1="14753" x2="42935" y2="27488"/>
                          <a14:foregroundMark x1="42935" y1="27488" x2="30978" y2="20251"/>
                          <a14:foregroundMark x1="25951" y1="21434" x2="16440" y2="10508"/>
                          <a14:foregroundMark x1="16440" y1="10508" x2="33424" y2="2436"/>
                          <a14:foregroundMark x1="33424" y1="2436" x2="51902" y2="10786"/>
                          <a14:foregroundMark x1="51902" y1="10786" x2="28668" y2="6611"/>
                          <a14:foregroundMark x1="28668" y1="6611" x2="47283" y2="13292"/>
                          <a14:foregroundMark x1="47283" y1="13292" x2="30842" y2="3967"/>
                          <a14:foregroundMark x1="30842" y1="3967" x2="21603" y2="16980"/>
                          <a14:foregroundMark x1="21603" y1="16980" x2="11005" y2="4454"/>
                          <a14:foregroundMark x1="11005" y1="4454" x2="27174" y2="15588"/>
                          <a14:foregroundMark x1="27174" y1="15588" x2="28668" y2="12596"/>
                          <a14:foregroundMark x1="22962" y1="14544" x2="30978" y2="26026"/>
                          <a14:foregroundMark x1="30978" y1="26026" x2="50136" y2="35908"/>
                          <a14:foregroundMark x1="50136" y1="35908" x2="56793" y2="23243"/>
                          <a14:foregroundMark x1="56793" y1="23243" x2="77717" y2="32359"/>
                          <a14:foregroundMark x1="77717" y1="32359" x2="82065" y2="18302"/>
                          <a14:foregroundMark x1="82065" y1="18302" x2="97826" y2="41197"/>
                          <a14:foregroundMark x1="97826" y1="41197" x2="85598" y2="14962"/>
                          <a14:foregroundMark x1="85598" y1="14962" x2="86821" y2="27001"/>
                          <a14:foregroundMark x1="86821" y1="27001" x2="67799" y2="3201"/>
                          <a14:foregroundMark x1="67799" y1="3201" x2="64538" y2="19903"/>
                          <a14:foregroundMark x1="64538" y1="19903" x2="53533" y2="3758"/>
                          <a14:foregroundMark x1="53533" y1="3758" x2="96875" y2="31315"/>
                          <a14:foregroundMark x1="96875" y1="31315" x2="96739" y2="6193"/>
                          <a14:foregroundMark x1="96739" y1="6193" x2="72962" y2="0"/>
                          <a14:foregroundMark x1="72962" y1="0" x2="71060" y2="12248"/>
                          <a14:foregroundMark x1="71060" y1="12248" x2="56522" y2="1949"/>
                          <a14:foregroundMark x1="56522" y1="1949" x2="78397" y2="17606"/>
                          <a14:foregroundMark x1="78397" y1="17606" x2="75679" y2="2436"/>
                          <a14:foregroundMark x1="75679" y1="2436" x2="96196" y2="17537"/>
                          <a14:foregroundMark x1="96196" y1="17537" x2="87500" y2="6472"/>
                          <a14:foregroundMark x1="87500" y1="6472" x2="93478" y2="20459"/>
                          <a14:foregroundMark x1="93478" y1="20459" x2="82065" y2="6611"/>
                          <a14:foregroundMark x1="82065" y1="6611" x2="93614" y2="18789"/>
                          <a14:foregroundMark x1="93614" y1="18789" x2="66304" y2="3549"/>
                          <a14:foregroundMark x1="66304" y1="3549" x2="60326" y2="21642"/>
                          <a14:foregroundMark x1="60326" y1="21642" x2="54348" y2="15727"/>
                          <a14:foregroundMark x1="62364" y1="30619" x2="50543" y2="34238"/>
                          <a14:foregroundMark x1="16848" y1="15031" x2="27582" y2="26026"/>
                          <a14:foregroundMark x1="27582" y1="26026" x2="18207" y2="13083"/>
                          <a14:foregroundMark x1="18207" y1="13083" x2="28940" y2="25261"/>
                          <a14:foregroundMark x1="28940" y1="25261" x2="28668" y2="25470"/>
                          <a14:foregroundMark x1="36141" y1="32916" x2="23234" y2="42797"/>
                          <a14:foregroundMark x1="23234" y1="42797" x2="31250" y2="42450"/>
                          <a14:foregroundMark x1="85462" y1="29228" x2="75136" y2="49617"/>
                          <a14:foregroundMark x1="75136" y1="49617" x2="81658" y2="22825"/>
                          <a14:foregroundMark x1="81658" y1="22825" x2="81114" y2="35003"/>
                          <a14:foregroundMark x1="81114" y1="35003" x2="72418" y2="23452"/>
                          <a14:foregroundMark x1="72418" y1="23452" x2="87908" y2="50104"/>
                          <a14:foregroundMark x1="87908" y1="50104" x2="82473" y2="38622"/>
                          <a14:foregroundMark x1="82473" y1="38622" x2="90897" y2="50592"/>
                          <a14:foregroundMark x1="90897" y1="50592" x2="84918" y2="35073"/>
                          <a14:foregroundMark x1="84918" y1="35073" x2="90217" y2="50313"/>
                          <a14:foregroundMark x1="90217" y1="50313" x2="80027" y2="38413"/>
                          <a14:foregroundMark x1="80027" y1="38413" x2="84647" y2="51079"/>
                          <a14:foregroundMark x1="84647" y1="51079" x2="74728" y2="39109"/>
                          <a14:foregroundMark x1="74728" y1="39109" x2="80435" y2="53166"/>
                          <a14:foregroundMark x1="80435" y1="53166" x2="71196" y2="42171"/>
                          <a14:foregroundMark x1="71196" y1="42171" x2="75679" y2="60334"/>
                          <a14:foregroundMark x1="75679" y1="60334" x2="65625" y2="44955"/>
                          <a14:foregroundMark x1="65625" y1="44955" x2="71060" y2="57759"/>
                          <a14:foregroundMark x1="71060" y1="57759" x2="65489" y2="45929"/>
                          <a14:foregroundMark x1="65489" y1="45929" x2="69565" y2="59708"/>
                          <a14:foregroundMark x1="69565" y1="59708" x2="68071" y2="63048"/>
                          <a14:foregroundMark x1="66576" y1="80376" x2="69837" y2="99235"/>
                          <a14:foregroundMark x1="27174" y1="99026" x2="30978" y2="99791"/>
                          <a14:foregroundMark x1="28533" y1="80306" x2="30978" y2="92484"/>
                          <a14:foregroundMark x1="30978" y1="92484" x2="53397" y2="97982"/>
                          <a14:foregroundMark x1="53397" y1="97982" x2="29891" y2="99304"/>
                          <a14:foregroundMark x1="29891" y1="99304" x2="52717" y2="97425"/>
                          <a14:foregroundMark x1="52717" y1="97425" x2="25000" y2="97147"/>
                          <a14:foregroundMark x1="25000" y1="97147" x2="65489" y2="97773"/>
                          <a14:foregroundMark x1="65489" y1="97773" x2="86413" y2="91788"/>
                          <a14:foregroundMark x1="86413" y1="91788" x2="91168" y2="98051"/>
                          <a14:foregroundMark x1="88179" y1="90745" x2="97283" y2="99095"/>
                          <a14:foregroundMark x1="78668" y1="64022" x2="94837" y2="86291"/>
                          <a14:foregroundMark x1="94837" y1="86291" x2="94973" y2="86360"/>
                          <a14:foregroundMark x1="28533" y1="26514" x2="28261" y2="26792"/>
                          <a14:foregroundMark x1="23234" y1="25261" x2="36413" y2="386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38149" y="1728263"/>
              <a:ext cx="1965294" cy="3837129"/>
            </a:xfrm>
            <a:prstGeom prst="rect">
              <a:avLst/>
            </a:prstGeom>
          </p:spPr>
        </p:pic>
      </p:grpSp>
      <p:sp>
        <p:nvSpPr>
          <p:cNvPr id="11" name="Google Shape;348;p19">
            <a:extLst>
              <a:ext uri="{FF2B5EF4-FFF2-40B4-BE49-F238E27FC236}">
                <a16:creationId xmlns:a16="http://schemas.microsoft.com/office/drawing/2014/main" id="{BD2335E3-5484-4E96-9EB9-B2647D797F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48625" y="102430"/>
            <a:ext cx="8110330" cy="1193919"/>
          </a:xfrm>
          <a:prstGeom prst="rect">
            <a:avLst/>
          </a:prstGeom>
        </p:spPr>
        <p:txBody>
          <a:bodyPr spcFirstLastPara="1" vert="horz" wrap="square" lIns="0" tIns="0" rIns="0" bIns="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sz="4919" b="1" dirty="0">
                <a:solidFill>
                  <a:srgbClr val="C00000"/>
                </a:solidFill>
              </a:rPr>
              <a:t>Our learning Outcomes</a:t>
            </a:r>
            <a:endParaRPr sz="4919" b="1" dirty="0">
              <a:solidFill>
                <a:srgbClr val="C00000"/>
              </a:solidFill>
            </a:endParaRPr>
          </a:p>
        </p:txBody>
      </p:sp>
      <p:sp>
        <p:nvSpPr>
          <p:cNvPr id="14" name="Google Shape;350;p19">
            <a:extLst>
              <a:ext uri="{FF2B5EF4-FFF2-40B4-BE49-F238E27FC236}">
                <a16:creationId xmlns:a16="http://schemas.microsoft.com/office/drawing/2014/main" id="{02728D55-B2D6-4927-A8DF-8F4E30958EDC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xfrm>
            <a:off x="12596301" y="4743209"/>
            <a:ext cx="238890" cy="171364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6</a:t>
            </a:fld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9A6329-3D6E-4112-9544-1FB1E559B6AB}"/>
              </a:ext>
            </a:extLst>
          </p:cNvPr>
          <p:cNvSpPr/>
          <p:nvPr/>
        </p:nvSpPr>
        <p:spPr>
          <a:xfrm>
            <a:off x="2784171" y="2185733"/>
            <a:ext cx="787478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3600" dirty="0">
                <a:solidFill>
                  <a:srgbClr val="7030A0"/>
                </a:solidFill>
                <a:latin typeface="Comic Sans MS" panose="030F0702030302020204" pitchFamily="66" charset="0"/>
              </a:rPr>
              <a:t>To be able to identify (magic e) in words.</a:t>
            </a:r>
          </a:p>
          <a:p>
            <a:endParaRPr lang="en-US" sz="36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endParaRPr lang="en-US" sz="3600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r>
              <a:rPr lang="en-US" sz="3600" dirty="0">
                <a:solidFill>
                  <a:srgbClr val="7030A0"/>
                </a:solidFill>
                <a:latin typeface="Comic Sans MS" panose="030F0702030302020204" pitchFamily="66" charset="0"/>
              </a:rPr>
              <a:t>2. To be able to read words with (magic e).</a:t>
            </a:r>
          </a:p>
          <a:p>
            <a:endParaRPr lang="en-US" sz="3600" dirty="0">
              <a:latin typeface="Comic Sans MS" panose="030F0702030302020204" pitchFamily="66" charset="0"/>
            </a:endParaRPr>
          </a:p>
          <a:p>
            <a:br>
              <a:rPr lang="en-US" sz="2400" dirty="0">
                <a:latin typeface="Comic Sans MS" panose="030F0702030302020204" pitchFamily="66" charset="0"/>
              </a:rPr>
            </a:br>
            <a:endParaRPr lang="en-US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621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E135A605-4A36-4A80-B534-C7E905EA57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0" b="1514"/>
          <a:stretch/>
        </p:blipFill>
        <p:spPr>
          <a:xfrm>
            <a:off x="20" y="10"/>
            <a:ext cx="12191980" cy="612133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AutoShape 5">
            <a:extLst>
              <a:ext uri="{FF2B5EF4-FFF2-40B4-BE49-F238E27FC236}">
                <a16:creationId xmlns:a16="http://schemas.microsoft.com/office/drawing/2014/main" id="{F37E6A8F-8B1B-41FE-9DD2-ADB043C82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8889" y="1196975"/>
            <a:ext cx="2808287" cy="914400"/>
          </a:xfrm>
          <a:prstGeom prst="octagon">
            <a:avLst>
              <a:gd name="adj" fmla="val 29287"/>
            </a:avLst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accent4">
                <a:alpha val="6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4800" dirty="0">
                <a:solidFill>
                  <a:schemeClr val="bg1"/>
                </a:solidFill>
                <a:latin typeface="Maiandra GD" pitchFamily="34" charset="0"/>
                <a:cs typeface="Arial" charset="0"/>
              </a:rPr>
              <a:t>cherry</a:t>
            </a:r>
            <a:endParaRPr lang="ru-RU" sz="4800" dirty="0">
              <a:solidFill>
                <a:schemeClr val="bg1"/>
              </a:solidFill>
              <a:latin typeface="Maiandra GD" pitchFamily="34" charset="0"/>
              <a:cs typeface="Arial" charset="0"/>
            </a:endParaRPr>
          </a:p>
        </p:txBody>
      </p:sp>
      <p:sp>
        <p:nvSpPr>
          <p:cNvPr id="10246" name="AutoShape 6">
            <a:extLst>
              <a:ext uri="{FF2B5EF4-FFF2-40B4-BE49-F238E27FC236}">
                <a16:creationId xmlns:a16="http://schemas.microsoft.com/office/drawing/2014/main" id="{8BE0CADD-2B36-487A-AEDC-02DB673C1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325" y="2349500"/>
            <a:ext cx="2808288" cy="914400"/>
          </a:xfrm>
          <a:prstGeom prst="octagon">
            <a:avLst>
              <a:gd name="adj" fmla="val 29287"/>
            </a:avLst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tx1">
                <a:alpha val="6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4400" dirty="0">
                <a:solidFill>
                  <a:schemeClr val="bg1"/>
                </a:solidFill>
                <a:latin typeface="Maiandra GD" pitchFamily="34" charset="0"/>
                <a:cs typeface="Arial" charset="0"/>
              </a:rPr>
              <a:t>shoes</a:t>
            </a:r>
            <a:endParaRPr lang="ru-RU" sz="4400" dirty="0">
              <a:solidFill>
                <a:schemeClr val="bg1"/>
              </a:solidFill>
              <a:latin typeface="Maiandra GD" pitchFamily="34" charset="0"/>
              <a:cs typeface="Arial" charset="0"/>
            </a:endParaRPr>
          </a:p>
        </p:txBody>
      </p:sp>
      <p:sp>
        <p:nvSpPr>
          <p:cNvPr id="10247" name="AutoShape 7">
            <a:extLst>
              <a:ext uri="{FF2B5EF4-FFF2-40B4-BE49-F238E27FC236}">
                <a16:creationId xmlns:a16="http://schemas.microsoft.com/office/drawing/2014/main" id="{C00DBEDB-2F6D-40D8-A3C0-F78A6C923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325" y="3500438"/>
            <a:ext cx="2808288" cy="914400"/>
          </a:xfrm>
          <a:prstGeom prst="octagon">
            <a:avLst>
              <a:gd name="adj" fmla="val 29287"/>
            </a:avLst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tx1">
                <a:alpha val="6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4400" dirty="0">
                <a:solidFill>
                  <a:schemeClr val="bg1"/>
                </a:solidFill>
                <a:latin typeface="Maiandra GD" pitchFamily="34" charset="0"/>
                <a:cs typeface="Arial" charset="0"/>
              </a:rPr>
              <a:t>telephone</a:t>
            </a:r>
            <a:endParaRPr lang="ru-RU" sz="3600" dirty="0">
              <a:solidFill>
                <a:schemeClr val="bg1"/>
              </a:solidFill>
              <a:latin typeface="Maiandra GD" pitchFamily="34" charset="0"/>
              <a:cs typeface="Arial" charset="0"/>
            </a:endParaRPr>
          </a:p>
        </p:txBody>
      </p:sp>
      <p:sp>
        <p:nvSpPr>
          <p:cNvPr id="10248" name="AutoShape 8">
            <a:extLst>
              <a:ext uri="{FF2B5EF4-FFF2-40B4-BE49-F238E27FC236}">
                <a16:creationId xmlns:a16="http://schemas.microsoft.com/office/drawing/2014/main" id="{660EA791-B102-49B7-BC1E-D69B078AF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8889" y="4724400"/>
            <a:ext cx="2808287" cy="914400"/>
          </a:xfrm>
          <a:prstGeom prst="octagon">
            <a:avLst>
              <a:gd name="adj" fmla="val 29287"/>
            </a:avLst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tx1">
                <a:alpha val="6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4400" dirty="0">
                <a:solidFill>
                  <a:schemeClr val="bg1"/>
                </a:solidFill>
                <a:latin typeface="Maiandra GD" pitchFamily="34" charset="0"/>
                <a:cs typeface="Arial" charset="0"/>
              </a:rPr>
              <a:t>ring</a:t>
            </a:r>
            <a:endParaRPr lang="ru-RU" sz="4400" dirty="0">
              <a:solidFill>
                <a:schemeClr val="bg1"/>
              </a:solidFill>
              <a:latin typeface="Maiandra GD" pitchFamily="34" charset="0"/>
              <a:cs typeface="Arial" charset="0"/>
            </a:endParaRPr>
          </a:p>
        </p:txBody>
      </p:sp>
      <p:pic>
        <p:nvPicPr>
          <p:cNvPr id="10251" name="Picture 11">
            <a:extLst>
              <a:ext uri="{FF2B5EF4-FFF2-40B4-BE49-F238E27FC236}">
                <a16:creationId xmlns:a16="http://schemas.microsoft.com/office/drawing/2014/main" id="{19D8B84B-A4B0-4E4A-971F-7BEAFCAB6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25" y="1125538"/>
            <a:ext cx="128905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8" name="Rectangle 12">
            <a:extLst>
              <a:ext uri="{FF2B5EF4-FFF2-40B4-BE49-F238E27FC236}">
                <a16:creationId xmlns:a16="http://schemas.microsoft.com/office/drawing/2014/main" id="{0C51DB89-820C-47BC-BD92-B7E21DBC2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2488" y="1557339"/>
            <a:ext cx="1079500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PT" altLang="en-US" sz="1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2D94BB-2B7A-41F2-AFCD-A1BA036EDFD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312" t="32492" r="18438" b="45553"/>
          <a:stretch/>
        </p:blipFill>
        <p:spPr>
          <a:xfrm>
            <a:off x="690727" y="721445"/>
            <a:ext cx="5013162" cy="5233682"/>
          </a:xfrm>
          <a:prstGeom prst="rect">
            <a:avLst/>
          </a:prstGeom>
        </p:spPr>
      </p:pic>
      <p:pic>
        <p:nvPicPr>
          <p:cNvPr id="4" name="FBB93DB0-259B-4B4B-A3E8-42F0B0F9BFC1">
            <a:hlinkClick r:id="" action="ppaction://media"/>
            <a:extLst>
              <a:ext uri="{FF2B5EF4-FFF2-40B4-BE49-F238E27FC236}">
                <a16:creationId xmlns:a16="http://schemas.microsoft.com/office/drawing/2014/main" id="{A7F92A55-4B46-46ED-A6C6-801E01F9FD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99304" y="6122504"/>
            <a:ext cx="1192696" cy="7354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2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2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2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5"/>
                  </p:tgtEl>
                </p:cond>
              </p:nextCondLst>
            </p:seq>
            <p:video>
              <p:cMediaNode vol="100000">
                <p:cTn id="5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AutoShape 5">
            <a:extLst>
              <a:ext uri="{FF2B5EF4-FFF2-40B4-BE49-F238E27FC236}">
                <a16:creationId xmlns:a16="http://schemas.microsoft.com/office/drawing/2014/main" id="{F3B677A7-2200-44A2-8E4D-BA10176A20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8889" y="1196975"/>
            <a:ext cx="2808287" cy="914400"/>
          </a:xfrm>
          <a:prstGeom prst="octagon">
            <a:avLst>
              <a:gd name="adj" fmla="val 29287"/>
            </a:avLst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tx1">
                <a:alpha val="6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4800" dirty="0">
                <a:solidFill>
                  <a:schemeClr val="bg1"/>
                </a:solidFill>
                <a:latin typeface="Maiandra GD" pitchFamily="34" charset="0"/>
                <a:cs typeface="Arial" charset="0"/>
              </a:rPr>
              <a:t>white</a:t>
            </a:r>
            <a:endParaRPr lang="ru-RU" sz="4800" dirty="0">
              <a:solidFill>
                <a:schemeClr val="bg1"/>
              </a:solidFill>
              <a:latin typeface="Maiandra GD" pitchFamily="34" charset="0"/>
              <a:cs typeface="Arial" charset="0"/>
            </a:endParaRPr>
          </a:p>
        </p:txBody>
      </p:sp>
      <p:sp>
        <p:nvSpPr>
          <p:cNvPr id="13318" name="AutoShape 6">
            <a:extLst>
              <a:ext uri="{FF2B5EF4-FFF2-40B4-BE49-F238E27FC236}">
                <a16:creationId xmlns:a16="http://schemas.microsoft.com/office/drawing/2014/main" id="{78D95B00-A10F-431C-8F49-62D53705E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325" y="2349500"/>
            <a:ext cx="2808288" cy="914400"/>
          </a:xfrm>
          <a:prstGeom prst="octagon">
            <a:avLst>
              <a:gd name="adj" fmla="val 29287"/>
            </a:avLst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tx1">
                <a:alpha val="6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4400" dirty="0">
                <a:solidFill>
                  <a:schemeClr val="bg1"/>
                </a:solidFill>
                <a:latin typeface="Maiandra GD" pitchFamily="34" charset="0"/>
                <a:cs typeface="Arial" charset="0"/>
              </a:rPr>
              <a:t>shoes</a:t>
            </a:r>
            <a:endParaRPr lang="ru-RU" sz="4400" dirty="0">
              <a:solidFill>
                <a:schemeClr val="bg1"/>
              </a:solidFill>
              <a:latin typeface="Maiandra GD" pitchFamily="34" charset="0"/>
              <a:cs typeface="Arial" charset="0"/>
            </a:endParaRPr>
          </a:p>
        </p:txBody>
      </p:sp>
      <p:sp>
        <p:nvSpPr>
          <p:cNvPr id="13319" name="AutoShape 7">
            <a:extLst>
              <a:ext uri="{FF2B5EF4-FFF2-40B4-BE49-F238E27FC236}">
                <a16:creationId xmlns:a16="http://schemas.microsoft.com/office/drawing/2014/main" id="{7C80FBA1-FA92-4BF3-8024-EF89D3EB6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325" y="3500438"/>
            <a:ext cx="2808288" cy="914400"/>
          </a:xfrm>
          <a:prstGeom prst="octagon">
            <a:avLst>
              <a:gd name="adj" fmla="val 29287"/>
            </a:avLst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tx1">
                <a:alpha val="6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4400" dirty="0">
                <a:solidFill>
                  <a:schemeClr val="bg1"/>
                </a:solidFill>
                <a:latin typeface="Maiandra GD" pitchFamily="34" charset="0"/>
                <a:cs typeface="Arial" charset="0"/>
              </a:rPr>
              <a:t>shop</a:t>
            </a:r>
            <a:endParaRPr lang="ru-RU" sz="3600" dirty="0">
              <a:solidFill>
                <a:schemeClr val="bg1"/>
              </a:solidFill>
              <a:latin typeface="Maiandra GD" pitchFamily="34" charset="0"/>
              <a:cs typeface="Arial" charset="0"/>
            </a:endParaRPr>
          </a:p>
        </p:txBody>
      </p:sp>
      <p:sp>
        <p:nvSpPr>
          <p:cNvPr id="13320" name="AutoShape 8">
            <a:extLst>
              <a:ext uri="{FF2B5EF4-FFF2-40B4-BE49-F238E27FC236}">
                <a16:creationId xmlns:a16="http://schemas.microsoft.com/office/drawing/2014/main" id="{BAEE34A4-241F-4FD4-8E45-C1DB9177E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8889" y="4724400"/>
            <a:ext cx="2808287" cy="914400"/>
          </a:xfrm>
          <a:prstGeom prst="octagon">
            <a:avLst>
              <a:gd name="adj" fmla="val 29287"/>
            </a:avLst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tx1">
                <a:alpha val="6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4400" dirty="0">
                <a:solidFill>
                  <a:schemeClr val="bg1"/>
                </a:solidFill>
                <a:latin typeface="Maiandra GD" pitchFamily="34" charset="0"/>
                <a:cs typeface="Arial" charset="0"/>
              </a:rPr>
              <a:t>shark</a:t>
            </a:r>
            <a:endParaRPr lang="ru-RU" sz="4400" dirty="0">
              <a:solidFill>
                <a:schemeClr val="bg1"/>
              </a:solidFill>
              <a:latin typeface="Maiandra GD" pitchFamily="34" charset="0"/>
              <a:cs typeface="Arial" charset="0"/>
            </a:endParaRPr>
          </a:p>
        </p:txBody>
      </p:sp>
      <p:pic>
        <p:nvPicPr>
          <p:cNvPr id="13327" name="Picture 15">
            <a:extLst>
              <a:ext uri="{FF2B5EF4-FFF2-40B4-BE49-F238E27FC236}">
                <a16:creationId xmlns:a16="http://schemas.microsoft.com/office/drawing/2014/main" id="{4224EC35-4EDB-4083-AAB0-1426E57D9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5" y="2349500"/>
            <a:ext cx="1289050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6D6BFE1-9D73-40D1-8D22-7D304A7806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884" t="35480" r="38962" b="46922"/>
          <a:stretch/>
        </p:blipFill>
        <p:spPr>
          <a:xfrm>
            <a:off x="530087" y="1256714"/>
            <a:ext cx="5326966" cy="3924886"/>
          </a:xfrm>
          <a:prstGeom prst="rect">
            <a:avLst/>
          </a:prstGeom>
        </p:spPr>
      </p:pic>
      <p:pic>
        <p:nvPicPr>
          <p:cNvPr id="12" name="FBB93DB0-259B-4B4B-A3E8-42F0B0F9BFC1">
            <a:hlinkClick r:id="" action="ppaction://media"/>
            <a:extLst>
              <a:ext uri="{FF2B5EF4-FFF2-40B4-BE49-F238E27FC236}">
                <a16:creationId xmlns:a16="http://schemas.microsoft.com/office/drawing/2014/main" id="{40E8178A-91CA-42DC-A13F-9171A911D4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99304" y="6122504"/>
            <a:ext cx="1192696" cy="735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3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3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3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3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4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100000">
                <p:cTn id="55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AutoShape 5">
            <a:extLst>
              <a:ext uri="{FF2B5EF4-FFF2-40B4-BE49-F238E27FC236}">
                <a16:creationId xmlns:a16="http://schemas.microsoft.com/office/drawing/2014/main" id="{52EBDA84-3786-4113-B6F4-730211EA8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177" y="4797152"/>
            <a:ext cx="2808287" cy="914400"/>
          </a:xfrm>
          <a:prstGeom prst="octagon">
            <a:avLst>
              <a:gd name="adj" fmla="val 29287"/>
            </a:avLst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tx1">
                <a:alpha val="6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4800" dirty="0">
                <a:solidFill>
                  <a:schemeClr val="bg1"/>
                </a:solidFill>
                <a:latin typeface="Maiandra GD" pitchFamily="34" charset="0"/>
                <a:cs typeface="Arial" charset="0"/>
              </a:rPr>
              <a:t>dolphin </a:t>
            </a:r>
            <a:endParaRPr lang="ru-RU" sz="4800" dirty="0">
              <a:latin typeface="Maiandra GD" pitchFamily="34" charset="0"/>
              <a:cs typeface="Arial" charset="0"/>
            </a:endParaRPr>
          </a:p>
        </p:txBody>
      </p:sp>
      <p:sp>
        <p:nvSpPr>
          <p:cNvPr id="14342" name="AutoShape 6">
            <a:extLst>
              <a:ext uri="{FF2B5EF4-FFF2-40B4-BE49-F238E27FC236}">
                <a16:creationId xmlns:a16="http://schemas.microsoft.com/office/drawing/2014/main" id="{A861782D-1992-41BA-843D-CD4C51B9E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325" y="2349500"/>
            <a:ext cx="2808288" cy="914400"/>
          </a:xfrm>
          <a:prstGeom prst="octagon">
            <a:avLst>
              <a:gd name="adj" fmla="val 29287"/>
            </a:avLst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tx1">
                <a:alpha val="6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4400" dirty="0">
                <a:solidFill>
                  <a:schemeClr val="bg1"/>
                </a:solidFill>
                <a:latin typeface="Maiandra GD" pitchFamily="34" charset="0"/>
                <a:cs typeface="Arial" charset="0"/>
              </a:rPr>
              <a:t>sandwich</a:t>
            </a:r>
            <a:r>
              <a:rPr lang="en-US" sz="4400" dirty="0">
                <a:latin typeface="Maiandra GD" pitchFamily="34" charset="0"/>
                <a:cs typeface="Arial" charset="0"/>
              </a:rPr>
              <a:t> </a:t>
            </a:r>
            <a:endParaRPr lang="ru-RU" sz="4400" dirty="0">
              <a:latin typeface="Maiandra GD" pitchFamily="34" charset="0"/>
              <a:cs typeface="Arial" charset="0"/>
            </a:endParaRPr>
          </a:p>
        </p:txBody>
      </p:sp>
      <p:sp>
        <p:nvSpPr>
          <p:cNvPr id="14343" name="AutoShape 7">
            <a:extLst>
              <a:ext uri="{FF2B5EF4-FFF2-40B4-BE49-F238E27FC236}">
                <a16:creationId xmlns:a16="http://schemas.microsoft.com/office/drawing/2014/main" id="{B19BC186-77BC-47E0-8F34-EAD11166A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325" y="3500438"/>
            <a:ext cx="2808288" cy="914400"/>
          </a:xfrm>
          <a:prstGeom prst="octagon">
            <a:avLst>
              <a:gd name="adj" fmla="val 29287"/>
            </a:avLst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tx1">
                <a:alpha val="6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4400" dirty="0">
                <a:solidFill>
                  <a:schemeClr val="bg1"/>
                </a:solidFill>
                <a:latin typeface="Maiandra GD" pitchFamily="34" charset="0"/>
                <a:cs typeface="Arial" charset="0"/>
              </a:rPr>
              <a:t>wheel</a:t>
            </a:r>
            <a:r>
              <a:rPr lang="en-US" sz="4400" dirty="0">
                <a:latin typeface="Maiandra GD" pitchFamily="34" charset="0"/>
                <a:cs typeface="Arial" charset="0"/>
              </a:rPr>
              <a:t> </a:t>
            </a:r>
            <a:endParaRPr lang="ru-RU" sz="3600" dirty="0">
              <a:latin typeface="Maiandra GD" pitchFamily="34" charset="0"/>
              <a:cs typeface="Arial" charset="0"/>
            </a:endParaRPr>
          </a:p>
        </p:txBody>
      </p:sp>
      <p:sp>
        <p:nvSpPr>
          <p:cNvPr id="14344" name="AutoShape 8">
            <a:extLst>
              <a:ext uri="{FF2B5EF4-FFF2-40B4-BE49-F238E27FC236}">
                <a16:creationId xmlns:a16="http://schemas.microsoft.com/office/drawing/2014/main" id="{121DD21B-43BF-4242-91DF-FFA3F166B1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177" y="1196752"/>
            <a:ext cx="2808287" cy="914400"/>
          </a:xfrm>
          <a:prstGeom prst="octagon">
            <a:avLst>
              <a:gd name="adj" fmla="val 29287"/>
            </a:avLst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tx1">
                <a:alpha val="6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4400" dirty="0">
                <a:solidFill>
                  <a:schemeClr val="bg1"/>
                </a:solidFill>
                <a:latin typeface="Maiandra GD" pitchFamily="34" charset="0"/>
                <a:cs typeface="Arial" charset="0"/>
              </a:rPr>
              <a:t>cheese</a:t>
            </a:r>
            <a:endParaRPr lang="ru-RU" sz="4400" dirty="0">
              <a:latin typeface="Maiandra GD" pitchFamily="34" charset="0"/>
              <a:cs typeface="Arial" charset="0"/>
            </a:endParaRPr>
          </a:p>
        </p:txBody>
      </p:sp>
      <p:pic>
        <p:nvPicPr>
          <p:cNvPr id="14349" name="Picture 13">
            <a:extLst>
              <a:ext uri="{FF2B5EF4-FFF2-40B4-BE49-F238E27FC236}">
                <a16:creationId xmlns:a16="http://schemas.microsoft.com/office/drawing/2014/main" id="{3F1F46AA-FC69-4148-8170-78CF221E7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5" y="692150"/>
            <a:ext cx="1289050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D7D88CE5-3946-4E43-9DE4-EC3B878215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65" y="2111152"/>
            <a:ext cx="5393635" cy="2929836"/>
          </a:xfrm>
          <a:prstGeom prst="rect">
            <a:avLst/>
          </a:prstGeom>
        </p:spPr>
      </p:pic>
      <p:pic>
        <p:nvPicPr>
          <p:cNvPr id="14" name="FBB93DB0-259B-4B4B-A3E8-42F0B0F9BFC1">
            <a:hlinkClick r:id="" action="ppaction://media"/>
            <a:extLst>
              <a:ext uri="{FF2B5EF4-FFF2-40B4-BE49-F238E27FC236}">
                <a16:creationId xmlns:a16="http://schemas.microsoft.com/office/drawing/2014/main" id="{CECF350D-1FBA-4EA7-9865-EDBBDBE530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99304" y="6122504"/>
            <a:ext cx="1192696" cy="735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3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43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3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43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4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100000">
                <p:cTn id="55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AutoShape 5">
            <a:extLst>
              <a:ext uri="{FF2B5EF4-FFF2-40B4-BE49-F238E27FC236}">
                <a16:creationId xmlns:a16="http://schemas.microsoft.com/office/drawing/2014/main" id="{41FD39E5-5102-44BF-9832-43EFD8DB4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8889" y="1196975"/>
            <a:ext cx="2808287" cy="914400"/>
          </a:xfrm>
          <a:prstGeom prst="octagon">
            <a:avLst>
              <a:gd name="adj" fmla="val 29287"/>
            </a:avLst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tx1">
                <a:alpha val="6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4800" dirty="0">
                <a:solidFill>
                  <a:schemeClr val="bg1"/>
                </a:solidFill>
                <a:latin typeface="Maiandra GD" pitchFamily="34" charset="0"/>
                <a:cs typeface="Arial" charset="0"/>
              </a:rPr>
              <a:t>wheel </a:t>
            </a:r>
            <a:endParaRPr lang="ru-RU" sz="4800" dirty="0">
              <a:solidFill>
                <a:schemeClr val="bg1"/>
              </a:solidFill>
              <a:latin typeface="Maiandra GD" pitchFamily="34" charset="0"/>
              <a:cs typeface="Arial" charset="0"/>
            </a:endParaRPr>
          </a:p>
        </p:txBody>
      </p:sp>
      <p:sp>
        <p:nvSpPr>
          <p:cNvPr id="11270" name="AutoShape 6">
            <a:extLst>
              <a:ext uri="{FF2B5EF4-FFF2-40B4-BE49-F238E27FC236}">
                <a16:creationId xmlns:a16="http://schemas.microsoft.com/office/drawing/2014/main" id="{235483D8-0C24-4440-879C-CBD0AFB22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176" y="4653136"/>
            <a:ext cx="2808288" cy="914400"/>
          </a:xfrm>
          <a:prstGeom prst="octagon">
            <a:avLst>
              <a:gd name="adj" fmla="val 29287"/>
            </a:avLst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tx1">
                <a:alpha val="6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4800" dirty="0">
                <a:solidFill>
                  <a:schemeClr val="bg1"/>
                </a:solidFill>
                <a:latin typeface="Maiandra GD" pitchFamily="34" charset="0"/>
                <a:cs typeface="Arial" charset="0"/>
              </a:rPr>
              <a:t>ring </a:t>
            </a:r>
            <a:endParaRPr lang="ru-RU" sz="4800" dirty="0">
              <a:solidFill>
                <a:schemeClr val="bg1"/>
              </a:solidFill>
              <a:latin typeface="Maiandra GD" pitchFamily="34" charset="0"/>
              <a:cs typeface="Arial" charset="0"/>
            </a:endParaRPr>
          </a:p>
        </p:txBody>
      </p:sp>
      <p:sp>
        <p:nvSpPr>
          <p:cNvPr id="11271" name="AutoShape 7">
            <a:extLst>
              <a:ext uri="{FF2B5EF4-FFF2-40B4-BE49-F238E27FC236}">
                <a16:creationId xmlns:a16="http://schemas.microsoft.com/office/drawing/2014/main" id="{FD7E3AA9-30FA-4737-AAD1-CF128945EB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325" y="3500438"/>
            <a:ext cx="2808288" cy="914400"/>
          </a:xfrm>
          <a:prstGeom prst="octagon">
            <a:avLst>
              <a:gd name="adj" fmla="val 29287"/>
            </a:avLst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tx1">
                <a:alpha val="6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4400" dirty="0">
                <a:solidFill>
                  <a:schemeClr val="bg1"/>
                </a:solidFill>
                <a:latin typeface="Maiandra GD" pitchFamily="34" charset="0"/>
                <a:cs typeface="Arial" charset="0"/>
              </a:rPr>
              <a:t>dolphin</a:t>
            </a:r>
            <a:endParaRPr lang="ru-RU" sz="3600" dirty="0">
              <a:solidFill>
                <a:schemeClr val="bg1"/>
              </a:solidFill>
              <a:latin typeface="Maiandra GD" pitchFamily="34" charset="0"/>
              <a:cs typeface="Arial" charset="0"/>
            </a:endParaRPr>
          </a:p>
        </p:txBody>
      </p:sp>
      <p:sp>
        <p:nvSpPr>
          <p:cNvPr id="11272" name="AutoShape 8">
            <a:extLst>
              <a:ext uri="{FF2B5EF4-FFF2-40B4-BE49-F238E27FC236}">
                <a16:creationId xmlns:a16="http://schemas.microsoft.com/office/drawing/2014/main" id="{E23F27BC-449A-4D29-8297-6C89DF50BD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8169" y="2348880"/>
            <a:ext cx="2808287" cy="914400"/>
          </a:xfrm>
          <a:prstGeom prst="octagon">
            <a:avLst>
              <a:gd name="adj" fmla="val 29287"/>
            </a:avLst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tx1">
                <a:alpha val="6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4400" dirty="0">
                <a:solidFill>
                  <a:schemeClr val="bg1"/>
                </a:solidFill>
                <a:latin typeface="Maiandra GD" pitchFamily="34" charset="0"/>
                <a:cs typeface="Arial" charset="0"/>
              </a:rPr>
              <a:t>shop</a:t>
            </a:r>
            <a:endParaRPr lang="ru-RU" sz="4400" dirty="0">
              <a:solidFill>
                <a:schemeClr val="bg1"/>
              </a:solidFill>
              <a:latin typeface="Maiandra GD" pitchFamily="34" charset="0"/>
              <a:cs typeface="Arial" charset="0"/>
            </a:endParaRPr>
          </a:p>
        </p:txBody>
      </p:sp>
      <p:pic>
        <p:nvPicPr>
          <p:cNvPr id="11279" name="Picture 15">
            <a:extLst>
              <a:ext uri="{FF2B5EF4-FFF2-40B4-BE49-F238E27FC236}">
                <a16:creationId xmlns:a16="http://schemas.microsoft.com/office/drawing/2014/main" id="{245FE723-1254-4B15-B84C-078A40735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4508500"/>
            <a:ext cx="1289050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46E730-E036-4530-B3BF-EC468B6A03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0808" t="50000" r="28692" b="31478"/>
          <a:stretch/>
        </p:blipFill>
        <p:spPr>
          <a:xfrm>
            <a:off x="735597" y="729777"/>
            <a:ext cx="4937760" cy="5067006"/>
          </a:xfrm>
          <a:prstGeom prst="rect">
            <a:avLst/>
          </a:prstGeom>
        </p:spPr>
      </p:pic>
      <p:pic>
        <p:nvPicPr>
          <p:cNvPr id="11" name="FBB93DB0-259B-4B4B-A3E8-42F0B0F9BFC1">
            <a:hlinkClick r:id="" action="ppaction://media"/>
            <a:extLst>
              <a:ext uri="{FF2B5EF4-FFF2-40B4-BE49-F238E27FC236}">
                <a16:creationId xmlns:a16="http://schemas.microsoft.com/office/drawing/2014/main" id="{E3222344-8622-4DB4-9CE7-7F6F14785F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99304" y="6122504"/>
            <a:ext cx="1192696" cy="735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2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2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2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4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100000">
                <p:cTn id="55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AutoShape 5">
            <a:extLst>
              <a:ext uri="{FF2B5EF4-FFF2-40B4-BE49-F238E27FC236}">
                <a16:creationId xmlns:a16="http://schemas.microsoft.com/office/drawing/2014/main" id="{3E88FC2E-85B8-4841-B375-FF6609D0B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8889" y="1196975"/>
            <a:ext cx="2808287" cy="914400"/>
          </a:xfrm>
          <a:prstGeom prst="octagon">
            <a:avLst>
              <a:gd name="adj" fmla="val 29287"/>
            </a:avLst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tx1">
                <a:alpha val="6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4800" dirty="0">
                <a:solidFill>
                  <a:schemeClr val="bg1"/>
                </a:solidFill>
                <a:latin typeface="Maiandra GD" pitchFamily="34" charset="0"/>
                <a:cs typeface="Arial" charset="0"/>
              </a:rPr>
              <a:t>swing</a:t>
            </a:r>
            <a:endParaRPr lang="ru-RU" sz="4800" dirty="0">
              <a:solidFill>
                <a:schemeClr val="bg1"/>
              </a:solidFill>
              <a:latin typeface="Maiandra GD" pitchFamily="34" charset="0"/>
              <a:cs typeface="Arial" charset="0"/>
            </a:endParaRPr>
          </a:p>
        </p:txBody>
      </p:sp>
      <p:sp>
        <p:nvSpPr>
          <p:cNvPr id="12294" name="AutoShape 6">
            <a:extLst>
              <a:ext uri="{FF2B5EF4-FFF2-40B4-BE49-F238E27FC236}">
                <a16:creationId xmlns:a16="http://schemas.microsoft.com/office/drawing/2014/main" id="{48D9E6C7-7071-4DAB-A02A-77F5F55F9E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325" y="2349500"/>
            <a:ext cx="2808288" cy="914400"/>
          </a:xfrm>
          <a:prstGeom prst="octagon">
            <a:avLst>
              <a:gd name="adj" fmla="val 29287"/>
            </a:avLst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tx1">
                <a:alpha val="6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4400" dirty="0">
                <a:solidFill>
                  <a:schemeClr val="bg1"/>
                </a:solidFill>
                <a:latin typeface="Maiandra GD" pitchFamily="34" charset="0"/>
                <a:cs typeface="Arial" charset="0"/>
              </a:rPr>
              <a:t>cheese</a:t>
            </a:r>
            <a:endParaRPr lang="ru-RU" sz="4400" dirty="0">
              <a:solidFill>
                <a:schemeClr val="bg1"/>
              </a:solidFill>
              <a:latin typeface="Maiandra GD" pitchFamily="34" charset="0"/>
              <a:cs typeface="Arial" charset="0"/>
            </a:endParaRPr>
          </a:p>
        </p:txBody>
      </p:sp>
      <p:sp>
        <p:nvSpPr>
          <p:cNvPr id="12295" name="AutoShape 7">
            <a:extLst>
              <a:ext uri="{FF2B5EF4-FFF2-40B4-BE49-F238E27FC236}">
                <a16:creationId xmlns:a16="http://schemas.microsoft.com/office/drawing/2014/main" id="{6AAC9D79-4E17-4091-8083-3BAA23A2D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0325" y="3500438"/>
            <a:ext cx="2808288" cy="914400"/>
          </a:xfrm>
          <a:prstGeom prst="octagon">
            <a:avLst>
              <a:gd name="adj" fmla="val 29287"/>
            </a:avLst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tx1">
                <a:alpha val="6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4400" dirty="0">
                <a:solidFill>
                  <a:schemeClr val="bg1"/>
                </a:solidFill>
                <a:latin typeface="Maiandra GD" pitchFamily="34" charset="0"/>
                <a:cs typeface="Arial" charset="0"/>
              </a:rPr>
              <a:t>wheel</a:t>
            </a:r>
            <a:endParaRPr lang="ru-RU" sz="3600" dirty="0">
              <a:solidFill>
                <a:schemeClr val="bg1"/>
              </a:solidFill>
              <a:latin typeface="Maiandra GD" pitchFamily="34" charset="0"/>
              <a:cs typeface="Arial" charset="0"/>
            </a:endParaRPr>
          </a:p>
        </p:txBody>
      </p:sp>
      <p:sp>
        <p:nvSpPr>
          <p:cNvPr id="12296" name="AutoShape 8">
            <a:extLst>
              <a:ext uri="{FF2B5EF4-FFF2-40B4-BE49-F238E27FC236}">
                <a16:creationId xmlns:a16="http://schemas.microsoft.com/office/drawing/2014/main" id="{5FD8407F-10AE-4284-AEFA-41D6D45C9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8889" y="4724400"/>
            <a:ext cx="2808287" cy="914400"/>
          </a:xfrm>
          <a:prstGeom prst="octagon">
            <a:avLst>
              <a:gd name="adj" fmla="val 29287"/>
            </a:avLst>
          </a:prstGeom>
          <a:solidFill>
            <a:schemeClr val="tx1">
              <a:alpha val="5294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tx1">
                <a:alpha val="6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4400" dirty="0">
                <a:solidFill>
                  <a:schemeClr val="bg1"/>
                </a:solidFill>
                <a:latin typeface="Maiandra GD" pitchFamily="34" charset="0"/>
                <a:cs typeface="Arial" charset="0"/>
              </a:rPr>
              <a:t>telephone</a:t>
            </a:r>
            <a:endParaRPr lang="ru-RU" sz="4400" dirty="0">
              <a:solidFill>
                <a:schemeClr val="bg1"/>
              </a:solidFill>
              <a:latin typeface="Maiandra GD" pitchFamily="34" charset="0"/>
              <a:cs typeface="Arial" charset="0"/>
            </a:endParaRPr>
          </a:p>
        </p:txBody>
      </p:sp>
      <p:pic>
        <p:nvPicPr>
          <p:cNvPr id="12300" name="Picture 12">
            <a:extLst>
              <a:ext uri="{FF2B5EF4-FFF2-40B4-BE49-F238E27FC236}">
                <a16:creationId xmlns:a16="http://schemas.microsoft.com/office/drawing/2014/main" id="{CA910EE5-B3FF-4375-B848-A597A4BD8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3" y="3357564"/>
            <a:ext cx="1289050" cy="96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C8347F-01E1-4A5C-8FB7-D3358CFE7E3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405" t="77533" r="31274" b="1336"/>
          <a:stretch/>
        </p:blipFill>
        <p:spPr>
          <a:xfrm>
            <a:off x="917367" y="1051063"/>
            <a:ext cx="4386471" cy="4425674"/>
          </a:xfrm>
          <a:prstGeom prst="rect">
            <a:avLst/>
          </a:prstGeom>
        </p:spPr>
      </p:pic>
      <p:pic>
        <p:nvPicPr>
          <p:cNvPr id="14" name="FBB93DB0-259B-4B4B-A3E8-42F0B0F9BFC1">
            <a:hlinkClick r:id="" action="ppaction://media"/>
            <a:extLst>
              <a:ext uri="{FF2B5EF4-FFF2-40B4-BE49-F238E27FC236}">
                <a16:creationId xmlns:a16="http://schemas.microsoft.com/office/drawing/2014/main" id="{CC255E9F-FA88-4B14-9020-5C6C0D071F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99304" y="6122504"/>
            <a:ext cx="1192696" cy="735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2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2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22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4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100000">
                <p:cTn id="55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38AEDB-0F4A-4171-B0DF-18FE6AA7C819}"/>
              </a:ext>
            </a:extLst>
          </p:cNvPr>
          <p:cNvSpPr/>
          <p:nvPr/>
        </p:nvSpPr>
        <p:spPr>
          <a:xfrm>
            <a:off x="1819059" y="767474"/>
            <a:ext cx="7399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Prepare your whiteboard</a:t>
            </a:r>
          </a:p>
        </p:txBody>
      </p:sp>
      <p:pic>
        <p:nvPicPr>
          <p:cNvPr id="1026" name="Picture 2" descr="Whiteboard Clip Art - Royalty Free - GoGraph">
            <a:extLst>
              <a:ext uri="{FF2B5EF4-FFF2-40B4-BE49-F238E27FC236}">
                <a16:creationId xmlns:a16="http://schemas.microsoft.com/office/drawing/2014/main" id="{F2D38407-F27B-4162-8EF8-9CCC39ECAF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82"/>
          <a:stretch/>
        </p:blipFill>
        <p:spPr bwMode="auto">
          <a:xfrm>
            <a:off x="6361044" y="2332965"/>
            <a:ext cx="4757529" cy="4173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21C3E7-3211-46C2-8E2B-EAA2C4AD1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be able to match and write words to make phrases.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22FB07-8F61-420F-9ABE-1C72944730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210" t="14802" r="14039" b="18499"/>
          <a:stretch/>
        </p:blipFill>
        <p:spPr>
          <a:xfrm>
            <a:off x="1073427" y="1690804"/>
            <a:ext cx="1448083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341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e Magic E Song">
            <a:hlinkClick r:id="" action="ppaction://media"/>
            <a:extLst>
              <a:ext uri="{FF2B5EF4-FFF2-40B4-BE49-F238E27FC236}">
                <a16:creationId xmlns:a16="http://schemas.microsoft.com/office/drawing/2014/main" id="{61F328AA-ACB0-49C0-A00E-0ED7C01BA0A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1667" y="159025"/>
            <a:ext cx="11702524" cy="602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341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0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8EE911-AB92-4DDC-BD32-12F94A206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9" y="218246"/>
            <a:ext cx="6626087" cy="64608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7E8C31-28B8-4A42-B1CC-641D727FDAB0}"/>
              </a:ext>
            </a:extLst>
          </p:cNvPr>
          <p:cNvSpPr txBox="1"/>
          <p:nvPr/>
        </p:nvSpPr>
        <p:spPr>
          <a:xfrm>
            <a:off x="8547652" y="2544417"/>
            <a:ext cx="3246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C00000"/>
                </a:solidFill>
                <a:latin typeface="Comic Sans MS" panose="030F0702030302020204" pitchFamily="66" charset="0"/>
              </a:rPr>
              <a:t>Page 30</a:t>
            </a:r>
          </a:p>
        </p:txBody>
      </p:sp>
    </p:spTree>
    <p:extLst>
      <p:ext uri="{BB962C8B-B14F-4D97-AF65-F5344CB8AC3E}">
        <p14:creationId xmlns:p14="http://schemas.microsoft.com/office/powerpoint/2010/main" val="962842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AFF94E-6890-464A-9BAD-11A2805EEE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77" t="22961" r="16692" b="50000"/>
          <a:stretch/>
        </p:blipFill>
        <p:spPr>
          <a:xfrm>
            <a:off x="201637" y="295626"/>
            <a:ext cx="11788726" cy="573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68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6F9A9-A770-44B8-BA5A-40E5D7743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start!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7F890BF0-B918-430E-9ADA-F4078E6F4AA1}"/>
              </a:ext>
            </a:extLst>
          </p:cNvPr>
          <p:cNvSpPr/>
          <p:nvPr/>
        </p:nvSpPr>
        <p:spPr>
          <a:xfrm rot="960955">
            <a:off x="9441893" y="1408323"/>
            <a:ext cx="556800" cy="1017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7170" name="Picture 2" descr="Activities for 2020 - IEEE Nigeria Section">
            <a:extLst>
              <a:ext uri="{FF2B5EF4-FFF2-40B4-BE49-F238E27FC236}">
                <a16:creationId xmlns:a16="http://schemas.microsoft.com/office/drawing/2014/main" id="{BDB3E35F-10CF-4243-AD73-96A185647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206" y="1050391"/>
            <a:ext cx="5329084" cy="4991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ame 3">
            <a:extLst>
              <a:ext uri="{FF2B5EF4-FFF2-40B4-BE49-F238E27FC236}">
                <a16:creationId xmlns:a16="http://schemas.microsoft.com/office/drawing/2014/main" id="{6E6F4610-B9FE-4E94-800A-9A7F39433404}"/>
              </a:ext>
            </a:extLst>
          </p:cNvPr>
          <p:cNvSpPr/>
          <p:nvPr/>
        </p:nvSpPr>
        <p:spPr>
          <a:xfrm>
            <a:off x="1913207" y="1059767"/>
            <a:ext cx="5326965" cy="4970584"/>
          </a:xfrm>
          <a:prstGeom prst="fram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963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A21E7C-4F75-4B13-B90E-4040AD566E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965" y="1116496"/>
            <a:ext cx="11410122" cy="4625008"/>
          </a:xfrm>
          <a:prstGeom prst="rect">
            <a:avLst/>
          </a:prstGeom>
        </p:spPr>
      </p:pic>
      <p:pic>
        <p:nvPicPr>
          <p:cNvPr id="2" name="F3B4DF38">
            <a:hlinkClick r:id="" action="ppaction://media"/>
            <a:extLst>
              <a:ext uri="{FF2B5EF4-FFF2-40B4-BE49-F238E27FC236}">
                <a16:creationId xmlns:a16="http://schemas.microsoft.com/office/drawing/2014/main" id="{9B513C0C-C055-49AB-B57D-3F13E849AD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36557" y="4032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52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2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E3F76A-4535-437A-B24A-8CA431F32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288" y="416202"/>
            <a:ext cx="11313423" cy="5799068"/>
          </a:xfrm>
          <a:prstGeom prst="rect">
            <a:avLst/>
          </a:prstGeom>
        </p:spPr>
      </p:pic>
      <p:pic>
        <p:nvPicPr>
          <p:cNvPr id="4" name="UAE Phonics G2 T1 20-21 track 26">
            <a:hlinkClick r:id="" action="ppaction://media"/>
            <a:extLst>
              <a:ext uri="{FF2B5EF4-FFF2-40B4-BE49-F238E27FC236}">
                <a16:creationId xmlns:a16="http://schemas.microsoft.com/office/drawing/2014/main" id="{B10BA3DF-5805-413C-A127-095A9BAD24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04590" y="416202"/>
            <a:ext cx="864913" cy="864913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F05B782-D8CE-4B5C-AD37-2C93A0CD40E7}"/>
              </a:ext>
            </a:extLst>
          </p:cNvPr>
          <p:cNvSpPr/>
          <p:nvPr/>
        </p:nvSpPr>
        <p:spPr>
          <a:xfrm>
            <a:off x="1364976" y="5406887"/>
            <a:ext cx="569844" cy="410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CD7A26-4756-4004-B095-CA9718B80343}"/>
              </a:ext>
            </a:extLst>
          </p:cNvPr>
          <p:cNvSpPr/>
          <p:nvPr/>
        </p:nvSpPr>
        <p:spPr>
          <a:xfrm>
            <a:off x="3604590" y="5406887"/>
            <a:ext cx="569844" cy="410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AA1461-CC4D-4545-82C9-2E65BF414AC2}"/>
              </a:ext>
            </a:extLst>
          </p:cNvPr>
          <p:cNvSpPr/>
          <p:nvPr/>
        </p:nvSpPr>
        <p:spPr>
          <a:xfrm>
            <a:off x="5956854" y="5406887"/>
            <a:ext cx="569844" cy="410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00B050"/>
                </a:solidFill>
              </a:rPr>
              <a:t>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139DE7-1D7D-4411-AD83-A6975E3387F2}"/>
              </a:ext>
            </a:extLst>
          </p:cNvPr>
          <p:cNvSpPr/>
          <p:nvPr/>
        </p:nvSpPr>
        <p:spPr>
          <a:xfrm>
            <a:off x="8017568" y="5406887"/>
            <a:ext cx="569844" cy="410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CC0066"/>
                </a:solidFill>
              </a:rPr>
              <a:t>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7A6197-E51C-4B65-A1AA-33EC944891DC}"/>
              </a:ext>
            </a:extLst>
          </p:cNvPr>
          <p:cNvSpPr/>
          <p:nvPr/>
        </p:nvSpPr>
        <p:spPr>
          <a:xfrm>
            <a:off x="10257180" y="5406887"/>
            <a:ext cx="569844" cy="410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800080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908786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1527B6-4A0D-4854-970A-E6D51F3E47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219200"/>
            <a:ext cx="11794435" cy="433346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9CD7288-8BEA-4BA2-A4BF-4FA723E74CF2}"/>
              </a:ext>
            </a:extLst>
          </p:cNvPr>
          <p:cNvSpPr/>
          <p:nvPr/>
        </p:nvSpPr>
        <p:spPr>
          <a:xfrm>
            <a:off x="4273823" y="4492487"/>
            <a:ext cx="569844" cy="410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00642D"/>
                </a:solidFill>
              </a:rPr>
              <a:t>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43E63E-F091-4F74-A36C-72CD39540770}"/>
              </a:ext>
            </a:extLst>
          </p:cNvPr>
          <p:cNvSpPr/>
          <p:nvPr/>
        </p:nvSpPr>
        <p:spPr>
          <a:xfrm>
            <a:off x="7215806" y="4492487"/>
            <a:ext cx="569844" cy="4108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FF0000"/>
                </a:solidFill>
              </a:rPr>
              <a:t>e</a:t>
            </a:r>
          </a:p>
        </p:txBody>
      </p:sp>
      <p:pic>
        <p:nvPicPr>
          <p:cNvPr id="10" name="UAE Phonics G2 T1 20-21 track 28">
            <a:hlinkClick r:id="" action="ppaction://media"/>
            <a:extLst>
              <a:ext uri="{FF2B5EF4-FFF2-40B4-BE49-F238E27FC236}">
                <a16:creationId xmlns:a16="http://schemas.microsoft.com/office/drawing/2014/main" id="{6724CFF7-3553-4886-8B00-F4B8DE433C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34067" y="947528"/>
            <a:ext cx="881272" cy="881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99794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273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07E8C31-28B8-4A42-B1CC-641D727FDAB0}"/>
              </a:ext>
            </a:extLst>
          </p:cNvPr>
          <p:cNvSpPr txBox="1"/>
          <p:nvPr/>
        </p:nvSpPr>
        <p:spPr>
          <a:xfrm>
            <a:off x="8547652" y="2544417"/>
            <a:ext cx="3246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C00000"/>
                </a:solidFill>
                <a:latin typeface="Comic Sans MS" panose="030F0702030302020204" pitchFamily="66" charset="0"/>
              </a:rPr>
              <a:t>Page 31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A4A5BC-C5AB-4EDD-9129-53387E2C81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26" t="20662" r="35217" b="11478"/>
          <a:stretch/>
        </p:blipFill>
        <p:spPr>
          <a:xfrm>
            <a:off x="1007167" y="-146788"/>
            <a:ext cx="5274364" cy="683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7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9824D0-5D21-4978-97BC-00928CC857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92" t="20293" r="23269" b="21422"/>
          <a:stretch/>
        </p:blipFill>
        <p:spPr>
          <a:xfrm>
            <a:off x="675249" y="422030"/>
            <a:ext cx="10255347" cy="627697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A455EE6-D7A9-4539-9B79-9449A6D5492F}"/>
              </a:ext>
            </a:extLst>
          </p:cNvPr>
          <p:cNvSpPr/>
          <p:nvPr/>
        </p:nvSpPr>
        <p:spPr>
          <a:xfrm>
            <a:off x="4386470" y="2796209"/>
            <a:ext cx="54578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111C1A-D302-4BC0-AF4B-E68716189C5F}"/>
              </a:ext>
            </a:extLst>
          </p:cNvPr>
          <p:cNvSpPr/>
          <p:nvPr/>
        </p:nvSpPr>
        <p:spPr>
          <a:xfrm>
            <a:off x="2140229" y="4923185"/>
            <a:ext cx="54578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29D5E9-8505-4E29-9D58-3F4D4FC96BF1}"/>
              </a:ext>
            </a:extLst>
          </p:cNvPr>
          <p:cNvSpPr/>
          <p:nvPr/>
        </p:nvSpPr>
        <p:spPr>
          <a:xfrm>
            <a:off x="4313585" y="4883427"/>
            <a:ext cx="54578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CC1E6C-7180-4F0B-82B8-BB69A0297D95}"/>
              </a:ext>
            </a:extLst>
          </p:cNvPr>
          <p:cNvSpPr/>
          <p:nvPr/>
        </p:nvSpPr>
        <p:spPr>
          <a:xfrm>
            <a:off x="8898841" y="4883426"/>
            <a:ext cx="54578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177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C2B0FB-28B2-4D34-9162-32EEF2AEB0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3062" y="4276800"/>
            <a:ext cx="2724744" cy="18293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EBDF25-6AD5-4851-AACA-3D18366492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895" y="269879"/>
            <a:ext cx="2342973" cy="1809096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ED2B0483-528F-478F-A721-AC7BB0942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</a:t>
            </a:r>
            <a:br>
              <a:rPr lang="en-US" dirty="0"/>
            </a:br>
            <a:r>
              <a:rPr lang="en-US" dirty="0"/>
              <a:t>Practice</a:t>
            </a:r>
          </a:p>
        </p:txBody>
      </p:sp>
      <p:pic>
        <p:nvPicPr>
          <p:cNvPr id="11" name="5 minute timer.mp4">
            <a:hlinkClick r:id="" action="ppaction://media"/>
            <a:extLst>
              <a:ext uri="{FF2B5EF4-FFF2-40B4-BE49-F238E27FC236}">
                <a16:creationId xmlns:a16="http://schemas.microsoft.com/office/drawing/2014/main" id="{A631B47E-9F86-4390-83A4-3CB64ADC8B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5191494"/>
            <a:ext cx="2864494" cy="16112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DADC77-994A-4ECD-ABC0-EFD1551A47A3}"/>
              </a:ext>
            </a:extLst>
          </p:cNvPr>
          <p:cNvSpPr txBox="1"/>
          <p:nvPr/>
        </p:nvSpPr>
        <p:spPr>
          <a:xfrm>
            <a:off x="147602" y="2403555"/>
            <a:ext cx="78169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https://www.liveworksheets.com/qa479259zo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D99D23-A2E7-44D2-A4A1-B7279D44E198}"/>
              </a:ext>
            </a:extLst>
          </p:cNvPr>
          <p:cNvSpPr txBox="1"/>
          <p:nvPr/>
        </p:nvSpPr>
        <p:spPr>
          <a:xfrm>
            <a:off x="147602" y="4276800"/>
            <a:ext cx="7816955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https://www.liveworksheets.com/dr438370oy</a:t>
            </a:r>
            <a:endParaRPr lang="en-US" sz="2800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39C8EB-2096-4C31-8D2A-C628204EC3A7}"/>
              </a:ext>
            </a:extLst>
          </p:cNvPr>
          <p:cNvSpPr txBox="1"/>
          <p:nvPr/>
        </p:nvSpPr>
        <p:spPr>
          <a:xfrm>
            <a:off x="147602" y="3385894"/>
            <a:ext cx="102818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D2A00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https://www.liveworksheets.com/worksheets/en/Phonics/Long_vowels/Long_Vowel_Sounds_gl1236449cx</a:t>
            </a:r>
            <a:endParaRPr lang="en-US" sz="2000" dirty="0">
              <a:solidFill>
                <a:srgbClr val="D2A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674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B00976-E4AF-4843-8478-1B318E1E2E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08" t="9416" r="26154" b="7466"/>
          <a:stretch/>
        </p:blipFill>
        <p:spPr>
          <a:xfrm>
            <a:off x="604911" y="0"/>
            <a:ext cx="815926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12006E-A8C3-4B92-97C4-E514BCEB8531}"/>
              </a:ext>
            </a:extLst>
          </p:cNvPr>
          <p:cNvSpPr txBox="1"/>
          <p:nvPr/>
        </p:nvSpPr>
        <p:spPr>
          <a:xfrm rot="1123789">
            <a:off x="9376008" y="1165598"/>
            <a:ext cx="167630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B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https://www.liveworksheets.com/qa479259zo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7521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4A4532-B195-4740-8FC6-F4229C5A28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85" t="12494" r="32154" b="6030"/>
          <a:stretch/>
        </p:blipFill>
        <p:spPr>
          <a:xfrm>
            <a:off x="1716258" y="0"/>
            <a:ext cx="931281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311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B94C1C-781E-4271-9579-B2467408DE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38" t="10237" r="32155" b="12802"/>
          <a:stretch/>
        </p:blipFill>
        <p:spPr>
          <a:xfrm>
            <a:off x="1308294" y="0"/>
            <a:ext cx="89329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0659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6538E5-D573-4008-BDFD-127B7D39176C}"/>
              </a:ext>
            </a:extLst>
          </p:cNvPr>
          <p:cNvSpPr txBox="1"/>
          <p:nvPr/>
        </p:nvSpPr>
        <p:spPr>
          <a:xfrm>
            <a:off x="358980" y="909731"/>
            <a:ext cx="1218028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https://www.liveworksheets.com/worksheets/en/English_as_a_Second_Language_(ESL)/Listening_comprehension/Magic_e_Worksheet_cz1693292gh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747D04-3FB6-419E-B090-746D51A066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885" t="10442" r="33769" b="10134"/>
          <a:stretch/>
        </p:blipFill>
        <p:spPr>
          <a:xfrm>
            <a:off x="2236763" y="0"/>
            <a:ext cx="8257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76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7FFB0B-7D2B-45EF-B21F-2D6CB19CF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62" t="10852" r="33192" b="5825"/>
          <a:stretch/>
        </p:blipFill>
        <p:spPr>
          <a:xfrm>
            <a:off x="1847557" y="0"/>
            <a:ext cx="7788812" cy="67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323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14621727-1D54-4E97-9D96-A5C7F9731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97" y="310666"/>
            <a:ext cx="9931406" cy="6236668"/>
          </a:xfrm>
          <a:prstGeom prst="rect">
            <a:avLst/>
          </a:prstGeom>
        </p:spPr>
      </p:pic>
      <p:pic>
        <p:nvPicPr>
          <p:cNvPr id="15" name="Picture 14" descr="Shape&#10;&#10;Description automatically generated">
            <a:extLst>
              <a:ext uri="{FF2B5EF4-FFF2-40B4-BE49-F238E27FC236}">
                <a16:creationId xmlns:a16="http://schemas.microsoft.com/office/drawing/2014/main" id="{B1A33B9E-825A-41EE-9A55-EDCD6E093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296" y="733424"/>
            <a:ext cx="1463082" cy="5095875"/>
          </a:xfrm>
          <a:prstGeom prst="rect">
            <a:avLst/>
          </a:prstGeom>
        </p:spPr>
      </p:pic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A69123FC-FE88-43D1-9965-07CFD3E979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208" y="0"/>
            <a:ext cx="1091388" cy="1071362"/>
          </a:xfrm>
          <a:prstGeom prst="rect">
            <a:avLst/>
          </a:prstGeo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C642606-1A57-4E0F-BE74-0968820A95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222" y="5531514"/>
            <a:ext cx="855360" cy="844299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3D90E79A-AC2F-4740-B217-5AF3E866FE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988" y="4858736"/>
            <a:ext cx="631216" cy="672778"/>
          </a:xfrm>
          <a:prstGeom prst="rect">
            <a:avLst/>
          </a:prstGeom>
        </p:spPr>
      </p:pic>
      <p:pic>
        <p:nvPicPr>
          <p:cNvPr id="8" name="Picture 2" descr="Goodbye Stock Illustrations – 8,363 Goodbye Stock Illustrations, Vectors &amp;  Clipart - Dreamstime">
            <a:extLst>
              <a:ext uri="{FF2B5EF4-FFF2-40B4-BE49-F238E27FC236}">
                <a16:creationId xmlns:a16="http://schemas.microsoft.com/office/drawing/2014/main" id="{0A3F7A6F-3C86-423B-AE48-1929C69DF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453" y="1027444"/>
            <a:ext cx="6768876" cy="240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00FC79-9B3B-4095-BA68-3119C51B9A48}"/>
              </a:ext>
            </a:extLst>
          </p:cNvPr>
          <p:cNvSpPr txBox="1"/>
          <p:nvPr/>
        </p:nvSpPr>
        <p:spPr>
          <a:xfrm>
            <a:off x="3519365" y="3843073"/>
            <a:ext cx="63690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6000" b="1" kern="0" dirty="0">
                <a:solidFill>
                  <a:srgbClr val="FF0000"/>
                </a:solidFill>
                <a:latin typeface="Barrio" panose="020B0604020202020204" charset="0"/>
                <a:cs typeface="Arial"/>
                <a:sym typeface="Arial"/>
              </a:rPr>
              <a:t>See you tomorrow!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BFDD983-9BFD-4FCF-AE47-C2E74A6E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be able to match and write words to make phrases.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07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Wood Type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131</TotalTime>
  <Words>227</Words>
  <Application>Microsoft Office PowerPoint</Application>
  <PresentationFormat>Widescreen</PresentationFormat>
  <Paragraphs>56</Paragraphs>
  <Slides>29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Barrio</vt:lpstr>
      <vt:lpstr>Comic Sans MS</vt:lpstr>
      <vt:lpstr>Georgia</vt:lpstr>
      <vt:lpstr>Maiandra GD</vt:lpstr>
      <vt:lpstr>Trebuchet MS</vt:lpstr>
      <vt:lpstr>Wingdings</vt:lpstr>
      <vt:lpstr>Wood Type</vt:lpstr>
      <vt:lpstr>Magic e</vt:lpstr>
      <vt:lpstr>PowerPoint Presentation</vt:lpstr>
      <vt:lpstr>PowerPoint Presentation</vt:lpstr>
      <vt:lpstr>PowerPoint Presentation</vt:lpstr>
      <vt:lpstr>PowerPoint Presentation</vt:lpstr>
      <vt:lpstr>Our learning Outcomes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start!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 Practice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Magic e</dc:title>
  <dc:creator>فاطمة صالح الجسمي</dc:creator>
  <cp:lastModifiedBy>آمنة الشحي</cp:lastModifiedBy>
  <cp:revision>18</cp:revision>
  <dcterms:created xsi:type="dcterms:W3CDTF">2021-09-29T07:47:13Z</dcterms:created>
  <dcterms:modified xsi:type="dcterms:W3CDTF">2021-10-06T05:49:38Z</dcterms:modified>
</cp:coreProperties>
</file>