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18"/>
  </p:notesMasterIdLst>
  <p:sldIdLst>
    <p:sldId id="280" r:id="rId5"/>
    <p:sldId id="295" r:id="rId6"/>
    <p:sldId id="267" r:id="rId7"/>
    <p:sldId id="260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8" r:id="rId17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2E02EB-2628-4793-8E84-3559BB88F7F1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A325998-FE39-42E5-A7AA-FE8A2E9D609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4929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0523E-DF3A-45FF-8D93-C0A35AB5B0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0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FF928C-6FED-4EC9-9A47-464DAEAD9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153EC5D-AAB0-4977-84CC-0158FA7F4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02DF71-718A-4652-B2C7-F0895AD4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552E34-AC6A-4529-80C5-87D1B5FC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82ACD6-6C7E-41A6-AB49-D8975183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444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A229C0-9912-4F32-8FC6-D55D7895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C201B6A-268A-4210-B80D-20DCC99EB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51218" y="1087499"/>
            <a:ext cx="2523836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5B7999-B2F2-4EB5-A8BA-177D088C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8F5ED0-2A1A-4F32-AF3C-7EC72163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B19D96-3033-4C89-BAAE-0C2EB4FA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4814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C07E73-D4CB-4BC8-ABF5-C914BAC83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0AA9B6-97FD-4C6C-A9AF-33A998D95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540248-4128-41D2-8C3D-BFB85A44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2F11A1-B5E8-40EB-A290-1F10BDDB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4FB451-646E-4296-A488-36EF7C7C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967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18D1A9-34C6-4153-A3EE-D1917732F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3A1A6FF-B79D-4039-96D0-CD111BFD7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7444CA-73D8-4F1D-90A6-40FD05DF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32700D-DC88-4EC4-8286-FB44501D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693880-7072-4DBC-813F-BFAB94234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52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43515C-7C99-407A-BF33-C0543AEA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E5565A-3B8D-48BF-A849-A1A8A1475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31457-5549-42AD-8BFB-693B3728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A73479-653F-41DB-A78F-3F7D4771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7386185-AF2A-4379-A1B1-63278661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80134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650B37-547B-4F19-9595-888767E7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5AADF3-B337-41E6-BE44-7CAB125CF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B95F84-5334-44CD-BFC7-5E8D333C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9026C0-4C8A-41F7-ABA0-A9F887D0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5148C3-A44F-478A-AB6D-71922142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0161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8ADD37-8312-481A-96E6-E4075112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D963FF-E720-42BD-AF6C-C7B4E6C1D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D65445-4844-4B8F-8C57-FAFF58007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16FC62-42EC-44D0-AA95-31388DDE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02957FA-B83F-4AA8-B503-4250C1C8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C8CA644-1B56-46E7-834C-9EF6DAFB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73195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749F3A-CE0A-4539-983E-54036F5A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E46EBC-E1F8-4722-82EE-72771D308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1B7A759-CB52-492F-BF25-1D6256253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3C88B42-C9CB-45DF-8608-002C11039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896CF14-9F08-440C-8557-0EE13DBE7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49E47F-B5E7-4B01-A0FF-B8EE89C4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6405B0-3C3D-4744-A77E-ED4870DA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F140716-48CB-40B4-92B5-1555B180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8991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658676-4D9F-4E80-8DD7-C5A9573D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4E1548E-3602-417E-B19F-11AE6E9C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7AC70D-EA95-4EE1-B2C1-38151EA7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5A2CFF9-B48B-4246-92E9-DF673786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94245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18B0E98-DD54-4388-90FC-532945B0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A085D5-3783-41D0-92F2-B3F7C47F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0A4FC71-C29C-4894-9D22-60B2C13D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3125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FDB9EF-7AE7-4D0B-89FA-A48FB3A0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029D144-4030-4FF2-8F4B-F872AC4F2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38A28E6-C829-4552-81C8-D90E3CD2D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2D928A-51DD-467C-953F-E1546661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FBBED41-9652-4EA8-AB73-39570A9F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7D5DBA-E302-46F2-97F9-C6CE67D3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4107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68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C0B789-9B6C-4AC7-93C3-A5C05453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C47A482-D0C5-43D9-9F5D-F82D9C99B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0630C61-EF6E-4E4D-95DF-22F6BFE7B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55D758E-B0DA-42DC-977C-151482C3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09FC764-55FC-433A-9279-B32A3F33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D1F7BF5-AEF8-4E9E-9D13-A9282B57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37275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F1D750-E6DC-4DED-81CB-8EAD3EEF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8742832-4EEF-46BC-BFA8-24D2F097B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CD5A79-118C-43DF-9E1E-3D23035D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A90F45-F72C-44A2-9323-1DF1472B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41FA2A-2DFE-42D0-8194-F81B8579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07381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0D7DAC7-4CE6-4FF9-AF70-DFD0E6FF7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59FCBBA-6FAC-41BA-985A-FDCC92D19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D933B5-077F-4000-87D0-3B06A7DE9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CDDFB7D-D22C-4A50-865A-44A3DD91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36D59-39D6-48D3-9F9C-02276700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37177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28D98C-3C0A-4CCF-BC9F-7BD40B7D5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9520C83-871A-4FE3-A25C-9D3560576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2C7ED6-0A9D-4A8C-9F0F-A99BBC2F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968DE94-CA2C-4A08-B9C5-4E99A366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9E794E-4D90-4D9A-95E1-5574AA4B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40389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8B1EEA-4D81-477C-A2FB-17D34607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0B0BD5-A5A3-4C43-975E-4F684BA6D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410B1F8-96AC-42E7-9FBE-CD17409A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CBB73D-EC98-49A8-9D1D-66E8403D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538A8D-BD2D-409F-A7FC-E4811123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7806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B70522-5053-42B1-BFB8-B91A5DE3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BBD7E70-36E8-4154-BB2C-3CF9E06CC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A11727-BFFC-4738-886E-AD9EE73E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9F78F6-D086-4024-B389-2FCC1CC8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CC2859-734A-4983-981F-AE5152C6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06898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59298E-0D7D-4024-A115-5EAF0D44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EE06D7-7646-40D7-A56E-A25D96080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A00C27D-1F78-4207-897B-42978440B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4BC943-49DA-492E-9FE0-37A5439D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A0AD417-A7A7-45A8-AEAE-8526E65F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149AB0F-8A0F-4616-A5B1-4449DE85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62635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221B9B-4753-4A51-80FC-DEA0606C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EEE280-D104-45E0-ABEE-2D0B83F49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351A528-9CE9-4AAD-A955-640074EF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9760E38-3347-49DA-8177-3DC1AF261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8DA544-6467-4203-B085-B9B8474B0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28B0320-AC30-44FA-B40E-ED1ECD0C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C42B5C8-0726-4F99-A8A2-F2B1E5EF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7F8AE92-14AE-4DA4-BDD3-BF418932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21274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64D767-63EC-4D18-B7C8-F34F604D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24B5CD7-2BCF-4314-A3C6-142AF628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302CDB8-DB84-4A25-9880-84BFC87C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6FFF9B6-260C-49D6-95C3-ECF8FBBE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31145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566948E-EE07-4770-8A70-C0C94F31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CCD8F1B-3F6B-45F6-92E7-8A3A7C1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71A184A-02C3-408B-A12A-B71BF8A8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262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BD3A5-1D47-419E-9C1C-C43A3E73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DB0-AD9C-455D-95D3-CAF560148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704B5B-A023-42FE-91C2-DF38396F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2D56E6-C271-425C-AD47-1DA44418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30A795-F646-4F0E-8732-06F3A375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7999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3F41B1-8130-4C44-8FAB-F7EC9B28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278725-B50E-449D-9B63-BC8E5026A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EFF7F66-035F-4F51-9735-377DB7F3A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BA759E-C0D9-4AB4-ADEF-27E75AE9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E4A4D34-65CB-4868-8921-C27F2F78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9B436A8-1596-4E77-96CB-34FDA089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97569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040C62-A5AC-4272-A103-8AA09C68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A471482-65C1-4A1F-BD1E-0792BE52B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F0DF34-FA01-46F4-A6C3-0333B2220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D3287D-3F05-4139-85A6-C521B8E0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89F0AA5-D5A7-4BF5-8A0F-B8EA0228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42326D-C794-4ED9-8BE9-0276DDB5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07027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4BD8D-A72F-49E8-A010-0E3220EB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6B76B26-1289-4B52-A186-64943103D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796547-65F3-4CD5-8C5A-6D62DF80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3B257-CC24-4C95-9866-61755942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2091F7-6593-410F-9499-3580821B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96236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9E70FFD-3318-4C56-9B53-B50F0B8B8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821352E-A3BA-4B3C-9E8B-65BBF09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E8C10E-3403-4F7C-9064-4112AB67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4BCC75-61AF-43BE-AE3F-81556289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C132F4-BBEC-4004-986A-F9BF7E0F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31890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CA7BC1-A877-42ED-BF80-E3562091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BB9E23C-7299-4F41-A71D-F4FB2B44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608C4CF-97A9-4B19-B30A-66EA2ED7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09D8879-8379-4B1E-AE70-F336E02F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96438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37063"/>
      </p:ext>
    </p:extLst>
  </p:cSld>
  <p:clrMapOvr>
    <a:masterClrMapping/>
  </p:clrMapOvr>
  <p:transition spd="slow">
    <p:cover dir="l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18543"/>
      </p:ext>
    </p:extLst>
  </p:cSld>
  <p:clrMapOvr>
    <a:masterClrMapping/>
  </p:clrMapOvr>
  <p:transition spd="slow">
    <p:cover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2104"/>
      </p:ext>
    </p:extLst>
  </p:cSld>
  <p:clrMapOvr>
    <a:masterClrMapping/>
  </p:clrMapOvr>
  <p:transition spd="slow">
    <p:cover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01406"/>
      </p:ext>
    </p:extLst>
  </p:cSld>
  <p:clrMapOvr>
    <a:masterClrMapping/>
  </p:clrMapOvr>
  <p:transition spd="slow">
    <p:cover dir="l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86073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8E712E-0661-493A-B098-BA72F356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4B6537F-00C7-458A-A582-1250622D8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F5A8E97-A07A-46C2-B6D7-060CCA6CE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5F91B36-99F5-4B41-B5AA-D64D7A8C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67A156-810D-4910-9E7F-53400BE2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46D24D8-6D18-4B62-A613-EBC8D0FC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60944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82433"/>
      </p:ext>
    </p:extLst>
  </p:cSld>
  <p:clrMapOvr>
    <a:masterClrMapping/>
  </p:clrMapOvr>
  <p:transition spd="slow">
    <p:cover dir="l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22524"/>
      </p:ext>
    </p:extLst>
  </p:cSld>
  <p:clrMapOvr>
    <a:masterClrMapping/>
  </p:clrMapOvr>
  <p:transition spd="slow">
    <p:cover dir="l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8035"/>
      </p:ext>
    </p:extLst>
  </p:cSld>
  <p:clrMapOvr>
    <a:masterClrMapping/>
  </p:clrMapOvr>
  <p:transition spd="slow">
    <p:cover dir="l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06526"/>
      </p:ext>
    </p:extLst>
  </p:cSld>
  <p:clrMapOvr>
    <a:masterClrMapping/>
  </p:clrMapOvr>
  <p:transition spd="slow">
    <p:cover dir="l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53518"/>
      </p:ext>
    </p:extLst>
  </p:cSld>
  <p:clrMapOvr>
    <a:masterClrMapping/>
  </p:clrMapOvr>
  <p:transition spd="slow">
    <p:cover dir="l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5793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079A49-5936-4382-B07E-00DCEF57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E04C990-F6C6-495B-A683-B2A47AB4E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75F0C9F-37D3-4237-B83A-65050478B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18D7472-A36F-43B0-B64F-43A17CCC5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95B97FC-C2BE-4D21-AA01-8B45D6606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E3023D2-80D1-4E81-9CAB-A1F1CB4A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93BC7CD-9292-4771-A454-242246B0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16565D-4DA5-4148-8831-5C4B6474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921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A5187C-5EE1-4751-8A52-9E3B6E54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A7644D3-0469-47BC-9F17-D8A53CB7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3EED2B5-7953-43D7-A477-E00AA9EA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4F9210D-959A-4CC8-89D9-8417FCCE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141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5A0E101-726C-4256-866E-49CBB8DE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08A6497-7B98-4E6A-BB1E-C8C35014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50A8EE-4534-4C27-A163-8CBEEB2D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918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29980A-C635-459A-A0FF-7E240D39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2ED7554-B1DD-4DC9-8726-1C1202BE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21B4BC-2259-4324-AA15-15F90CCE8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D4B6F90-531C-40C0-B2BA-A9BF245D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A061FF-8D68-4D84-8839-C3565F4E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6BF8BF-99F0-48C8-8D27-4E8FFB59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330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2746F8-68D7-4496-8A45-9D2B920B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29A1251-C399-4A44-AFC8-A9FAFBE32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1654644-5D52-4342-85E1-9088C58BA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8E0D79A-ED1C-4C52-99C4-03B7C03A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A9DA47-BFB3-4D71-880C-7E496420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7BC3FF-1F72-497F-A0C1-7BEFB5F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179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523D40FD-9A9E-430B-B5D7-DCF90C682894}"/>
              </a:ext>
            </a:extLst>
          </p:cNvPr>
          <p:cNvSpPr txBox="1"/>
          <p:nvPr userDrawn="1"/>
        </p:nvSpPr>
        <p:spPr>
          <a:xfrm>
            <a:off x="9669828" y="1891931"/>
            <a:ext cx="24003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solidFill>
                  <a:srgbClr val="C00000"/>
                </a:solidFill>
              </a:rPr>
              <a:t>عنوان الدرس : </a:t>
            </a:r>
          </a:p>
          <a:p>
            <a:pPr algn="ctr"/>
            <a:r>
              <a:rPr lang="ar-AE" sz="2400" b="1" dirty="0"/>
              <a:t>5-1 المصفوفات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9E8B0E7-B6DE-4AA3-B743-81A95CDD6FB1}"/>
              </a:ext>
            </a:extLst>
          </p:cNvPr>
          <p:cNvSpPr txBox="1"/>
          <p:nvPr userDrawn="1"/>
        </p:nvSpPr>
        <p:spPr>
          <a:xfrm>
            <a:off x="9669828" y="2797190"/>
            <a:ext cx="24003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نواتج التعلم </a:t>
            </a:r>
            <a:r>
              <a:rPr lang="ar-AE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ar-AE" dirty="0"/>
              <a:t>1</a:t>
            </a:r>
            <a:r>
              <a:rPr lang="ar-AE" b="1" dirty="0"/>
              <a:t>) </a:t>
            </a:r>
            <a:r>
              <a:rPr lang="ar-AE" b="1" dirty="0">
                <a:cs typeface="+mj-cs"/>
              </a:rPr>
              <a:t>التعرف علي مفاهيم المصفوفات</a:t>
            </a:r>
            <a:endParaRPr lang="ar-AE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09FBA3C-F8D1-4CBC-83FE-4AFFA993A693}"/>
              </a:ext>
            </a:extLst>
          </p:cNvPr>
          <p:cNvSpPr txBox="1"/>
          <p:nvPr userDrawn="1"/>
        </p:nvSpPr>
        <p:spPr>
          <a:xfrm>
            <a:off x="9669828" y="3780743"/>
            <a:ext cx="241633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dirty="0"/>
              <a:t>2</a:t>
            </a:r>
            <a:r>
              <a:rPr lang="ar-AE" b="1" dirty="0"/>
              <a:t>) التعرف علي خاصية تساوي مصفوفتين </a:t>
            </a:r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9C8E00F2-AF34-4878-B2E2-52639287E0B3}"/>
              </a:ext>
            </a:extLst>
          </p:cNvPr>
          <p:cNvCxnSpPr>
            <a:cxnSpLocks/>
          </p:cNvCxnSpPr>
          <p:nvPr userDrawn="1"/>
        </p:nvCxnSpPr>
        <p:spPr>
          <a:xfrm flipH="1">
            <a:off x="9551988" y="-1469"/>
            <a:ext cx="1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صورة 15">
            <a:extLst>
              <a:ext uri="{FF2B5EF4-FFF2-40B4-BE49-F238E27FC236}">
                <a16:creationId xmlns:a16="http://schemas.microsoft.com/office/drawing/2014/main" id="{67BE3460-6DFA-4E9D-B281-082FC4A9353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14491" y="138341"/>
            <a:ext cx="2124259" cy="16016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879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60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0D33A5B-A323-4332-B926-AEE6E31E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081F01-0291-487D-A6DB-F350FF570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E1DB18-B4AF-44DB-BB7E-B07CF5ABB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1F3CA-DB29-49F5-A823-41F83B2B2BB2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A14668-8CF9-469E-8421-591F6C4EA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3D3CB9-7A17-41E9-A782-5A62EF65E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029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7584E06-A44C-4508-AEF0-EA70C893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F9A4C3-69B4-49BA-A65D-15491ABAF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378A0A-3DB3-4535-A5AB-5BEED3080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4AAC5-9768-499A-B773-07748E8B0EA6}" type="datetimeFigureOut">
              <a:rPr lang="ar-AE" smtClean="0"/>
              <a:t>27/01/1442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564CC7-BCAE-4C49-8A3A-0FD5A40A4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CC2C041-5CE4-42BA-AE11-1610E050C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651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EE518-0AEA-4539-B620-9446262B0D65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5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ver dir="l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7A1E11BE-5CC8-4F59-8940-D838912DEED9}"/>
              </a:ext>
            </a:extLst>
          </p:cNvPr>
          <p:cNvSpPr/>
          <p:nvPr/>
        </p:nvSpPr>
        <p:spPr>
          <a:xfrm>
            <a:off x="4075679" y="638585"/>
            <a:ext cx="5486400" cy="609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/>
              <a:t>اكتب ما يستفاد من فيديو ؟</a:t>
            </a:r>
          </a:p>
        </p:txBody>
      </p:sp>
      <p:sp>
        <p:nvSpPr>
          <p:cNvPr id="7" name="سداسي 6">
            <a:extLst>
              <a:ext uri="{FF2B5EF4-FFF2-40B4-BE49-F238E27FC236}">
                <a16:creationId xmlns:a16="http://schemas.microsoft.com/office/drawing/2014/main" id="{648B4588-ACE7-4F12-94A3-9D8723371085}"/>
              </a:ext>
            </a:extLst>
          </p:cNvPr>
          <p:cNvSpPr/>
          <p:nvPr/>
        </p:nvSpPr>
        <p:spPr>
          <a:xfrm>
            <a:off x="1903446" y="2436067"/>
            <a:ext cx="1408922" cy="61072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/>
              <a:t>مدة المهمة </a:t>
            </a:r>
          </a:p>
          <a:p>
            <a:pPr algn="ctr"/>
            <a:r>
              <a:rPr lang="ar-AE" b="1" dirty="0"/>
              <a:t>دقيقتان</a:t>
            </a:r>
          </a:p>
        </p:txBody>
      </p:sp>
      <p:sp>
        <p:nvSpPr>
          <p:cNvPr id="8" name="سداسي 7">
            <a:extLst>
              <a:ext uri="{FF2B5EF4-FFF2-40B4-BE49-F238E27FC236}">
                <a16:creationId xmlns:a16="http://schemas.microsoft.com/office/drawing/2014/main" id="{59965EE8-356D-4BD7-B3DF-6DF6009A25EF}"/>
              </a:ext>
            </a:extLst>
          </p:cNvPr>
          <p:cNvSpPr/>
          <p:nvPr/>
        </p:nvSpPr>
        <p:spPr>
          <a:xfrm>
            <a:off x="2477278" y="516680"/>
            <a:ext cx="1520890" cy="853410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/>
              <a:t>ارسل اجابتك علي شات</a:t>
            </a:r>
          </a:p>
        </p:txBody>
      </p:sp>
      <p:pic>
        <p:nvPicPr>
          <p:cNvPr id="2" name="عربة">
            <a:hlinkClick r:id="" action="ppaction://media"/>
            <a:extLst>
              <a:ext uri="{FF2B5EF4-FFF2-40B4-BE49-F238E27FC236}">
                <a16:creationId xmlns:a16="http://schemas.microsoft.com/office/drawing/2014/main" id="{D8D9C23C-83EB-4863-9644-7AF101F6C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4045" y="1684952"/>
            <a:ext cx="6609669" cy="380083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7487960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1A8BDF-AC45-4F26-8A1A-7A974C58F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040" y="670553"/>
            <a:ext cx="5438775" cy="3429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BB96061-52B3-45F7-B4D9-658ECE9AA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604" y="1207681"/>
            <a:ext cx="3409950" cy="9239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D09E38-640A-4197-9DFA-B8992F29494C}"/>
              </a:ext>
            </a:extLst>
          </p:cNvPr>
          <p:cNvSpPr txBox="1"/>
          <p:nvPr/>
        </p:nvSpPr>
        <p:spPr>
          <a:xfrm>
            <a:off x="8581751" y="641948"/>
            <a:ext cx="83283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تمرين :</a:t>
            </a:r>
            <a:endParaRPr lang="ar-AE" sz="20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6FEDF0-FC80-414A-A0AB-574E23EB2E79}"/>
              </a:ext>
            </a:extLst>
          </p:cNvPr>
          <p:cNvSpPr txBox="1"/>
          <p:nvPr/>
        </p:nvSpPr>
        <p:spPr>
          <a:xfrm>
            <a:off x="8488815" y="2427205"/>
            <a:ext cx="8328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الحل : </a:t>
            </a:r>
            <a:endParaRPr lang="ar-AE" sz="20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A33DD01-A559-452C-B3F6-A9F06A6844DD}"/>
              </a:ext>
            </a:extLst>
          </p:cNvPr>
          <p:cNvSpPr txBox="1"/>
          <p:nvPr/>
        </p:nvSpPr>
        <p:spPr>
          <a:xfrm>
            <a:off x="1974393" y="3060994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x +3  = 6</a:t>
            </a:r>
            <a:endParaRPr lang="ar-AE" sz="2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46B241D-C6FC-477B-A692-91704C1E1361}"/>
              </a:ext>
            </a:extLst>
          </p:cNvPr>
          <p:cNvSpPr txBox="1"/>
          <p:nvPr/>
        </p:nvSpPr>
        <p:spPr>
          <a:xfrm>
            <a:off x="4752392" y="3028890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-1= y</a:t>
            </a:r>
            <a:endParaRPr lang="ar-AE" sz="20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9EB5B35-B72A-4E47-869E-8118ADFDC569}"/>
              </a:ext>
            </a:extLst>
          </p:cNvPr>
          <p:cNvSpPr txBox="1"/>
          <p:nvPr/>
        </p:nvSpPr>
        <p:spPr>
          <a:xfrm>
            <a:off x="7237006" y="3001451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4 = z-3</a:t>
            </a:r>
            <a:endParaRPr lang="ar-AE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82875A9-DEDD-4B6A-9EB7-F0CE4CB0B258}"/>
              </a:ext>
            </a:extLst>
          </p:cNvPr>
          <p:cNvSpPr txBox="1"/>
          <p:nvPr/>
        </p:nvSpPr>
        <p:spPr>
          <a:xfrm>
            <a:off x="1974393" y="3661263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x  = 3</a:t>
            </a:r>
            <a:endParaRPr lang="ar-AE" sz="20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269DD7-BF8A-4A6C-BBCE-830916C79227}"/>
              </a:ext>
            </a:extLst>
          </p:cNvPr>
          <p:cNvSpPr txBox="1"/>
          <p:nvPr/>
        </p:nvSpPr>
        <p:spPr>
          <a:xfrm>
            <a:off x="4752391" y="3661263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y =  -1</a:t>
            </a:r>
            <a:endParaRPr lang="ar-AE" sz="20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25A6FA8-9086-4AB0-A7E5-9FDB83682770}"/>
              </a:ext>
            </a:extLst>
          </p:cNvPr>
          <p:cNvSpPr txBox="1"/>
          <p:nvPr/>
        </p:nvSpPr>
        <p:spPr>
          <a:xfrm>
            <a:off x="7237006" y="3661263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z = 7</a:t>
            </a:r>
            <a:endParaRPr lang="ar-AE" sz="2000" b="1" dirty="0"/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8B27F4CE-9B05-4F5B-A4D0-3EFA9D957876}"/>
              </a:ext>
            </a:extLst>
          </p:cNvPr>
          <p:cNvCxnSpPr>
            <a:cxnSpLocks/>
          </p:cNvCxnSpPr>
          <p:nvPr/>
        </p:nvCxnSpPr>
        <p:spPr>
          <a:xfrm>
            <a:off x="6680718" y="2711665"/>
            <a:ext cx="0" cy="23828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0ECB6035-1D08-4FAA-A5E0-A94D3382A34E}"/>
              </a:ext>
            </a:extLst>
          </p:cNvPr>
          <p:cNvCxnSpPr/>
          <p:nvPr/>
        </p:nvCxnSpPr>
        <p:spPr>
          <a:xfrm>
            <a:off x="4024604" y="2753437"/>
            <a:ext cx="0" cy="22993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69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09B8EF0-EAA3-4CAE-8993-6DD4B5F052C0}"/>
              </a:ext>
            </a:extLst>
          </p:cNvPr>
          <p:cNvSpPr txBox="1"/>
          <p:nvPr/>
        </p:nvSpPr>
        <p:spPr>
          <a:xfrm>
            <a:off x="5131837" y="391776"/>
            <a:ext cx="3060136" cy="400110"/>
          </a:xfrm>
          <a:prstGeom prst="rect">
            <a:avLst/>
          </a:prstGeom>
          <a:ln w="38100"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11807"/>
                      <a:gd name="connsiteY0" fmla="*/ 0 h 400110"/>
                      <a:gd name="connsiteX1" fmla="*/ 3711807 w 3711807"/>
                      <a:gd name="connsiteY1" fmla="*/ 0 h 400110"/>
                      <a:gd name="connsiteX2" fmla="*/ 3711807 w 3711807"/>
                      <a:gd name="connsiteY2" fmla="*/ 400110 h 400110"/>
                      <a:gd name="connsiteX3" fmla="*/ 0 w 3711807"/>
                      <a:gd name="connsiteY3" fmla="*/ 400110 h 400110"/>
                      <a:gd name="connsiteX4" fmla="*/ 0 w 3711807"/>
                      <a:gd name="connsiteY4" fmla="*/ 0 h 400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1807" h="400110" fill="none" extrusionOk="0">
                        <a:moveTo>
                          <a:pt x="0" y="0"/>
                        </a:moveTo>
                        <a:cubicBezTo>
                          <a:pt x="1360831" y="-33775"/>
                          <a:pt x="2234792" y="138873"/>
                          <a:pt x="3711807" y="0"/>
                        </a:cubicBezTo>
                        <a:cubicBezTo>
                          <a:pt x="3692804" y="176509"/>
                          <a:pt x="3706439" y="303377"/>
                          <a:pt x="3711807" y="400110"/>
                        </a:cubicBezTo>
                        <a:cubicBezTo>
                          <a:pt x="3123645" y="262780"/>
                          <a:pt x="1001303" y="262254"/>
                          <a:pt x="0" y="400110"/>
                        </a:cubicBezTo>
                        <a:cubicBezTo>
                          <a:pt x="33885" y="315350"/>
                          <a:pt x="-10015" y="42916"/>
                          <a:pt x="0" y="0"/>
                        </a:cubicBezTo>
                        <a:close/>
                      </a:path>
                      <a:path w="3711807" h="400110" stroke="0" extrusionOk="0">
                        <a:moveTo>
                          <a:pt x="0" y="0"/>
                        </a:moveTo>
                        <a:cubicBezTo>
                          <a:pt x="1600949" y="-101487"/>
                          <a:pt x="3219702" y="-162162"/>
                          <a:pt x="3711807" y="0"/>
                        </a:cubicBezTo>
                        <a:cubicBezTo>
                          <a:pt x="3730702" y="62086"/>
                          <a:pt x="3739614" y="302688"/>
                          <a:pt x="3711807" y="400110"/>
                        </a:cubicBezTo>
                        <a:cubicBezTo>
                          <a:pt x="3145697" y="450175"/>
                          <a:pt x="448224" y="241661"/>
                          <a:pt x="0" y="400110"/>
                        </a:cubicBezTo>
                        <a:cubicBezTo>
                          <a:pt x="-10270" y="325784"/>
                          <a:pt x="-12788" y="575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حل كل من المعادلات التالية :</a:t>
            </a:r>
            <a:endParaRPr lang="ar-AE" sz="2000" b="1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68213D7-74A0-4E7A-96EA-A722F0AA07C5}"/>
              </a:ext>
            </a:extLst>
          </p:cNvPr>
          <p:cNvSpPr txBox="1"/>
          <p:nvPr/>
        </p:nvSpPr>
        <p:spPr>
          <a:xfrm>
            <a:off x="8265261" y="391776"/>
            <a:ext cx="11244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تمرين :</a:t>
            </a:r>
            <a:endParaRPr lang="ar-A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>
                <a:extLst>
                  <a:ext uri="{FF2B5EF4-FFF2-40B4-BE49-F238E27FC236}">
                    <a16:creationId xmlns:a16="http://schemas.microsoft.com/office/drawing/2014/main" id="{78C5BE9F-2C60-4545-A0F4-5196DF58901C}"/>
                  </a:ext>
                </a:extLst>
              </p:cNvPr>
              <p:cNvSpPr txBox="1"/>
              <p:nvPr/>
            </p:nvSpPr>
            <p:spPr>
              <a:xfrm>
                <a:off x="321908" y="1287127"/>
                <a:ext cx="2780523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mr>
                          </m:m>
                        </m:e>
                      </m:d>
                      <m:r>
                        <a:rPr lang="ar-AE" b="1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ar-A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4" name="مربع نص 3">
                <a:extLst>
                  <a:ext uri="{FF2B5EF4-FFF2-40B4-BE49-F238E27FC236}">
                    <a16:creationId xmlns:a16="http://schemas.microsoft.com/office/drawing/2014/main" id="{78C5BE9F-2C60-4545-A0F4-5196DF589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08" y="1287127"/>
                <a:ext cx="2780523" cy="369332"/>
              </a:xfrm>
              <a:prstGeom prst="rect">
                <a:avLst/>
              </a:prstGeom>
              <a:blipFill>
                <a:blip r:embed="rId2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36149D0B-2527-4905-A830-9E699B6847C2}"/>
                  </a:ext>
                </a:extLst>
              </p:cNvPr>
              <p:cNvSpPr txBox="1"/>
              <p:nvPr/>
            </p:nvSpPr>
            <p:spPr>
              <a:xfrm>
                <a:off x="242905" y="2624793"/>
                <a:ext cx="3458497" cy="40011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ar-AE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ar-AE" sz="20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𝟑𝐳</m:t>
                              </m:r>
                            </m:e>
                          </m:mr>
                        </m:m>
                      </m:e>
                    </m:d>
                    <m:r>
                      <a:rPr lang="ar-AE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AE" sz="2000" b="1" dirty="0"/>
                  <a:t> </a:t>
                </a:r>
                <a:r>
                  <a:rPr lang="en-US" sz="2000" b="1" dirty="0"/>
                  <a:t>=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36149D0B-2527-4905-A830-9E699B684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05" y="2624793"/>
                <a:ext cx="3458497" cy="400110"/>
              </a:xfrm>
              <a:prstGeom prst="rect">
                <a:avLst/>
              </a:prstGeom>
              <a:blipFill>
                <a:blip r:embed="rId3"/>
                <a:stretch>
                  <a:fillRect t="-10606" b="-2575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903C16EC-C98C-4A70-A8E3-F734AE2EFFB0}"/>
                  </a:ext>
                </a:extLst>
              </p:cNvPr>
              <p:cNvSpPr txBox="1"/>
              <p:nvPr/>
            </p:nvSpPr>
            <p:spPr>
              <a:xfrm>
                <a:off x="207126" y="4628633"/>
                <a:ext cx="3517640" cy="49295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</m:e>
                            </m:mr>
                          </m: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  <m:r>
                        <a:rPr lang="ar-AE" b="1" i="1" smtClean="0">
                          <a:latin typeface="Cambria Math" panose="02040503050406030204" pitchFamily="18" charset="0"/>
                        </a:rPr>
                        <m:t>  =   </m:t>
                      </m:r>
                      <m:d>
                        <m:dPr>
                          <m:begChr m:val="["/>
                          <m:endChr m:val="]"/>
                          <m:ctrlPr>
                            <a:rPr lang="ar-A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</m:e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𝟏𝟓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e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903C16EC-C98C-4A70-A8E3-F734AE2EF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26" y="4628633"/>
                <a:ext cx="3517640" cy="492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80B4660-4B46-4D87-A385-A8BD0A42C53F}"/>
              </a:ext>
            </a:extLst>
          </p:cNvPr>
          <p:cNvSpPr txBox="1"/>
          <p:nvPr/>
        </p:nvSpPr>
        <p:spPr>
          <a:xfrm>
            <a:off x="4682946" y="1046201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4x   = 12</a:t>
            </a:r>
            <a:endParaRPr lang="ar-AE" sz="20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7EA1E5D-A588-4022-B42C-746160FD4DB2}"/>
              </a:ext>
            </a:extLst>
          </p:cNvPr>
          <p:cNvSpPr txBox="1"/>
          <p:nvPr/>
        </p:nvSpPr>
        <p:spPr>
          <a:xfrm>
            <a:off x="4684665" y="1504345"/>
            <a:ext cx="112449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x   = 3</a:t>
            </a:r>
            <a:endParaRPr lang="ar-AE" sz="20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AFBAE50-7FFA-4125-AE70-8AD17DB803DC}"/>
              </a:ext>
            </a:extLst>
          </p:cNvPr>
          <p:cNvSpPr txBox="1"/>
          <p:nvPr/>
        </p:nvSpPr>
        <p:spPr>
          <a:xfrm>
            <a:off x="7294122" y="964119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3y   = -1</a:t>
            </a:r>
            <a:endParaRPr lang="ar-A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8FC25976-6E28-4AF9-B15F-BBC510C000E8}"/>
                  </a:ext>
                </a:extLst>
              </p:cNvPr>
              <p:cNvSpPr txBox="1"/>
              <p:nvPr/>
            </p:nvSpPr>
            <p:spPr>
              <a:xfrm>
                <a:off x="7338953" y="1396365"/>
                <a:ext cx="1127936" cy="53546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2000" b="1" dirty="0"/>
                  <a:t>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8FC25976-6E28-4AF9-B15F-BBC510C00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953" y="1396365"/>
                <a:ext cx="1127936" cy="535468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سهم: لليمين 14">
            <a:extLst>
              <a:ext uri="{FF2B5EF4-FFF2-40B4-BE49-F238E27FC236}">
                <a16:creationId xmlns:a16="http://schemas.microsoft.com/office/drawing/2014/main" id="{1C9F7798-9CA0-4F2A-8869-BBB4FE90C57E}"/>
              </a:ext>
            </a:extLst>
          </p:cNvPr>
          <p:cNvSpPr/>
          <p:nvPr/>
        </p:nvSpPr>
        <p:spPr>
          <a:xfrm>
            <a:off x="3702738" y="1263989"/>
            <a:ext cx="761307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99D456CD-6B2A-4848-A874-980CA55FE059}"/>
              </a:ext>
            </a:extLst>
          </p:cNvPr>
          <p:cNvSpPr/>
          <p:nvPr/>
        </p:nvSpPr>
        <p:spPr>
          <a:xfrm>
            <a:off x="3776124" y="2655484"/>
            <a:ext cx="761307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BADC5D9-8A2B-4AF8-B1CA-7CFAD414383E}"/>
              </a:ext>
            </a:extLst>
          </p:cNvPr>
          <p:cNvSpPr txBox="1"/>
          <p:nvPr/>
        </p:nvSpPr>
        <p:spPr>
          <a:xfrm>
            <a:off x="4686916" y="2299907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2x   = 5</a:t>
            </a:r>
            <a:endParaRPr lang="ar-A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مربع نص 18">
                <a:extLst>
                  <a:ext uri="{FF2B5EF4-FFF2-40B4-BE49-F238E27FC236}">
                    <a16:creationId xmlns:a16="http://schemas.microsoft.com/office/drawing/2014/main" id="{23A7C0F5-A500-4687-8A58-8400FC2CB592}"/>
                  </a:ext>
                </a:extLst>
              </p:cNvPr>
              <p:cNvSpPr txBox="1"/>
              <p:nvPr/>
            </p:nvSpPr>
            <p:spPr>
              <a:xfrm>
                <a:off x="4709839" y="2791154"/>
                <a:ext cx="962382" cy="5548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2000" b="1" dirty="0"/>
                  <a:t>x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19" name="مربع نص 18">
                <a:extLst>
                  <a:ext uri="{FF2B5EF4-FFF2-40B4-BE49-F238E27FC236}">
                    <a16:creationId xmlns:a16="http://schemas.microsoft.com/office/drawing/2014/main" id="{23A7C0F5-A500-4687-8A58-8400FC2C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39" y="2791154"/>
                <a:ext cx="962382" cy="554832"/>
              </a:xfrm>
              <a:prstGeom prst="rect">
                <a:avLst/>
              </a:prstGeom>
              <a:blipFill>
                <a:blip r:embed="rId6"/>
                <a:stretch>
                  <a:fillRect b="-430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E08B278-AA1B-41BD-A7DF-292B8CC49992}"/>
              </a:ext>
            </a:extLst>
          </p:cNvPr>
          <p:cNvSpPr txBox="1"/>
          <p:nvPr/>
        </p:nvSpPr>
        <p:spPr>
          <a:xfrm>
            <a:off x="6320071" y="2314974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3   = 3y</a:t>
            </a:r>
            <a:endParaRPr lang="ar-AE" sz="20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86E3E34-4BD8-478B-B99F-76AE29F32F20}"/>
              </a:ext>
            </a:extLst>
          </p:cNvPr>
          <p:cNvSpPr txBox="1"/>
          <p:nvPr/>
        </p:nvSpPr>
        <p:spPr>
          <a:xfrm>
            <a:off x="6402848" y="2800732"/>
            <a:ext cx="96238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y   = 1</a:t>
            </a:r>
            <a:endParaRPr lang="ar-AE" sz="20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A90B207-904C-47B6-90D9-383350FFA949}"/>
              </a:ext>
            </a:extLst>
          </p:cNvPr>
          <p:cNvSpPr txBox="1"/>
          <p:nvPr/>
        </p:nvSpPr>
        <p:spPr>
          <a:xfrm>
            <a:off x="8084226" y="2300547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3z   = 9</a:t>
            </a:r>
            <a:endParaRPr lang="ar-AE" sz="2000" b="1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672F888-3E57-4CE0-8967-1A7B93AC53B9}"/>
              </a:ext>
            </a:extLst>
          </p:cNvPr>
          <p:cNvSpPr txBox="1"/>
          <p:nvPr/>
        </p:nvSpPr>
        <p:spPr>
          <a:xfrm>
            <a:off x="8191973" y="2791154"/>
            <a:ext cx="96238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z   = 3</a:t>
            </a:r>
            <a:endParaRPr lang="ar-AE" sz="2000" b="1" dirty="0"/>
          </a:p>
        </p:txBody>
      </p:sp>
      <p:sp>
        <p:nvSpPr>
          <p:cNvPr id="24" name="سهم: لليمين 23">
            <a:extLst>
              <a:ext uri="{FF2B5EF4-FFF2-40B4-BE49-F238E27FC236}">
                <a16:creationId xmlns:a16="http://schemas.microsoft.com/office/drawing/2014/main" id="{06D47E13-D22B-406C-9540-80918D7664E5}"/>
              </a:ext>
            </a:extLst>
          </p:cNvPr>
          <p:cNvSpPr/>
          <p:nvPr/>
        </p:nvSpPr>
        <p:spPr>
          <a:xfrm>
            <a:off x="3841789" y="4675056"/>
            <a:ext cx="734008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4F9EC2A-3E9A-4B45-9809-AF9139A7FEDB}"/>
              </a:ext>
            </a:extLst>
          </p:cNvPr>
          <p:cNvSpPr txBox="1"/>
          <p:nvPr/>
        </p:nvSpPr>
        <p:spPr>
          <a:xfrm>
            <a:off x="4770228" y="4192227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4x-3   = 9</a:t>
            </a:r>
            <a:endParaRPr lang="ar-AE" sz="20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9302FF1-1855-46CD-B683-56855A803BAA}"/>
              </a:ext>
            </a:extLst>
          </p:cNvPr>
          <p:cNvSpPr txBox="1"/>
          <p:nvPr/>
        </p:nvSpPr>
        <p:spPr>
          <a:xfrm>
            <a:off x="6428926" y="4192227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3y   = -15</a:t>
            </a:r>
            <a:endParaRPr lang="ar-AE" sz="2000" b="1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A6A4FC7-8C43-4331-861F-C440BDB33390}"/>
              </a:ext>
            </a:extLst>
          </p:cNvPr>
          <p:cNvSpPr txBox="1"/>
          <p:nvPr/>
        </p:nvSpPr>
        <p:spPr>
          <a:xfrm>
            <a:off x="7916918" y="4196847"/>
            <a:ext cx="151249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2z+1   = 13</a:t>
            </a:r>
            <a:endParaRPr lang="ar-AE" sz="2000" b="1" dirty="0"/>
          </a:p>
        </p:txBody>
      </p: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BBCE61B1-1164-4AAD-9B7B-8A692DF798F0}"/>
              </a:ext>
            </a:extLst>
          </p:cNvPr>
          <p:cNvCxnSpPr/>
          <p:nvPr/>
        </p:nvCxnSpPr>
        <p:spPr>
          <a:xfrm flipH="1">
            <a:off x="0" y="2159791"/>
            <a:ext cx="949856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B7CECFD8-5642-489E-B604-34654C8EFB4C}"/>
              </a:ext>
            </a:extLst>
          </p:cNvPr>
          <p:cNvCxnSpPr/>
          <p:nvPr/>
        </p:nvCxnSpPr>
        <p:spPr>
          <a:xfrm>
            <a:off x="6549938" y="964119"/>
            <a:ext cx="0" cy="10732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67B4770C-AFA2-4C21-8B5A-357FC85DCAB1}"/>
              </a:ext>
            </a:extLst>
          </p:cNvPr>
          <p:cNvCxnSpPr/>
          <p:nvPr/>
        </p:nvCxnSpPr>
        <p:spPr>
          <a:xfrm>
            <a:off x="6136281" y="2314974"/>
            <a:ext cx="0" cy="10732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F9222702-6C7F-4B7C-BEF3-1F66CF95A56B}"/>
              </a:ext>
            </a:extLst>
          </p:cNvPr>
          <p:cNvCxnSpPr/>
          <p:nvPr/>
        </p:nvCxnSpPr>
        <p:spPr>
          <a:xfrm>
            <a:off x="7710044" y="2299907"/>
            <a:ext cx="0" cy="10732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E4B29F47-409F-4D2C-84F4-9D829905795E}"/>
              </a:ext>
            </a:extLst>
          </p:cNvPr>
          <p:cNvCxnSpPr/>
          <p:nvPr/>
        </p:nvCxnSpPr>
        <p:spPr>
          <a:xfrm flipH="1">
            <a:off x="34060" y="3935717"/>
            <a:ext cx="949856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FD4AEF3C-A79F-4A12-8DF1-C74F01983B96}"/>
              </a:ext>
            </a:extLst>
          </p:cNvPr>
          <p:cNvCxnSpPr>
            <a:cxnSpLocks/>
          </p:cNvCxnSpPr>
          <p:nvPr/>
        </p:nvCxnSpPr>
        <p:spPr>
          <a:xfrm>
            <a:off x="6096000" y="4230335"/>
            <a:ext cx="0" cy="157330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EFA36302-2B1E-4496-AF55-8B5A0835570F}"/>
              </a:ext>
            </a:extLst>
          </p:cNvPr>
          <p:cNvCxnSpPr>
            <a:cxnSpLocks/>
          </p:cNvCxnSpPr>
          <p:nvPr/>
        </p:nvCxnSpPr>
        <p:spPr>
          <a:xfrm>
            <a:off x="7790909" y="4230335"/>
            <a:ext cx="0" cy="14520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4BA23DC-AACA-4C98-AA5F-B6C98B3D7232}"/>
              </a:ext>
            </a:extLst>
          </p:cNvPr>
          <p:cNvSpPr txBox="1"/>
          <p:nvPr/>
        </p:nvSpPr>
        <p:spPr>
          <a:xfrm>
            <a:off x="4802558" y="4721801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4x  = 12</a:t>
            </a:r>
            <a:endParaRPr lang="ar-AE" sz="2000" b="1" dirty="0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61BF9723-4F04-411A-B909-C0BC980CA8CC}"/>
              </a:ext>
            </a:extLst>
          </p:cNvPr>
          <p:cNvSpPr txBox="1"/>
          <p:nvPr/>
        </p:nvSpPr>
        <p:spPr>
          <a:xfrm>
            <a:off x="4788861" y="5311533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x  = 3</a:t>
            </a:r>
            <a:endParaRPr lang="ar-AE" sz="2000" b="1" dirty="0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2727A3F2-3835-4ADA-95ED-D22E6C69243C}"/>
              </a:ext>
            </a:extLst>
          </p:cNvPr>
          <p:cNvSpPr txBox="1"/>
          <p:nvPr/>
        </p:nvSpPr>
        <p:spPr>
          <a:xfrm>
            <a:off x="6436211" y="4689358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y   = -5</a:t>
            </a:r>
            <a:endParaRPr lang="ar-AE" sz="2000" b="1" dirty="0"/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DD623E86-4B97-414F-A176-395E5388D41E}"/>
              </a:ext>
            </a:extLst>
          </p:cNvPr>
          <p:cNvSpPr txBox="1"/>
          <p:nvPr/>
        </p:nvSpPr>
        <p:spPr>
          <a:xfrm>
            <a:off x="8043907" y="4721801"/>
            <a:ext cx="11104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2z  = 12</a:t>
            </a:r>
            <a:endParaRPr lang="ar-AE" sz="2000" b="1" dirty="0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013907D-72FE-437C-B254-147915741079}"/>
              </a:ext>
            </a:extLst>
          </p:cNvPr>
          <p:cNvSpPr txBox="1"/>
          <p:nvPr/>
        </p:nvSpPr>
        <p:spPr>
          <a:xfrm>
            <a:off x="8024956" y="5254725"/>
            <a:ext cx="11104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z  = 6</a:t>
            </a:r>
            <a:endParaRPr lang="ar-AE" sz="2000" b="1" dirty="0"/>
          </a:p>
        </p:txBody>
      </p:sp>
    </p:spTree>
    <p:extLst>
      <p:ext uri="{BB962C8B-B14F-4D97-AF65-F5344CB8AC3E}">
        <p14:creationId xmlns:p14="http://schemas.microsoft.com/office/powerpoint/2010/main" val="421929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5D1368-5EC8-42FF-98F5-7F775D952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354" y="1301038"/>
            <a:ext cx="3095625" cy="97155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FC1C148-6569-441A-9F10-6A628E48D170}"/>
              </a:ext>
            </a:extLst>
          </p:cNvPr>
          <p:cNvSpPr txBox="1"/>
          <p:nvPr/>
        </p:nvSpPr>
        <p:spPr>
          <a:xfrm>
            <a:off x="4876517" y="622805"/>
            <a:ext cx="3060136" cy="400110"/>
          </a:xfrm>
          <a:prstGeom prst="rect">
            <a:avLst/>
          </a:prstGeom>
          <a:ln w="38100"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11807"/>
                      <a:gd name="connsiteY0" fmla="*/ 0 h 400110"/>
                      <a:gd name="connsiteX1" fmla="*/ 3711807 w 3711807"/>
                      <a:gd name="connsiteY1" fmla="*/ 0 h 400110"/>
                      <a:gd name="connsiteX2" fmla="*/ 3711807 w 3711807"/>
                      <a:gd name="connsiteY2" fmla="*/ 400110 h 400110"/>
                      <a:gd name="connsiteX3" fmla="*/ 0 w 3711807"/>
                      <a:gd name="connsiteY3" fmla="*/ 400110 h 400110"/>
                      <a:gd name="connsiteX4" fmla="*/ 0 w 3711807"/>
                      <a:gd name="connsiteY4" fmla="*/ 0 h 400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1807" h="400110" fill="none" extrusionOk="0">
                        <a:moveTo>
                          <a:pt x="0" y="0"/>
                        </a:moveTo>
                        <a:cubicBezTo>
                          <a:pt x="1360831" y="-33775"/>
                          <a:pt x="2234792" y="138873"/>
                          <a:pt x="3711807" y="0"/>
                        </a:cubicBezTo>
                        <a:cubicBezTo>
                          <a:pt x="3692804" y="176509"/>
                          <a:pt x="3706439" y="303377"/>
                          <a:pt x="3711807" y="400110"/>
                        </a:cubicBezTo>
                        <a:cubicBezTo>
                          <a:pt x="3123645" y="262780"/>
                          <a:pt x="1001303" y="262254"/>
                          <a:pt x="0" y="400110"/>
                        </a:cubicBezTo>
                        <a:cubicBezTo>
                          <a:pt x="33885" y="315350"/>
                          <a:pt x="-10015" y="42916"/>
                          <a:pt x="0" y="0"/>
                        </a:cubicBezTo>
                        <a:close/>
                      </a:path>
                      <a:path w="3711807" h="400110" stroke="0" extrusionOk="0">
                        <a:moveTo>
                          <a:pt x="0" y="0"/>
                        </a:moveTo>
                        <a:cubicBezTo>
                          <a:pt x="1600949" y="-101487"/>
                          <a:pt x="3219702" y="-162162"/>
                          <a:pt x="3711807" y="0"/>
                        </a:cubicBezTo>
                        <a:cubicBezTo>
                          <a:pt x="3730702" y="62086"/>
                          <a:pt x="3739614" y="302688"/>
                          <a:pt x="3711807" y="400110"/>
                        </a:cubicBezTo>
                        <a:cubicBezTo>
                          <a:pt x="3145697" y="450175"/>
                          <a:pt x="448224" y="241661"/>
                          <a:pt x="0" y="400110"/>
                        </a:cubicBezTo>
                        <a:cubicBezTo>
                          <a:pt x="-10270" y="325784"/>
                          <a:pt x="-12788" y="575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حل كل من المعادلات التالية :</a:t>
            </a:r>
            <a:endParaRPr lang="ar-AE" sz="2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1D992CF-BFAD-45DF-AEC0-D727E5A34C82}"/>
              </a:ext>
            </a:extLst>
          </p:cNvPr>
          <p:cNvSpPr txBox="1"/>
          <p:nvPr/>
        </p:nvSpPr>
        <p:spPr>
          <a:xfrm>
            <a:off x="8087979" y="606380"/>
            <a:ext cx="11244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تمرين :</a:t>
            </a:r>
            <a:endParaRPr lang="ar-AE" sz="20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8CCD1A9-39C9-4D4E-8BD1-B0C26B7B4FCA}"/>
              </a:ext>
            </a:extLst>
          </p:cNvPr>
          <p:cNvSpPr txBox="1"/>
          <p:nvPr/>
        </p:nvSpPr>
        <p:spPr>
          <a:xfrm>
            <a:off x="8087979" y="2592692"/>
            <a:ext cx="1124496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الحل :</a:t>
            </a:r>
            <a:endParaRPr lang="ar-AE" sz="20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B77FEA8-AEFB-40A7-AC48-A049E64609EB}"/>
              </a:ext>
            </a:extLst>
          </p:cNvPr>
          <p:cNvSpPr txBox="1"/>
          <p:nvPr/>
        </p:nvSpPr>
        <p:spPr>
          <a:xfrm>
            <a:off x="7936654" y="3228945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x  = 2</a:t>
            </a:r>
            <a:endParaRPr lang="ar-AE" sz="2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1DE4296-8FD9-4B37-9777-5F420A6BA2E0}"/>
              </a:ext>
            </a:extLst>
          </p:cNvPr>
          <p:cNvSpPr txBox="1"/>
          <p:nvPr/>
        </p:nvSpPr>
        <p:spPr>
          <a:xfrm>
            <a:off x="7936653" y="3749104"/>
            <a:ext cx="11279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y  = -5</a:t>
            </a:r>
            <a:endParaRPr lang="ar-AE" sz="2000" b="1" dirty="0"/>
          </a:p>
        </p:txBody>
      </p:sp>
    </p:spTree>
    <p:extLst>
      <p:ext uri="{BB962C8B-B14F-4D97-AF65-F5344CB8AC3E}">
        <p14:creationId xmlns:p14="http://schemas.microsoft.com/office/powerpoint/2010/main" val="25026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87EAAB4-136C-46A3-BC36-AEF7F9177047}"/>
              </a:ext>
            </a:extLst>
          </p:cNvPr>
          <p:cNvSpPr txBox="1"/>
          <p:nvPr/>
        </p:nvSpPr>
        <p:spPr>
          <a:xfrm>
            <a:off x="2800487" y="1337818"/>
            <a:ext cx="5662378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4000" b="1" dirty="0"/>
              <a:t>اكتب ما تعلمت من الدرس واكتب اجابتك علي شات   </a:t>
            </a:r>
          </a:p>
        </p:txBody>
      </p:sp>
      <p:pic>
        <p:nvPicPr>
          <p:cNvPr id="3" name="1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66209D2A-E8E9-4828-93DF-B69B810ECF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3189" y="3111531"/>
            <a:ext cx="3858535" cy="2170426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sp>
        <p:nvSpPr>
          <p:cNvPr id="4" name="سداسي 3">
            <a:extLst>
              <a:ext uri="{FF2B5EF4-FFF2-40B4-BE49-F238E27FC236}">
                <a16:creationId xmlns:a16="http://schemas.microsoft.com/office/drawing/2014/main" id="{2528F42B-3C87-450D-A309-11196CBCD909}"/>
              </a:ext>
            </a:extLst>
          </p:cNvPr>
          <p:cNvSpPr/>
          <p:nvPr/>
        </p:nvSpPr>
        <p:spPr>
          <a:xfrm>
            <a:off x="905071" y="1602935"/>
            <a:ext cx="1408922" cy="61072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/>
              <a:t>مدة المهمة </a:t>
            </a:r>
          </a:p>
          <a:p>
            <a:pPr algn="ctr"/>
            <a:r>
              <a:rPr lang="ar-AE" b="1" dirty="0"/>
              <a:t>دقيقتان</a:t>
            </a:r>
          </a:p>
        </p:txBody>
      </p:sp>
    </p:spTree>
    <p:extLst>
      <p:ext uri="{BB962C8B-B14F-4D97-AF65-F5344CB8AC3E}">
        <p14:creationId xmlns:p14="http://schemas.microsoft.com/office/powerpoint/2010/main" val="36478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9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F2FB4B6-3218-40D5-9FA8-998C7ADA6137}"/>
              </a:ext>
            </a:extLst>
          </p:cNvPr>
          <p:cNvSpPr/>
          <p:nvPr/>
        </p:nvSpPr>
        <p:spPr>
          <a:xfrm>
            <a:off x="1613008" y="302674"/>
            <a:ext cx="8965984" cy="1452564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الأشياء الواجب توافر في كل حصة دراسية :</a:t>
            </a:r>
            <a:endParaRPr lang="en-US" sz="4400" b="1" dirty="0"/>
          </a:p>
        </p:txBody>
      </p:sp>
      <p:pic>
        <p:nvPicPr>
          <p:cNvPr id="3" name="Picture 6" descr="الرياضيات المتكاملة دليل المعلم الفصل الدراسي الأول للصف العاشر - ملفاتي">
            <a:extLst>
              <a:ext uri="{FF2B5EF4-FFF2-40B4-BE49-F238E27FC236}">
                <a16:creationId xmlns:a16="http://schemas.microsoft.com/office/drawing/2014/main" id="{7949E5E4-E97B-4694-9AA1-B9B68C86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252" y="2052299"/>
            <a:ext cx="2950020" cy="379520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صورة تحتوي على إلكترونيات, حاسبة, جالس, كمبيوتر&#10;&#10;تم إنشاء الوصف تلقائياً">
            <a:extLst>
              <a:ext uri="{FF2B5EF4-FFF2-40B4-BE49-F238E27FC236}">
                <a16:creationId xmlns:a16="http://schemas.microsoft.com/office/drawing/2014/main" id="{F162CC07-8009-4E6D-B614-A0122ABB3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18" y="2685840"/>
            <a:ext cx="1235912" cy="2685853"/>
          </a:xfrm>
          <a:prstGeom prst="rect">
            <a:avLst/>
          </a:prstGeom>
          <a:solidFill>
            <a:srgbClr val="C00000"/>
          </a:solidFill>
          <a:ln w="57150" cap="sq" cmpd="thickThin">
            <a:solidFill>
              <a:srgbClr val="C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" name="Picture 2" descr="بينتيل تنشيط تلميح قلم رصاص ميكانيكي 0.7: Amazon.ae">
            <a:extLst>
              <a:ext uri="{FF2B5EF4-FFF2-40B4-BE49-F238E27FC236}">
                <a16:creationId xmlns:a16="http://schemas.microsoft.com/office/drawing/2014/main" id="{8B85837D-66BC-4D5F-A7BB-E58899D6A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26" y="2315284"/>
            <a:ext cx="1811814" cy="286870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A0B12F9-0B4F-47DE-A8C8-C9A3DD86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11113"/>
          <a:stretch>
            <a:fillRect/>
          </a:stretch>
        </p:blipFill>
        <p:spPr bwMode="auto">
          <a:xfrm>
            <a:off x="6274002" y="2363766"/>
            <a:ext cx="2410609" cy="3099354"/>
          </a:xfrm>
          <a:prstGeom prst="rect">
            <a:avLst/>
          </a:prstGeom>
          <a:solidFill>
            <a:srgbClr val="C00000"/>
          </a:solidFill>
          <a:ln w="57150">
            <a:solidFill>
              <a:srgbClr val="C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4" descr="Image result for قلم رصاص">
            <a:extLst>
              <a:ext uri="{FF2B5EF4-FFF2-40B4-BE49-F238E27FC236}">
                <a16:creationId xmlns:a16="http://schemas.microsoft.com/office/drawing/2014/main" id="{9FFE38E0-3F98-41B0-8FF3-BD72464C2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4" y="2363766"/>
            <a:ext cx="1709120" cy="2330968"/>
          </a:xfrm>
          <a:prstGeom prst="rect">
            <a:avLst/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6" descr="Image result for ممحاة">
            <a:extLst>
              <a:ext uri="{FF2B5EF4-FFF2-40B4-BE49-F238E27FC236}">
                <a16:creationId xmlns:a16="http://schemas.microsoft.com/office/drawing/2014/main" id="{28C4B980-8668-4C4A-ADDE-5B8BB903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04" y="4531905"/>
            <a:ext cx="996950" cy="839788"/>
          </a:xfrm>
          <a:prstGeom prst="rect">
            <a:avLst/>
          </a:prstGeom>
          <a:solidFill>
            <a:srgbClr val="C00000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2836168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6927" y="291975"/>
            <a:ext cx="5190333" cy="99405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ar-AE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5-1  المصفوفات 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3788" y="2192388"/>
            <a:ext cx="263383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ar-AE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Arial" panose="020B0604020202020204" pitchFamily="34" charset="0"/>
              </a:rPr>
              <a:t>نواتج التعلم </a:t>
            </a:r>
            <a:r>
              <a:rPr lang="ar-AE" sz="28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A1C4778-4E78-4E46-B0F1-6D32667E6D30}"/>
              </a:ext>
            </a:extLst>
          </p:cNvPr>
          <p:cNvSpPr txBox="1"/>
          <p:nvPr/>
        </p:nvSpPr>
        <p:spPr>
          <a:xfrm>
            <a:off x="786765" y="2999992"/>
            <a:ext cx="396788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rtl="0"/>
            <a:r>
              <a:rPr lang="ar-AE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</a:t>
            </a:r>
            <a:r>
              <a:rPr lang="ar-AE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) </a:t>
            </a:r>
            <a:r>
              <a:rPr lang="ar-AE" sz="24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التعرف علي مفاهيم المصفوفات .</a:t>
            </a:r>
            <a:endParaRPr lang="ar-AE" sz="24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52AA14A-1F01-4634-939D-431BA4F9BDBF}"/>
              </a:ext>
            </a:extLst>
          </p:cNvPr>
          <p:cNvSpPr txBox="1"/>
          <p:nvPr/>
        </p:nvSpPr>
        <p:spPr>
          <a:xfrm>
            <a:off x="745963" y="3621969"/>
            <a:ext cx="404948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ar-AE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2) </a:t>
            </a:r>
            <a:r>
              <a:rPr lang="ar-AE" sz="24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التعرف علي خاصية تساوي مصفوفتين </a:t>
            </a:r>
            <a:r>
              <a:rPr lang="ar-AE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.</a:t>
            </a:r>
            <a:endParaRPr lang="ar-AE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875317-28D9-4E4E-B392-CB094FB86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605" y="1535480"/>
            <a:ext cx="6296025" cy="4533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95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78F7325B-5CF8-4782-8E64-3025B845D8F7}"/>
                  </a:ext>
                </a:extLst>
              </p:cNvPr>
              <p:cNvSpPr txBox="1"/>
              <p:nvPr/>
            </p:nvSpPr>
            <p:spPr>
              <a:xfrm>
                <a:off x="3164295" y="1133879"/>
                <a:ext cx="3293460" cy="10766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l"/>
                <a:r>
                  <a:rPr lang="en-US" sz="2400" b="1" dirty="0"/>
                  <a:t>A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ar-AE" sz="2400" b="1" dirty="0"/>
              </a:p>
            </p:txBody>
          </p:sp>
        </mc:Choice>
        <mc:Fallback xmlns="">
          <p:sp>
            <p:nvSpPr>
              <p:cNvPr id="2" name="مربع نص 1">
                <a:extLst>
                  <a:ext uri="{FF2B5EF4-FFF2-40B4-BE49-F238E27FC236}">
                    <a16:creationId xmlns:a16="http://schemas.microsoft.com/office/drawing/2014/main" id="{78F7325B-5CF8-4782-8E64-3025B845D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5" y="1133879"/>
                <a:ext cx="3293460" cy="1076641"/>
              </a:xfrm>
              <a:prstGeom prst="rect">
                <a:avLst/>
              </a:prstGeom>
              <a:blipFill>
                <a:blip r:embed="rId2"/>
                <a:stretch>
                  <a:fillRect l="-258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6D8D6E8-5AF0-4235-86C9-04ABDEDA3590}"/>
              </a:ext>
            </a:extLst>
          </p:cNvPr>
          <p:cNvGrpSpPr/>
          <p:nvPr/>
        </p:nvGrpSpPr>
        <p:grpSpPr>
          <a:xfrm>
            <a:off x="6334000" y="1196470"/>
            <a:ext cx="1382128" cy="951458"/>
            <a:chOff x="5867519" y="947711"/>
            <a:chExt cx="1382128" cy="951458"/>
          </a:xfrm>
        </p:grpSpPr>
        <p:sp>
          <p:nvSpPr>
            <p:cNvPr id="7" name="قوس كبير أيمن 6">
              <a:extLst>
                <a:ext uri="{FF2B5EF4-FFF2-40B4-BE49-F238E27FC236}">
                  <a16:creationId xmlns:a16="http://schemas.microsoft.com/office/drawing/2014/main" id="{BE248104-DA18-476E-B22B-26D824683722}"/>
                </a:ext>
              </a:extLst>
            </p:cNvPr>
            <p:cNvSpPr/>
            <p:nvPr/>
          </p:nvSpPr>
          <p:spPr>
            <a:xfrm>
              <a:off x="5867519" y="947711"/>
              <a:ext cx="214366" cy="951458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C81239EA-D584-4223-879A-34ADBDADBA53}"/>
                </a:ext>
              </a:extLst>
            </p:cNvPr>
            <p:cNvSpPr txBox="1"/>
            <p:nvPr/>
          </p:nvSpPr>
          <p:spPr>
            <a:xfrm>
              <a:off x="6195288" y="1223385"/>
              <a:ext cx="1054359" cy="400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3 صفوف </a:t>
              </a:r>
              <a:endParaRPr lang="ar-AE" sz="2000" b="1" dirty="0"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6D409DD-6A6F-4699-9447-D0D2FDC11075}"/>
              </a:ext>
            </a:extLst>
          </p:cNvPr>
          <p:cNvGrpSpPr/>
          <p:nvPr/>
        </p:nvGrpSpPr>
        <p:grpSpPr>
          <a:xfrm>
            <a:off x="3761846" y="379818"/>
            <a:ext cx="2427165" cy="736697"/>
            <a:chOff x="3993505" y="211014"/>
            <a:chExt cx="1841236" cy="736697"/>
          </a:xfrm>
        </p:grpSpPr>
        <p:sp>
          <p:nvSpPr>
            <p:cNvPr id="9" name="قوس كبير أيمن 8">
              <a:extLst>
                <a:ext uri="{FF2B5EF4-FFF2-40B4-BE49-F238E27FC236}">
                  <a16:creationId xmlns:a16="http://schemas.microsoft.com/office/drawing/2014/main" id="{FD8D6369-24A0-4050-BB05-E691EC8D6F82}"/>
                </a:ext>
              </a:extLst>
            </p:cNvPr>
            <p:cNvSpPr/>
            <p:nvPr/>
          </p:nvSpPr>
          <p:spPr>
            <a:xfrm rot="16200000">
              <a:off x="4792703" y="-94327"/>
              <a:ext cx="242840" cy="1841236"/>
            </a:xfrm>
            <a:prstGeom prst="rightBrace">
              <a:avLst/>
            </a:prstGeom>
            <a:ln w="28575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ED96508-1D81-478C-9B78-0B6490AC6F5D}"/>
                </a:ext>
              </a:extLst>
            </p:cNvPr>
            <p:cNvSpPr txBox="1"/>
            <p:nvPr/>
          </p:nvSpPr>
          <p:spPr>
            <a:xfrm>
              <a:off x="4347825" y="211014"/>
              <a:ext cx="1054359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4 أعمدة</a:t>
              </a:r>
              <a:endParaRPr lang="ar-AE" sz="2000" b="1" dirty="0"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6FBB97F-72D9-4B68-A8BD-23B40ED6B916}"/>
              </a:ext>
            </a:extLst>
          </p:cNvPr>
          <p:cNvSpPr txBox="1"/>
          <p:nvPr/>
        </p:nvSpPr>
        <p:spPr>
          <a:xfrm>
            <a:off x="1514237" y="4689229"/>
            <a:ext cx="610222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المصفوفة التي تحتوي علي </a:t>
            </a:r>
            <a:r>
              <a:rPr lang="en-US" sz="2000" b="1" dirty="0"/>
              <a:t>m</a:t>
            </a:r>
            <a:r>
              <a:rPr lang="ar-AE" sz="2000" b="1" dirty="0"/>
              <a:t> صفوف و </a:t>
            </a:r>
            <a:r>
              <a:rPr lang="en-US" sz="2000" b="1" dirty="0"/>
              <a:t>n  </a:t>
            </a:r>
            <a:r>
              <a:rPr lang="ar-AE" sz="2000" b="1" dirty="0"/>
              <a:t> من أعمدة  هي </a:t>
            </a:r>
            <a:r>
              <a:rPr lang="en-US" sz="2000" b="1" dirty="0"/>
              <a:t>n</a:t>
            </a:r>
            <a:r>
              <a:rPr lang="ar-AE" sz="2000" b="1" dirty="0"/>
              <a:t> ×</a:t>
            </a:r>
            <a:r>
              <a:rPr lang="en-US" sz="2000" b="1" dirty="0"/>
              <a:t>   m </a:t>
            </a:r>
            <a:r>
              <a:rPr lang="ar-AE" sz="2000" b="1" dirty="0"/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2C5253-A6B9-417F-930E-F9FB0C812911}"/>
              </a:ext>
            </a:extLst>
          </p:cNvPr>
          <p:cNvSpPr txBox="1"/>
          <p:nvPr/>
        </p:nvSpPr>
        <p:spPr>
          <a:xfrm>
            <a:off x="7736715" y="4711685"/>
            <a:ext cx="162317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أبعاد المصفوفة </a:t>
            </a:r>
            <a:endParaRPr lang="ar-AE" sz="20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A5C9653-02A3-4391-A0D5-FD37F2199556}"/>
              </a:ext>
            </a:extLst>
          </p:cNvPr>
          <p:cNvSpPr txBox="1"/>
          <p:nvPr/>
        </p:nvSpPr>
        <p:spPr>
          <a:xfrm>
            <a:off x="7415912" y="379818"/>
            <a:ext cx="20436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مفاهيم المصفوفات </a:t>
            </a:r>
            <a:endParaRPr lang="ar-AE" sz="20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4996971-5D42-4B75-A47E-EF27D1B1B0BC}"/>
              </a:ext>
            </a:extLst>
          </p:cNvPr>
          <p:cNvSpPr txBox="1"/>
          <p:nvPr/>
        </p:nvSpPr>
        <p:spPr>
          <a:xfrm>
            <a:off x="7633829" y="2459501"/>
            <a:ext cx="162317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المصفوفة </a:t>
            </a:r>
            <a:endParaRPr lang="ar-AE" sz="20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5124EEB-9AD6-453F-82FC-229DA6B84397}"/>
              </a:ext>
            </a:extLst>
          </p:cNvPr>
          <p:cNvSpPr txBox="1"/>
          <p:nvPr/>
        </p:nvSpPr>
        <p:spPr>
          <a:xfrm>
            <a:off x="1735114" y="2451466"/>
            <a:ext cx="579440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 هي مجموعة مستطيلة من المتغيرات أو الثوابت في صفوف وأعمدة</a:t>
            </a:r>
            <a:r>
              <a:rPr lang="en-US" sz="2000" b="1" dirty="0"/>
              <a:t> </a:t>
            </a:r>
            <a:r>
              <a:rPr lang="ar-AE" sz="2000" b="1" dirty="0"/>
              <a:t>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D6B9426-7635-46CD-888C-738F1A1A7F7F}"/>
              </a:ext>
            </a:extLst>
          </p:cNvPr>
          <p:cNvSpPr txBox="1"/>
          <p:nvPr/>
        </p:nvSpPr>
        <p:spPr>
          <a:xfrm>
            <a:off x="2554323" y="2982527"/>
            <a:ext cx="492879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يطلق علي كل قيمة في المصفوفة اسم </a:t>
            </a:r>
            <a:r>
              <a:rPr lang="ar-SA" sz="2000" b="1" dirty="0">
                <a:solidFill>
                  <a:srgbClr val="C00000"/>
                </a:solidFill>
              </a:rPr>
              <a:t>عنصر </a:t>
            </a:r>
            <a:r>
              <a:rPr lang="ar-SA" sz="2000" b="1" dirty="0">
                <a:solidFill>
                  <a:schemeClr val="tx1"/>
                </a:solidFill>
              </a:rPr>
              <a:t>أو </a:t>
            </a:r>
            <a:r>
              <a:rPr lang="ar-SA" sz="2000" b="1" dirty="0">
                <a:solidFill>
                  <a:srgbClr val="C00000"/>
                </a:solidFill>
              </a:rPr>
              <a:t>مدخلة</a:t>
            </a:r>
            <a:r>
              <a:rPr lang="ar-SA" sz="2000" b="1" dirty="0">
                <a:solidFill>
                  <a:schemeClr val="tx1"/>
                </a:solidFill>
              </a:rPr>
              <a:t> </a:t>
            </a:r>
            <a:endParaRPr lang="ar-AE" sz="2000" b="1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456A654-6CF0-4F41-9735-87322CFA5E09}"/>
              </a:ext>
            </a:extLst>
          </p:cNvPr>
          <p:cNvSpPr txBox="1"/>
          <p:nvPr/>
        </p:nvSpPr>
        <p:spPr>
          <a:xfrm>
            <a:off x="648477" y="3513588"/>
            <a:ext cx="688104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وتسمي المصفوفة عادة باستخدام </a:t>
            </a:r>
            <a:r>
              <a:rPr lang="ar-SA" sz="2000" b="1" dirty="0">
                <a:solidFill>
                  <a:srgbClr val="C00000"/>
                </a:solidFill>
              </a:rPr>
              <a:t>حرف كبير </a:t>
            </a:r>
            <a:r>
              <a:rPr lang="ar-SA" sz="2000" b="1" dirty="0">
                <a:solidFill>
                  <a:schemeClr val="tx1"/>
                </a:solidFill>
              </a:rPr>
              <a:t>مثل </a:t>
            </a:r>
            <a:r>
              <a:rPr lang="en-US" sz="2000" b="1" dirty="0">
                <a:solidFill>
                  <a:schemeClr val="tx1"/>
                </a:solidFill>
              </a:rPr>
              <a:t>A , B</a:t>
            </a:r>
            <a:r>
              <a:rPr lang="ar-SA" sz="2000" b="1" dirty="0">
                <a:solidFill>
                  <a:srgbClr val="C00000"/>
                </a:solidFill>
              </a:rPr>
              <a:t> </a:t>
            </a:r>
            <a:r>
              <a:rPr lang="ar-SA" sz="2000" b="1" dirty="0"/>
              <a:t>وتسمي عناصر المصفوفة </a:t>
            </a:r>
            <a:r>
              <a:rPr lang="ar-SA" sz="2000" b="1" dirty="0">
                <a:solidFill>
                  <a:srgbClr val="C00000"/>
                </a:solidFill>
              </a:rPr>
              <a:t>بأحرف صغيرة </a:t>
            </a:r>
            <a:r>
              <a:rPr lang="ar-SA" sz="2000" b="1" dirty="0"/>
              <a:t>مثل </a:t>
            </a:r>
            <a:r>
              <a:rPr lang="en-US" sz="2000" b="1" dirty="0"/>
              <a:t>a , b , c</a:t>
            </a:r>
            <a:endParaRPr lang="ar-AE" sz="2000" b="1" dirty="0"/>
          </a:p>
        </p:txBody>
      </p:sp>
    </p:spTree>
    <p:extLst>
      <p:ext uri="{BB962C8B-B14F-4D97-AF65-F5344CB8AC3E}">
        <p14:creationId xmlns:p14="http://schemas.microsoft.com/office/powerpoint/2010/main" val="32840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E9D6D0A-A7E4-4097-9F3B-54DFEE761D91}"/>
              </a:ext>
            </a:extLst>
          </p:cNvPr>
          <p:cNvSpPr txBox="1"/>
          <p:nvPr/>
        </p:nvSpPr>
        <p:spPr>
          <a:xfrm>
            <a:off x="3620278" y="719701"/>
            <a:ext cx="20436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مصفوفات خاصة </a:t>
            </a:r>
            <a:endParaRPr lang="ar-AE" sz="2000" b="1" dirty="0"/>
          </a:p>
        </p:txBody>
      </p:sp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EBA93221-271B-4141-B069-F1AAC6111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08124"/>
              </p:ext>
            </p:extLst>
          </p:nvPr>
        </p:nvGraphicFramePr>
        <p:xfrm>
          <a:off x="2104693" y="1549400"/>
          <a:ext cx="5317413" cy="3759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30399">
                  <a:extLst>
                    <a:ext uri="{9D8B030D-6E8A-4147-A177-3AD203B41FA5}">
                      <a16:colId xmlns:a16="http://schemas.microsoft.com/office/drawing/2014/main" val="2268449253"/>
                    </a:ext>
                  </a:extLst>
                </a:gridCol>
                <a:gridCol w="3387014">
                  <a:extLst>
                    <a:ext uri="{9D8B030D-6E8A-4147-A177-3AD203B41FA5}">
                      <a16:colId xmlns:a16="http://schemas.microsoft.com/office/drawing/2014/main" val="3112079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المصفوفة </a:t>
                      </a:r>
                      <a:endParaRPr lang="ar-A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مثال علي كل نوع </a:t>
                      </a:r>
                      <a:endParaRPr lang="ar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185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مصفوفة الصف</a:t>
                      </a:r>
                      <a:endParaRPr lang="ar-A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5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  <a:p>
                      <a:pPr algn="ctr" rtl="1"/>
                      <a:r>
                        <a:rPr lang="ar-SA" b="1" dirty="0"/>
                        <a:t>مصفوفة العمود</a:t>
                      </a:r>
                      <a:endParaRPr lang="ar-AE" b="1" dirty="0"/>
                    </a:p>
                    <a:p>
                      <a:pPr algn="ctr" rtl="1"/>
                      <a:endParaRPr lang="ar-A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125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  <a:p>
                      <a:pPr algn="ctr" rtl="1"/>
                      <a:r>
                        <a:rPr lang="ar-SA" b="1" dirty="0"/>
                        <a:t>مصفوفة المربعة </a:t>
                      </a:r>
                      <a:endParaRPr lang="ar-AE" b="1" dirty="0"/>
                    </a:p>
                    <a:p>
                      <a:pPr algn="ctr" rtl="1"/>
                      <a:endParaRPr lang="ar-AE" b="1" dirty="0"/>
                    </a:p>
                    <a:p>
                      <a:pPr algn="ctr" rtl="1"/>
                      <a:endParaRPr lang="ar-A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81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AE" b="1" dirty="0"/>
                    </a:p>
                    <a:p>
                      <a:pPr algn="ctr" rtl="1"/>
                      <a:r>
                        <a:rPr lang="ar-SA" b="1" dirty="0"/>
                        <a:t>المصفوفة الصفرية</a:t>
                      </a:r>
                    </a:p>
                    <a:p>
                      <a:pPr algn="ctr" rtl="1"/>
                      <a:r>
                        <a:rPr lang="ar-SA" b="1" dirty="0"/>
                        <a:t> </a:t>
                      </a:r>
                      <a:endParaRPr lang="ar-A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682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>
                <a:extLst>
                  <a:ext uri="{FF2B5EF4-FFF2-40B4-BE49-F238E27FC236}">
                    <a16:creationId xmlns:a16="http://schemas.microsoft.com/office/drawing/2014/main" id="{38DCA25A-FD0E-4312-812B-7FBBC1177C8B}"/>
                  </a:ext>
                </a:extLst>
              </p:cNvPr>
              <p:cNvSpPr txBox="1"/>
              <p:nvPr/>
            </p:nvSpPr>
            <p:spPr>
              <a:xfrm>
                <a:off x="3723157" y="2280618"/>
                <a:ext cx="886409" cy="8469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b="1" i="0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b="1" i="0" smtClean="0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b="1" i="0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5" name="مربع نص 4">
                <a:extLst>
                  <a:ext uri="{FF2B5EF4-FFF2-40B4-BE49-F238E27FC236}">
                    <a16:creationId xmlns:a16="http://schemas.microsoft.com/office/drawing/2014/main" id="{38DCA25A-FD0E-4312-812B-7FBBC1177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157" y="2280618"/>
                <a:ext cx="886409" cy="8469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2FE62423-F098-4AED-9691-B2D9F90CA18B}"/>
                  </a:ext>
                </a:extLst>
              </p:cNvPr>
              <p:cNvSpPr txBox="1"/>
              <p:nvPr/>
            </p:nvSpPr>
            <p:spPr>
              <a:xfrm>
                <a:off x="3475652" y="1905179"/>
                <a:ext cx="1483567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2FE62423-F098-4AED-9691-B2D9F90CA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652" y="1905179"/>
                <a:ext cx="148356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5D3BFA6D-EAAF-467A-BA3C-5A31E9C5C50C}"/>
                  </a:ext>
                </a:extLst>
              </p:cNvPr>
              <p:cNvSpPr txBox="1"/>
              <p:nvPr/>
            </p:nvSpPr>
            <p:spPr>
              <a:xfrm>
                <a:off x="3158655" y="3306937"/>
                <a:ext cx="2015412" cy="8469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ar-AE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7" name="مربع نص 6">
                <a:extLst>
                  <a:ext uri="{FF2B5EF4-FFF2-40B4-BE49-F238E27FC236}">
                    <a16:creationId xmlns:a16="http://schemas.microsoft.com/office/drawing/2014/main" id="{5D3BFA6D-EAAF-467A-BA3C-5A31E9C5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655" y="3306937"/>
                <a:ext cx="2015412" cy="8469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BBFA4129-EC5D-4E55-B171-ABBF4E453D1C}"/>
                  </a:ext>
                </a:extLst>
              </p:cNvPr>
              <p:cNvSpPr txBox="1"/>
              <p:nvPr/>
            </p:nvSpPr>
            <p:spPr>
              <a:xfrm>
                <a:off x="3200644" y="4569590"/>
                <a:ext cx="1408922" cy="5524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ar-AE" b="1" i="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ar-AE" b="1" i="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 b="1" i="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ar-AE" b="1" i="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BBFA4129-EC5D-4E55-B171-ABBF4E453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644" y="4569590"/>
                <a:ext cx="1408922" cy="5524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3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896F811-46B0-456E-A050-4AF808E9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014" y="3690752"/>
            <a:ext cx="2773525" cy="96906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B35421B-B023-414F-95D3-67D26CA8C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242" y="2303286"/>
            <a:ext cx="6045848" cy="46331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D5B952-BC71-44EA-84C1-A6E75AD2C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649" y="3952629"/>
            <a:ext cx="2585745" cy="39117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16EA2F8-1445-439F-ACAD-FD011FDCE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486" y="5024890"/>
            <a:ext cx="6308661" cy="55899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6921738-C63B-497F-AF0C-6F127ED0D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250" y="1086104"/>
            <a:ext cx="2585745" cy="4090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241D840-8400-49A6-B339-E52AF09D815A}"/>
              </a:ext>
            </a:extLst>
          </p:cNvPr>
          <p:cNvSpPr/>
          <p:nvPr/>
        </p:nvSpPr>
        <p:spPr>
          <a:xfrm>
            <a:off x="4189445" y="5000969"/>
            <a:ext cx="821094" cy="6068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1251E06-91D7-4768-9850-EE2E98C4D483}"/>
              </a:ext>
            </a:extLst>
          </p:cNvPr>
          <p:cNvSpPr/>
          <p:nvPr/>
        </p:nvSpPr>
        <p:spPr>
          <a:xfrm>
            <a:off x="6258702" y="2231524"/>
            <a:ext cx="1028505" cy="60683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>
              <a:solidFill>
                <a:srgbClr val="C00000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83B393F-D68B-4F20-BD48-DDB03A24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178" y="906399"/>
            <a:ext cx="2773525" cy="96906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E1B8F22-6B59-4E1D-B290-A0A69A7E5DF4}"/>
              </a:ext>
            </a:extLst>
          </p:cNvPr>
          <p:cNvSpPr txBox="1"/>
          <p:nvPr/>
        </p:nvSpPr>
        <p:spPr>
          <a:xfrm>
            <a:off x="8077899" y="450058"/>
            <a:ext cx="11244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تمرين 1</a:t>
            </a:r>
            <a:endParaRPr lang="ar-AE" sz="2000" b="1" dirty="0"/>
          </a:p>
        </p:txBody>
      </p:sp>
    </p:spTree>
    <p:extLst>
      <p:ext uri="{BB962C8B-B14F-4D97-AF65-F5344CB8AC3E}">
        <p14:creationId xmlns:p14="http://schemas.microsoft.com/office/powerpoint/2010/main" val="33712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AE0F99E-ABD6-4F75-B28D-A2B96FD06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961" y="375522"/>
            <a:ext cx="2442131" cy="47464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179F0F0-8DE3-4498-807E-E09A1972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708" y="1083807"/>
            <a:ext cx="1104900" cy="14859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10BE52-3A59-451F-A4E4-5DB123BFD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46" y="1277321"/>
            <a:ext cx="2569945" cy="109887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A97EDE-E43B-4506-AB02-F7E9B72E3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926" y="996194"/>
            <a:ext cx="1790700" cy="172402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62CCBD-34E1-4908-A405-3F941D1C2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47" y="4052793"/>
            <a:ext cx="2465393" cy="12653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0CD224D-560E-490F-8E60-D934EED7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526" y="4137781"/>
            <a:ext cx="3352800" cy="109537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B4A4F4A-17F6-4222-BC08-972ECAE3DD31}"/>
              </a:ext>
            </a:extLst>
          </p:cNvPr>
          <p:cNvSpPr txBox="1"/>
          <p:nvPr/>
        </p:nvSpPr>
        <p:spPr>
          <a:xfrm>
            <a:off x="8273842" y="375522"/>
            <a:ext cx="11244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تمرين 2</a:t>
            </a:r>
            <a:endParaRPr lang="ar-AE" sz="20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8AE3748-B507-4825-9DF6-B61FA5ACC552}"/>
              </a:ext>
            </a:extLst>
          </p:cNvPr>
          <p:cNvSpPr txBox="1"/>
          <p:nvPr/>
        </p:nvSpPr>
        <p:spPr>
          <a:xfrm>
            <a:off x="1646444" y="2805207"/>
            <a:ext cx="88774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3 × 2</a:t>
            </a:r>
            <a:endParaRPr lang="ar-AE" sz="20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F17412-2186-4FDA-B3B5-F0DE8E4D7F1A}"/>
              </a:ext>
            </a:extLst>
          </p:cNvPr>
          <p:cNvSpPr txBox="1"/>
          <p:nvPr/>
        </p:nvSpPr>
        <p:spPr>
          <a:xfrm>
            <a:off x="4711652" y="2828835"/>
            <a:ext cx="88774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1 × 3</a:t>
            </a:r>
            <a:endParaRPr lang="ar-AE" sz="20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E6D79CE-6D1B-4025-9EAC-14A5742AE131}"/>
              </a:ext>
            </a:extLst>
          </p:cNvPr>
          <p:cNvSpPr txBox="1"/>
          <p:nvPr/>
        </p:nvSpPr>
        <p:spPr>
          <a:xfrm>
            <a:off x="7283402" y="2849366"/>
            <a:ext cx="88774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3 × 4</a:t>
            </a:r>
            <a:endParaRPr lang="ar-AE" sz="20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275A708-57FA-4560-B001-E3EB851C42FE}"/>
              </a:ext>
            </a:extLst>
          </p:cNvPr>
          <p:cNvSpPr txBox="1"/>
          <p:nvPr/>
        </p:nvSpPr>
        <p:spPr>
          <a:xfrm>
            <a:off x="1833056" y="5580679"/>
            <a:ext cx="88774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3 × 3</a:t>
            </a:r>
            <a:endParaRPr lang="ar-AE" sz="20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7729781-A6BE-49A9-A0C7-0DF45EE1F60A}"/>
              </a:ext>
            </a:extLst>
          </p:cNvPr>
          <p:cNvSpPr txBox="1"/>
          <p:nvPr/>
        </p:nvSpPr>
        <p:spPr>
          <a:xfrm>
            <a:off x="6411849" y="5449547"/>
            <a:ext cx="88774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5 × 2</a:t>
            </a:r>
            <a:endParaRPr lang="ar-AE" sz="2000" b="1" dirty="0"/>
          </a:p>
        </p:txBody>
      </p:sp>
    </p:spTree>
    <p:extLst>
      <p:ext uri="{BB962C8B-B14F-4D97-AF65-F5344CB8AC3E}">
        <p14:creationId xmlns:p14="http://schemas.microsoft.com/office/powerpoint/2010/main" val="7269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4F56CE7-1025-483E-BF24-66E650FE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959" y="729505"/>
            <a:ext cx="2515476" cy="49697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9D34A0-0DCE-4DFB-A69F-0DC72A807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63" y="637406"/>
            <a:ext cx="4360603" cy="134568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8D7C3D-BF8B-465A-9CE7-23105F01E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388" y="1562061"/>
            <a:ext cx="3299247" cy="59774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E5BFA1F-4B78-4ABD-8074-ECE2C6E92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333" y="2902496"/>
            <a:ext cx="2752725" cy="4361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0ECC24D-2E5E-4C98-8130-CBC782AB5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993" y="2272249"/>
            <a:ext cx="2855358" cy="5014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E0370A3-57B3-4CCF-B6D4-AA7C08E66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110" y="4778702"/>
            <a:ext cx="3250870" cy="5322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DCC14F5-0846-4983-90BB-FAE2CE4DFC00}"/>
              </a:ext>
            </a:extLst>
          </p:cNvPr>
          <p:cNvGrpSpPr/>
          <p:nvPr/>
        </p:nvGrpSpPr>
        <p:grpSpPr>
          <a:xfrm>
            <a:off x="6626918" y="3800285"/>
            <a:ext cx="2118023" cy="1376754"/>
            <a:chOff x="6096000" y="3335960"/>
            <a:chExt cx="2282890" cy="1154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مربع نص 7">
                  <a:extLst>
                    <a:ext uri="{FF2B5EF4-FFF2-40B4-BE49-F238E27FC236}">
                      <a16:creationId xmlns:a16="http://schemas.microsoft.com/office/drawing/2014/main" id="{F2FBE579-5A55-4DA3-A513-5A8E57CF34BF}"/>
                    </a:ext>
                  </a:extLst>
                </p:cNvPr>
                <p:cNvSpPr txBox="1"/>
                <p:nvPr/>
              </p:nvSpPr>
              <p:spPr>
                <a:xfrm>
                  <a:off x="6836959" y="3718998"/>
                  <a:ext cx="1541931" cy="6158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ar-AE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ar-AE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ar-AE" sz="2400" b="1" i="1" smtClean="0">
                                      <a:latin typeface="Cambria Math" panose="02040503050406030204" pitchFamily="18" charset="0"/>
                                    </a:rPr>
                                    <m:t>𝟏𝟕</m:t>
                                  </m:r>
                                </m:e>
                                <m:e>
                                  <m:r>
                                    <a:rPr lang="ar-AE" sz="2400" b="1" i="1" smtClean="0">
                                      <a:latin typeface="Cambria Math" panose="02040503050406030204" pitchFamily="18" charset="0"/>
                                    </a:rPr>
                                    <m:t>𝟏𝟗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ar-AE" sz="2400" b="1" i="1" smtClean="0">
                                      <a:latin typeface="Cambria Math" panose="02040503050406030204" pitchFamily="18" charset="0"/>
                                    </a:rPr>
                                    <m:t>𝟏𝟓</m:t>
                                  </m:r>
                                </m:e>
                                <m:e>
                                  <m:r>
                                    <a:rPr lang="ar-AE" sz="2400" b="1" i="1" smtClean="0">
                                      <a:latin typeface="Cambria Math" panose="02040503050406030204" pitchFamily="18" charset="0"/>
                                    </a:rPr>
                                    <m:t>𝟐𝟐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ar-AE" sz="2400" dirty="0"/>
                </a:p>
              </p:txBody>
            </p:sp>
          </mc:Choice>
          <mc:Fallback xmlns="">
            <p:sp>
              <p:nvSpPr>
                <p:cNvPr id="8" name="مربع نص 7">
                  <a:extLst>
                    <a:ext uri="{FF2B5EF4-FFF2-40B4-BE49-F238E27FC236}">
                      <a16:creationId xmlns:a16="http://schemas.microsoft.com/office/drawing/2014/main" id="{F2FBE579-5A55-4DA3-A513-5A8E57CF34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959" y="3718998"/>
                  <a:ext cx="1541931" cy="6158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DA86E241-F0E4-43DB-AD4B-826E6A168815}"/>
                </a:ext>
              </a:extLst>
            </p:cNvPr>
            <p:cNvSpPr txBox="1"/>
            <p:nvPr/>
          </p:nvSpPr>
          <p:spPr>
            <a:xfrm>
              <a:off x="6923679" y="3335960"/>
              <a:ext cx="68424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b="1" dirty="0"/>
                <a:t>ريفي</a:t>
              </a: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8A272F96-9534-473B-A677-84F18F0DFF7E}"/>
                </a:ext>
              </a:extLst>
            </p:cNvPr>
            <p:cNvSpPr txBox="1"/>
            <p:nvPr/>
          </p:nvSpPr>
          <p:spPr>
            <a:xfrm>
              <a:off x="7473822" y="3349666"/>
              <a:ext cx="83042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b="1" dirty="0"/>
                <a:t>مضمار</a:t>
              </a: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357A6CFD-EC48-4D13-AF08-F40448D6DD78}"/>
                </a:ext>
              </a:extLst>
            </p:cNvPr>
            <p:cNvSpPr txBox="1"/>
            <p:nvPr/>
          </p:nvSpPr>
          <p:spPr>
            <a:xfrm>
              <a:off x="6096000" y="3816186"/>
              <a:ext cx="68424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b="1" dirty="0"/>
                <a:t>البنات</a:t>
              </a: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8319B8DC-0A88-4011-AC11-C93EBFE403AB}"/>
                </a:ext>
              </a:extLst>
            </p:cNvPr>
            <p:cNvSpPr txBox="1"/>
            <p:nvPr/>
          </p:nvSpPr>
          <p:spPr>
            <a:xfrm>
              <a:off x="6105330" y="4121241"/>
              <a:ext cx="68424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b="1" dirty="0"/>
                <a:t>الفتيان</a:t>
              </a: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469E1E6-FFC5-4AC7-A681-F83B1D6E8AB9}"/>
              </a:ext>
            </a:extLst>
          </p:cNvPr>
          <p:cNvSpPr txBox="1"/>
          <p:nvPr/>
        </p:nvSpPr>
        <p:spPr>
          <a:xfrm>
            <a:off x="910463" y="2932117"/>
            <a:ext cx="162317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17 + 19 = 36</a:t>
            </a:r>
            <a:endParaRPr lang="ar-AE" sz="2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ADFAFEE-079F-4258-8CD8-DD7AA3B6556B}"/>
              </a:ext>
            </a:extLst>
          </p:cNvPr>
          <p:cNvSpPr txBox="1"/>
          <p:nvPr/>
        </p:nvSpPr>
        <p:spPr>
          <a:xfrm>
            <a:off x="3346507" y="2946113"/>
            <a:ext cx="162317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22 + 15 = 37</a:t>
            </a:r>
            <a:endParaRPr lang="ar-AE" sz="20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A5EE7D7-EAF5-4FB7-96A6-72950DBF3213}"/>
              </a:ext>
            </a:extLst>
          </p:cNvPr>
          <p:cNvSpPr txBox="1"/>
          <p:nvPr/>
        </p:nvSpPr>
        <p:spPr>
          <a:xfrm>
            <a:off x="888434" y="3483028"/>
            <a:ext cx="154193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1600" b="1" dirty="0"/>
              <a:t>اجمالي عدد البنات في المضمار والريفي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24D9F1E-5256-4243-AF6E-211A294615FD}"/>
              </a:ext>
            </a:extLst>
          </p:cNvPr>
          <p:cNvSpPr txBox="1"/>
          <p:nvPr/>
        </p:nvSpPr>
        <p:spPr>
          <a:xfrm>
            <a:off x="3387128" y="3515479"/>
            <a:ext cx="154193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1600" b="1" dirty="0"/>
              <a:t>اجمالي عدد الفتيان في المضمار والريفي </a:t>
            </a:r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37A0BD3F-F582-4195-9118-0758F4D5F2A3}"/>
              </a:ext>
            </a:extLst>
          </p:cNvPr>
          <p:cNvCxnSpPr/>
          <p:nvPr/>
        </p:nvCxnSpPr>
        <p:spPr>
          <a:xfrm>
            <a:off x="6307494" y="2324940"/>
            <a:ext cx="0" cy="444713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2948BD89-754F-48E1-B9F1-A0256AA26768}"/>
              </a:ext>
            </a:extLst>
          </p:cNvPr>
          <p:cNvCxnSpPr/>
          <p:nvPr/>
        </p:nvCxnSpPr>
        <p:spPr>
          <a:xfrm>
            <a:off x="2841994" y="2831322"/>
            <a:ext cx="0" cy="17247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185C42B-AD99-44EC-998F-57D1659169CB}"/>
              </a:ext>
            </a:extLst>
          </p:cNvPr>
          <p:cNvSpPr txBox="1"/>
          <p:nvPr/>
        </p:nvSpPr>
        <p:spPr>
          <a:xfrm>
            <a:off x="806956" y="5528445"/>
            <a:ext cx="162317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17 + 15 = 32</a:t>
            </a:r>
            <a:endParaRPr lang="ar-AE" sz="2000" b="1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FBAADC9-AE9A-492A-A706-89A3F083B701}"/>
              </a:ext>
            </a:extLst>
          </p:cNvPr>
          <p:cNvSpPr txBox="1"/>
          <p:nvPr/>
        </p:nvSpPr>
        <p:spPr>
          <a:xfrm>
            <a:off x="895974" y="6014278"/>
            <a:ext cx="154193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1600" b="1" dirty="0"/>
              <a:t>اجمالي عداؤو المسافات في الريفي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1D3C101-472B-4869-9C2B-3EE6C47C4F67}"/>
              </a:ext>
            </a:extLst>
          </p:cNvPr>
          <p:cNvSpPr txBox="1"/>
          <p:nvPr/>
        </p:nvSpPr>
        <p:spPr>
          <a:xfrm>
            <a:off x="3090764" y="5525152"/>
            <a:ext cx="162317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19 + 22 = 41</a:t>
            </a:r>
            <a:endParaRPr lang="ar-AE" sz="2000" b="1" dirty="0"/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71B233AB-6EC9-47F7-839B-EF96193343DC}"/>
              </a:ext>
            </a:extLst>
          </p:cNvPr>
          <p:cNvCxnSpPr>
            <a:cxnSpLocks/>
          </p:cNvCxnSpPr>
          <p:nvPr/>
        </p:nvCxnSpPr>
        <p:spPr>
          <a:xfrm>
            <a:off x="2813270" y="5402424"/>
            <a:ext cx="0" cy="136965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D93E737-F394-4C41-842A-89C67AEB49A2}"/>
              </a:ext>
            </a:extLst>
          </p:cNvPr>
          <p:cNvSpPr txBox="1"/>
          <p:nvPr/>
        </p:nvSpPr>
        <p:spPr>
          <a:xfrm>
            <a:off x="3032813" y="6073336"/>
            <a:ext cx="154193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1600" b="1" dirty="0"/>
              <a:t>اجمالي عداؤو المسافات في مضمار</a:t>
            </a:r>
          </a:p>
        </p:txBody>
      </p:sp>
    </p:spTree>
    <p:extLst>
      <p:ext uri="{BB962C8B-B14F-4D97-AF65-F5344CB8AC3E}">
        <p14:creationId xmlns:p14="http://schemas.microsoft.com/office/powerpoint/2010/main" val="50285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66D0080-98FB-401C-8CD0-040EE1B71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03" y="939700"/>
            <a:ext cx="2026493" cy="106588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2D1329-0F76-4D90-8B23-78AE277CD9D8}"/>
              </a:ext>
            </a:extLst>
          </p:cNvPr>
          <p:cNvSpPr txBox="1"/>
          <p:nvPr/>
        </p:nvSpPr>
        <p:spPr>
          <a:xfrm>
            <a:off x="5131837" y="391776"/>
            <a:ext cx="3060136" cy="400110"/>
          </a:xfrm>
          <a:prstGeom prst="rect">
            <a:avLst/>
          </a:prstGeom>
          <a:ln w="38100"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11807"/>
                      <a:gd name="connsiteY0" fmla="*/ 0 h 400110"/>
                      <a:gd name="connsiteX1" fmla="*/ 3711807 w 3711807"/>
                      <a:gd name="connsiteY1" fmla="*/ 0 h 400110"/>
                      <a:gd name="connsiteX2" fmla="*/ 3711807 w 3711807"/>
                      <a:gd name="connsiteY2" fmla="*/ 400110 h 400110"/>
                      <a:gd name="connsiteX3" fmla="*/ 0 w 3711807"/>
                      <a:gd name="connsiteY3" fmla="*/ 400110 h 400110"/>
                      <a:gd name="connsiteX4" fmla="*/ 0 w 3711807"/>
                      <a:gd name="connsiteY4" fmla="*/ 0 h 400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1807" h="400110" fill="none" extrusionOk="0">
                        <a:moveTo>
                          <a:pt x="0" y="0"/>
                        </a:moveTo>
                        <a:cubicBezTo>
                          <a:pt x="1360831" y="-33775"/>
                          <a:pt x="2234792" y="138873"/>
                          <a:pt x="3711807" y="0"/>
                        </a:cubicBezTo>
                        <a:cubicBezTo>
                          <a:pt x="3692804" y="176509"/>
                          <a:pt x="3706439" y="303377"/>
                          <a:pt x="3711807" y="400110"/>
                        </a:cubicBezTo>
                        <a:cubicBezTo>
                          <a:pt x="3123645" y="262780"/>
                          <a:pt x="1001303" y="262254"/>
                          <a:pt x="0" y="400110"/>
                        </a:cubicBezTo>
                        <a:cubicBezTo>
                          <a:pt x="33885" y="315350"/>
                          <a:pt x="-10015" y="42916"/>
                          <a:pt x="0" y="0"/>
                        </a:cubicBezTo>
                        <a:close/>
                      </a:path>
                      <a:path w="3711807" h="400110" stroke="0" extrusionOk="0">
                        <a:moveTo>
                          <a:pt x="0" y="0"/>
                        </a:moveTo>
                        <a:cubicBezTo>
                          <a:pt x="1600949" y="-101487"/>
                          <a:pt x="3219702" y="-162162"/>
                          <a:pt x="3711807" y="0"/>
                        </a:cubicBezTo>
                        <a:cubicBezTo>
                          <a:pt x="3730702" y="62086"/>
                          <a:pt x="3739614" y="302688"/>
                          <a:pt x="3711807" y="400110"/>
                        </a:cubicBezTo>
                        <a:cubicBezTo>
                          <a:pt x="3145697" y="450175"/>
                          <a:pt x="448224" y="241661"/>
                          <a:pt x="0" y="400110"/>
                        </a:cubicBezTo>
                        <a:cubicBezTo>
                          <a:pt x="-10270" y="325784"/>
                          <a:pt x="-12788" y="575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قارن بين المصفوفتان . ماذا تلاحظ </a:t>
            </a:r>
            <a:endParaRPr lang="ar-AE" sz="20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93D19E0-A96C-4B68-8D92-E02D35EEB5A0}"/>
              </a:ext>
            </a:extLst>
          </p:cNvPr>
          <p:cNvSpPr txBox="1"/>
          <p:nvPr/>
        </p:nvSpPr>
        <p:spPr>
          <a:xfrm>
            <a:off x="8265261" y="391776"/>
            <a:ext cx="11244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تمرين :</a:t>
            </a:r>
            <a:endParaRPr lang="ar-AE" sz="20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E5D4F70-8BED-4D44-AC9D-1842060E6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451" y="992428"/>
            <a:ext cx="1879522" cy="103070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511B2A-EF62-47C0-BF6F-2A6140C875C3}"/>
              </a:ext>
            </a:extLst>
          </p:cNvPr>
          <p:cNvSpPr txBox="1"/>
          <p:nvPr/>
        </p:nvSpPr>
        <p:spPr>
          <a:xfrm>
            <a:off x="135400" y="1307726"/>
            <a:ext cx="2775751" cy="400110"/>
          </a:xfrm>
          <a:prstGeom prst="rect">
            <a:avLst/>
          </a:prstGeom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11807"/>
                      <a:gd name="connsiteY0" fmla="*/ 0 h 400110"/>
                      <a:gd name="connsiteX1" fmla="*/ 3711807 w 3711807"/>
                      <a:gd name="connsiteY1" fmla="*/ 0 h 400110"/>
                      <a:gd name="connsiteX2" fmla="*/ 3711807 w 3711807"/>
                      <a:gd name="connsiteY2" fmla="*/ 400110 h 400110"/>
                      <a:gd name="connsiteX3" fmla="*/ 0 w 3711807"/>
                      <a:gd name="connsiteY3" fmla="*/ 400110 h 400110"/>
                      <a:gd name="connsiteX4" fmla="*/ 0 w 3711807"/>
                      <a:gd name="connsiteY4" fmla="*/ 0 h 400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1807" h="400110" fill="none" extrusionOk="0">
                        <a:moveTo>
                          <a:pt x="0" y="0"/>
                        </a:moveTo>
                        <a:cubicBezTo>
                          <a:pt x="1360831" y="-33775"/>
                          <a:pt x="2234792" y="138873"/>
                          <a:pt x="3711807" y="0"/>
                        </a:cubicBezTo>
                        <a:cubicBezTo>
                          <a:pt x="3692804" y="176509"/>
                          <a:pt x="3706439" y="303377"/>
                          <a:pt x="3711807" y="400110"/>
                        </a:cubicBezTo>
                        <a:cubicBezTo>
                          <a:pt x="3123645" y="262780"/>
                          <a:pt x="1001303" y="262254"/>
                          <a:pt x="0" y="400110"/>
                        </a:cubicBezTo>
                        <a:cubicBezTo>
                          <a:pt x="33885" y="315350"/>
                          <a:pt x="-10015" y="42916"/>
                          <a:pt x="0" y="0"/>
                        </a:cubicBezTo>
                        <a:close/>
                      </a:path>
                      <a:path w="3711807" h="400110" stroke="0" extrusionOk="0">
                        <a:moveTo>
                          <a:pt x="0" y="0"/>
                        </a:moveTo>
                        <a:cubicBezTo>
                          <a:pt x="1600949" y="-101487"/>
                          <a:pt x="3219702" y="-162162"/>
                          <a:pt x="3711807" y="0"/>
                        </a:cubicBezTo>
                        <a:cubicBezTo>
                          <a:pt x="3730702" y="62086"/>
                          <a:pt x="3739614" y="302688"/>
                          <a:pt x="3711807" y="400110"/>
                        </a:cubicBezTo>
                        <a:cubicBezTo>
                          <a:pt x="3145697" y="450175"/>
                          <a:pt x="448224" y="241661"/>
                          <a:pt x="0" y="400110"/>
                        </a:cubicBezTo>
                        <a:cubicBezTo>
                          <a:pt x="-10270" y="325784"/>
                          <a:pt x="-12788" y="575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المصفوفتان </a:t>
            </a:r>
            <a:r>
              <a:rPr lang="en-US" sz="2000" b="1" dirty="0"/>
              <a:t>A</a:t>
            </a:r>
            <a:r>
              <a:rPr lang="ar-AE" sz="2000" b="1" dirty="0"/>
              <a:t> و</a:t>
            </a:r>
            <a:r>
              <a:rPr lang="en-US" sz="2000" b="1" dirty="0"/>
              <a:t>B</a:t>
            </a:r>
            <a:r>
              <a:rPr lang="ar-AE" sz="2000" b="1" dirty="0"/>
              <a:t> متساويتان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AF931BF-364E-44DD-8FD9-F2441B2B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864" y="2761756"/>
            <a:ext cx="1832341" cy="14381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10801DA-08AC-47BF-8AFE-2F322405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742" y="2790176"/>
            <a:ext cx="2594940" cy="113683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44FED2D-3B1B-4F1D-A646-EBC543D7568B}"/>
              </a:ext>
            </a:extLst>
          </p:cNvPr>
          <p:cNvSpPr txBox="1"/>
          <p:nvPr/>
        </p:nvSpPr>
        <p:spPr>
          <a:xfrm>
            <a:off x="3443778" y="4389825"/>
            <a:ext cx="4704078" cy="40011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11807"/>
                      <a:gd name="connsiteY0" fmla="*/ 0 h 400110"/>
                      <a:gd name="connsiteX1" fmla="*/ 3711807 w 3711807"/>
                      <a:gd name="connsiteY1" fmla="*/ 0 h 400110"/>
                      <a:gd name="connsiteX2" fmla="*/ 3711807 w 3711807"/>
                      <a:gd name="connsiteY2" fmla="*/ 400110 h 400110"/>
                      <a:gd name="connsiteX3" fmla="*/ 0 w 3711807"/>
                      <a:gd name="connsiteY3" fmla="*/ 400110 h 400110"/>
                      <a:gd name="connsiteX4" fmla="*/ 0 w 3711807"/>
                      <a:gd name="connsiteY4" fmla="*/ 0 h 400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1807" h="400110" fill="none" extrusionOk="0">
                        <a:moveTo>
                          <a:pt x="0" y="0"/>
                        </a:moveTo>
                        <a:cubicBezTo>
                          <a:pt x="1360831" y="-33775"/>
                          <a:pt x="2234792" y="138873"/>
                          <a:pt x="3711807" y="0"/>
                        </a:cubicBezTo>
                        <a:cubicBezTo>
                          <a:pt x="3692804" y="176509"/>
                          <a:pt x="3706439" y="303377"/>
                          <a:pt x="3711807" y="400110"/>
                        </a:cubicBezTo>
                        <a:cubicBezTo>
                          <a:pt x="3123645" y="262780"/>
                          <a:pt x="1001303" y="262254"/>
                          <a:pt x="0" y="400110"/>
                        </a:cubicBezTo>
                        <a:cubicBezTo>
                          <a:pt x="33885" y="315350"/>
                          <a:pt x="-10015" y="42916"/>
                          <a:pt x="0" y="0"/>
                        </a:cubicBezTo>
                        <a:close/>
                      </a:path>
                      <a:path w="3711807" h="400110" stroke="0" extrusionOk="0">
                        <a:moveTo>
                          <a:pt x="0" y="0"/>
                        </a:moveTo>
                        <a:cubicBezTo>
                          <a:pt x="1600949" y="-101487"/>
                          <a:pt x="3219702" y="-162162"/>
                          <a:pt x="3711807" y="0"/>
                        </a:cubicBezTo>
                        <a:cubicBezTo>
                          <a:pt x="3730702" y="62086"/>
                          <a:pt x="3739614" y="302688"/>
                          <a:pt x="3711807" y="400110"/>
                        </a:cubicBezTo>
                        <a:cubicBezTo>
                          <a:pt x="3145697" y="450175"/>
                          <a:pt x="448224" y="241661"/>
                          <a:pt x="0" y="400110"/>
                        </a:cubicBezTo>
                        <a:cubicBezTo>
                          <a:pt x="-10270" y="325784"/>
                          <a:pt x="-12788" y="575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المصفوفتان </a:t>
            </a:r>
            <a:r>
              <a:rPr lang="en-US" sz="2000" b="1" dirty="0"/>
              <a:t>C</a:t>
            </a:r>
            <a:r>
              <a:rPr lang="ar-AE" sz="2000" b="1" dirty="0"/>
              <a:t> و</a:t>
            </a:r>
            <a:r>
              <a:rPr lang="en-US" sz="2000" b="1" dirty="0"/>
              <a:t>D</a:t>
            </a:r>
            <a:r>
              <a:rPr lang="ar-AE" sz="2000" b="1" dirty="0"/>
              <a:t> غير متساويتان لأن أبعادهم مختلفة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DCDD205-5F4B-488F-A64D-8AD77B6CF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52" y="5113204"/>
            <a:ext cx="8670146" cy="7523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87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350</Words>
  <Application>Microsoft Office PowerPoint</Application>
  <PresentationFormat>شاشة عريضة</PresentationFormat>
  <Paragraphs>98</Paragraphs>
  <Slides>13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نسق Office</vt:lpstr>
      <vt:lpstr>تصميم مخصص</vt:lpstr>
      <vt:lpstr>1_تصميم مخصص</vt:lpstr>
      <vt:lpstr>Office Theme</vt:lpstr>
      <vt:lpstr>عرض تقديمي في PowerPoint</vt:lpstr>
      <vt:lpstr>عرض تقديمي في PowerPoint</vt:lpstr>
      <vt:lpstr>5-1  المصفوفات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eyad awwad</dc:creator>
  <cp:lastModifiedBy>eyad awwad</cp:lastModifiedBy>
  <cp:revision>119</cp:revision>
  <dcterms:created xsi:type="dcterms:W3CDTF">2020-08-16T08:07:38Z</dcterms:created>
  <dcterms:modified xsi:type="dcterms:W3CDTF">2020-09-14T06:34:16Z</dcterms:modified>
</cp:coreProperties>
</file>