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94" r:id="rId3"/>
    <p:sldId id="272" r:id="rId4"/>
    <p:sldId id="295" r:id="rId5"/>
    <p:sldId id="310" r:id="rId6"/>
    <p:sldId id="296" r:id="rId7"/>
    <p:sldId id="311" r:id="rId8"/>
    <p:sldId id="298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5BE47-9A35-4C8D-80DD-8C34FBF2C31D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110F2-E9F2-4D0B-92D7-AB88604C38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526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110F2-E9F2-4D0B-92D7-AB88604C38A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888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 /><Relationship Id="rId3" Type="http://schemas.openxmlformats.org/officeDocument/2006/relationships/image" Target="../media/image70.png" /><Relationship Id="rId7" Type="http://schemas.openxmlformats.org/officeDocument/2006/relationships/image" Target="../media/image74.png" /><Relationship Id="rId2" Type="http://schemas.openxmlformats.org/officeDocument/2006/relationships/image" Target="../media/image69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73.png" /><Relationship Id="rId5" Type="http://schemas.openxmlformats.org/officeDocument/2006/relationships/image" Target="../media/image72.png" /><Relationship Id="rId4" Type="http://schemas.openxmlformats.org/officeDocument/2006/relationships/image" Target="../media/image71.png" /><Relationship Id="rId9" Type="http://schemas.openxmlformats.org/officeDocument/2006/relationships/image" Target="../media/image76.png" 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 /><Relationship Id="rId3" Type="http://schemas.openxmlformats.org/officeDocument/2006/relationships/image" Target="../media/image78.png" /><Relationship Id="rId7" Type="http://schemas.openxmlformats.org/officeDocument/2006/relationships/image" Target="../media/image82.png" /><Relationship Id="rId2" Type="http://schemas.openxmlformats.org/officeDocument/2006/relationships/image" Target="../media/image77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81.png" /><Relationship Id="rId11" Type="http://schemas.openxmlformats.org/officeDocument/2006/relationships/image" Target="../media/image86.png" /><Relationship Id="rId5" Type="http://schemas.openxmlformats.org/officeDocument/2006/relationships/image" Target="../media/image80.png" /><Relationship Id="rId10" Type="http://schemas.openxmlformats.org/officeDocument/2006/relationships/image" Target="../media/image85.png" /><Relationship Id="rId4" Type="http://schemas.openxmlformats.org/officeDocument/2006/relationships/image" Target="../media/image79.png" /><Relationship Id="rId9" Type="http://schemas.openxmlformats.org/officeDocument/2006/relationships/image" Target="../media/image84.png" 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 /><Relationship Id="rId3" Type="http://schemas.openxmlformats.org/officeDocument/2006/relationships/image" Target="../media/image88.png" /><Relationship Id="rId7" Type="http://schemas.openxmlformats.org/officeDocument/2006/relationships/image" Target="../media/image92.png" /><Relationship Id="rId2" Type="http://schemas.openxmlformats.org/officeDocument/2006/relationships/image" Target="../media/image87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91.png" /><Relationship Id="rId5" Type="http://schemas.openxmlformats.org/officeDocument/2006/relationships/image" Target="../media/image90.png" /><Relationship Id="rId10" Type="http://schemas.openxmlformats.org/officeDocument/2006/relationships/image" Target="../media/image94.png" /><Relationship Id="rId4" Type="http://schemas.openxmlformats.org/officeDocument/2006/relationships/image" Target="../media/image89.png" /><Relationship Id="rId9" Type="http://schemas.openxmlformats.org/officeDocument/2006/relationships/image" Target="../media/image93.png" 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 /><Relationship Id="rId3" Type="http://schemas.openxmlformats.org/officeDocument/2006/relationships/image" Target="../media/image96.png" /><Relationship Id="rId7" Type="http://schemas.openxmlformats.org/officeDocument/2006/relationships/image" Target="../media/image100.png" /><Relationship Id="rId2" Type="http://schemas.openxmlformats.org/officeDocument/2006/relationships/image" Target="../media/image95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99.png" /><Relationship Id="rId5" Type="http://schemas.openxmlformats.org/officeDocument/2006/relationships/image" Target="../media/image98.png" /><Relationship Id="rId4" Type="http://schemas.openxmlformats.org/officeDocument/2006/relationships/image" Target="../media/image97.png" 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 /><Relationship Id="rId13" Type="http://schemas.openxmlformats.org/officeDocument/2006/relationships/image" Target="../media/image113.png" /><Relationship Id="rId18" Type="http://schemas.openxmlformats.org/officeDocument/2006/relationships/image" Target="../media/image118.png" /><Relationship Id="rId3" Type="http://schemas.openxmlformats.org/officeDocument/2006/relationships/image" Target="../media/image103.png" /><Relationship Id="rId7" Type="http://schemas.openxmlformats.org/officeDocument/2006/relationships/image" Target="../media/image107.png" /><Relationship Id="rId12" Type="http://schemas.openxmlformats.org/officeDocument/2006/relationships/image" Target="../media/image112.png" /><Relationship Id="rId17" Type="http://schemas.openxmlformats.org/officeDocument/2006/relationships/image" Target="../media/image117.png" /><Relationship Id="rId2" Type="http://schemas.openxmlformats.org/officeDocument/2006/relationships/image" Target="../media/image102.png" /><Relationship Id="rId16" Type="http://schemas.openxmlformats.org/officeDocument/2006/relationships/image" Target="../media/image116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06.png" /><Relationship Id="rId11" Type="http://schemas.openxmlformats.org/officeDocument/2006/relationships/image" Target="../media/image111.png" /><Relationship Id="rId5" Type="http://schemas.openxmlformats.org/officeDocument/2006/relationships/image" Target="../media/image105.png" /><Relationship Id="rId15" Type="http://schemas.openxmlformats.org/officeDocument/2006/relationships/image" Target="../media/image115.png" /><Relationship Id="rId10" Type="http://schemas.openxmlformats.org/officeDocument/2006/relationships/image" Target="../media/image110.png" /><Relationship Id="rId4" Type="http://schemas.openxmlformats.org/officeDocument/2006/relationships/image" Target="../media/image104.png" /><Relationship Id="rId9" Type="http://schemas.openxmlformats.org/officeDocument/2006/relationships/image" Target="../media/image109.png" /><Relationship Id="rId14" Type="http://schemas.openxmlformats.org/officeDocument/2006/relationships/image" Target="../media/image114.png" 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 /><Relationship Id="rId13" Type="http://schemas.openxmlformats.org/officeDocument/2006/relationships/image" Target="../media/image118.png" /><Relationship Id="rId3" Type="http://schemas.openxmlformats.org/officeDocument/2006/relationships/image" Target="../media/image120.png" /><Relationship Id="rId7" Type="http://schemas.openxmlformats.org/officeDocument/2006/relationships/image" Target="../media/image124.png" /><Relationship Id="rId12" Type="http://schemas.openxmlformats.org/officeDocument/2006/relationships/image" Target="../media/image129.png" /><Relationship Id="rId2" Type="http://schemas.openxmlformats.org/officeDocument/2006/relationships/image" Target="../media/image119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23.png" /><Relationship Id="rId11" Type="http://schemas.openxmlformats.org/officeDocument/2006/relationships/image" Target="../media/image128.png" /><Relationship Id="rId5" Type="http://schemas.openxmlformats.org/officeDocument/2006/relationships/image" Target="../media/image122.png" /><Relationship Id="rId10" Type="http://schemas.openxmlformats.org/officeDocument/2006/relationships/image" Target="../media/image127.png" /><Relationship Id="rId4" Type="http://schemas.openxmlformats.org/officeDocument/2006/relationships/image" Target="../media/image121.png" /><Relationship Id="rId9" Type="http://schemas.openxmlformats.org/officeDocument/2006/relationships/image" Target="../media/image126.png" /><Relationship Id="rId14" Type="http://schemas.openxmlformats.org/officeDocument/2006/relationships/image" Target="../media/image130.png" 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 /><Relationship Id="rId3" Type="http://schemas.openxmlformats.org/officeDocument/2006/relationships/image" Target="../media/image132.png" /><Relationship Id="rId7" Type="http://schemas.openxmlformats.org/officeDocument/2006/relationships/image" Target="../media/image136.png" /><Relationship Id="rId2" Type="http://schemas.openxmlformats.org/officeDocument/2006/relationships/image" Target="../media/image131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35.png" /><Relationship Id="rId5" Type="http://schemas.openxmlformats.org/officeDocument/2006/relationships/image" Target="../media/image134.png" /><Relationship Id="rId10" Type="http://schemas.openxmlformats.org/officeDocument/2006/relationships/image" Target="../media/image139.png" /><Relationship Id="rId4" Type="http://schemas.openxmlformats.org/officeDocument/2006/relationships/image" Target="../media/image133.png" /><Relationship Id="rId9" Type="http://schemas.openxmlformats.org/officeDocument/2006/relationships/image" Target="../media/image138.png" 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 /><Relationship Id="rId3" Type="http://schemas.openxmlformats.org/officeDocument/2006/relationships/image" Target="../media/image141.png" /><Relationship Id="rId7" Type="http://schemas.openxmlformats.org/officeDocument/2006/relationships/image" Target="../media/image145.png" /><Relationship Id="rId2" Type="http://schemas.openxmlformats.org/officeDocument/2006/relationships/image" Target="../media/image140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44.png" /><Relationship Id="rId5" Type="http://schemas.openxmlformats.org/officeDocument/2006/relationships/image" Target="../media/image143.png" /><Relationship Id="rId4" Type="http://schemas.openxmlformats.org/officeDocument/2006/relationships/image" Target="../media/image142.png" /><Relationship Id="rId9" Type="http://schemas.openxmlformats.org/officeDocument/2006/relationships/image" Target="../media/image147.png" 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png" /><Relationship Id="rId3" Type="http://schemas.openxmlformats.org/officeDocument/2006/relationships/image" Target="../media/image149.png" /><Relationship Id="rId7" Type="http://schemas.openxmlformats.org/officeDocument/2006/relationships/image" Target="../media/image153.png" /><Relationship Id="rId2" Type="http://schemas.openxmlformats.org/officeDocument/2006/relationships/image" Target="../media/image148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52.png" /><Relationship Id="rId11" Type="http://schemas.openxmlformats.org/officeDocument/2006/relationships/image" Target="../media/image157.png" /><Relationship Id="rId5" Type="http://schemas.openxmlformats.org/officeDocument/2006/relationships/image" Target="../media/image151.png" /><Relationship Id="rId10" Type="http://schemas.openxmlformats.org/officeDocument/2006/relationships/image" Target="../media/image156.png" /><Relationship Id="rId4" Type="http://schemas.openxmlformats.org/officeDocument/2006/relationships/image" Target="../media/image150.png" /><Relationship Id="rId9" Type="http://schemas.openxmlformats.org/officeDocument/2006/relationships/image" Target="../media/image155.png" 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 /><Relationship Id="rId3" Type="http://schemas.openxmlformats.org/officeDocument/2006/relationships/image" Target="../media/image159.png" /><Relationship Id="rId7" Type="http://schemas.openxmlformats.org/officeDocument/2006/relationships/image" Target="../media/image163.png" /><Relationship Id="rId2" Type="http://schemas.openxmlformats.org/officeDocument/2006/relationships/image" Target="../media/image158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62.png" /><Relationship Id="rId11" Type="http://schemas.openxmlformats.org/officeDocument/2006/relationships/image" Target="../media/image167.png" /><Relationship Id="rId5" Type="http://schemas.openxmlformats.org/officeDocument/2006/relationships/image" Target="../media/image161.png" /><Relationship Id="rId10" Type="http://schemas.openxmlformats.org/officeDocument/2006/relationships/image" Target="../media/image166.png" /><Relationship Id="rId4" Type="http://schemas.openxmlformats.org/officeDocument/2006/relationships/image" Target="../media/image160.png" /><Relationship Id="rId9" Type="http://schemas.openxmlformats.org/officeDocument/2006/relationships/image" Target="../media/image165.png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4.png" /><Relationship Id="rId13" Type="http://schemas.openxmlformats.org/officeDocument/2006/relationships/image" Target="../media/image179.png" /><Relationship Id="rId3" Type="http://schemas.openxmlformats.org/officeDocument/2006/relationships/image" Target="../media/image169.png" /><Relationship Id="rId7" Type="http://schemas.openxmlformats.org/officeDocument/2006/relationships/image" Target="../media/image173.png" /><Relationship Id="rId12" Type="http://schemas.openxmlformats.org/officeDocument/2006/relationships/image" Target="../media/image178.png" /><Relationship Id="rId2" Type="http://schemas.openxmlformats.org/officeDocument/2006/relationships/image" Target="../media/image168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72.png" /><Relationship Id="rId11" Type="http://schemas.openxmlformats.org/officeDocument/2006/relationships/image" Target="../media/image177.png" /><Relationship Id="rId5" Type="http://schemas.openxmlformats.org/officeDocument/2006/relationships/image" Target="../media/image171.png" /><Relationship Id="rId10" Type="http://schemas.openxmlformats.org/officeDocument/2006/relationships/image" Target="../media/image176.png" /><Relationship Id="rId4" Type="http://schemas.openxmlformats.org/officeDocument/2006/relationships/image" Target="../media/image170.png" /><Relationship Id="rId9" Type="http://schemas.openxmlformats.org/officeDocument/2006/relationships/image" Target="../media/image175.png" 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6.png" /><Relationship Id="rId13" Type="http://schemas.openxmlformats.org/officeDocument/2006/relationships/image" Target="../media/image191.png" /><Relationship Id="rId3" Type="http://schemas.openxmlformats.org/officeDocument/2006/relationships/image" Target="../media/image181.png" /><Relationship Id="rId7" Type="http://schemas.openxmlformats.org/officeDocument/2006/relationships/image" Target="../media/image185.png" /><Relationship Id="rId12" Type="http://schemas.openxmlformats.org/officeDocument/2006/relationships/image" Target="../media/image190.png" /><Relationship Id="rId2" Type="http://schemas.openxmlformats.org/officeDocument/2006/relationships/image" Target="../media/image180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84.png" /><Relationship Id="rId11" Type="http://schemas.openxmlformats.org/officeDocument/2006/relationships/image" Target="../media/image189.png" /><Relationship Id="rId5" Type="http://schemas.openxmlformats.org/officeDocument/2006/relationships/image" Target="../media/image183.png" /><Relationship Id="rId10" Type="http://schemas.openxmlformats.org/officeDocument/2006/relationships/image" Target="../media/image188.png" /><Relationship Id="rId4" Type="http://schemas.openxmlformats.org/officeDocument/2006/relationships/image" Target="../media/image182.png" /><Relationship Id="rId9" Type="http://schemas.openxmlformats.org/officeDocument/2006/relationships/image" Target="../media/image187.png" 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8.png" /><Relationship Id="rId13" Type="http://schemas.openxmlformats.org/officeDocument/2006/relationships/image" Target="../media/image203.png" /><Relationship Id="rId3" Type="http://schemas.openxmlformats.org/officeDocument/2006/relationships/image" Target="../media/image193.png" /><Relationship Id="rId7" Type="http://schemas.openxmlformats.org/officeDocument/2006/relationships/image" Target="../media/image197.png" /><Relationship Id="rId12" Type="http://schemas.openxmlformats.org/officeDocument/2006/relationships/image" Target="../media/image202.png" /><Relationship Id="rId2" Type="http://schemas.openxmlformats.org/officeDocument/2006/relationships/image" Target="../media/image192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96.png" /><Relationship Id="rId11" Type="http://schemas.openxmlformats.org/officeDocument/2006/relationships/image" Target="../media/image201.png" /><Relationship Id="rId5" Type="http://schemas.openxmlformats.org/officeDocument/2006/relationships/image" Target="../media/image195.png" /><Relationship Id="rId10" Type="http://schemas.openxmlformats.org/officeDocument/2006/relationships/image" Target="../media/image200.png" /><Relationship Id="rId4" Type="http://schemas.openxmlformats.org/officeDocument/2006/relationships/image" Target="../media/image194.png" /><Relationship Id="rId9" Type="http://schemas.openxmlformats.org/officeDocument/2006/relationships/image" Target="../media/image199.png" 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 /><Relationship Id="rId3" Type="http://schemas.openxmlformats.org/officeDocument/2006/relationships/image" Target="../media/image205.png" /><Relationship Id="rId7" Type="http://schemas.openxmlformats.org/officeDocument/2006/relationships/image" Target="../media/image209.png" /><Relationship Id="rId2" Type="http://schemas.openxmlformats.org/officeDocument/2006/relationships/image" Target="../media/image204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208.png" /><Relationship Id="rId11" Type="http://schemas.openxmlformats.org/officeDocument/2006/relationships/image" Target="../media/image213.png" /><Relationship Id="rId5" Type="http://schemas.openxmlformats.org/officeDocument/2006/relationships/image" Target="../media/image207.png" /><Relationship Id="rId10" Type="http://schemas.openxmlformats.org/officeDocument/2006/relationships/image" Target="../media/image212.png" /><Relationship Id="rId4" Type="http://schemas.openxmlformats.org/officeDocument/2006/relationships/image" Target="../media/image206.png" /><Relationship Id="rId9" Type="http://schemas.openxmlformats.org/officeDocument/2006/relationships/image" Target="../media/image211.png" 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 /><Relationship Id="rId3" Type="http://schemas.openxmlformats.org/officeDocument/2006/relationships/image" Target="../media/image215.png" /><Relationship Id="rId7" Type="http://schemas.openxmlformats.org/officeDocument/2006/relationships/image" Target="../media/image219.png" /><Relationship Id="rId2" Type="http://schemas.openxmlformats.org/officeDocument/2006/relationships/image" Target="../media/image214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218.png" /><Relationship Id="rId5" Type="http://schemas.openxmlformats.org/officeDocument/2006/relationships/image" Target="../media/image217.png" /><Relationship Id="rId4" Type="http://schemas.openxmlformats.org/officeDocument/2006/relationships/image" Target="../media/image216.png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image" Target="../media/image2.png" /><Relationship Id="rId7" Type="http://schemas.openxmlformats.org/officeDocument/2006/relationships/image" Target="../media/image6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5.png" /><Relationship Id="rId11" Type="http://schemas.openxmlformats.org/officeDocument/2006/relationships/image" Target="../media/image10.png" /><Relationship Id="rId5" Type="http://schemas.openxmlformats.org/officeDocument/2006/relationships/image" Target="../media/image4.png" /><Relationship Id="rId10" Type="http://schemas.openxmlformats.org/officeDocument/2006/relationships/image" Target="../media/image9.png" /><Relationship Id="rId4" Type="http://schemas.openxmlformats.org/officeDocument/2006/relationships/image" Target="../media/image3.png" /><Relationship Id="rId9" Type="http://schemas.openxmlformats.org/officeDocument/2006/relationships/image" Target="../media/image8.png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 /><Relationship Id="rId3" Type="http://schemas.openxmlformats.org/officeDocument/2006/relationships/image" Target="../media/image12.png" /><Relationship Id="rId7" Type="http://schemas.openxmlformats.org/officeDocument/2006/relationships/image" Target="../media/image16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5.png" /><Relationship Id="rId5" Type="http://schemas.openxmlformats.org/officeDocument/2006/relationships/image" Target="../media/image14.png" /><Relationship Id="rId10" Type="http://schemas.openxmlformats.org/officeDocument/2006/relationships/image" Target="../media/image19.png" /><Relationship Id="rId4" Type="http://schemas.openxmlformats.org/officeDocument/2006/relationships/image" Target="../media/image13.png" /><Relationship Id="rId9" Type="http://schemas.openxmlformats.org/officeDocument/2006/relationships/image" Target="../media/image18.png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 /><Relationship Id="rId3" Type="http://schemas.openxmlformats.org/officeDocument/2006/relationships/image" Target="../media/image21.png" /><Relationship Id="rId7" Type="http://schemas.openxmlformats.org/officeDocument/2006/relationships/image" Target="../media/image16.png" /><Relationship Id="rId2" Type="http://schemas.openxmlformats.org/officeDocument/2006/relationships/image" Target="../media/image20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24.png" /><Relationship Id="rId5" Type="http://schemas.openxmlformats.org/officeDocument/2006/relationships/image" Target="../media/image23.png" /><Relationship Id="rId10" Type="http://schemas.openxmlformats.org/officeDocument/2006/relationships/image" Target="../media/image27.png" /><Relationship Id="rId4" Type="http://schemas.openxmlformats.org/officeDocument/2006/relationships/image" Target="../media/image22.png" /><Relationship Id="rId9" Type="http://schemas.openxmlformats.org/officeDocument/2006/relationships/image" Target="../media/image26.png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 /><Relationship Id="rId13" Type="http://schemas.openxmlformats.org/officeDocument/2006/relationships/image" Target="../media/image38.png" /><Relationship Id="rId3" Type="http://schemas.openxmlformats.org/officeDocument/2006/relationships/image" Target="../media/image28.png" /><Relationship Id="rId7" Type="http://schemas.openxmlformats.org/officeDocument/2006/relationships/image" Target="../media/image32.png" /><Relationship Id="rId12" Type="http://schemas.openxmlformats.org/officeDocument/2006/relationships/image" Target="../media/image37.png" /><Relationship Id="rId2" Type="http://schemas.openxmlformats.org/officeDocument/2006/relationships/image" Target="../media/image270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31.png" /><Relationship Id="rId11" Type="http://schemas.openxmlformats.org/officeDocument/2006/relationships/image" Target="../media/image36.png" /><Relationship Id="rId5" Type="http://schemas.openxmlformats.org/officeDocument/2006/relationships/image" Target="../media/image30.png" /><Relationship Id="rId10" Type="http://schemas.openxmlformats.org/officeDocument/2006/relationships/image" Target="../media/image35.png" /><Relationship Id="rId4" Type="http://schemas.openxmlformats.org/officeDocument/2006/relationships/image" Target="../media/image29.png" /><Relationship Id="rId9" Type="http://schemas.openxmlformats.org/officeDocument/2006/relationships/image" Target="../media/image34.png" 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 /><Relationship Id="rId13" Type="http://schemas.openxmlformats.org/officeDocument/2006/relationships/image" Target="../media/image38.png" /><Relationship Id="rId3" Type="http://schemas.openxmlformats.org/officeDocument/2006/relationships/image" Target="../media/image40.png" /><Relationship Id="rId7" Type="http://schemas.openxmlformats.org/officeDocument/2006/relationships/image" Target="../media/image44.png" /><Relationship Id="rId12" Type="http://schemas.openxmlformats.org/officeDocument/2006/relationships/image" Target="../media/image37.png" /><Relationship Id="rId2" Type="http://schemas.openxmlformats.org/officeDocument/2006/relationships/image" Target="../media/image39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43.png" /><Relationship Id="rId11" Type="http://schemas.openxmlformats.org/officeDocument/2006/relationships/image" Target="../media/image36.png" /><Relationship Id="rId5" Type="http://schemas.openxmlformats.org/officeDocument/2006/relationships/image" Target="../media/image42.png" /><Relationship Id="rId10" Type="http://schemas.openxmlformats.org/officeDocument/2006/relationships/image" Target="../media/image35.png" /><Relationship Id="rId4" Type="http://schemas.openxmlformats.org/officeDocument/2006/relationships/image" Target="../media/image41.png" /><Relationship Id="rId9" Type="http://schemas.openxmlformats.org/officeDocument/2006/relationships/image" Target="../media/image46.png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 /><Relationship Id="rId3" Type="http://schemas.openxmlformats.org/officeDocument/2006/relationships/image" Target="../media/image48.png" /><Relationship Id="rId7" Type="http://schemas.openxmlformats.org/officeDocument/2006/relationships/image" Target="../media/image52.png" /><Relationship Id="rId12" Type="http://schemas.openxmlformats.org/officeDocument/2006/relationships/image" Target="../media/image57.png" /><Relationship Id="rId2" Type="http://schemas.openxmlformats.org/officeDocument/2006/relationships/image" Target="../media/image47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51.png" /><Relationship Id="rId11" Type="http://schemas.openxmlformats.org/officeDocument/2006/relationships/image" Target="../media/image56.png" /><Relationship Id="rId5" Type="http://schemas.openxmlformats.org/officeDocument/2006/relationships/image" Target="../media/image50.png" /><Relationship Id="rId10" Type="http://schemas.openxmlformats.org/officeDocument/2006/relationships/image" Target="../media/image55.png" /><Relationship Id="rId4" Type="http://schemas.openxmlformats.org/officeDocument/2006/relationships/image" Target="../media/image49.png" /><Relationship Id="rId9" Type="http://schemas.openxmlformats.org/officeDocument/2006/relationships/image" Target="../media/image54.png" 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 /><Relationship Id="rId3" Type="http://schemas.openxmlformats.org/officeDocument/2006/relationships/image" Target="../media/image59.png" /><Relationship Id="rId7" Type="http://schemas.openxmlformats.org/officeDocument/2006/relationships/image" Target="../media/image63.png" /><Relationship Id="rId12" Type="http://schemas.openxmlformats.org/officeDocument/2006/relationships/image" Target="../media/image68.png" /><Relationship Id="rId2" Type="http://schemas.openxmlformats.org/officeDocument/2006/relationships/image" Target="../media/image58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62.png" /><Relationship Id="rId11" Type="http://schemas.openxmlformats.org/officeDocument/2006/relationships/image" Target="../media/image67.png" /><Relationship Id="rId5" Type="http://schemas.openxmlformats.org/officeDocument/2006/relationships/image" Target="../media/image61.png" /><Relationship Id="rId10" Type="http://schemas.openxmlformats.org/officeDocument/2006/relationships/image" Target="../media/image66.png" /><Relationship Id="rId4" Type="http://schemas.openxmlformats.org/officeDocument/2006/relationships/image" Target="../media/image60.png" /><Relationship Id="rId9" Type="http://schemas.openxmlformats.org/officeDocument/2006/relationships/image" Target="../media/image65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892314"/>
            <a:ext cx="48006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EG" sz="4000" dirty="0"/>
              <a:t>الاعداد المركبة  (5-1) </a:t>
            </a:r>
            <a:endParaRPr lang="fr-FR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3087470"/>
            <a:ext cx="24384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ar-EG" sz="3600" dirty="0"/>
              <a:t>نواتج التعلم  </a:t>
            </a:r>
            <a:endParaRPr lang="fr-FR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3886201"/>
            <a:ext cx="7315200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r"/>
            <a:r>
              <a:rPr lang="ar-EG" sz="4000" dirty="0"/>
              <a:t>- اجراء العمليات باستخدام اعداد تخيلية بحتة </a:t>
            </a:r>
          </a:p>
          <a:p>
            <a:pPr algn="r"/>
            <a:r>
              <a:rPr lang="ar-EG" sz="4000" dirty="0"/>
              <a:t>- اجراء العمليات باستخدام اعداد مركبة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68394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476500" y="1336280"/>
                <a:ext cx="6591300" cy="64492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3200" dirty="0">
                    <a:solidFill>
                      <a:prstClr val="black"/>
                    </a:solidFill>
                  </a:rPr>
                  <a:t>a+b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𝑖</m:t>
                    </m:r>
                    <m:r>
                      <a:rPr lang="ar-EG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        </m:t>
                    </m:r>
                    <m:r>
                      <a:rPr lang="ar-EG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ar-EG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صورة</m:t>
                    </m:r>
                    <m:r>
                      <a:rPr lang="ar-EG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ar-EG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على</m:t>
                    </m:r>
                    <m:r>
                      <a:rPr lang="ar-EG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ar-EG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يوضع</m:t>
                    </m:r>
                    <m:r>
                      <a:rPr lang="ar-EG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ar-EG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المركب</m:t>
                    </m:r>
                    <m:r>
                      <a:rPr lang="ar-EG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ar-EG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العدد</m:t>
                    </m:r>
                    <m:r>
                      <a:rPr lang="ar-EG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ar-EG" sz="3200" dirty="0">
                    <a:solidFill>
                      <a:prstClr val="black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500" y="1336280"/>
                <a:ext cx="6591300" cy="644920"/>
              </a:xfrm>
              <a:prstGeom prst="rect">
                <a:avLst/>
              </a:prstGeom>
              <a:blipFill rotWithShape="1">
                <a:blip r:embed="rId2"/>
                <a:stretch>
                  <a:fillRect t="-3704" r="-2122" b="-29630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81500" y="2209800"/>
                <a:ext cx="30099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,     </a:t>
                </a:r>
                <a14:m>
                  <m:oMath xmlns:m="http://schemas.openxmlformats.org/officeDocument/2006/math">
                    <m:r>
                      <a:rPr lang="ar-EG" sz="3600" b="0" i="0" smtClean="0">
                        <a:solidFill>
                          <a:srgbClr val="FF0000"/>
                        </a:solidFill>
                        <a:latin typeface="Cambria Math"/>
                      </a:rPr>
                      <m:t>7</m:t>
                    </m:r>
                    <m:r>
                      <a:rPr lang="ar-EG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+3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  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0" y="2209800"/>
                <a:ext cx="3009900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2834" t="-14151" b="-339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657350" y="0"/>
            <a:ext cx="451485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200" dirty="0">
                <a:solidFill>
                  <a:prstClr val="black"/>
                </a:solidFill>
              </a:rPr>
              <a:t>المفهوم الاساسي للعدد المركب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2400" y="3316069"/>
                <a:ext cx="2743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600" i="1" dirty="0">
                        <a:solidFill>
                          <a:srgbClr val="0070C0"/>
                        </a:solidFill>
                        <a:latin typeface="Cambria Math"/>
                      </a:rPr>
                      <m:t>a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316069"/>
                <a:ext cx="27432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0" y="4191000"/>
                <a:ext cx="30480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−2</m:t>
                      </m:r>
                      <m:r>
                        <a:rPr lang="en-GB" sz="3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𝑖</m:t>
                      </m:r>
                      <m:r>
                        <a:rPr lang="en-GB" sz="3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  ,  5</m:t>
                      </m:r>
                      <m:r>
                        <a:rPr lang="en-GB" sz="3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91000"/>
                <a:ext cx="3048000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-152400" y="5284919"/>
            <a:ext cx="43815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       </a:t>
            </a:r>
            <a:r>
              <a:rPr lang="ar-EG" sz="3600" dirty="0">
                <a:solidFill>
                  <a:srgbClr val="FF0000"/>
                </a:solidFill>
              </a:rPr>
              <a:t>عدد تخيلي بحت</a:t>
            </a:r>
            <a:endParaRPr lang="fr-FR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486400" y="3316069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𝑏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0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316069"/>
                <a:ext cx="464820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648200" y="4152563"/>
                <a:ext cx="4381500" cy="7242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-7  ,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     ,  −2.5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152563"/>
                <a:ext cx="4381500" cy="724237"/>
              </a:xfrm>
              <a:prstGeom prst="rect">
                <a:avLst/>
              </a:prstGeom>
              <a:blipFill rotWithShape="1">
                <a:blip r:embed="rId7"/>
                <a:stretch>
                  <a:fillRect t="-4202" b="-2857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-762000" y="2249269"/>
                <a:ext cx="5410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For example :  </a:t>
                </a:r>
                <a14:m>
                  <m:oMath xmlns:m="http://schemas.openxmlformats.org/officeDocument/2006/math">
                    <m:r>
                      <a:rPr lang="en-GB" sz="3600" b="0" i="0" dirty="0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  <m:r>
                      <a:rPr lang="ar-EG" sz="3600" dirty="0">
                        <a:solidFill>
                          <a:srgbClr val="FF0000"/>
                        </a:solidFill>
                        <a:latin typeface="Cambria Math"/>
                      </a:rPr>
                      <m:t>5</m:t>
                    </m:r>
                    <m:r>
                      <a:rPr lang="ar-EG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0" y="2249269"/>
                <a:ext cx="5410200" cy="646331"/>
              </a:xfrm>
              <a:prstGeom prst="rect">
                <a:avLst/>
              </a:prstGeom>
              <a:blipFill rotWithShape="1">
                <a:blip r:embed="rId8"/>
                <a:stretch>
                  <a:fillRect t="-14151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591300" y="2133600"/>
                <a:ext cx="3009900" cy="7139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,     </a:t>
                </a:r>
                <a14:m>
                  <m:oMath xmlns:m="http://schemas.openxmlformats.org/officeDocument/2006/math">
                    <m:r>
                      <a:rPr lang="en-GB" sz="3600" dirty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0" dirty="0" smtClean="0">
                        <a:solidFill>
                          <a:srgbClr val="FF0000"/>
                        </a:solidFill>
                        <a:latin typeface="Cambria Math"/>
                      </a:rPr>
                      <m:t>4</m:t>
                    </m:r>
                    <m:r>
                      <a:rPr lang="ar-EG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6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  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1300" y="2133600"/>
                <a:ext cx="3009900" cy="713978"/>
              </a:xfrm>
              <a:prstGeom prst="rect">
                <a:avLst/>
              </a:prstGeom>
              <a:blipFill rotWithShape="1">
                <a:blip r:embed="rId9"/>
                <a:stretch>
                  <a:fillRect l="-2632" t="-2564" b="-324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6248400" y="5029200"/>
            <a:ext cx="43815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 </a:t>
            </a:r>
            <a:r>
              <a:rPr lang="ar-EG" sz="3600" dirty="0">
                <a:solidFill>
                  <a:srgbClr val="FF0000"/>
                </a:solidFill>
              </a:rPr>
              <a:t>عدد </a:t>
            </a:r>
            <a:r>
              <a:rPr lang="ar-EG" sz="3600" dirty="0" err="1">
                <a:solidFill>
                  <a:srgbClr val="FF0000"/>
                </a:solidFill>
              </a:rPr>
              <a:t>حقيقى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6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/>
      <p:bldP spid="17" grpId="0"/>
      <p:bldP spid="21" grpId="0"/>
      <p:bldP spid="26" grpId="0"/>
      <p:bldP spid="28" grpId="0"/>
      <p:bldP spid="29" grpId="0"/>
      <p:bldP spid="32" grpId="0"/>
      <p:bldP spid="19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725269"/>
            <a:ext cx="5410200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600" dirty="0">
                <a:solidFill>
                  <a:srgbClr val="0070C0"/>
                </a:solidFill>
              </a:rPr>
              <a:t>جد قيمتي        كل معادلة صحيحة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0" y="786825"/>
            <a:ext cx="25908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مثال </a:t>
            </a:r>
            <a:r>
              <a:rPr lang="ar-EG" sz="3200" dirty="0" err="1">
                <a:solidFill>
                  <a:prstClr val="black"/>
                </a:solidFill>
              </a:rPr>
              <a:t>توضيحى</a:t>
            </a:r>
            <a:r>
              <a:rPr lang="ar-EG" sz="3200" dirty="0">
                <a:solidFill>
                  <a:prstClr val="black"/>
                </a:solidFill>
              </a:rPr>
              <a:t> 4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1000" y="5410200"/>
                <a:ext cx="28575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600" smtClean="0">
                        <a:solidFill>
                          <a:srgbClr val="FF0000"/>
                        </a:solidFill>
                        <a:latin typeface="Cambria Math"/>
                      </a:rPr>
                      <m:t>x</m:t>
                    </m:r>
                    <m:r>
                      <a:rPr lang="en-GB" sz="360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4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410200"/>
                <a:ext cx="2857500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029200" y="0"/>
            <a:ext cx="39624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حل معادلة الاعداد المركبة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-457200" y="2706469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4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−2=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+10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7200" y="2706469"/>
                <a:ext cx="4648200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4151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8600" y="4535269"/>
                <a:ext cx="2743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3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12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535269"/>
                <a:ext cx="27432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-228600" y="1600200"/>
                <a:ext cx="93726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4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−2+</m:t>
                    </m:r>
                    <m:d>
                      <m:dPr>
                        <m:ctrlP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5+3</m:t>
                        </m:r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+10+</m:t>
                    </m:r>
                    <m:d>
                      <m:dPr>
                        <m:ctrlP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8600" y="1600200"/>
                <a:ext cx="9372600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800600" y="2743200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5+3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+1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743200"/>
                <a:ext cx="464820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81600" y="5221069"/>
                <a:ext cx="28575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600" smtClean="0">
                        <a:solidFill>
                          <a:srgbClr val="FF0000"/>
                        </a:solidFill>
                        <a:latin typeface="Cambria Math"/>
                      </a:rPr>
                      <m:t>x</m:t>
                    </m:r>
                    <m:r>
                      <a:rPr lang="en-GB" sz="360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−2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221069"/>
                <a:ext cx="285750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477000" y="609600"/>
                <a:ext cx="14859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4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,</m:t>
                      </m:r>
                      <m:r>
                        <a:rPr lang="en-GB" sz="4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fr-FR" sz="4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609600"/>
                <a:ext cx="1485900" cy="7694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-457200" y="3581400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4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10+2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7200" y="3581400"/>
                <a:ext cx="4648200" cy="646331"/>
              </a:xfrm>
              <a:prstGeom prst="rect">
                <a:avLst/>
              </a:prstGeom>
              <a:blipFill rotWithShape="1">
                <a:blip r:embed="rId9"/>
                <a:stretch>
                  <a:fillRect t="-14151" b="-339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00600" y="3620869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3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1−5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20869"/>
                <a:ext cx="4648200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53000" y="4230469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600" i="1" dirty="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−4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230469"/>
                <a:ext cx="4648200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00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22" grpId="0"/>
      <p:bldP spid="17" grpId="0"/>
      <p:bldP spid="21" grpId="0"/>
      <p:bldP spid="27" grpId="0"/>
      <p:bldP spid="28" grpId="0"/>
      <p:bldP spid="32" grpId="0"/>
      <p:bldP spid="20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725269"/>
            <a:ext cx="5410200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600" dirty="0">
                <a:solidFill>
                  <a:srgbClr val="0070C0"/>
                </a:solidFill>
              </a:rPr>
              <a:t>جد قيمتي        كل معادلة صحيحة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200" y="76200"/>
            <a:ext cx="25908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تمرين موجه 4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1000" y="5410200"/>
                <a:ext cx="28575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600" smtClean="0">
                        <a:solidFill>
                          <a:srgbClr val="FF0000"/>
                        </a:solidFill>
                        <a:latin typeface="Cambria Math"/>
                      </a:rPr>
                      <m:t>x</m:t>
                    </m:r>
                    <m:r>
                      <a:rPr lang="en-GB" sz="360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ar-EG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−1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410200"/>
                <a:ext cx="2857500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029200" y="0"/>
            <a:ext cx="39624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حل معادلة الاعداد المركبة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-457200" y="2706469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:r>
                  <a:rPr lang="ar-EG" sz="3600" dirty="0">
                    <a:solidFill>
                      <a:srgbClr val="0070C0"/>
                    </a:solidFill>
                  </a:rPr>
                  <a:t>5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+1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−2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7200" y="2706469"/>
                <a:ext cx="4648200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6038" b="-3301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8600" y="4535269"/>
                <a:ext cx="2743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3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=−3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535269"/>
                <a:ext cx="27432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-228600" y="1600200"/>
                <a:ext cx="93726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ar-EG" sz="3600" i="1" dirty="0">
                        <a:solidFill>
                          <a:srgbClr val="0070C0"/>
                        </a:solidFill>
                        <a:latin typeface="Cambria Math"/>
                      </a:rPr>
                      <m:t>5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+1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ar-EG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ar-EG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=2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−2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ar-EG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−6</m:t>
                        </m:r>
                      </m:e>
                    </m:d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8600" y="1600200"/>
                <a:ext cx="9372600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800600" y="2743200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3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+2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−6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743200"/>
                <a:ext cx="464820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600700" y="4800600"/>
                <a:ext cx="28575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600" dirty="0" smtClean="0">
                        <a:solidFill>
                          <a:srgbClr val="FF0000"/>
                        </a:solidFill>
                        <a:latin typeface="Cambria Math"/>
                      </a:rPr>
                      <m:t>y</m:t>
                    </m:r>
                    <m:r>
                      <a:rPr lang="en-GB" sz="360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ar-EG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9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0" y="4800600"/>
                <a:ext cx="285750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477000" y="609600"/>
                <a:ext cx="14859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4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,</m:t>
                      </m:r>
                      <m:r>
                        <a:rPr lang="en-GB" sz="4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fr-FR" sz="4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609600"/>
                <a:ext cx="1485900" cy="7694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-457200" y="3581400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:r>
                  <a:rPr lang="ar-EG" sz="3600" dirty="0">
                    <a:solidFill>
                      <a:srgbClr val="0070C0"/>
                    </a:solidFill>
                  </a:rPr>
                  <a:t>5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−2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=−2−1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7200" y="3581400"/>
                <a:ext cx="4648200" cy="646331"/>
              </a:xfrm>
              <a:prstGeom prst="rect">
                <a:avLst/>
              </a:prstGeom>
              <a:blipFill rotWithShape="1">
                <a:blip r:embed="rId9"/>
                <a:stretch>
                  <a:fillRect t="-16038" b="-320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00600" y="3620869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ar-EG" sz="3600" i="1" dirty="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=−6−3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20869"/>
                <a:ext cx="4648200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073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22" grpId="0"/>
      <p:bldP spid="17" grpId="0"/>
      <p:bldP spid="21" grpId="0"/>
      <p:bldP spid="27" grpId="0"/>
      <p:bldP spid="28" grpId="0"/>
      <p:bldP spid="32" grpId="0"/>
      <p:bldP spid="20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105400" y="76200"/>
                <a:ext cx="4038600" cy="646331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ar-EG" sz="3600" dirty="0"/>
                  <a:t>تبسيط القوى الاسية  لـ  </a:t>
                </a:r>
                <a:endParaRPr lang="fr-FR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76200"/>
                <a:ext cx="4038600" cy="646331"/>
              </a:xfrm>
              <a:prstGeom prst="rect">
                <a:avLst/>
              </a:prstGeom>
              <a:blipFill rotWithShape="1">
                <a:blip r:embed="rId2"/>
                <a:stretch>
                  <a:fillRect t="-12500" r="-3892" b="-27679"/>
                </a:stretch>
              </a:blipFill>
              <a:ln w="38100">
                <a:solidFill>
                  <a:srgbClr val="00B050"/>
                </a:solidFill>
                <a:prstDash val="sysDash"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nip Same Side Corner Rectangle 2"/>
              <p:cNvSpPr/>
              <p:nvPr/>
            </p:nvSpPr>
            <p:spPr>
              <a:xfrm>
                <a:off x="3505200" y="838200"/>
                <a:ext cx="2286000" cy="838200"/>
              </a:xfrm>
              <a:prstGeom prst="snip2Same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ar-EG" sz="5400" dirty="0"/>
                  <a:t>أس </a:t>
                </a:r>
                <a:endParaRPr lang="fr-FR" sz="5400" dirty="0"/>
              </a:p>
            </p:txBody>
          </p:sp>
        </mc:Choice>
        <mc:Fallback xmlns="">
          <p:sp>
            <p:nvSpPr>
              <p:cNvPr id="3" name="Snip Same Side Corner 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838200"/>
                <a:ext cx="2286000" cy="838200"/>
              </a:xfrm>
              <a:prstGeom prst="snip2SameRect">
                <a:avLst/>
              </a:prstGeom>
              <a:blipFill rotWithShape="1">
                <a:blip r:embed="rId3"/>
                <a:stretch>
                  <a:fillRect t="-21277" b="-482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324600" y="1981200"/>
            <a:ext cx="1752600" cy="58477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ar-EG" sz="3200" dirty="0"/>
              <a:t>عدد </a:t>
            </a:r>
            <a:r>
              <a:rPr lang="ar-EG" sz="3200" dirty="0" err="1"/>
              <a:t>زوجى</a:t>
            </a:r>
            <a:r>
              <a:rPr lang="ar-EG" sz="3200" dirty="0"/>
              <a:t> </a:t>
            </a:r>
            <a:endParaRPr lang="fr-FR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853625"/>
            <a:ext cx="1752600" cy="58477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ar-EG" sz="3200" dirty="0"/>
              <a:t>عدد فردى </a:t>
            </a:r>
            <a:endParaRPr lang="fr-F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58000" y="3505200"/>
                <a:ext cx="1066800" cy="52322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sz="2800" b="0" i="1" smtClean="0">
                          <a:latin typeface="Cambria Math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505200"/>
                <a:ext cx="10668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543800" y="4948535"/>
            <a:ext cx="1524000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ar-EG" sz="2400" dirty="0"/>
              <a:t>يقبل القسمة </a:t>
            </a:r>
            <a:endParaRPr lang="fr-F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19200" y="2667000"/>
                <a:ext cx="1828800" cy="506742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𝑖</m:t>
                    </m:r>
                    <m:r>
                      <a:rPr lang="ar-EG" sz="2400" b="0" i="1" smtClean="0">
                        <a:latin typeface="Cambria Math"/>
                      </a:rPr>
                      <m:t> </m:t>
                    </m:r>
                    <m:r>
                      <a:rPr lang="ar-EG" sz="2400" b="0" i="1" smtClean="0">
                        <a:latin typeface="Cambria Math"/>
                      </a:rPr>
                      <m:t>مشترك</m:t>
                    </m:r>
                    <m:r>
                      <a:rPr lang="ar-EG" sz="2400" b="0" i="1" smtClean="0">
                        <a:latin typeface="Cambria Math"/>
                      </a:rPr>
                      <m:t> </m:t>
                    </m:r>
                    <m:r>
                      <a:rPr lang="ar-EG" sz="2400" b="0" i="1" smtClean="0">
                        <a:latin typeface="Cambria Math"/>
                      </a:rPr>
                      <m:t>عامل</m:t>
                    </m:r>
                    <m:r>
                      <a:rPr lang="ar-EG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ar-EG" sz="2400" dirty="0"/>
                  <a:t> </a:t>
                </a:r>
                <a:endParaRPr lang="fr-FR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667000"/>
                <a:ext cx="1828800" cy="506742"/>
              </a:xfrm>
              <a:prstGeom prst="rect">
                <a:avLst/>
              </a:prstGeom>
              <a:blipFill rotWithShape="1">
                <a:blip r:embed="rId5"/>
                <a:stretch>
                  <a:fillRect t="-1176" r="-993" b="-22353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8153400" y="6120825"/>
            <a:ext cx="609600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ar-EG" sz="3200" dirty="0"/>
              <a:t>1</a:t>
            </a:r>
            <a:endParaRPr lang="fr-FR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6120825"/>
            <a:ext cx="609600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ar-EG" sz="3200" dirty="0"/>
              <a:t>1-</a:t>
            </a:r>
            <a:endParaRPr lang="fr-F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00200" y="3743980"/>
                <a:ext cx="1066800" cy="52322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sz="2800" b="0" i="1" smtClean="0">
                          <a:latin typeface="Cambria Math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743980"/>
                <a:ext cx="10668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04800" y="5100935"/>
            <a:ext cx="1600200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ar-EG" sz="2400" dirty="0"/>
              <a:t>لا يقبل القسمة </a:t>
            </a:r>
            <a:endParaRPr lang="fr-FR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667000" y="5100935"/>
            <a:ext cx="1524000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ar-EG" sz="2400" dirty="0"/>
              <a:t>يقبل القسمة </a:t>
            </a:r>
            <a:endParaRPr lang="fr-F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09600" y="6197025"/>
                <a:ext cx="609600" cy="584775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−</m:t>
                      </m:r>
                      <m:r>
                        <a:rPr lang="en-GB" sz="32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6197025"/>
                <a:ext cx="6096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76600" y="6197025"/>
                <a:ext cx="609600" cy="584775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6197025"/>
                <a:ext cx="6096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Down Arrow 15"/>
          <p:cNvSpPr/>
          <p:nvPr/>
        </p:nvSpPr>
        <p:spPr>
          <a:xfrm>
            <a:off x="7124700" y="2667000"/>
            <a:ext cx="342900" cy="807077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5638800" y="5029200"/>
            <a:ext cx="1600200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ar-EG" sz="2400" dirty="0"/>
              <a:t>لا يقبل القسمة </a:t>
            </a:r>
            <a:endParaRPr lang="fr-FR" sz="2400" dirty="0"/>
          </a:p>
        </p:txBody>
      </p:sp>
      <p:sp>
        <p:nvSpPr>
          <p:cNvPr id="18" name="Left-Right-Up Arrow 17"/>
          <p:cNvSpPr/>
          <p:nvPr/>
        </p:nvSpPr>
        <p:spPr>
          <a:xfrm>
            <a:off x="6553200" y="4114800"/>
            <a:ext cx="1752600" cy="6096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eft-Right-Up Arrow 18"/>
          <p:cNvSpPr/>
          <p:nvPr/>
        </p:nvSpPr>
        <p:spPr>
          <a:xfrm>
            <a:off x="1219200" y="4267200"/>
            <a:ext cx="1752600" cy="6096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Down Arrow 19"/>
          <p:cNvSpPr/>
          <p:nvPr/>
        </p:nvSpPr>
        <p:spPr>
          <a:xfrm>
            <a:off x="8305800" y="5465457"/>
            <a:ext cx="152400" cy="5543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Down Arrow 20"/>
          <p:cNvSpPr/>
          <p:nvPr/>
        </p:nvSpPr>
        <p:spPr>
          <a:xfrm>
            <a:off x="6324600" y="5541657"/>
            <a:ext cx="152400" cy="5543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Down Arrow 21"/>
          <p:cNvSpPr/>
          <p:nvPr/>
        </p:nvSpPr>
        <p:spPr>
          <a:xfrm>
            <a:off x="838200" y="5617857"/>
            <a:ext cx="152400" cy="5543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Down Arrow 22"/>
          <p:cNvSpPr/>
          <p:nvPr/>
        </p:nvSpPr>
        <p:spPr>
          <a:xfrm>
            <a:off x="3505200" y="5617857"/>
            <a:ext cx="152400" cy="5543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Down Arrow 23"/>
          <p:cNvSpPr/>
          <p:nvPr/>
        </p:nvSpPr>
        <p:spPr>
          <a:xfrm>
            <a:off x="2038350" y="3254062"/>
            <a:ext cx="171450" cy="403538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41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420469"/>
            <a:ext cx="2590800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600" dirty="0">
                <a:solidFill>
                  <a:srgbClr val="0070C0"/>
                </a:solidFill>
              </a:rPr>
              <a:t>بسط ما </a:t>
            </a:r>
            <a:r>
              <a:rPr lang="ar-EG" sz="3600" dirty="0" err="1">
                <a:solidFill>
                  <a:srgbClr val="0070C0"/>
                </a:solidFill>
              </a:rPr>
              <a:t>ياتى</a:t>
            </a:r>
            <a:r>
              <a:rPr lang="ar-EG" sz="3600" dirty="0">
                <a:solidFill>
                  <a:srgbClr val="0070C0"/>
                </a:solidFill>
              </a:rPr>
              <a:t>: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10350" y="634425"/>
            <a:ext cx="245745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مثال </a:t>
            </a:r>
            <a:r>
              <a:rPr lang="ar-EG" sz="3200" dirty="0" err="1">
                <a:solidFill>
                  <a:prstClr val="black"/>
                </a:solidFill>
              </a:rPr>
              <a:t>توضيحى</a:t>
            </a:r>
            <a:r>
              <a:rPr lang="ar-EG" sz="3200" dirty="0">
                <a:solidFill>
                  <a:prstClr val="black"/>
                </a:solidFill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05400" y="0"/>
                <a:ext cx="4038600" cy="646331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prstClr val="black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ar-EG" sz="3600" dirty="0">
                    <a:solidFill>
                      <a:prstClr val="black"/>
                    </a:solidFill>
                  </a:rPr>
                  <a:t>تبسيط القوى الاسية لـ </a:t>
                </a:r>
                <a:r>
                  <a:rPr lang="en-GB" sz="3600" dirty="0">
                    <a:solidFill>
                      <a:prstClr val="black"/>
                    </a:solidFill>
                  </a:rPr>
                  <a:t>  </a:t>
                </a:r>
                <a:r>
                  <a:rPr lang="ar-EG" sz="3600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0"/>
                <a:ext cx="4038600" cy="646331"/>
              </a:xfrm>
              <a:prstGeom prst="rect">
                <a:avLst/>
              </a:prstGeom>
              <a:blipFill rotWithShape="1">
                <a:blip r:embed="rId2"/>
                <a:stretch>
                  <a:fillRect t="-14815" r="-2259" b="-31481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95800" y="1600200"/>
                <a:ext cx="3124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a</a:t>
                </a:r>
                <a:r>
                  <a:rPr lang="ar-EG" sz="3600" dirty="0">
                    <a:solidFill>
                      <a:srgbClr val="0070C0"/>
                    </a:solidFill>
                  </a:rPr>
                  <a:t> </a:t>
                </a:r>
                <a:r>
                  <a:rPr lang="en-GB" sz="3600" dirty="0">
                    <a:solidFill>
                      <a:srgbClr val="0070C0"/>
                    </a:solidFill>
                  </a:rPr>
                  <a:t>: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42</m:t>
                        </m:r>
                      </m:sup>
                    </m:sSup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600200"/>
                <a:ext cx="3124200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6038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800600" y="1499175"/>
            <a:ext cx="76200" cy="5054025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91000" y="2286000"/>
                <a:ext cx="49530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42</m:t>
                    </m:r>
                    <m:r>
                      <a:rPr lang="en-GB" sz="32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÷4=10.5</m:t>
                    </m:r>
                  </m:oMath>
                </a14:m>
                <a:endParaRPr lang="fr-FR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286000"/>
                <a:ext cx="49530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48200" y="3011269"/>
                <a:ext cx="3124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42</m:t>
                        </m:r>
                      </m:sup>
                    </m:sSup>
                  </m:oMath>
                </a14:m>
                <a:r>
                  <a:rPr lang="fr-FR" sz="3600" dirty="0">
                    <a:solidFill>
                      <a:srgbClr val="0070C0"/>
                    </a:solidFill>
                  </a:rPr>
                  <a:t> = -1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011269"/>
                <a:ext cx="3124200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13208" b="-358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962400"/>
                <a:ext cx="3124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b</a:t>
                </a:r>
                <a:r>
                  <a:rPr lang="ar-EG" sz="3600" dirty="0">
                    <a:solidFill>
                      <a:srgbClr val="0070C0"/>
                    </a:solidFill>
                  </a:rPr>
                  <a:t> </a:t>
                </a:r>
                <a:r>
                  <a:rPr lang="en-GB" sz="3600" dirty="0">
                    <a:solidFill>
                      <a:srgbClr val="0070C0"/>
                    </a:solidFill>
                  </a:rPr>
                  <a:t>: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33</m:t>
                        </m:r>
                      </m:sup>
                    </m:sSup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962400"/>
                <a:ext cx="3124200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16038" b="-358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5410200" y="3886200"/>
            <a:ext cx="3276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43400" y="4572000"/>
                <a:ext cx="4343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33</m:t>
                        </m:r>
                      </m:sup>
                    </m:sSup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32</m:t>
                        </m:r>
                      </m:sup>
                    </m:sSup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572000"/>
                <a:ext cx="434340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495800" y="5983069"/>
                <a:ext cx="4343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33</m:t>
                        </m:r>
                      </m:sup>
                    </m:sSup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d>
                      <m:dPr>
                        <m:ctrlP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983069"/>
                <a:ext cx="4343400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953000" y="5297269"/>
                <a:ext cx="49530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0070C0"/>
                        </a:solidFill>
                        <a:latin typeface="Cambria Math"/>
                      </a:rPr>
                      <m:t>3</m:t>
                    </m:r>
                    <m:r>
                      <a:rPr lang="en-GB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GB" sz="32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÷4=8</m:t>
                    </m:r>
                  </m:oMath>
                </a14:m>
                <a:endParaRPr lang="fr-FR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297269"/>
                <a:ext cx="4953000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-304800" y="1447800"/>
                <a:ext cx="3124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c: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27</m:t>
                        </m:r>
                      </m:sup>
                    </m:sSup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4800" y="1447800"/>
                <a:ext cx="3124200" cy="646331"/>
              </a:xfrm>
              <a:prstGeom prst="rect">
                <a:avLst/>
              </a:prstGeom>
              <a:blipFill rotWithShape="1">
                <a:blip r:embed="rId10"/>
                <a:stretch>
                  <a:fillRect t="-13208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6200" y="1981200"/>
                <a:ext cx="4343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27</m:t>
                        </m:r>
                      </m:sup>
                    </m:sSup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26</m:t>
                        </m:r>
                      </m:sup>
                    </m:sSup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981200"/>
                <a:ext cx="4343400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52400" y="2590800"/>
                <a:ext cx="49530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ar-EG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6</m:t>
                    </m:r>
                    <m:r>
                      <a:rPr lang="en-GB" sz="32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÷4=6.25</m:t>
                    </m:r>
                  </m:oMath>
                </a14:m>
                <a:endParaRPr lang="fr-FR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590800"/>
                <a:ext cx="4953000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-457200" y="3200400"/>
                <a:ext cx="48006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27</m:t>
                        </m:r>
                      </m:sup>
                    </m:sSup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d>
                      <m:dPr>
                        <m:ctrlP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=−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7200" y="3200400"/>
                <a:ext cx="4800600" cy="6463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>
          <a:xfrm>
            <a:off x="533400" y="4038600"/>
            <a:ext cx="3276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52400" y="4306669"/>
                <a:ext cx="3124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d</a:t>
                </a:r>
                <a:r>
                  <a:rPr lang="ar-EG" sz="3600" dirty="0">
                    <a:solidFill>
                      <a:srgbClr val="0070C0"/>
                    </a:solidFill>
                  </a:rPr>
                  <a:t> </a:t>
                </a:r>
                <a:r>
                  <a:rPr lang="en-GB" sz="3600" dirty="0">
                    <a:solidFill>
                      <a:srgbClr val="0070C0"/>
                    </a:solidFill>
                  </a:rPr>
                  <a:t>: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60</m:t>
                        </m:r>
                      </m:sup>
                    </m:sSup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306669"/>
                <a:ext cx="3124200" cy="646331"/>
              </a:xfrm>
              <a:prstGeom prst="rect">
                <a:avLst/>
              </a:prstGeom>
              <a:blipFill rotWithShape="1">
                <a:blip r:embed="rId14"/>
                <a:stretch>
                  <a:fillRect t="-15888" b="-345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52400" y="5054025"/>
                <a:ext cx="49530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0070C0"/>
                        </a:solidFill>
                        <a:latin typeface="Cambria Math"/>
                      </a:rPr>
                      <m:t>6</m:t>
                    </m:r>
                    <m:r>
                      <a:rPr lang="en-GB" sz="32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0</m:t>
                    </m:r>
                    <m:r>
                      <a:rPr lang="en-GB" sz="32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÷4=15</m:t>
                    </m:r>
                  </m:oMath>
                </a14:m>
                <a:endParaRPr lang="fr-FR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054025"/>
                <a:ext cx="4953000" cy="58477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-76200" y="5791200"/>
                <a:ext cx="4343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60</m:t>
                        </m:r>
                      </m:sup>
                    </m:sSup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=1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5791200"/>
                <a:ext cx="4343400" cy="64633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924800" y="5181600"/>
                <a:ext cx="1066800" cy="687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√</m:t>
                      </m:r>
                    </m:oMath>
                  </m:oMathPara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5181600"/>
                <a:ext cx="1066800" cy="68768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505200" y="4953000"/>
                <a:ext cx="1066800" cy="687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√</m:t>
                      </m:r>
                    </m:oMath>
                  </m:oMathPara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953000"/>
                <a:ext cx="1066800" cy="68768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8077200" y="2126159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x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86200" y="2430959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x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87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27" grpId="0"/>
      <p:bldP spid="28" grpId="0"/>
      <p:bldP spid="19" grpId="0"/>
      <p:bldP spid="20" grpId="0"/>
      <p:bldP spid="30" grpId="0"/>
      <p:bldP spid="31" grpId="0"/>
      <p:bldP spid="33" grpId="0"/>
      <p:bldP spid="34" grpId="0"/>
      <p:bldP spid="36" grpId="0"/>
      <p:bldP spid="37" grpId="0"/>
      <p:bldP spid="38" grpId="0"/>
      <p:bldP spid="41" grpId="0"/>
      <p:bldP spid="42" grpId="0"/>
      <p:bldP spid="43" grpId="0"/>
      <p:bldP spid="12" grpId="0"/>
      <p:bldP spid="44" grpId="0"/>
      <p:bldP spid="13" grpId="0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420469"/>
            <a:ext cx="2590800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600" dirty="0">
                <a:solidFill>
                  <a:srgbClr val="0070C0"/>
                </a:solidFill>
              </a:rPr>
              <a:t>بسط ما </a:t>
            </a:r>
            <a:r>
              <a:rPr lang="ar-EG" sz="3600" dirty="0" err="1">
                <a:solidFill>
                  <a:srgbClr val="0070C0"/>
                </a:solidFill>
              </a:rPr>
              <a:t>ياتى</a:t>
            </a:r>
            <a:r>
              <a:rPr lang="ar-EG" sz="3600" dirty="0">
                <a:solidFill>
                  <a:srgbClr val="0070C0"/>
                </a:solidFill>
              </a:rPr>
              <a:t>: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10350" y="76200"/>
            <a:ext cx="245745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تدريب  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1499175"/>
            <a:ext cx="0" cy="2347556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1447800"/>
                <a:ext cx="3124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2C</a:t>
                </a:r>
                <a:r>
                  <a:rPr lang="ar-EG" sz="3600" dirty="0">
                    <a:solidFill>
                      <a:srgbClr val="0070C0"/>
                    </a:solidFill>
                  </a:rPr>
                  <a:t> </a:t>
                </a:r>
                <a:r>
                  <a:rPr lang="en-GB" sz="3600" dirty="0">
                    <a:solidFill>
                      <a:srgbClr val="0070C0"/>
                    </a:solidFill>
                  </a:rPr>
                  <a:t>: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447800"/>
                <a:ext cx="3124200" cy="646331"/>
              </a:xfrm>
              <a:prstGeom prst="rect">
                <a:avLst/>
              </a:prstGeom>
              <a:blipFill rotWithShape="1">
                <a:blip r:embed="rId2"/>
                <a:stretch>
                  <a:fillRect t="-16038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95800" y="2057400"/>
                <a:ext cx="4343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057400"/>
                <a:ext cx="43434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495800" y="3429000"/>
                <a:ext cx="48006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33</m:t>
                        </m:r>
                      </m:sup>
                    </m:sSup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d>
                      <m:d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429000"/>
                <a:ext cx="48006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572000" y="2844225"/>
                <a:ext cx="49530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0070C0"/>
                        </a:solidFill>
                        <a:latin typeface="Cambria Math"/>
                      </a:rPr>
                      <m:t>3</m:t>
                    </m:r>
                    <m:r>
                      <a:rPr lang="en-GB" sz="32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0</m:t>
                    </m:r>
                    <m:r>
                      <a:rPr lang="en-GB" sz="32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÷4=</m:t>
                    </m:r>
                    <m:r>
                      <a:rPr lang="en-GB" sz="32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7.5</m:t>
                    </m:r>
                  </m:oMath>
                </a14:m>
                <a:endParaRPr lang="fr-FR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44225"/>
                <a:ext cx="49530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-304800" y="1447800"/>
                <a:ext cx="3124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24: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11</m:t>
                        </m:r>
                      </m:sup>
                    </m:sSup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4800" y="1447800"/>
                <a:ext cx="3124200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13208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6200" y="1981200"/>
                <a:ext cx="4343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11</m:t>
                        </m:r>
                      </m:sup>
                    </m:sSup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10</m:t>
                        </m:r>
                      </m:sup>
                    </m:sSup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981200"/>
                <a:ext cx="434340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52400" y="2590800"/>
                <a:ext cx="49530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  <m:r>
                      <a:rPr lang="en-GB" sz="32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0</m:t>
                    </m:r>
                    <m:r>
                      <a:rPr lang="en-GB" sz="32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÷4=2</m:t>
                    </m:r>
                    <m:r>
                      <a:rPr lang="en-GB" sz="32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.</m:t>
                    </m:r>
                    <m:r>
                      <a:rPr lang="en-GB" sz="32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5</m:t>
                    </m:r>
                  </m:oMath>
                </a14:m>
                <a:endParaRPr lang="fr-FR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590800"/>
                <a:ext cx="49530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-457200" y="3200400"/>
                <a:ext cx="48006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11</m:t>
                        </m:r>
                      </m:sup>
                    </m:sSup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d>
                      <m:d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=−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7200" y="3200400"/>
                <a:ext cx="4800600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>
          <a:xfrm>
            <a:off x="533400" y="4114800"/>
            <a:ext cx="87630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57200" y="4224121"/>
                <a:ext cx="3124200" cy="6526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25 :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25</m:t>
                        </m:r>
                      </m:sup>
                    </m:sSup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224121"/>
                <a:ext cx="3124200" cy="652679"/>
              </a:xfrm>
              <a:prstGeom prst="rect">
                <a:avLst/>
              </a:prstGeom>
              <a:blipFill rotWithShape="1">
                <a:blip r:embed="rId10"/>
                <a:stretch>
                  <a:fillRect t="-12150" b="-355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962400" y="4953000"/>
                <a:ext cx="49530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GB" sz="32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4</m:t>
                    </m:r>
                    <m:r>
                      <a:rPr lang="en-GB" sz="32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÷4=</m:t>
                    </m:r>
                    <m:r>
                      <a:rPr lang="en-GB" sz="32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6</m:t>
                    </m:r>
                  </m:oMath>
                </a14:m>
                <a:endParaRPr lang="fr-FR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953000"/>
                <a:ext cx="4953000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67200" y="5867400"/>
                <a:ext cx="4343400" cy="6526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25</m:t>
                        </m:r>
                      </m:sup>
                    </m:sSup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d>
                      <m:dPr>
                        <m:ctrlP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867400"/>
                <a:ext cx="4343400" cy="65267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7924800" y="26670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X</a:t>
            </a:r>
            <a:endParaRPr lang="fr-FR" sz="4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162800" y="4800600"/>
                <a:ext cx="1066800" cy="687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√</m:t>
                      </m:r>
                    </m:oMath>
                  </m:oMathPara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800600"/>
                <a:ext cx="1066800" cy="68768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3886200" y="2430959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x</a:t>
            </a:r>
            <a:endParaRPr lang="fr-FR" sz="4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-228600" y="5367121"/>
                <a:ext cx="4343400" cy="6526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25</m:t>
                        </m:r>
                      </m:sup>
                    </m:sSup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24</m:t>
                        </m:r>
                      </m:sup>
                    </m:sSup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8600" y="5367121"/>
                <a:ext cx="4343400" cy="65267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226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20" grpId="0"/>
      <p:bldP spid="30" grpId="0"/>
      <p:bldP spid="31" grpId="0"/>
      <p:bldP spid="33" grpId="0"/>
      <p:bldP spid="34" grpId="0"/>
      <p:bldP spid="36" grpId="0"/>
      <p:bldP spid="37" grpId="0"/>
      <p:bldP spid="38" grpId="0"/>
      <p:bldP spid="41" grpId="0"/>
      <p:bldP spid="42" grpId="0"/>
      <p:bldP spid="43" grpId="0"/>
      <p:bldP spid="12" grpId="0"/>
      <p:bldP spid="44" grpId="0"/>
      <p:bldP spid="45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24800" y="1334869"/>
            <a:ext cx="1066800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600" dirty="0">
                <a:solidFill>
                  <a:srgbClr val="0070C0"/>
                </a:solidFill>
              </a:rPr>
              <a:t>بسط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77000" y="609600"/>
            <a:ext cx="25908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مثال </a:t>
            </a:r>
            <a:r>
              <a:rPr lang="ar-EG" sz="3200" dirty="0" err="1">
                <a:solidFill>
                  <a:prstClr val="black"/>
                </a:solidFill>
              </a:rPr>
              <a:t>توضيحى</a:t>
            </a:r>
            <a:r>
              <a:rPr lang="ar-EG" sz="3200" dirty="0">
                <a:solidFill>
                  <a:prstClr val="black"/>
                </a:solidFill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-457200" y="2096869"/>
                <a:ext cx="57150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b:    (-7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+3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)−(2−5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7200" y="2096869"/>
                <a:ext cx="5715000" cy="646331"/>
              </a:xfrm>
              <a:prstGeom prst="rect">
                <a:avLst/>
              </a:prstGeom>
              <a:blipFill rotWithShape="1">
                <a:blip r:embed="rId2"/>
                <a:stretch>
                  <a:fillRect t="-14151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876800" y="0"/>
            <a:ext cx="41148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جمع الاعداد المركبة وطرحها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19600" y="2173069"/>
                <a:ext cx="5791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a:    </a:t>
                </a:r>
                <a14:m>
                  <m:oMath xmlns:m="http://schemas.openxmlformats.org/officeDocument/2006/math">
                    <m:r>
                      <a:rPr lang="en-GB" sz="3600" b="0" i="0" smtClean="0">
                        <a:solidFill>
                          <a:srgbClr val="0070C0"/>
                        </a:solidFill>
                        <a:latin typeface="Cambria Math"/>
                      </a:rPr>
                      <m:t>(4+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)+(3−6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173069"/>
                <a:ext cx="5791200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4019" b="-336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724400" y="1480810"/>
            <a:ext cx="0" cy="514859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67400" y="4777880"/>
                <a:ext cx="2057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=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7  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777880"/>
                <a:ext cx="2057400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14151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943600" y="3657600"/>
                <a:ext cx="914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657600"/>
                <a:ext cx="914400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724400" y="3657600"/>
                <a:ext cx="4343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600" b="0" i="0" smtClean="0">
                        <a:solidFill>
                          <a:srgbClr val="0070C0"/>
                        </a:solidFill>
                        <a:latin typeface="Cambria Math"/>
                      </a:rPr>
                      <m:t>4+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ar-EG" sz="360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3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6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657600"/>
                <a:ext cx="434340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H="1">
            <a:off x="5562600" y="4267199"/>
            <a:ext cx="457200" cy="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086600" y="4267200"/>
            <a:ext cx="457200" cy="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7924800" y="4267201"/>
            <a:ext cx="457200" cy="1887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6172200" y="4248330"/>
            <a:ext cx="457200" cy="9434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477000" y="4777880"/>
                <a:ext cx="2057400" cy="7139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3600" i="1" dirty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5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777880"/>
                <a:ext cx="2057400" cy="71397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-304800" y="3324622"/>
                <a:ext cx="5334000" cy="7139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60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0" smtClean="0">
                        <a:solidFill>
                          <a:srgbClr val="0070C0"/>
                        </a:solidFill>
                        <a:latin typeface="Cambria Math"/>
                      </a:rPr>
                      <m:t>7+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3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5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4800" y="3324622"/>
                <a:ext cx="5334000" cy="71397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 flipH="1">
            <a:off x="609600" y="3962400"/>
            <a:ext cx="457200" cy="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438400" y="3962400"/>
            <a:ext cx="457200" cy="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33400" y="4687669"/>
                <a:ext cx="2057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= - </a:t>
                </a:r>
                <a14:m>
                  <m:oMath xmlns:m="http://schemas.openxmlformats.org/officeDocument/2006/math">
                    <m:r>
                      <a:rPr lang="en-GB" sz="3600" i="1">
                        <a:solidFill>
                          <a:srgbClr val="FF0000"/>
                        </a:solidFill>
                        <a:latin typeface="Cambria Math"/>
                      </a:rPr>
                      <m:t>9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687669"/>
                <a:ext cx="2057400" cy="646331"/>
              </a:xfrm>
              <a:prstGeom prst="rect">
                <a:avLst/>
              </a:prstGeom>
              <a:blipFill rotWithShape="1">
                <a:blip r:embed="rId9"/>
                <a:stretch>
                  <a:fillRect t="-14151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H="1" flipV="1">
            <a:off x="3276600" y="3981271"/>
            <a:ext cx="457200" cy="1887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1524000" y="3962400"/>
            <a:ext cx="457200" cy="9434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447800" y="4687669"/>
                <a:ext cx="2057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3600" i="1" dirty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GB" sz="36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8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687669"/>
                <a:ext cx="2057400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6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18" grpId="0"/>
      <p:bldP spid="27" grpId="0"/>
      <p:bldP spid="29" grpId="0"/>
      <p:bldP spid="32" grpId="0"/>
      <p:bldP spid="19" grpId="0"/>
      <p:bldP spid="33" grpId="0"/>
      <p:bldP spid="28" grpId="0"/>
      <p:bldP spid="35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24800" y="1334869"/>
            <a:ext cx="1066800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600" dirty="0">
                <a:solidFill>
                  <a:srgbClr val="0070C0"/>
                </a:solidFill>
              </a:rPr>
              <a:t>بسط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86600" y="609600"/>
            <a:ext cx="19812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تمرين موجه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-533400" y="2096869"/>
                <a:ext cx="57150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b: (</a:t>
                </a:r>
                <a:r>
                  <a:rPr lang="ar-EG" sz="3600" dirty="0">
                    <a:solidFill>
                      <a:srgbClr val="0070C0"/>
                    </a:solidFill>
                  </a:rPr>
                  <a:t>4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6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)−(−1+2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33400" y="2096869"/>
                <a:ext cx="5715000" cy="646331"/>
              </a:xfrm>
              <a:prstGeom prst="rect">
                <a:avLst/>
              </a:prstGeom>
              <a:blipFill rotWithShape="1">
                <a:blip r:embed="rId2"/>
                <a:stretch>
                  <a:fillRect t="-16038" b="-358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876800" y="0"/>
            <a:ext cx="41148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جمع الاعداد المركبة وطرحها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10000" y="2173069"/>
                <a:ext cx="5791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</a:t>
                </a:r>
                <a:r>
                  <a:rPr lang="ar-EG" sz="3600" dirty="0">
                    <a:solidFill>
                      <a:srgbClr val="0070C0"/>
                    </a:solidFill>
                  </a:rPr>
                  <a:t>5</a:t>
                </a:r>
                <a:r>
                  <a:rPr lang="en-GB" sz="3600" dirty="0">
                    <a:solidFill>
                      <a:srgbClr val="0070C0"/>
                    </a:solidFill>
                  </a:rPr>
                  <a:t>A :</a:t>
                </a:r>
                <a14:m>
                  <m:oMath xmlns:m="http://schemas.openxmlformats.org/officeDocument/2006/math">
                    <m:r>
                      <a:rPr lang="en-GB" sz="360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ar-EG" sz="3600" b="0" i="0" smtClean="0">
                        <a:solidFill>
                          <a:srgbClr val="0070C0"/>
                        </a:solidFill>
                        <a:latin typeface="Cambria Math"/>
                      </a:rPr>
                      <m:t>−2</m:t>
                    </m:r>
                    <m:r>
                      <a:rPr lang="en-GB" sz="3600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ar-EG" sz="3600" b="0" i="0" smtClean="0">
                        <a:solidFill>
                          <a:srgbClr val="0070C0"/>
                        </a:solidFill>
                        <a:latin typeface="Cambria Math"/>
                      </a:rPr>
                      <m:t>5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)+(1−7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173069"/>
                <a:ext cx="5791200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5888" b="-345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267200" y="1658034"/>
            <a:ext cx="0" cy="4971366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67400" y="4777880"/>
                <a:ext cx="2057400" cy="7139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= </a:t>
                </a:r>
                <a14:m>
                  <m:oMath xmlns:m="http://schemas.openxmlformats.org/officeDocument/2006/math">
                    <m:r>
                      <a:rPr lang="ar-EG" sz="3600" i="1" dirty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ar-EG" sz="36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1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777880"/>
                <a:ext cx="2057400" cy="713978"/>
              </a:xfrm>
              <a:prstGeom prst="rect">
                <a:avLst/>
              </a:prstGeom>
              <a:blipFill rotWithShape="1">
                <a:blip r:embed="rId4"/>
                <a:stretch>
                  <a:fillRect t="-2564" b="-324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19600" y="3629422"/>
                <a:ext cx="4343400" cy="7139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ar-EG" sz="3600" dirty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ar-EG" sz="3600" b="0" i="0" dirty="0" smtClean="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GB" sz="3600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5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ar-EG" sz="360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7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629422"/>
                <a:ext cx="4343400" cy="71397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H="1">
            <a:off x="5410200" y="4267199"/>
            <a:ext cx="457200" cy="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086600" y="4267200"/>
            <a:ext cx="457200" cy="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7924800" y="4267201"/>
            <a:ext cx="457200" cy="1887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6172200" y="4248330"/>
            <a:ext cx="457200" cy="9434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781800" y="4840069"/>
                <a:ext cx="2057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</a:t>
                </a:r>
                <a:r>
                  <a:rPr lang="ar-EG" sz="3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3600" i="1" dirty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ar-EG" sz="36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4840069"/>
                <a:ext cx="2057400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16038" b="-3301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-304800" y="3324622"/>
                <a:ext cx="53340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ar-EG" sz="3600" dirty="0" smtClean="0">
                        <a:solidFill>
                          <a:srgbClr val="0070C0"/>
                        </a:solidFill>
                        <a:latin typeface="Cambria Math"/>
                      </a:rPr>
                      <m:t>4</m:t>
                    </m:r>
                    <m:r>
                      <a:rPr lang="ar-EG" sz="36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+6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ar-EG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  <m:r>
                      <a:rPr lang="ar-EG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4800" y="3324622"/>
                <a:ext cx="533400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 flipH="1">
            <a:off x="609600" y="3962400"/>
            <a:ext cx="457200" cy="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438400" y="3962400"/>
            <a:ext cx="457200" cy="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33400" y="4687669"/>
                <a:ext cx="2057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= </a:t>
                </a:r>
                <a:r>
                  <a:rPr lang="ar-EG" sz="3600" dirty="0">
                    <a:solidFill>
                      <a:srgbClr val="FF0000"/>
                    </a:solidFill>
                  </a:rPr>
                  <a:t>  5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687669"/>
                <a:ext cx="2057400" cy="646331"/>
              </a:xfrm>
              <a:prstGeom prst="rect">
                <a:avLst/>
              </a:prstGeom>
              <a:blipFill rotWithShape="1">
                <a:blip r:embed="rId8"/>
                <a:stretch>
                  <a:fillRect t="-16038" b="-358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H="1" flipV="1">
            <a:off x="3276600" y="3981271"/>
            <a:ext cx="457200" cy="1887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1524000" y="3962400"/>
            <a:ext cx="457200" cy="9434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143000" y="4687669"/>
                <a:ext cx="2057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</a:t>
                </a:r>
                <a:r>
                  <a:rPr lang="ar-EG" sz="3600" dirty="0">
                    <a:solidFill>
                      <a:srgbClr val="FF000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GB" sz="3600" i="1" dirty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ar-EG" sz="36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4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687669"/>
                <a:ext cx="2057400" cy="646331"/>
              </a:xfrm>
              <a:prstGeom prst="rect">
                <a:avLst/>
              </a:prstGeom>
              <a:blipFill rotWithShape="1">
                <a:blip r:embed="rId9"/>
                <a:stretch>
                  <a:fillRect t="-16038" b="-3301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898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18" grpId="0"/>
      <p:bldP spid="27" grpId="0"/>
      <p:bldP spid="29" grpId="0"/>
      <p:bldP spid="19" grpId="0"/>
      <p:bldP spid="33" grpId="0"/>
      <p:bldP spid="28" grpId="0"/>
      <p:bldP spid="35" grpId="0"/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24800" y="1334869"/>
            <a:ext cx="1066800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600" dirty="0">
                <a:solidFill>
                  <a:srgbClr val="0070C0"/>
                </a:solidFill>
              </a:rPr>
              <a:t>بسط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77000" y="609600"/>
            <a:ext cx="25908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مثال </a:t>
            </a:r>
            <a:r>
              <a:rPr lang="ar-EG" sz="3200" dirty="0" err="1">
                <a:solidFill>
                  <a:prstClr val="black"/>
                </a:solidFill>
              </a:rPr>
              <a:t>توضيحى</a:t>
            </a:r>
            <a:r>
              <a:rPr lang="ar-EG" sz="3200" dirty="0">
                <a:solidFill>
                  <a:prstClr val="black"/>
                </a:solidFill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6200" y="3581400"/>
                <a:ext cx="5715000" cy="7139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= (4</a:t>
                </a:r>
                <a14:m>
                  <m:oMath xmlns:m="http://schemas.openxmlformats.org/officeDocument/2006/math">
                    <m:r>
                      <a:rPr lang="en-GB" sz="3600" i="1" dirty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GB" sz="36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)(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5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3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581400"/>
                <a:ext cx="5715000" cy="713978"/>
              </a:xfrm>
              <a:prstGeom prst="rect">
                <a:avLst/>
              </a:prstGeom>
              <a:blipFill rotWithShape="1">
                <a:blip r:embed="rId2"/>
                <a:stretch>
                  <a:fillRect t="-2564" b="-3162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638800" y="0"/>
            <a:ext cx="33528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ضرب الاعداد المركبة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19600" y="1981200"/>
                <a:ext cx="5791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a:    </a:t>
                </a:r>
                <a14:m>
                  <m:oMath xmlns:m="http://schemas.openxmlformats.org/officeDocument/2006/math">
                    <m:r>
                      <a:rPr lang="en-GB" sz="360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ar-EG" sz="3600" b="0" i="0" smtClean="0">
                        <a:solidFill>
                          <a:srgbClr val="0070C0"/>
                        </a:solidFill>
                        <a:latin typeface="Cambria Math"/>
                      </a:rPr>
                      <m:t>5</m:t>
                    </m:r>
                    <m:r>
                      <a:rPr lang="en-GB" sz="3600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)(2−3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981200"/>
                <a:ext cx="5791200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4151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800600" y="1480810"/>
            <a:ext cx="0" cy="514859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67400" y="5602069"/>
                <a:ext cx="2057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= </a:t>
                </a:r>
                <a14:m>
                  <m:oMath xmlns:m="http://schemas.openxmlformats.org/officeDocument/2006/math">
                    <m:r>
                      <a:rPr lang="en-GB" sz="3600" i="1" dirty="0">
                        <a:solidFill>
                          <a:srgbClr val="FF0000"/>
                        </a:solidFill>
                        <a:latin typeface="Cambria Math"/>
                      </a:rPr>
                      <m:t>1</m:t>
                    </m:r>
                    <m:r>
                      <a:rPr lang="en-GB" sz="36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3   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5602069"/>
                <a:ext cx="2057400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14151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38600" y="3239869"/>
                <a:ext cx="56388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ar-EG" sz="3600" dirty="0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  <m:r>
                      <a:rPr lang="ar-EG" sz="3600" b="0" i="0" dirty="0" smtClean="0">
                        <a:solidFill>
                          <a:srgbClr val="0070C0"/>
                        </a:solidFill>
                        <a:latin typeface="Cambria Math"/>
                      </a:rPr>
                      <m:t>0−1</m:t>
                    </m:r>
                    <m:r>
                      <a:rPr lang="ar-EG" sz="36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5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ar-EG" sz="360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ar-EG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ar-EG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239869"/>
                <a:ext cx="5638800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H="1">
            <a:off x="5029200" y="5029200"/>
            <a:ext cx="457200" cy="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077200" y="5029200"/>
            <a:ext cx="457200" cy="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7239000" y="5029200"/>
            <a:ext cx="457200" cy="1887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6172200" y="5086530"/>
            <a:ext cx="457200" cy="9434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858000" y="5602069"/>
                <a:ext cx="2819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3600" i="1" dirty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13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602069"/>
                <a:ext cx="281940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-533400" y="4191000"/>
                <a:ext cx="59436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=   </a:t>
                </a:r>
                <a14:m>
                  <m:oMath xmlns:m="http://schemas.openxmlformats.org/officeDocument/2006/math">
                    <m:r>
                      <a:rPr lang="en-GB" sz="3600" dirty="0" smtClean="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GB" sz="3600" b="0" i="0" dirty="0" smtClean="0">
                        <a:solidFill>
                          <a:srgbClr val="0070C0"/>
                        </a:solidFill>
                        <a:latin typeface="Cambria Math"/>
                      </a:rPr>
                      <m:t>0−12</m:t>
                    </m:r>
                    <m:r>
                      <a:rPr lang="en-GB" sz="36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10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33400" y="4191000"/>
                <a:ext cx="5943600" cy="646331"/>
              </a:xfrm>
              <a:prstGeom prst="rect">
                <a:avLst/>
              </a:prstGeom>
              <a:blipFill rotWithShape="1">
                <a:blip r:embed="rId7"/>
                <a:stretch>
                  <a:fillRect t="-13208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 flipH="1">
            <a:off x="762000" y="5333999"/>
            <a:ext cx="457200" cy="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91000" y="5334000"/>
            <a:ext cx="457200" cy="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33400" y="5830669"/>
                <a:ext cx="2057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= -14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830669"/>
                <a:ext cx="2057400" cy="646331"/>
              </a:xfrm>
              <a:prstGeom prst="rect">
                <a:avLst/>
              </a:prstGeom>
              <a:blipFill rotWithShape="1">
                <a:blip r:embed="rId8"/>
                <a:stretch>
                  <a:fillRect t="-14019" b="-336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H="1" flipV="1">
            <a:off x="3200400" y="5410200"/>
            <a:ext cx="457200" cy="1887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1905000" y="5400766"/>
            <a:ext cx="457200" cy="9434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981200" y="5715000"/>
                <a:ext cx="2057400" cy="7139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22</m:t>
                    </m:r>
                    <m:r>
                      <a:rPr lang="en-GB" sz="36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𝑗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715000"/>
                <a:ext cx="2057400" cy="71397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038600" y="4419600"/>
                <a:ext cx="4724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ar-EG" sz="3600" dirty="0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  <m:r>
                      <a:rPr lang="ar-EG" sz="3600" b="0" i="0" dirty="0" smtClean="0">
                        <a:solidFill>
                          <a:srgbClr val="0070C0"/>
                        </a:solidFill>
                        <a:latin typeface="Cambria Math"/>
                      </a:rPr>
                      <m:t>0−1</m:t>
                    </m:r>
                    <m:r>
                      <a:rPr lang="ar-EG" sz="36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5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ar-EG" sz="360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+3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419600"/>
                <a:ext cx="4724400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6200" y="609600"/>
            <a:ext cx="4648200" cy="646331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3600" dirty="0"/>
              <a:t>b:  V = C . I  </a:t>
            </a:r>
            <a:r>
              <a:rPr lang="ar-EG" sz="3600" dirty="0"/>
              <a:t>استخدم الصيغة </a:t>
            </a:r>
            <a:endParaRPr lang="fr-FR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0"/>
            <a:ext cx="4572000" cy="138499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4-2j             (C)</a:t>
            </a:r>
            <a:r>
              <a:rPr lang="ar-EG" sz="2800" dirty="0"/>
              <a:t>يبلغ التيار</a:t>
            </a:r>
            <a:endParaRPr lang="en-GB" sz="2800" dirty="0"/>
          </a:p>
          <a:p>
            <a:r>
              <a:rPr lang="en-GB" sz="2800" dirty="0"/>
              <a:t>5-3J               (I)</a:t>
            </a:r>
            <a:r>
              <a:rPr lang="ar-EG" sz="2800" dirty="0"/>
              <a:t>وتبلغ المقاوم </a:t>
            </a:r>
            <a:r>
              <a:rPr lang="en-GB" sz="2800" dirty="0"/>
              <a:t> </a:t>
            </a:r>
            <a:r>
              <a:rPr lang="ar-EG" sz="2800" dirty="0"/>
              <a:t>   </a:t>
            </a:r>
            <a:r>
              <a:rPr lang="en-GB" sz="2800" dirty="0"/>
              <a:t> </a:t>
            </a:r>
            <a:r>
              <a:rPr lang="ar-EG" sz="2800" dirty="0"/>
              <a:t>     </a:t>
            </a:r>
            <a:r>
              <a:rPr lang="en-GB" sz="2800" dirty="0"/>
              <a:t>            </a:t>
            </a:r>
            <a:r>
              <a:rPr lang="ar-EG" sz="2800" dirty="0"/>
              <a:t>؟؟؟؟</a:t>
            </a:r>
            <a:r>
              <a:rPr lang="en-GB" sz="2800" dirty="0"/>
              <a:t>(J)</a:t>
            </a:r>
            <a:r>
              <a:rPr lang="ar-EG" sz="2800" dirty="0"/>
              <a:t>كم يبلغ الجهد </a:t>
            </a:r>
            <a:endParaRPr lang="fr-FR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228600" y="2971800"/>
            <a:ext cx="2819400" cy="646331"/>
          </a:xfrm>
          <a:prstGeom prst="rect">
            <a:avLst/>
          </a:prstGeom>
          <a:noFill/>
          <a:ln w="38100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  V = C . I  </a:t>
            </a:r>
            <a:r>
              <a:rPr lang="ar-EG" sz="3600" dirty="0">
                <a:solidFill>
                  <a:srgbClr val="FF0000"/>
                </a:solidFill>
              </a:rPr>
              <a:t> </a:t>
            </a:r>
            <a:endParaRPr lang="fr-FR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-381000" y="4800600"/>
                <a:ext cx="59436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=   </a:t>
                </a:r>
                <a14:m>
                  <m:oMath xmlns:m="http://schemas.openxmlformats.org/officeDocument/2006/math">
                    <m:r>
                      <a:rPr lang="en-GB" sz="3600" dirty="0" smtClean="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GB" sz="3600" b="0" i="0" dirty="0" smtClean="0">
                        <a:solidFill>
                          <a:srgbClr val="0070C0"/>
                        </a:solidFill>
                        <a:latin typeface="Cambria Math"/>
                      </a:rPr>
                      <m:t>0−12</m:t>
                    </m:r>
                    <m:r>
                      <a:rPr lang="en-GB" sz="36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10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−6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1000" y="4800600"/>
                <a:ext cx="5943600" cy="646331"/>
              </a:xfrm>
              <a:prstGeom prst="rect">
                <a:avLst/>
              </a:prstGeom>
              <a:blipFill rotWithShape="1">
                <a:blip r:embed="rId11"/>
                <a:stretch>
                  <a:fillRect t="-14151" b="-339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30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18" grpId="0"/>
      <p:bldP spid="27" grpId="0"/>
      <p:bldP spid="29" grpId="0"/>
      <p:bldP spid="19" grpId="0"/>
      <p:bldP spid="33" grpId="0"/>
      <p:bldP spid="28" grpId="0"/>
      <p:bldP spid="35" grpId="0"/>
      <p:bldP spid="38" grpId="0"/>
      <p:bldP spid="26" grpId="0"/>
      <p:bldP spid="2" grpId="0" animBg="1"/>
      <p:bldP spid="5" grpId="0" animBg="1"/>
      <p:bldP spid="39" grpId="0"/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24800" y="1143000"/>
            <a:ext cx="1066800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600" dirty="0">
                <a:solidFill>
                  <a:srgbClr val="0070C0"/>
                </a:solidFill>
              </a:rPr>
              <a:t>بسط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67600" y="152400"/>
            <a:ext cx="16002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تدريب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6200" y="3581400"/>
                <a:ext cx="5715000" cy="7139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= (2</a:t>
                </a:r>
                <a14:m>
                  <m:oMath xmlns:m="http://schemas.openxmlformats.org/officeDocument/2006/math">
                    <m:r>
                      <a:rPr lang="en-GB" sz="3600" i="1" dirty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4</m:t>
                    </m:r>
                    <m:r>
                      <a:rPr lang="en-GB" sz="36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)(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3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581400"/>
                <a:ext cx="5715000" cy="713978"/>
              </a:xfrm>
              <a:prstGeom prst="rect">
                <a:avLst/>
              </a:prstGeom>
              <a:blipFill rotWithShape="1">
                <a:blip r:embed="rId2"/>
                <a:stretch>
                  <a:fillRect t="-2564" b="-3162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19600" y="1981200"/>
                <a:ext cx="5791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</a:t>
                </a:r>
                <a:r>
                  <a:rPr lang="ar-EG" sz="3600" dirty="0">
                    <a:solidFill>
                      <a:srgbClr val="0070C0"/>
                    </a:solidFill>
                  </a:rPr>
                  <a:t>53</a:t>
                </a:r>
                <a:r>
                  <a:rPr lang="en-GB" sz="3600" dirty="0">
                    <a:solidFill>
                      <a:srgbClr val="0070C0"/>
                    </a:solidFill>
                  </a:rPr>
                  <a:t>:  </a:t>
                </a:r>
                <a14:m>
                  <m:oMath xmlns:m="http://schemas.openxmlformats.org/officeDocument/2006/math">
                    <m:r>
                      <a:rPr lang="en-GB" sz="360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ar-EG" sz="3600" b="0" i="0" smtClean="0">
                        <a:solidFill>
                          <a:srgbClr val="0070C0"/>
                        </a:solidFill>
                        <a:latin typeface="Cambria Math"/>
                      </a:rPr>
                      <m:t>−6−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)(3−3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981200"/>
                <a:ext cx="5791200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6038" b="-358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724400" y="1480810"/>
            <a:ext cx="0" cy="514859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410200" y="5602069"/>
                <a:ext cx="2514600" cy="7139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= 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21</m:t>
                    </m:r>
                    <m:r>
                      <a:rPr lang="en-GB" sz="36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602069"/>
                <a:ext cx="2514600" cy="713978"/>
              </a:xfrm>
              <a:prstGeom prst="rect">
                <a:avLst/>
              </a:prstGeom>
              <a:blipFill rotWithShape="1">
                <a:blip r:embed="rId4"/>
                <a:stretch>
                  <a:fillRect t="-2564" b="-324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38600" y="3239869"/>
                <a:ext cx="56388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ar-EG" sz="3600" b="0" i="0" dirty="0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ar-EG" sz="3600" dirty="0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  <m:r>
                      <a:rPr lang="ar-EG" sz="3600" b="0" i="0" dirty="0" smtClean="0">
                        <a:solidFill>
                          <a:srgbClr val="0070C0"/>
                        </a:solidFill>
                        <a:latin typeface="Cambria Math"/>
                      </a:rPr>
                      <m:t>8+18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−3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ar-EG" sz="3600" i="1" smtClean="0">
                        <a:solidFill>
                          <a:srgbClr val="0070C0"/>
                        </a:solidFill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ar-EG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ar-EG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239869"/>
                <a:ext cx="5638800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H="1">
            <a:off x="5181600" y="5105399"/>
            <a:ext cx="457200" cy="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077200" y="5029200"/>
            <a:ext cx="457200" cy="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7239000" y="5029200"/>
            <a:ext cx="457200" cy="1887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6172200" y="5086530"/>
            <a:ext cx="457200" cy="9434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29400" y="5678269"/>
                <a:ext cx="2819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+15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678269"/>
                <a:ext cx="281940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-533400" y="4191000"/>
                <a:ext cx="59436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=   </a:t>
                </a:r>
                <a14:m>
                  <m:oMath xmlns:m="http://schemas.openxmlformats.org/officeDocument/2006/math">
                    <m:r>
                      <a:rPr lang="en-GB" sz="3600" dirty="0">
                        <a:solidFill>
                          <a:srgbClr val="0070C0"/>
                        </a:solidFill>
                        <a:latin typeface="Cambria Math"/>
                      </a:rPr>
                      <m:t>6</m:t>
                    </m:r>
                    <m:r>
                      <a:rPr lang="en-GB" sz="3600" dirty="0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4</m:t>
                    </m:r>
                    <m:r>
                      <a:rPr lang="en-GB" sz="36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−12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+8</m:t>
                    </m:r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e>
                      <m:sup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33400" y="4191000"/>
                <a:ext cx="5943600" cy="646331"/>
              </a:xfrm>
              <a:prstGeom prst="rect">
                <a:avLst/>
              </a:prstGeom>
              <a:blipFill rotWithShape="1">
                <a:blip r:embed="rId7"/>
                <a:stretch>
                  <a:fillRect t="-13208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 flipH="1">
            <a:off x="762000" y="5410199"/>
            <a:ext cx="457200" cy="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733800" y="5410199"/>
            <a:ext cx="457200" cy="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33400" y="5830669"/>
                <a:ext cx="2057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= -2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830669"/>
                <a:ext cx="2057400" cy="646331"/>
              </a:xfrm>
              <a:prstGeom prst="rect">
                <a:avLst/>
              </a:prstGeom>
              <a:blipFill rotWithShape="1">
                <a:blip r:embed="rId8"/>
                <a:stretch>
                  <a:fillRect t="-14019" b="-336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H="1" flipV="1">
            <a:off x="2819400" y="5410200"/>
            <a:ext cx="457200" cy="1887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1676400" y="5400766"/>
            <a:ext cx="457200" cy="9434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676400" y="5791200"/>
                <a:ext cx="2057400" cy="7139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16</m:t>
                    </m:r>
                    <m:r>
                      <a:rPr lang="en-GB" sz="36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𝑗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791200"/>
                <a:ext cx="2057400" cy="71397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10000" y="4459069"/>
                <a:ext cx="49530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ar-EG" sz="3600" b="0" i="0" dirty="0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ar-EG" sz="3600" dirty="0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  <m:r>
                      <a:rPr lang="ar-EG" sz="36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8+18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−3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ar-EG" sz="3600" i="1" smtClean="0">
                        <a:solidFill>
                          <a:srgbClr val="0070C0"/>
                        </a:solidFill>
                        <a:latin typeface="Cambria Math"/>
                      </a:rPr>
                      <m:t>3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459069"/>
                <a:ext cx="4953000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6200" y="725269"/>
            <a:ext cx="4648200" cy="646331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prstClr val="black"/>
                </a:solidFill>
              </a:rPr>
              <a:t>6:  V = C . I  </a:t>
            </a:r>
            <a:r>
              <a:rPr lang="ar-EG" sz="3600" dirty="0">
                <a:solidFill>
                  <a:prstClr val="black"/>
                </a:solidFill>
              </a:rPr>
              <a:t>استخدم الصيغة </a:t>
            </a:r>
            <a:endParaRPr lang="fr-FR" sz="36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524000"/>
            <a:ext cx="4572000" cy="138499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</a:rPr>
              <a:t>2-4j             (C)</a:t>
            </a:r>
            <a:r>
              <a:rPr lang="ar-EG" sz="2800" dirty="0">
                <a:solidFill>
                  <a:prstClr val="black"/>
                </a:solidFill>
              </a:rPr>
              <a:t>يبلغ التيار</a:t>
            </a:r>
            <a:endParaRPr lang="en-GB" sz="2800" dirty="0">
              <a:solidFill>
                <a:prstClr val="black"/>
              </a:solidFill>
            </a:endParaRPr>
          </a:p>
          <a:p>
            <a:r>
              <a:rPr lang="ar-EG" sz="2800" dirty="0">
                <a:solidFill>
                  <a:prstClr val="black"/>
                </a:solidFill>
              </a:rPr>
              <a:t>3</a:t>
            </a:r>
            <a:r>
              <a:rPr lang="en-GB" sz="2800" dirty="0">
                <a:solidFill>
                  <a:prstClr val="black"/>
                </a:solidFill>
              </a:rPr>
              <a:t>-2J               (I)</a:t>
            </a:r>
            <a:r>
              <a:rPr lang="ar-EG" sz="2800" dirty="0">
                <a:solidFill>
                  <a:prstClr val="black"/>
                </a:solidFill>
              </a:rPr>
              <a:t>وتبلغ المقاوم </a:t>
            </a:r>
            <a:r>
              <a:rPr lang="en-GB" sz="2800" dirty="0">
                <a:solidFill>
                  <a:prstClr val="black"/>
                </a:solidFill>
              </a:rPr>
              <a:t> </a:t>
            </a:r>
            <a:r>
              <a:rPr lang="ar-EG" sz="2800" dirty="0">
                <a:solidFill>
                  <a:prstClr val="black"/>
                </a:solidFill>
              </a:rPr>
              <a:t>   </a:t>
            </a:r>
            <a:r>
              <a:rPr lang="en-GB" sz="2800" dirty="0">
                <a:solidFill>
                  <a:prstClr val="black"/>
                </a:solidFill>
              </a:rPr>
              <a:t> </a:t>
            </a:r>
            <a:r>
              <a:rPr lang="ar-EG" sz="2800" dirty="0">
                <a:solidFill>
                  <a:prstClr val="black"/>
                </a:solidFill>
              </a:rPr>
              <a:t>     </a:t>
            </a:r>
            <a:r>
              <a:rPr lang="en-GB" sz="2800" dirty="0">
                <a:solidFill>
                  <a:prstClr val="black"/>
                </a:solidFill>
              </a:rPr>
              <a:t>            </a:t>
            </a:r>
            <a:r>
              <a:rPr lang="ar-EG" sz="2800" dirty="0">
                <a:solidFill>
                  <a:prstClr val="black"/>
                </a:solidFill>
              </a:rPr>
              <a:t>؟؟؟؟</a:t>
            </a:r>
            <a:r>
              <a:rPr lang="en-GB" sz="2800" dirty="0">
                <a:solidFill>
                  <a:prstClr val="black"/>
                </a:solidFill>
              </a:rPr>
              <a:t>(J)</a:t>
            </a:r>
            <a:r>
              <a:rPr lang="ar-EG" sz="2800" dirty="0">
                <a:solidFill>
                  <a:prstClr val="black"/>
                </a:solidFill>
              </a:rPr>
              <a:t>كم يبلغ الجهد 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8600" y="2971800"/>
            <a:ext cx="2819400" cy="646331"/>
          </a:xfrm>
          <a:prstGeom prst="rect">
            <a:avLst/>
          </a:prstGeom>
          <a:noFill/>
          <a:ln w="38100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  V = C . I  </a:t>
            </a:r>
            <a:r>
              <a:rPr lang="ar-EG" sz="3600" dirty="0">
                <a:solidFill>
                  <a:srgbClr val="FF0000"/>
                </a:solidFill>
              </a:rPr>
              <a:t> </a:t>
            </a:r>
            <a:endParaRPr lang="fr-FR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-228600" y="4800600"/>
                <a:ext cx="5486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=   </a:t>
                </a:r>
                <a14:m>
                  <m:oMath xmlns:m="http://schemas.openxmlformats.org/officeDocument/2006/math">
                    <m:r>
                      <a:rPr lang="en-GB" sz="3600" dirty="0">
                        <a:solidFill>
                          <a:srgbClr val="0070C0"/>
                        </a:solidFill>
                        <a:latin typeface="Cambria Math"/>
                      </a:rPr>
                      <m:t>6</m:t>
                    </m:r>
                    <m:r>
                      <a:rPr lang="en-GB" sz="3600" dirty="0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4</m:t>
                    </m:r>
                    <m:r>
                      <a:rPr lang="en-GB" sz="36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−12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−8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8600" y="4800600"/>
                <a:ext cx="5486400" cy="646331"/>
              </a:xfrm>
              <a:prstGeom prst="rect">
                <a:avLst/>
              </a:prstGeom>
              <a:blipFill rotWithShape="1">
                <a:blip r:embed="rId11"/>
                <a:stretch>
                  <a:fillRect t="-14151" b="-339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152400" y="0"/>
            <a:ext cx="24384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تمرين موجه 6</a:t>
            </a:r>
          </a:p>
        </p:txBody>
      </p:sp>
    </p:spTree>
    <p:extLst>
      <p:ext uri="{BB962C8B-B14F-4D97-AF65-F5344CB8AC3E}">
        <p14:creationId xmlns:p14="http://schemas.microsoft.com/office/powerpoint/2010/main" val="31107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18" grpId="0"/>
      <p:bldP spid="27" grpId="0"/>
      <p:bldP spid="29" grpId="0"/>
      <p:bldP spid="19" grpId="0"/>
      <p:bldP spid="33" grpId="0"/>
      <p:bldP spid="28" grpId="0"/>
      <p:bldP spid="35" grpId="0"/>
      <p:bldP spid="38" grpId="0"/>
      <p:bldP spid="26" grpId="0"/>
      <p:bldP spid="2" grpId="0" animBg="1"/>
      <p:bldP spid="5" grpId="0" animBg="1"/>
      <p:bldP spid="39" grpId="0"/>
      <p:bldP spid="40" grpId="0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88580" y="101025"/>
            <a:ext cx="1226820" cy="646331"/>
          </a:xfrm>
          <a:prstGeom prst="rect">
            <a:avLst/>
          </a:prstGeom>
          <a:solidFill>
            <a:schemeClr val="accent5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ar-EG" sz="3600" dirty="0">
                <a:solidFill>
                  <a:srgbClr val="FF0000"/>
                </a:solidFill>
              </a:rPr>
              <a:t>تمهيد 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8600" y="1143000"/>
            <a:ext cx="5105400" cy="5847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ar-EG" sz="3200" dirty="0" err="1">
                <a:solidFill>
                  <a:schemeClr val="accent1"/>
                </a:solidFill>
              </a:rPr>
              <a:t>ماهى</a:t>
            </a:r>
            <a:r>
              <a:rPr lang="ar-EG" sz="3200" dirty="0">
                <a:solidFill>
                  <a:schemeClr val="accent1"/>
                </a:solidFill>
              </a:rPr>
              <a:t> مجموعة الاعداد الطبيعية؟؟؟</a:t>
            </a:r>
            <a:endParaRPr lang="fr-FR" sz="32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2209800"/>
            <a:ext cx="5105400" cy="5847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ar-EG" sz="3200" dirty="0" err="1">
                <a:solidFill>
                  <a:schemeClr val="accent1"/>
                </a:solidFill>
              </a:rPr>
              <a:t>ماهى</a:t>
            </a:r>
            <a:r>
              <a:rPr lang="ar-EG" sz="3200" dirty="0">
                <a:solidFill>
                  <a:schemeClr val="accent1"/>
                </a:solidFill>
              </a:rPr>
              <a:t> مجموعة الاعداد الكلية؟؟؟</a:t>
            </a:r>
            <a:endParaRPr lang="fr-FR" sz="32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3352800"/>
            <a:ext cx="5105400" cy="5847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ar-EG" sz="3200" dirty="0" err="1">
                <a:solidFill>
                  <a:schemeClr val="accent1"/>
                </a:solidFill>
              </a:rPr>
              <a:t>ماهى</a:t>
            </a:r>
            <a:r>
              <a:rPr lang="ar-EG" sz="3200" dirty="0">
                <a:solidFill>
                  <a:schemeClr val="accent1"/>
                </a:solidFill>
              </a:rPr>
              <a:t> مجموعة الاعداد الصحيحة؟؟؟</a:t>
            </a:r>
            <a:endParaRPr lang="fr-FR" sz="3200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4572000"/>
            <a:ext cx="5105400" cy="5847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ar-EG" sz="3200" dirty="0" err="1">
                <a:solidFill>
                  <a:schemeClr val="accent1"/>
                </a:solidFill>
              </a:rPr>
              <a:t>ماهى</a:t>
            </a:r>
            <a:r>
              <a:rPr lang="ar-EG" sz="3200" dirty="0">
                <a:solidFill>
                  <a:schemeClr val="accent1"/>
                </a:solidFill>
              </a:rPr>
              <a:t> مجموعة الاعداد النسبية؟؟؟</a:t>
            </a:r>
            <a:endParaRPr lang="fr-FR" sz="32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5968425"/>
            <a:ext cx="5105400" cy="5847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ar-EG" sz="3200" dirty="0" err="1">
                <a:solidFill>
                  <a:schemeClr val="accent1"/>
                </a:solidFill>
              </a:rPr>
              <a:t>ماهى</a:t>
            </a:r>
            <a:r>
              <a:rPr lang="ar-EG" sz="3200" dirty="0">
                <a:solidFill>
                  <a:schemeClr val="accent1"/>
                </a:solidFill>
              </a:rPr>
              <a:t> مجموعة الاعداد الحقيقية؟؟؟</a:t>
            </a:r>
            <a:endParaRPr lang="fr-FR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10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24800" y="1334869"/>
            <a:ext cx="1066800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600" dirty="0">
                <a:solidFill>
                  <a:srgbClr val="0070C0"/>
                </a:solidFill>
              </a:rPr>
              <a:t>بسط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77000" y="609600"/>
            <a:ext cx="25908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مثال </a:t>
            </a:r>
            <a:r>
              <a:rPr lang="ar-EG" sz="3200" dirty="0" err="1">
                <a:solidFill>
                  <a:prstClr val="black"/>
                </a:solidFill>
              </a:rPr>
              <a:t>توضيحى</a:t>
            </a:r>
            <a:r>
              <a:rPr lang="ar-EG" sz="3200" dirty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8800" y="0"/>
            <a:ext cx="33528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قسمة الاعداد المركبة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95800" y="1905000"/>
                <a:ext cx="2209800" cy="8953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  a: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EG" sz="36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GB" sz="36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GB" sz="36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</a:rPr>
                          <m:t>5+</m:t>
                        </m:r>
                        <m:r>
                          <a:rPr lang="en-GB" sz="36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endParaRPr lang="fr-FR" sz="36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905000"/>
                <a:ext cx="2209800" cy="895373"/>
              </a:xfrm>
              <a:prstGeom prst="rect">
                <a:avLst/>
              </a:prstGeom>
              <a:blipFill rotWithShape="1">
                <a:blip r:embed="rId2"/>
                <a:stretch>
                  <a:fillRect b="-130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800600" y="1480810"/>
            <a:ext cx="0" cy="514859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10200" y="5602069"/>
                <a:ext cx="2819400" cy="9659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FF0000"/>
                    </a:solidFill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en-GB" sz="4000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GB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en-GB" sz="4000" i="1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GB" sz="400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602069"/>
                <a:ext cx="2819400" cy="9659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019800" y="1828800"/>
                <a:ext cx="2209800" cy="8953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x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5−</m:t>
                        </m:r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5−</m:t>
                        </m:r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828800"/>
                <a:ext cx="2209800" cy="895373"/>
              </a:xfrm>
              <a:prstGeom prst="rect">
                <a:avLst/>
              </a:prstGeom>
              <a:blipFill rotWithShape="1">
                <a:blip r:embed="rId4"/>
                <a:stretch>
                  <a:fillRect b="-1292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800600" y="2362200"/>
                <a:ext cx="2209800" cy="16686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0070C0"/>
                    </a:solidFill>
                  </a:rPr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20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−4</m:t>
                        </m:r>
                        <m:sSup>
                          <m:sSupPr>
                            <m:ctrlPr>
                              <a:rPr lang="en-GB" sz="4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4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4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25−</m:t>
                        </m:r>
                        <m:sSup>
                          <m:sSupPr>
                            <m:ctrlPr>
                              <a:rPr lang="en-GB" sz="4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4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4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fr-FR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362200"/>
                <a:ext cx="2209800" cy="1668662"/>
              </a:xfrm>
              <a:prstGeom prst="rect">
                <a:avLst/>
              </a:prstGeom>
              <a:blipFill rotWithShape="1">
                <a:blip r:embed="rId5"/>
                <a:stretch>
                  <a:fillRect l="-9945" b="-73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324600" y="3050188"/>
                <a:ext cx="2133600" cy="9806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0070C0"/>
                    </a:solidFill>
                  </a:rPr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20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+4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25+1</m:t>
                        </m:r>
                      </m:den>
                    </m:f>
                  </m:oMath>
                </a14:m>
                <a:endParaRPr lang="fr-FR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050188"/>
                <a:ext cx="2133600" cy="980674"/>
              </a:xfrm>
              <a:prstGeom prst="rect">
                <a:avLst/>
              </a:prstGeom>
              <a:blipFill rotWithShape="1">
                <a:blip r:embed="rId6"/>
                <a:stretch>
                  <a:fillRect b="-136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562600" y="4419600"/>
                <a:ext cx="2133600" cy="9884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0070C0"/>
                    </a:solidFill>
                  </a:rPr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4+20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26</m:t>
                        </m:r>
                      </m:den>
                    </m:f>
                  </m:oMath>
                </a14:m>
                <a:endParaRPr lang="fr-FR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419600"/>
                <a:ext cx="2133600" cy="988412"/>
              </a:xfrm>
              <a:prstGeom prst="rect">
                <a:avLst/>
              </a:prstGeom>
              <a:blipFill rotWithShape="1">
                <a:blip r:embed="rId7"/>
                <a:stretch>
                  <a:fillRect b="-129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828800" y="1905000"/>
                <a:ext cx="2209800" cy="8953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x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2+5</m:t>
                        </m:r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2+5</m:t>
                        </m:r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905000"/>
                <a:ext cx="2209800" cy="895373"/>
              </a:xfrm>
              <a:prstGeom prst="rect">
                <a:avLst/>
              </a:prstGeom>
              <a:blipFill rotWithShape="1">
                <a:blip r:embed="rId8"/>
                <a:stretch>
                  <a:fillRect b="-130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1828800"/>
                <a:ext cx="2209800" cy="8953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  b: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GB" sz="36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GB" sz="36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</a:rPr>
                          <m:t>2−5</m:t>
                        </m:r>
                        <m:r>
                          <a:rPr lang="en-GB" sz="36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endParaRPr lang="fr-FR" sz="36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28800"/>
                <a:ext cx="2209800" cy="895373"/>
              </a:xfrm>
              <a:prstGeom prst="rect">
                <a:avLst/>
              </a:prstGeom>
              <a:blipFill rotWithShape="1">
                <a:blip r:embed="rId9"/>
                <a:stretch>
                  <a:fillRect b="-1292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81000" y="2286000"/>
                <a:ext cx="2209800" cy="16686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0070C0"/>
                    </a:solidFill>
                  </a:rPr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6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+15</m:t>
                        </m:r>
                        <m:sSup>
                          <m:sSupPr>
                            <m:ctrlPr>
                              <a:rPr lang="en-GB" sz="4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4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4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4−25</m:t>
                        </m:r>
                        <m:sSup>
                          <m:sSupPr>
                            <m:ctrlPr>
                              <a:rPr lang="en-GB" sz="4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4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4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fr-FR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86000"/>
                <a:ext cx="2209800" cy="1668662"/>
              </a:xfrm>
              <a:prstGeom prst="rect">
                <a:avLst/>
              </a:prstGeom>
              <a:blipFill rotWithShape="1">
                <a:blip r:embed="rId10"/>
                <a:stretch>
                  <a:fillRect l="-9945" b="-729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828800" y="2973988"/>
                <a:ext cx="2209800" cy="9884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0070C0"/>
                    </a:solidFill>
                  </a:rPr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6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−15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4+25</m:t>
                        </m:r>
                      </m:den>
                    </m:f>
                  </m:oMath>
                </a14:m>
                <a:endParaRPr lang="fr-FR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973988"/>
                <a:ext cx="2209800" cy="988412"/>
              </a:xfrm>
              <a:prstGeom prst="rect">
                <a:avLst/>
              </a:prstGeom>
              <a:blipFill rotWithShape="1">
                <a:blip r:embed="rId11"/>
                <a:stretch>
                  <a:fillRect b="-129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524000" y="3810000"/>
                <a:ext cx="2133600" cy="16033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0070C0"/>
                    </a:solidFill>
                  </a:rPr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−15+6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29</m:t>
                        </m:r>
                      </m:den>
                    </m:f>
                  </m:oMath>
                </a14:m>
                <a:endParaRPr lang="fr-FR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810000"/>
                <a:ext cx="2133600" cy="1603388"/>
              </a:xfrm>
              <a:prstGeom prst="rect">
                <a:avLst/>
              </a:prstGeom>
              <a:blipFill rotWithShape="1">
                <a:blip r:embed="rId12"/>
                <a:stretch>
                  <a:fillRect l="-10000" b="-760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33400" y="5663495"/>
                <a:ext cx="3276600" cy="9748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FF0000"/>
                    </a:solidFill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−15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29</m:t>
                        </m:r>
                      </m:den>
                    </m:f>
                    <m:r>
                      <a:rPr lang="en-GB" sz="4000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GB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29</m:t>
                        </m:r>
                      </m:den>
                    </m:f>
                    <m:r>
                      <a:rPr lang="en-GB" sz="4000" i="1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GB" sz="400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663495"/>
                <a:ext cx="3276600" cy="97488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041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27" grpId="0"/>
      <p:bldP spid="33" grpId="0"/>
      <p:bldP spid="32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24800" y="1334869"/>
            <a:ext cx="1066800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600" dirty="0">
                <a:solidFill>
                  <a:srgbClr val="0070C0"/>
                </a:solidFill>
              </a:rPr>
              <a:t>بسط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24600" y="609600"/>
            <a:ext cx="27432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مثال تمرين موجه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8800" y="0"/>
            <a:ext cx="33528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قسمة الاعداد المركبة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95800" y="1905000"/>
                <a:ext cx="2209800" cy="8988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    7A: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−2</m:t>
                        </m:r>
                        <m:r>
                          <a:rPr lang="en-GB" sz="360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GB" sz="3600" b="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GB" sz="360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3600" b="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GB" sz="360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endParaRPr lang="fr-FR" sz="3600" dirty="0">
                  <a:solidFill>
                    <a:prstClr val="black">
                      <a:lumMod val="85000"/>
                      <a:lumOff val="15000"/>
                    </a:prst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905000"/>
                <a:ext cx="2209800" cy="898836"/>
              </a:xfrm>
              <a:prstGeom prst="rect">
                <a:avLst/>
              </a:prstGeom>
              <a:blipFill rotWithShape="1">
                <a:blip r:embed="rId2"/>
                <a:stretch>
                  <a:fillRect b="-122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800600" y="1480810"/>
            <a:ext cx="0" cy="514859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10200" y="5602069"/>
                <a:ext cx="2819400" cy="9746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FF0000"/>
                    </a:solidFill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en-GB" sz="4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GB" sz="4000" b="0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GB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4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GB" sz="4000" i="1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GB" sz="400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602069"/>
                <a:ext cx="2819400" cy="97469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172200" y="1847827"/>
                <a:ext cx="2209800" cy="8953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x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1847827"/>
                <a:ext cx="2209800" cy="895373"/>
              </a:xfrm>
              <a:prstGeom prst="rect">
                <a:avLst/>
              </a:prstGeom>
              <a:blipFill rotWithShape="1">
                <a:blip r:embed="rId4"/>
                <a:stretch>
                  <a:fillRect b="-1292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800600" y="2362200"/>
                <a:ext cx="2209800" cy="16686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0070C0"/>
                    </a:solidFill>
                  </a:rPr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−6</m:t>
                        </m:r>
                        <m: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+10</m:t>
                        </m:r>
                        <m:sSup>
                          <m:sSupPr>
                            <m:ctrlPr>
                              <a:rPr lang="en-GB" sz="4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40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40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25</m:t>
                        </m:r>
                        <m:sSup>
                          <m:sSupPr>
                            <m:ctrlPr>
                              <a:rPr lang="en-GB" sz="4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40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40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fr-FR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362200"/>
                <a:ext cx="2209800" cy="1668662"/>
              </a:xfrm>
              <a:prstGeom prst="rect">
                <a:avLst/>
              </a:prstGeom>
              <a:blipFill rotWithShape="1">
                <a:blip r:embed="rId5"/>
                <a:stretch>
                  <a:fillRect l="-9945" b="-73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324600" y="3050188"/>
                <a:ext cx="2667000" cy="9884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0070C0"/>
                    </a:solidFill>
                  </a:rPr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−6</m:t>
                        </m:r>
                        <m: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−10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fr-FR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050188"/>
                <a:ext cx="2667000" cy="988412"/>
              </a:xfrm>
              <a:prstGeom prst="rect">
                <a:avLst/>
              </a:prstGeom>
              <a:blipFill rotWithShape="1">
                <a:blip r:embed="rId6"/>
                <a:stretch>
                  <a:fillRect b="-1227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715000" y="3733800"/>
                <a:ext cx="2133600" cy="16039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0070C0"/>
                    </a:solidFill>
                  </a:rPr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−10−6</m:t>
                        </m:r>
                        <m: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34</m:t>
                        </m:r>
                      </m:den>
                    </m:f>
                  </m:oMath>
                </a14:m>
                <a:endParaRPr lang="fr-FR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733800"/>
                <a:ext cx="2133600" cy="1603965"/>
              </a:xfrm>
              <a:prstGeom prst="rect">
                <a:avLst/>
              </a:prstGeom>
              <a:blipFill rotWithShape="1">
                <a:blip r:embed="rId7"/>
                <a:stretch>
                  <a:fillRect l="-10286" b="-722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828800" y="1447800"/>
                <a:ext cx="2209800" cy="8953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x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447800"/>
                <a:ext cx="2209800" cy="895373"/>
              </a:xfrm>
              <a:prstGeom prst="rect">
                <a:avLst/>
              </a:prstGeom>
              <a:blipFill rotWithShape="1">
                <a:blip r:embed="rId8"/>
                <a:stretch>
                  <a:fillRect b="-130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-76200" y="1466827"/>
                <a:ext cx="2209800" cy="8953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    7B: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2+</m:t>
                        </m:r>
                        <m:r>
                          <a:rPr lang="en-GB" sz="360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GB" sz="3600" b="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GB" sz="360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GB" sz="360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endParaRPr lang="fr-FR" sz="3600" dirty="0">
                  <a:solidFill>
                    <a:prstClr val="black">
                      <a:lumMod val="85000"/>
                      <a:lumOff val="15000"/>
                    </a:prstClr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1466827"/>
                <a:ext cx="2209800" cy="895373"/>
              </a:xfrm>
              <a:prstGeom prst="rect">
                <a:avLst/>
              </a:prstGeom>
              <a:blipFill rotWithShape="1">
                <a:blip r:embed="rId9"/>
                <a:stretch>
                  <a:fillRect b="-1292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81000" y="2362200"/>
                <a:ext cx="3429000" cy="10531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0070C0"/>
                    </a:solidFill>
                  </a:rPr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2+2</m:t>
                        </m:r>
                        <m: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GB" sz="4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40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40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GB" sz="4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40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40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fr-FR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362200"/>
                <a:ext cx="3429000" cy="1053109"/>
              </a:xfrm>
              <a:prstGeom prst="rect">
                <a:avLst/>
              </a:prstGeom>
              <a:blipFill rotWithShape="1">
                <a:blip r:embed="rId10"/>
                <a:stretch>
                  <a:fillRect b="-122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066800" y="4648200"/>
                <a:ext cx="2209800" cy="9845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0070C0"/>
                    </a:solidFill>
                  </a:rPr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1+3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fr-FR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648200"/>
                <a:ext cx="2209800" cy="984565"/>
              </a:xfrm>
              <a:prstGeom prst="rect">
                <a:avLst/>
              </a:prstGeom>
              <a:blipFill rotWithShape="1">
                <a:blip r:embed="rId11"/>
                <a:stretch>
                  <a:fillRect b="-130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33400" y="5663495"/>
                <a:ext cx="3276600" cy="9660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FF0000"/>
                    </a:solidFill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4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 sz="400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GB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4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 sz="4000" i="1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GB" sz="400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663495"/>
                <a:ext cx="3276600" cy="96609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38200" y="3508157"/>
                <a:ext cx="3429000" cy="9876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0070C0"/>
                    </a:solidFill>
                  </a:rPr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2+2</m:t>
                        </m:r>
                        <m: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1+1</m:t>
                        </m:r>
                      </m:den>
                    </m:f>
                  </m:oMath>
                </a14:m>
                <a:endParaRPr lang="fr-FR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08157"/>
                <a:ext cx="3429000" cy="987643"/>
              </a:xfrm>
              <a:prstGeom prst="rect">
                <a:avLst/>
              </a:prstGeom>
              <a:blipFill rotWithShape="1">
                <a:blip r:embed="rId13"/>
                <a:stretch>
                  <a:fillRect b="-1227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93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27" grpId="0"/>
      <p:bldP spid="33" grpId="0"/>
      <p:bldP spid="32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24800" y="1334869"/>
            <a:ext cx="1066800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600" dirty="0">
                <a:solidFill>
                  <a:srgbClr val="0070C0"/>
                </a:solidFill>
              </a:rPr>
              <a:t>بسط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15200" y="634425"/>
            <a:ext cx="17526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مثال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8800" y="0"/>
            <a:ext cx="33528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قسمة الاعداد المركبة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95800" y="1905000"/>
                <a:ext cx="2209800" cy="8988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EG" sz="3600" b="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6−2</m:t>
                        </m:r>
                        <m:r>
                          <a:rPr lang="en-GB" sz="360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ar-EG" sz="3600" b="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GB" sz="360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endParaRPr lang="fr-FR" sz="3600" dirty="0">
                  <a:solidFill>
                    <a:prstClr val="black">
                      <a:lumMod val="85000"/>
                      <a:lumOff val="15000"/>
                    </a:prst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905000"/>
                <a:ext cx="2209800" cy="8988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800600" y="1905000"/>
            <a:ext cx="0" cy="472440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791200" y="5486400"/>
                <a:ext cx="2819400" cy="9666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FF000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ar-EG" sz="4000" b="0" i="0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GB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EG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ar-EG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GB" sz="4000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GB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EG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ar-EG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GB" sz="4000" i="1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GB" sz="400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5486400"/>
                <a:ext cx="2819400" cy="9666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172200" y="1847827"/>
                <a:ext cx="2209800" cy="8953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x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1847827"/>
                <a:ext cx="2209800" cy="895373"/>
              </a:xfrm>
              <a:prstGeom prst="rect">
                <a:avLst/>
              </a:prstGeom>
              <a:blipFill rotWithShape="1">
                <a:blip r:embed="rId4"/>
                <a:stretch>
                  <a:fillRect b="-1292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343400" y="2966344"/>
                <a:ext cx="2895600" cy="114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>
                    <a:solidFill>
                      <a:srgbClr val="0070C0"/>
                    </a:solidFill>
                  </a:rPr>
                  <a:t>     =</a:t>
                </a:r>
                <a:r>
                  <a:rPr lang="ar-EG" sz="4400" dirty="0">
                    <a:solidFill>
                      <a:srgbClr val="0070C0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EG" sz="4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6</m:t>
                        </m:r>
                        <m:r>
                          <a:rPr lang="en-GB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ar-EG" sz="4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−2</m:t>
                        </m:r>
                        <m:sSup>
                          <m:sSupPr>
                            <m:ctrlPr>
                              <a:rPr lang="en-GB" sz="44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44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44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ar-EG" sz="4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  <m:sSup>
                          <m:sSupPr>
                            <m:ctrlPr>
                              <a:rPr lang="en-GB" sz="44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44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44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fr-FR" sz="4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966344"/>
                <a:ext cx="2895600" cy="1148456"/>
              </a:xfrm>
              <a:prstGeom prst="rect">
                <a:avLst/>
              </a:prstGeom>
              <a:blipFill rotWithShape="1">
                <a:blip r:embed="rId5"/>
                <a:stretch>
                  <a:fillRect b="-127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781800" y="3050188"/>
                <a:ext cx="2667000" cy="9884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0070C0"/>
                    </a:solidFill>
                  </a:rPr>
                  <a:t>     =</a:t>
                </a:r>
                <a:r>
                  <a:rPr lang="ar-EG" sz="40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EG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6</m:t>
                        </m:r>
                        <m: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ar-EG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ar-EG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fr-FR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3050188"/>
                <a:ext cx="2667000" cy="988412"/>
              </a:xfrm>
              <a:prstGeom prst="rect">
                <a:avLst/>
              </a:prstGeom>
              <a:blipFill rotWithShape="1">
                <a:blip r:embed="rId6"/>
                <a:stretch>
                  <a:fillRect b="-1227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019800" y="4193957"/>
                <a:ext cx="2133600" cy="9876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0070C0"/>
                    </a:solidFill>
                  </a:rPr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EG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+2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ar-EG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6</m:t>
                        </m:r>
                        <m: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ar-EG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fr-FR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193957"/>
                <a:ext cx="2133600" cy="987643"/>
              </a:xfrm>
              <a:prstGeom prst="rect">
                <a:avLst/>
              </a:prstGeom>
              <a:blipFill rotWithShape="1">
                <a:blip r:embed="rId7"/>
                <a:stretch>
                  <a:fillRect b="-129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76200" y="863025"/>
            <a:ext cx="12954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تمرين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-228600" y="1828800"/>
                <a:ext cx="2209800" cy="8988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    35: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5+</m:t>
                        </m:r>
                        <m:r>
                          <a:rPr lang="en-GB" sz="360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GB" sz="360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GB" sz="3600" i="1" smtClean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endParaRPr lang="fr-FR" sz="3600" dirty="0">
                  <a:solidFill>
                    <a:prstClr val="black">
                      <a:lumMod val="85000"/>
                      <a:lumOff val="15000"/>
                    </a:prstClr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8600" y="1828800"/>
                <a:ext cx="2209800" cy="898836"/>
              </a:xfrm>
              <a:prstGeom prst="rect">
                <a:avLst/>
              </a:prstGeom>
              <a:blipFill rotWithShape="1">
                <a:blip r:embed="rId8"/>
                <a:stretch>
                  <a:fillRect b="-1292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371600" y="1752600"/>
                <a:ext cx="2209800" cy="8953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x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1752600"/>
                <a:ext cx="2209800" cy="895373"/>
              </a:xfrm>
              <a:prstGeom prst="rect">
                <a:avLst/>
              </a:prstGeom>
              <a:blipFill rotWithShape="1">
                <a:blip r:embed="rId9"/>
                <a:stretch>
                  <a:fillRect b="-130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0" y="2895600"/>
                <a:ext cx="2209800" cy="114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>
                    <a:solidFill>
                      <a:srgbClr val="0070C0"/>
                    </a:solidFill>
                  </a:rPr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GB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GB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GB" sz="44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44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44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4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GB" sz="44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44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44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fr-FR" sz="4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95600"/>
                <a:ext cx="2209800" cy="1148456"/>
              </a:xfrm>
              <a:prstGeom prst="rect">
                <a:avLst/>
              </a:prstGeom>
              <a:blipFill rotWithShape="1">
                <a:blip r:embed="rId10"/>
                <a:stretch>
                  <a:fillRect b="-127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676400" y="3050188"/>
                <a:ext cx="2667000" cy="9884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0070C0"/>
                    </a:solidFill>
                  </a:rPr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−3</m:t>
                        </m:r>
                      </m:den>
                    </m:f>
                  </m:oMath>
                </a14:m>
                <a:endParaRPr lang="fr-FR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050188"/>
                <a:ext cx="2667000" cy="988412"/>
              </a:xfrm>
              <a:prstGeom prst="rect">
                <a:avLst/>
              </a:prstGeom>
              <a:blipFill rotWithShape="1">
                <a:blip r:embed="rId11"/>
                <a:stretch>
                  <a:fillRect b="-1227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90600" y="4267200"/>
                <a:ext cx="2133600" cy="9876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0070C0"/>
                    </a:solidFill>
                  </a:rPr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</m:t>
                        </m:r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+5</m:t>
                        </m:r>
                        <m: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GB" sz="40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fr-FR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267200"/>
                <a:ext cx="2133600" cy="987643"/>
              </a:xfrm>
              <a:prstGeom prst="rect">
                <a:avLst/>
              </a:prstGeom>
              <a:blipFill rotWithShape="1">
                <a:blip r:embed="rId12"/>
                <a:stretch>
                  <a:fillRect b="-129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143000" y="5495499"/>
                <a:ext cx="2819400" cy="9746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solidFill>
                      <a:srgbClr val="FF0000"/>
                    </a:solidFill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GB" sz="4000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GB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GB" sz="4000" i="1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GB" sz="400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fr-FR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495499"/>
                <a:ext cx="2819400" cy="97469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977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27" grpId="0"/>
      <p:bldP spid="33" grpId="0"/>
      <p:bldP spid="32" grpId="0"/>
      <p:bldP spid="41" grpId="0"/>
      <p:bldP spid="42" grpId="0"/>
      <p:bldP spid="43" grpId="0"/>
      <p:bldP spid="19" grpId="0" animBg="1"/>
      <p:bldP spid="20" grpId="0"/>
      <p:bldP spid="21" grpId="0"/>
      <p:bldP spid="22" grpId="0"/>
      <p:bldP spid="24" grpId="0"/>
      <p:bldP spid="25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7800" y="76200"/>
            <a:ext cx="38862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1</a:t>
            </a:r>
            <a:r>
              <a:rPr lang="ar-EG" sz="3600" dirty="0"/>
              <a:t>سؤال اختبار معياري  </a:t>
            </a:r>
            <a:endParaRPr lang="fr-FR" sz="3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3" y="762000"/>
            <a:ext cx="9069397" cy="290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-457200" y="4114800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:r>
                  <a:rPr lang="ar-EG" sz="3600" dirty="0">
                    <a:solidFill>
                      <a:srgbClr val="0070C0"/>
                    </a:solidFill>
                  </a:rPr>
                  <a:t>5</a:t>
                </a:r>
                <a14:m>
                  <m:oMath xmlns:m="http://schemas.openxmlformats.org/officeDocument/2006/math">
                    <m:r>
                      <a:rPr lang="ar-EG" sz="3600" b="0" i="0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=−1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7200" y="4114800"/>
                <a:ext cx="4648200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6038" b="-3301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00600" y="4151531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ar-EG" sz="3600" i="1">
                        <a:solidFill>
                          <a:srgbClr val="0070C0"/>
                        </a:solidFill>
                        <a:latin typeface="Cambria Math"/>
                      </a:rPr>
                      <m:t>4</m:t>
                    </m:r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=−3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151531"/>
                <a:ext cx="46482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-228600" y="3468469"/>
                <a:ext cx="93726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ar-EG" sz="3600" i="1" dirty="0">
                        <a:solidFill>
                          <a:srgbClr val="0070C0"/>
                        </a:solidFill>
                        <a:latin typeface="Cambria Math"/>
                      </a:rPr>
                      <m:t>5</m:t>
                    </m:r>
                    <m:r>
                      <a:rPr lang="ar-EG" sz="36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ar-EG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4−</m:t>
                        </m:r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=−1−3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8600" y="3468469"/>
                <a:ext cx="9372600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-609600" y="4724400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ar-EG" sz="3600" b="0" i="0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=−1−5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09600" y="4724400"/>
                <a:ext cx="464820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457200" y="5410200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ar-EG" sz="3600" b="0" i="0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=−6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7200" y="5410200"/>
                <a:ext cx="464820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-304800" y="5983069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=6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4800" y="5983069"/>
                <a:ext cx="4648200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00600" y="4840069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=−3−4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840069"/>
                <a:ext cx="4648200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76800" y="5486400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=−7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486400"/>
                <a:ext cx="4648200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29200" y="5983069"/>
                <a:ext cx="3581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=7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983069"/>
                <a:ext cx="3581400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457200" y="1371600"/>
            <a:ext cx="533400" cy="609600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56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1600" y="76200"/>
            <a:ext cx="39624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white"/>
                </a:solidFill>
              </a:rPr>
              <a:t>2</a:t>
            </a:r>
            <a:r>
              <a:rPr lang="ar-EG" sz="3600" dirty="0">
                <a:solidFill>
                  <a:prstClr val="white"/>
                </a:solidFill>
              </a:rPr>
              <a:t>سؤال اختبار معياري  </a:t>
            </a:r>
            <a:endParaRPr lang="fr-FR" sz="3600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00600" y="2667000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EG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49</m:t>
                        </m:r>
                      </m:sup>
                    </m:sSup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48</m:t>
                        </m:r>
                      </m:sup>
                    </m:sSup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667000"/>
                <a:ext cx="4648200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53000" y="3733800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600" dirty="0">
                        <a:solidFill>
                          <a:srgbClr val="0070C0"/>
                        </a:solidFill>
                        <a:latin typeface="Cambria Math"/>
                      </a:rPr>
                      <m:t>4</m:t>
                    </m:r>
                    <m:r>
                      <a:rPr lang="en-GB" sz="3600" b="0" i="0" dirty="0" smtClean="0">
                        <a:solidFill>
                          <a:srgbClr val="0070C0"/>
                        </a:solidFill>
                        <a:latin typeface="Cambria Math"/>
                      </a:rPr>
                      <m:t>8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÷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4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12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733800"/>
                <a:ext cx="46482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57800" y="4648200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EG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49</m:t>
                        </m:r>
                      </m:sup>
                    </m:sSup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(1)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648200"/>
                <a:ext cx="46482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48200" y="5638800"/>
                <a:ext cx="4648200" cy="769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>
                    <a:solidFill>
                      <a:srgbClr val="FF0000"/>
                    </a:solidFill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GB" sz="440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GB" sz="4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fr-FR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638800"/>
                <a:ext cx="4648200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228600" y="3124200"/>
            <a:ext cx="533400" cy="609600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486400" y="685800"/>
                <a:ext cx="4724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ar-EG" sz="5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5400" b="0" i="1" smtClean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ar-EG" sz="5400" b="0" i="1" smtClean="0">
                            <a:latin typeface="Cambria Math"/>
                          </a:rPr>
                          <m:t>49</m:t>
                        </m:r>
                      </m:sup>
                    </m:sSup>
                  </m:oMath>
                </a14:m>
                <a:r>
                  <a:rPr lang="ar-EG" sz="5400" dirty="0"/>
                  <a:t>بسط    </a:t>
                </a:r>
                <a:endParaRPr lang="fr-FR" sz="5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685800"/>
                <a:ext cx="4724400" cy="923330"/>
              </a:xfrm>
              <a:prstGeom prst="rect">
                <a:avLst/>
              </a:prstGeom>
              <a:blipFill rotWithShape="1">
                <a:blip r:embed="rId6"/>
                <a:stretch>
                  <a:fillRect t="-20530" b="-370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4800" y="1676400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a)      1</a:t>
            </a:r>
            <a:endParaRPr lang="fr-FR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2387025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b)     -1</a:t>
            </a:r>
            <a:endParaRPr lang="fr-F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04800" y="3097650"/>
                <a:ext cx="1981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c)      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𝑖</m:t>
                    </m:r>
                  </m:oMath>
                </a14:m>
                <a:endParaRPr lang="fr-FR" sz="3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97650"/>
                <a:ext cx="1981200" cy="584775"/>
              </a:xfrm>
              <a:prstGeom prst="rect">
                <a:avLst/>
              </a:prstGeom>
              <a:blipFill rotWithShape="1">
                <a:blip r:embed="rId7"/>
                <a:stretch>
                  <a:fillRect l="-7692" t="-12500" b="-34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1000" y="3758625"/>
                <a:ext cx="1981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d)    </a:t>
                </a:r>
                <a14:m>
                  <m:oMath xmlns:m="http://schemas.openxmlformats.org/officeDocument/2006/math">
                    <m:r>
                      <a:rPr lang="en-GB" sz="3200" b="0" i="0" smtClean="0">
                        <a:latin typeface="Cambria Math"/>
                      </a:rPr>
                      <m:t>−</m:t>
                    </m:r>
                    <m:r>
                      <a:rPr lang="en-GB" sz="3200" b="0" i="1" smtClean="0">
                        <a:latin typeface="Cambria Math"/>
                      </a:rPr>
                      <m:t>𝑖</m:t>
                    </m:r>
                  </m:oMath>
                </a14:m>
                <a:endParaRPr lang="fr-FR" sz="3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758625"/>
                <a:ext cx="1981200" cy="584775"/>
              </a:xfrm>
              <a:prstGeom prst="rect">
                <a:avLst/>
              </a:prstGeom>
              <a:blipFill rotWithShape="1">
                <a:blip r:embed="rId8"/>
                <a:stretch>
                  <a:fillRect l="-8000" t="-12500" b="-34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512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5800" y="1295400"/>
                <a:ext cx="1066800" cy="7242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6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49</m:t>
                          </m:r>
                        </m:e>
                      </m:rad>
                    </m:oMath>
                  </m:oMathPara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295400"/>
                <a:ext cx="1066800" cy="72423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371600" y="1334869"/>
            <a:ext cx="163033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     </a:t>
            </a:r>
            <a:r>
              <a:rPr lang="en-GB" sz="3600" dirty="0"/>
              <a:t>= 7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0400" y="1447800"/>
            <a:ext cx="25146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     =</a:t>
            </a:r>
            <a:r>
              <a:rPr lang="en-GB" sz="3600" dirty="0"/>
              <a:t>error</a:t>
            </a:r>
            <a:endParaRPr lang="fr-FR" sz="3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447800" y="2133600"/>
                <a:ext cx="2057400" cy="7042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tx1"/>
                    </a:solidFill>
                  </a:rPr>
                  <a:t>    =</a:t>
                </a:r>
                <a:r>
                  <a:rPr lang="en-GB" sz="3600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endParaRPr lang="fr-FR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133600"/>
                <a:ext cx="2057400" cy="704232"/>
              </a:xfrm>
              <a:prstGeom prst="rect">
                <a:avLst/>
              </a:prstGeom>
              <a:blipFill rotWithShape="1">
                <a:blip r:embed="rId3"/>
                <a:stretch>
                  <a:fillRect t="-4310" b="-318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248400" y="3581400"/>
            <a:ext cx="2819400" cy="646331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 </a:t>
            </a:r>
            <a:r>
              <a:rPr lang="ar-EG" sz="3600" dirty="0">
                <a:solidFill>
                  <a:srgbClr val="0070C0"/>
                </a:solidFill>
              </a:rPr>
              <a:t>ماذا تلاحظ ... ؟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38600" y="76200"/>
            <a:ext cx="50292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بسط ما </a:t>
            </a:r>
            <a:r>
              <a:rPr lang="ar-EG" sz="3200" dirty="0" err="1">
                <a:solidFill>
                  <a:prstClr val="black"/>
                </a:solidFill>
              </a:rPr>
              <a:t>ياتى</a:t>
            </a:r>
            <a:r>
              <a:rPr lang="ar-EG" sz="3200" dirty="0">
                <a:solidFill>
                  <a:prstClr val="black"/>
                </a:solidFill>
              </a:rPr>
              <a:t> باستخدام الاله الحاسبة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48400" y="1371600"/>
                <a:ext cx="1066800" cy="7116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6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EG" sz="3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−49</m:t>
                          </m:r>
                        </m:e>
                      </m:rad>
                    </m:oMath>
                  </m:oMathPara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371600"/>
                <a:ext cx="1066800" cy="711670"/>
              </a:xfrm>
              <a:prstGeom prst="rect">
                <a:avLst/>
              </a:prstGeom>
              <a:blipFill rotWithShape="1">
                <a:blip r:embed="rId4"/>
                <a:stretch>
                  <a:fillRect l="-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85800" y="2133600"/>
                <a:ext cx="1066800" cy="7116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6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EG" sz="3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20</m:t>
                          </m:r>
                        </m:e>
                      </m:rad>
                    </m:oMath>
                  </m:oMathPara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133600"/>
                <a:ext cx="1066800" cy="7116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400800" y="2286000"/>
                <a:ext cx="1066800" cy="7116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6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EG" sz="3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−20</m:t>
                          </m:r>
                        </m:e>
                      </m:rad>
                    </m:oMath>
                  </m:oMathPara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86000"/>
                <a:ext cx="1066800" cy="711670"/>
              </a:xfrm>
              <a:prstGeom prst="rect">
                <a:avLst/>
              </a:prstGeom>
              <a:blipFill rotWithShape="1">
                <a:blip r:embed="rId6"/>
                <a:stretch>
                  <a:fillRect l="-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086600" y="2362200"/>
            <a:ext cx="25146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     =</a:t>
            </a:r>
            <a:r>
              <a:rPr lang="en-GB" sz="3600" dirty="0"/>
              <a:t>error</a:t>
            </a:r>
            <a:endParaRPr lang="fr-FR" sz="3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5800" y="4114800"/>
                <a:ext cx="2362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ar-EG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3600" b="0" i="1" smtClean="0">
                          <a:latin typeface="Cambria Math"/>
                        </a:rPr>
                        <m:t>=−1 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114800"/>
                <a:ext cx="236220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1000" y="5221069"/>
                <a:ext cx="3124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/>
                        </a:rPr>
                        <m:t>−49=49</m:t>
                      </m:r>
                      <m:sSup>
                        <m:sSup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ar-EG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3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221069"/>
                <a:ext cx="3124200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685800" y="3392269"/>
            <a:ext cx="246853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</a:rPr>
              <a:t>-49 = 49 (-1)</a:t>
            </a:r>
            <a:endParaRPr lang="fr-FR" sz="3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10200" y="5003330"/>
                <a:ext cx="1066800" cy="7116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6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EG" sz="3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−49</m:t>
                          </m:r>
                        </m:e>
                      </m:rad>
                    </m:oMath>
                  </m:oMathPara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003330"/>
                <a:ext cx="1066800" cy="711670"/>
              </a:xfrm>
              <a:prstGeom prst="rect">
                <a:avLst/>
              </a:prstGeom>
              <a:blipFill rotWithShape="1">
                <a:blip r:embed="rId9"/>
                <a:stretch>
                  <a:fillRect l="-857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172200" y="4934568"/>
                <a:ext cx="2590800" cy="7187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tx1"/>
                    </a:solidFill>
                  </a:rPr>
                  <a:t>   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latin typeface="Cambria Math"/>
                          </a:rPr>
                          <m:t>49</m:t>
                        </m:r>
                        <m:sSup>
                          <m:sSupPr>
                            <m:ctrlP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600" b="0" i="1" smtClean="0"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3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fr-FR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934568"/>
                <a:ext cx="2590800" cy="718787"/>
              </a:xfrm>
              <a:prstGeom prst="rect">
                <a:avLst/>
              </a:prstGeom>
              <a:blipFill rotWithShape="1">
                <a:blip r:embed="rId10"/>
                <a:stretch>
                  <a:fillRect t="-1695" b="-3220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172200" y="5638800"/>
                <a:ext cx="1630339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tx1"/>
                    </a:solidFill>
                  </a:rPr>
                  <a:t>     </a:t>
                </a:r>
                <a:r>
                  <a:rPr lang="en-GB" sz="3600" dirty="0"/>
                  <a:t>= 7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/>
                      </a:rPr>
                      <m:t>𝑖</m:t>
                    </m:r>
                  </m:oMath>
                </a14:m>
                <a:endParaRPr lang="fr-FR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638800"/>
                <a:ext cx="1630339" cy="646331"/>
              </a:xfrm>
              <a:prstGeom prst="rect">
                <a:avLst/>
              </a:prstGeom>
              <a:blipFill rotWithShape="1">
                <a:blip r:embed="rId11"/>
                <a:stretch>
                  <a:fillRect t="-14151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772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  <p:bldP spid="21" grpId="0" animBg="1"/>
      <p:bldP spid="23" grpId="0" animBg="1"/>
      <p:bldP spid="16" grpId="0"/>
      <p:bldP spid="18" grpId="0"/>
      <p:bldP spid="19" grpId="0"/>
      <p:bldP spid="20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511290" y="76200"/>
            <a:ext cx="255651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مثال توضيحى2 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05600" y="1066800"/>
            <a:ext cx="2362200" cy="646331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>
                <a:solidFill>
                  <a:srgbClr val="0070C0"/>
                </a:solidFill>
              </a:rPr>
              <a:t> ما </a:t>
            </a:r>
            <a:r>
              <a:rPr lang="ar-EG" sz="3600" dirty="0" err="1">
                <a:solidFill>
                  <a:srgbClr val="0070C0"/>
                </a:solidFill>
              </a:rPr>
              <a:t>ياتى</a:t>
            </a:r>
            <a:r>
              <a:rPr lang="en-GB" sz="3600" dirty="0">
                <a:solidFill>
                  <a:srgbClr val="0070C0"/>
                </a:solidFill>
              </a:rPr>
              <a:t> </a:t>
            </a:r>
            <a:r>
              <a:rPr lang="ar-EG" sz="3600" dirty="0">
                <a:solidFill>
                  <a:srgbClr val="0070C0"/>
                </a:solidFill>
              </a:rPr>
              <a:t>بسط</a:t>
            </a:r>
            <a:endParaRPr lang="fr-FR" sz="3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5800" y="1650530"/>
                <a:ext cx="1066800" cy="7116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EG" sz="3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1:     </m:t>
                      </m:r>
                      <m:rad>
                        <m:radPr>
                          <m:degHide m:val="on"/>
                          <m:ctrlPr>
                            <a:rPr lang="en-GB" sz="36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EG" sz="3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−20</m:t>
                          </m:r>
                        </m:e>
                      </m:rad>
                    </m:oMath>
                  </m:oMathPara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650530"/>
                <a:ext cx="1066800" cy="711670"/>
              </a:xfrm>
              <a:prstGeom prst="rect">
                <a:avLst/>
              </a:prstGeom>
              <a:blipFill rotWithShape="1">
                <a:blip r:embed="rId2"/>
                <a:stretch>
                  <a:fillRect l="-49714" r="-434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057400" y="1676400"/>
                <a:ext cx="2590800" cy="7187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tx1"/>
                    </a:solidFill>
                  </a:rPr>
                  <a:t>    =</a:t>
                </a:r>
                <a14:m>
                  <m:oMath xmlns:m="http://schemas.openxmlformats.org/officeDocument/2006/math">
                    <m:r>
                      <a:rPr lang="en-GB" sz="3600" b="0" i="0" smtClean="0"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ar-EG" sz="3600" b="0" i="1" smtClean="0">
                            <a:latin typeface="Cambria Math"/>
                          </a:rPr>
                          <m:t>20</m:t>
                        </m:r>
                        <m:sSup>
                          <m:sSupPr>
                            <m:ctrlP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600" b="0" i="1" smtClean="0"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3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fr-FR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676400"/>
                <a:ext cx="2590800" cy="718787"/>
              </a:xfrm>
              <a:prstGeom prst="rect">
                <a:avLst/>
              </a:prstGeom>
              <a:blipFill rotWithShape="1">
                <a:blip r:embed="rId3"/>
                <a:stretch>
                  <a:fillRect t="-1695" b="-3220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886200" y="1714163"/>
                <a:ext cx="2590800" cy="7242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tx1"/>
                    </a:solidFill>
                  </a:rPr>
                  <a:t>    =</a:t>
                </a:r>
                <a14:m>
                  <m:oMath xmlns:m="http://schemas.openxmlformats.org/officeDocument/2006/math">
                    <m:r>
                      <a:rPr lang="en-GB" sz="3600" b="0" i="0" smtClean="0">
                        <a:latin typeface="Cambria Math"/>
                      </a:rPr>
                      <m:t> </m:t>
                    </m:r>
                    <m:r>
                      <a:rPr lang="ar-EG" sz="3600" b="0" i="0" smtClean="0">
                        <a:latin typeface="Cambria Math"/>
                      </a:rPr>
                      <m:t>2</m:t>
                    </m:r>
                    <m:r>
                      <m:rPr>
                        <m:sty m:val="p"/>
                      </m:rPr>
                      <a:rPr lang="en-GB" sz="3600" b="0" i="0" smtClean="0">
                        <a:latin typeface="Cambria Math"/>
                      </a:rPr>
                      <m:t>i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ar-EG" sz="3600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endParaRPr lang="fr-FR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714163"/>
                <a:ext cx="2590800" cy="724237"/>
              </a:xfrm>
              <a:prstGeom prst="rect">
                <a:avLst/>
              </a:prstGeom>
              <a:blipFill rotWithShape="1">
                <a:blip r:embed="rId4"/>
                <a:stretch>
                  <a:fillRect t="-4202" b="-2857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38200" y="3124200"/>
                <a:ext cx="1066800" cy="7116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2</m:t>
                      </m:r>
                      <m:r>
                        <a:rPr lang="ar-EG" sz="3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:     </m:t>
                      </m:r>
                      <m:rad>
                        <m:radPr>
                          <m:degHide m:val="on"/>
                          <m:ctrlPr>
                            <a:rPr lang="en-GB" sz="36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EG" sz="3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sz="3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12</m:t>
                          </m:r>
                        </m:e>
                      </m:rad>
                    </m:oMath>
                  </m:oMathPara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24200"/>
                <a:ext cx="1066800" cy="711670"/>
              </a:xfrm>
              <a:prstGeom prst="rect">
                <a:avLst/>
              </a:prstGeom>
              <a:blipFill rotWithShape="1">
                <a:blip r:embed="rId5"/>
                <a:stretch>
                  <a:fillRect l="-50857" r="-434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286000" y="3124200"/>
                <a:ext cx="2590800" cy="7187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tx1"/>
                    </a:solidFill>
                  </a:rPr>
                  <a:t>  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latin typeface="Cambria Math"/>
                          </a:rPr>
                          <m:t>12</m:t>
                        </m:r>
                        <m:sSup>
                          <m:sSupPr>
                            <m:ctrlP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600" b="0" i="1" smtClean="0"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3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fr-FR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124200"/>
                <a:ext cx="2590800" cy="718787"/>
              </a:xfrm>
              <a:prstGeom prst="rect">
                <a:avLst/>
              </a:prstGeom>
              <a:blipFill rotWithShape="1">
                <a:blip r:embed="rId6"/>
                <a:stretch>
                  <a:fillRect t="-1709" b="-324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90600" y="4850930"/>
                <a:ext cx="1066800" cy="7116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3</m:t>
                      </m:r>
                      <m:r>
                        <a:rPr lang="ar-EG" sz="3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:     </m:t>
                      </m:r>
                      <m:rad>
                        <m:radPr>
                          <m:degHide m:val="on"/>
                          <m:ctrlPr>
                            <a:rPr lang="en-GB" sz="36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EG" sz="3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sz="3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850930"/>
                <a:ext cx="1066800" cy="711670"/>
              </a:xfrm>
              <a:prstGeom prst="rect">
                <a:avLst/>
              </a:prstGeom>
              <a:blipFill rotWithShape="1">
                <a:blip r:embed="rId7"/>
                <a:stretch>
                  <a:fillRect l="-50857" r="-434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362200" y="4920013"/>
                <a:ext cx="2590800" cy="7187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tx1"/>
                    </a:solidFill>
                  </a:rPr>
                  <a:t>   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latin typeface="Cambria Math"/>
                          </a:rPr>
                          <m:t> 64</m:t>
                        </m:r>
                        <m:sSup>
                          <m:sSupPr>
                            <m:ctrlP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600" b="0" i="1" smtClean="0"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3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fr-FR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920013"/>
                <a:ext cx="2590800" cy="718787"/>
              </a:xfrm>
              <a:prstGeom prst="rect">
                <a:avLst/>
              </a:prstGeom>
              <a:blipFill rotWithShape="1">
                <a:blip r:embed="rId8"/>
                <a:stretch>
                  <a:fillRect t="-1695" b="-3220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86200" y="3161963"/>
                <a:ext cx="2590800" cy="7242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tx1"/>
                    </a:solidFill>
                  </a:rPr>
                  <a:t>    =</a:t>
                </a:r>
                <a14:m>
                  <m:oMath xmlns:m="http://schemas.openxmlformats.org/officeDocument/2006/math">
                    <m:r>
                      <a:rPr lang="en-GB" sz="3600" b="0" i="0" smtClean="0">
                        <a:latin typeface="Cambria Math"/>
                      </a:rPr>
                      <m:t> </m:t>
                    </m:r>
                    <m:r>
                      <a:rPr lang="ar-EG" sz="3600" b="0" i="0" smtClean="0">
                        <a:latin typeface="Cambria Math"/>
                      </a:rPr>
                      <m:t>2</m:t>
                    </m:r>
                    <m:r>
                      <a:rPr lang="en-GB" sz="3600" b="0" i="1" smtClean="0">
                        <a:latin typeface="Cambria Math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fr-FR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161963"/>
                <a:ext cx="2590800" cy="724237"/>
              </a:xfrm>
              <a:prstGeom prst="rect">
                <a:avLst/>
              </a:prstGeom>
              <a:blipFill rotWithShape="1">
                <a:blip r:embed="rId9"/>
                <a:stretch>
                  <a:fillRect t="-5042" b="-2773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038600" y="4876800"/>
                <a:ext cx="2590800" cy="7242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tx1"/>
                    </a:solidFill>
                  </a:rPr>
                  <a:t>    =</a:t>
                </a:r>
                <a14:m>
                  <m:oMath xmlns:m="http://schemas.openxmlformats.org/officeDocument/2006/math">
                    <m:r>
                      <a:rPr lang="en-GB" sz="3600" b="0" i="0" smtClean="0">
                        <a:latin typeface="Cambria Math"/>
                      </a:rPr>
                      <m:t> </m:t>
                    </m:r>
                    <m:r>
                      <a:rPr lang="en-GB" sz="3600">
                        <a:latin typeface="Cambria Math"/>
                      </a:rPr>
                      <m:t>4</m:t>
                    </m:r>
                    <m:r>
                      <a:rPr lang="en-GB" sz="3600" b="0" i="1" smtClean="0">
                        <a:latin typeface="Cambria Math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latin typeface="Cambria Math"/>
                          </a:rPr>
                          <m:t>4</m:t>
                        </m:r>
                      </m:e>
                    </m:rad>
                  </m:oMath>
                </a14:m>
                <a:endParaRPr lang="fr-FR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876800"/>
                <a:ext cx="2590800" cy="724237"/>
              </a:xfrm>
              <a:prstGeom prst="rect">
                <a:avLst/>
              </a:prstGeom>
              <a:blipFill rotWithShape="1">
                <a:blip r:embed="rId10"/>
                <a:stretch>
                  <a:fillRect t="-5042" b="-2773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222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9" grpId="0" animBg="1"/>
      <p:bldP spid="20" grpId="0"/>
      <p:bldP spid="22" grpId="0"/>
      <p:bldP spid="24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629400" y="76200"/>
            <a:ext cx="24384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تمرين موجه 1 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05600" y="953869"/>
            <a:ext cx="2362200" cy="646331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>
                <a:solidFill>
                  <a:srgbClr val="0070C0"/>
                </a:solidFill>
              </a:rPr>
              <a:t> ما </a:t>
            </a:r>
            <a:r>
              <a:rPr lang="ar-EG" sz="3600" dirty="0" err="1">
                <a:solidFill>
                  <a:srgbClr val="0070C0"/>
                </a:solidFill>
              </a:rPr>
              <a:t>ياتى</a:t>
            </a:r>
            <a:r>
              <a:rPr lang="en-GB" sz="3600" dirty="0">
                <a:solidFill>
                  <a:srgbClr val="0070C0"/>
                </a:solidFill>
              </a:rPr>
              <a:t> </a:t>
            </a:r>
            <a:r>
              <a:rPr lang="ar-EG" sz="3600" dirty="0">
                <a:solidFill>
                  <a:srgbClr val="0070C0"/>
                </a:solidFill>
              </a:rPr>
              <a:t>بسط</a:t>
            </a:r>
            <a:endParaRPr lang="fr-FR" sz="3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5800" y="1650530"/>
                <a:ext cx="1066800" cy="7116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EG" sz="36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3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𝐴</m:t>
                      </m:r>
                      <m:r>
                        <a:rPr lang="ar-EG" sz="36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:     </m:t>
                      </m:r>
                      <m:rad>
                        <m:radPr>
                          <m:degHide m:val="on"/>
                          <m:ctrlPr>
                            <a:rPr lang="en-GB" sz="36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EG" sz="36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sz="3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18</m:t>
                          </m:r>
                        </m:e>
                      </m:rad>
                    </m:oMath>
                  </m:oMathPara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650530"/>
                <a:ext cx="1066800" cy="711670"/>
              </a:xfrm>
              <a:prstGeom prst="rect">
                <a:avLst/>
              </a:prstGeom>
              <a:blipFill rotWithShape="1">
                <a:blip r:embed="rId2"/>
                <a:stretch>
                  <a:fillRect l="-63429" r="-571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057400" y="1676400"/>
                <a:ext cx="2590800" cy="7187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18</m:t>
                        </m:r>
                        <m:sSup>
                          <m:sSupPr>
                            <m:ctrlPr>
                              <a:rPr lang="en-GB" sz="3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676400"/>
                <a:ext cx="2590800" cy="718787"/>
              </a:xfrm>
              <a:prstGeom prst="rect">
                <a:avLst/>
              </a:prstGeom>
              <a:blipFill rotWithShape="1">
                <a:blip r:embed="rId3"/>
                <a:stretch>
                  <a:fillRect t="-1695" b="-3220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886200" y="1714163"/>
                <a:ext cx="2590800" cy="7242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</a:t>
                </a:r>
                <a14:m>
                  <m:oMath xmlns:m="http://schemas.openxmlformats.org/officeDocument/2006/math">
                    <m:r>
                      <a:rPr lang="en-GB" sz="3600" b="0" i="0" dirty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GB" sz="3600" dirty="0">
                        <a:solidFill>
                          <a:prstClr val="black"/>
                        </a:solidFill>
                        <a:latin typeface="Cambria Math"/>
                      </a:rPr>
                      <m:t>3</m:t>
                    </m:r>
                    <m:r>
                      <m:rPr>
                        <m:sty m:val="p"/>
                      </m:rPr>
                      <a:rPr lang="en-GB" sz="3600" smtClean="0">
                        <a:solidFill>
                          <a:prstClr val="black"/>
                        </a:solidFill>
                        <a:latin typeface="Cambria Math"/>
                      </a:rPr>
                      <m:t>i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714163"/>
                <a:ext cx="2590800" cy="724237"/>
              </a:xfrm>
              <a:prstGeom prst="rect">
                <a:avLst/>
              </a:prstGeom>
              <a:blipFill rotWithShape="1">
                <a:blip r:embed="rId4"/>
                <a:stretch>
                  <a:fillRect t="-4202" b="-2857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38200" y="3124200"/>
                <a:ext cx="1066800" cy="7229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2</m:t>
                      </m:r>
                      <m:r>
                        <a:rPr lang="ar-EG" sz="36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:     </m:t>
                      </m:r>
                      <m:rad>
                        <m:radPr>
                          <m:degHide m:val="on"/>
                          <m:ctrlPr>
                            <a:rPr lang="en-GB" sz="36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EG" sz="36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sz="36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12</m:t>
                          </m:r>
                          <m:r>
                            <a:rPr lang="en-GB" sz="3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24200"/>
                <a:ext cx="1066800" cy="722955"/>
              </a:xfrm>
              <a:prstGeom prst="rect">
                <a:avLst/>
              </a:prstGeom>
              <a:blipFill rotWithShape="1">
                <a:blip r:embed="rId5"/>
                <a:stretch>
                  <a:fillRect l="-62857" r="-548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286000" y="3124200"/>
                <a:ext cx="2590800" cy="7187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12</m:t>
                        </m:r>
                        <m: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  <m:sSup>
                          <m:sSupPr>
                            <m:ctrlPr>
                              <a:rPr lang="en-GB" sz="3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124200"/>
                <a:ext cx="2590800" cy="718787"/>
              </a:xfrm>
              <a:prstGeom prst="rect">
                <a:avLst/>
              </a:prstGeom>
              <a:blipFill rotWithShape="1">
                <a:blip r:embed="rId6"/>
                <a:stretch>
                  <a:fillRect t="-1709" b="-324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90600" y="4850930"/>
                <a:ext cx="1066800" cy="7116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3</m:t>
                      </m:r>
                      <m:r>
                        <a:rPr lang="ar-EG" sz="36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:     </m:t>
                      </m:r>
                      <m:rad>
                        <m:radPr>
                          <m:degHide m:val="on"/>
                          <m:ctrlPr>
                            <a:rPr lang="en-GB" sz="36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EG" sz="36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sz="36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850930"/>
                <a:ext cx="1066800" cy="711670"/>
              </a:xfrm>
              <a:prstGeom prst="rect">
                <a:avLst/>
              </a:prstGeom>
              <a:blipFill rotWithShape="1">
                <a:blip r:embed="rId7"/>
                <a:stretch>
                  <a:fillRect l="-50857" r="-434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362200" y="4920013"/>
                <a:ext cx="2590800" cy="7187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64</m:t>
                        </m:r>
                        <m:sSup>
                          <m:sSupPr>
                            <m:ctrlPr>
                              <a:rPr lang="en-GB" sz="3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GB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920013"/>
                <a:ext cx="2590800" cy="718787"/>
              </a:xfrm>
              <a:prstGeom prst="rect">
                <a:avLst/>
              </a:prstGeom>
              <a:blipFill rotWithShape="1">
                <a:blip r:embed="rId8"/>
                <a:stretch>
                  <a:fillRect t="-1695" b="-3220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1000" y="3161963"/>
                <a:ext cx="2590800" cy="7242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r>
                      <a:rPr lang="en-GB" sz="3600" dirty="0">
                        <a:solidFill>
                          <a:prstClr val="black"/>
                        </a:solidFill>
                        <a:latin typeface="Cambria Math"/>
                      </a:rPr>
                      <m:t>5</m:t>
                    </m:r>
                    <m:r>
                      <a:rPr lang="en-GB" sz="3600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161963"/>
                <a:ext cx="2590800" cy="724237"/>
              </a:xfrm>
              <a:prstGeom prst="rect">
                <a:avLst/>
              </a:prstGeom>
              <a:blipFill rotWithShape="1">
                <a:blip r:embed="rId9"/>
                <a:stretch>
                  <a:fillRect t="-4202" b="-2857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038600" y="4876800"/>
                <a:ext cx="25908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</a:t>
                </a:r>
                <a14:m>
                  <m:oMath xmlns:m="http://schemas.openxmlformats.org/officeDocument/2006/math">
                    <m:r>
                      <a:rPr lang="ar-EG" sz="3600" b="0" i="0" smtClean="0">
                        <a:solidFill>
                          <a:prstClr val="black"/>
                        </a:solidFill>
                        <a:latin typeface="Cambria Math"/>
                      </a:rPr>
                      <m:t>8</m:t>
                    </m:r>
                    <m:r>
                      <a:rPr lang="en-GB" sz="3600" i="1" smtClean="0">
                        <a:solidFill>
                          <a:prstClr val="black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876800"/>
                <a:ext cx="2590800" cy="646331"/>
              </a:xfrm>
              <a:prstGeom prst="rect">
                <a:avLst/>
              </a:prstGeom>
              <a:blipFill rotWithShape="1">
                <a:blip r:embed="rId10"/>
                <a:stretch>
                  <a:fillRect t="-14151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77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9" grpId="0" animBg="1"/>
      <p:bldP spid="20" grpId="0"/>
      <p:bldP spid="22" grpId="0"/>
      <p:bldP spid="24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39469"/>
            <a:ext cx="5410200" cy="646331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r"/>
            <a:r>
              <a:rPr lang="ar-EG" sz="3600" dirty="0">
                <a:solidFill>
                  <a:srgbClr val="0070C0"/>
                </a:solidFill>
              </a:rPr>
              <a:t>نواتج ضرب الاعداد التخيلية البحتة</a:t>
            </a:r>
            <a:endParaRPr lang="fr-FR" sz="3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" y="1525706"/>
                <a:ext cx="3581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a)      </a:t>
                </a:r>
                <a14:m>
                  <m:oMath xmlns:m="http://schemas.openxmlformats.org/officeDocument/2006/math"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7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 ∙5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525706"/>
                <a:ext cx="3581400" cy="646331"/>
              </a:xfrm>
              <a:prstGeom prst="rect">
                <a:avLst/>
              </a:prstGeom>
              <a:blipFill rotWithShape="1">
                <a:blip r:embed="rId2"/>
                <a:stretch>
                  <a:fillRect t="-14151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6400800" y="838200"/>
            <a:ext cx="26670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مثال </a:t>
            </a:r>
            <a:r>
              <a:rPr lang="ar-EG" sz="3200" dirty="0" err="1">
                <a:solidFill>
                  <a:prstClr val="black"/>
                </a:solidFill>
              </a:rPr>
              <a:t>توضيحى</a:t>
            </a:r>
            <a:r>
              <a:rPr lang="ar-EG" sz="3200" dirty="0">
                <a:solidFill>
                  <a:prstClr val="black"/>
                </a:solidFill>
              </a:rPr>
              <a:t> 2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505200" y="1447800"/>
                <a:ext cx="25908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r>
                      <a:rPr lang="en-GB" sz="3600" b="0" i="0" dirty="0" smtClean="0">
                        <a:solidFill>
                          <a:prstClr val="black"/>
                        </a:solidFill>
                        <a:latin typeface="Cambria Math"/>
                      </a:rPr>
                      <m:t>−35</m:t>
                    </m:r>
                    <m:sSup>
                      <m:sSupPr>
                        <m:ctrlPr>
                          <a:rPr lang="en-GB" sz="36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447800"/>
                <a:ext cx="2590800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3208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81400" y="2057400"/>
                <a:ext cx="29718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r>
                      <a:rPr lang="en-GB" sz="3600" b="0" i="0" dirty="0" smtClean="0">
                        <a:solidFill>
                          <a:prstClr val="black"/>
                        </a:solidFill>
                        <a:latin typeface="Cambria Math"/>
                      </a:rPr>
                      <m:t>−35</m:t>
                    </m:r>
                    <m:r>
                      <a:rPr lang="en-GB" sz="3600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(−1)</m:t>
                    </m:r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057400"/>
                <a:ext cx="2971800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14151" b="-339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43600" y="2057400"/>
                <a:ext cx="25908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r>
                      <a:rPr lang="en-GB" sz="3600" b="0" i="0" dirty="0" smtClean="0">
                        <a:solidFill>
                          <a:prstClr val="black"/>
                        </a:solidFill>
                        <a:latin typeface="Cambria Math"/>
                      </a:rPr>
                      <m:t> 35</m:t>
                    </m:r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057400"/>
                <a:ext cx="2590800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14151" b="-339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0" y="3029568"/>
                <a:ext cx="4381500" cy="7042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b)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−10</m:t>
                        </m:r>
                      </m:e>
                    </m:rad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∙ </m:t>
                    </m:r>
                    <m:rad>
                      <m:radPr>
                        <m:degHide m:val="on"/>
                        <m:ctrlP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−15</m:t>
                        </m:r>
                      </m:e>
                    </m:rad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29568"/>
                <a:ext cx="4381500" cy="704232"/>
              </a:xfrm>
              <a:prstGeom prst="rect">
                <a:avLst/>
              </a:prstGeom>
              <a:blipFill rotWithShape="1">
                <a:blip r:embed="rId6"/>
                <a:stretch>
                  <a:fillRect t="-4310" b="-318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57600" y="3029568"/>
                <a:ext cx="4191000" cy="7042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prstClr val="black"/>
                        </a:solidFill>
                        <a:latin typeface="Cambria Math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10  </m:t>
                        </m:r>
                      </m:e>
                    </m:rad>
                    <m:r>
                      <a:rPr lang="en-GB" sz="3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GB" sz="3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 </m:t>
                    </m:r>
                    <m:r>
                      <a:rPr lang="en-GB" sz="3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15</m:t>
                        </m:r>
                      </m:e>
                    </m:rad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029568"/>
                <a:ext cx="4191000" cy="704232"/>
              </a:xfrm>
              <a:prstGeom prst="rect">
                <a:avLst/>
              </a:prstGeom>
              <a:blipFill rotWithShape="1">
                <a:blip r:embed="rId7"/>
                <a:stretch>
                  <a:fillRect t="-4310" b="-318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733800" y="3810000"/>
                <a:ext cx="2819400" cy="6985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150  </m:t>
                        </m:r>
                      </m:e>
                    </m:rad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810000"/>
                <a:ext cx="2819400" cy="698589"/>
              </a:xfrm>
              <a:prstGeom prst="rect">
                <a:avLst/>
              </a:prstGeom>
              <a:blipFill rotWithShape="1">
                <a:blip r:embed="rId8"/>
                <a:stretch>
                  <a:fillRect t="-4348" b="-330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867400" y="3733800"/>
                <a:ext cx="2819400" cy="7232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prstClr val="black"/>
                        </a:solidFill>
                        <a:latin typeface="Cambria Math"/>
                      </a:rPr>
                      <m:t>−5</m:t>
                    </m:r>
                    <m:rad>
                      <m:radPr>
                        <m:degHide m:val="on"/>
                        <m:ctrlP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6  </m:t>
                        </m:r>
                      </m:e>
                    </m:rad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733800"/>
                <a:ext cx="2819400" cy="723275"/>
              </a:xfrm>
              <a:prstGeom prst="rect">
                <a:avLst/>
              </a:prstGeom>
              <a:blipFill rotWithShape="1">
                <a:blip r:embed="rId9"/>
                <a:stretch>
                  <a:fillRect t="-5085" b="-279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8600" y="5029200"/>
                <a:ext cx="4381500" cy="720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c)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− 6</m:t>
                        </m:r>
                      </m:e>
                    </m:rad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∙ </m:t>
                    </m:r>
                    <m:rad>
                      <m:radPr>
                        <m:degHide m:val="on"/>
                        <m:ctrlP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−18</m:t>
                        </m:r>
                      </m:e>
                    </m:rad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029200"/>
                <a:ext cx="4381500" cy="720325"/>
              </a:xfrm>
              <a:prstGeom prst="rect">
                <a:avLst/>
              </a:prstGeom>
              <a:blipFill rotWithShape="1">
                <a:blip r:embed="rId10"/>
                <a:stretch>
                  <a:fillRect t="-5085" b="-288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24300" y="4953000"/>
                <a:ext cx="4191000" cy="7042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prstClr val="black"/>
                        </a:solidFill>
                        <a:latin typeface="Cambria Math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6 </m:t>
                        </m:r>
                      </m:e>
                    </m:rad>
                    <m:r>
                      <a:rPr lang="en-GB" sz="3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GB" sz="3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 </m:t>
                    </m:r>
                    <m:r>
                      <a:rPr lang="en-GB" sz="3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18</m:t>
                        </m:r>
                      </m:e>
                    </m:rad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300" y="4953000"/>
                <a:ext cx="4191000" cy="704232"/>
              </a:xfrm>
              <a:prstGeom prst="rect">
                <a:avLst/>
              </a:prstGeom>
              <a:blipFill rotWithShape="1">
                <a:blip r:embed="rId11"/>
                <a:stretch>
                  <a:fillRect t="-5217" b="-3130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48100" y="5718976"/>
                <a:ext cx="2819400" cy="7002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108  </m:t>
                        </m:r>
                      </m:e>
                    </m:rad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100" y="5718976"/>
                <a:ext cx="2819400" cy="700256"/>
              </a:xfrm>
              <a:prstGeom prst="rect">
                <a:avLst/>
              </a:prstGeom>
              <a:blipFill rotWithShape="1">
                <a:blip r:embed="rId12"/>
                <a:stretch>
                  <a:fillRect t="-5217" b="-3217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57900" y="5619757"/>
                <a:ext cx="2819400" cy="7232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prstClr val="black"/>
                        </a:solidFill>
                        <a:latin typeface="Cambria Math"/>
                      </a:rPr>
                      <m:t>−6</m:t>
                    </m:r>
                    <m:rad>
                      <m:radPr>
                        <m:degHide m:val="on"/>
                        <m:ctrlP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3  </m:t>
                        </m:r>
                      </m:e>
                    </m:rad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900" y="5619757"/>
                <a:ext cx="2819400" cy="723275"/>
              </a:xfrm>
              <a:prstGeom prst="rect">
                <a:avLst/>
              </a:prstGeom>
              <a:blipFill rotWithShape="1">
                <a:blip r:embed="rId13"/>
                <a:stretch>
                  <a:fillRect t="-5042" b="-2773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76200" y="801469"/>
            <a:ext cx="2362200" cy="646331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>
                <a:solidFill>
                  <a:srgbClr val="0070C0"/>
                </a:solidFill>
              </a:rPr>
              <a:t> ما </a:t>
            </a:r>
            <a:r>
              <a:rPr lang="ar-EG" sz="3600" dirty="0" err="1">
                <a:solidFill>
                  <a:srgbClr val="0070C0"/>
                </a:solidFill>
              </a:rPr>
              <a:t>ياتى</a:t>
            </a:r>
            <a:r>
              <a:rPr lang="en-GB" sz="3600" dirty="0">
                <a:solidFill>
                  <a:srgbClr val="0070C0"/>
                </a:solidFill>
              </a:rPr>
              <a:t> </a:t>
            </a:r>
            <a:r>
              <a:rPr lang="ar-EG" sz="3600" dirty="0">
                <a:solidFill>
                  <a:srgbClr val="0070C0"/>
                </a:solidFill>
              </a:rPr>
              <a:t>بسط</a:t>
            </a:r>
            <a:endParaRPr lang="fr-FR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8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 animBg="1"/>
      <p:bldP spid="18" grpId="0"/>
      <p:bldP spid="19" grpId="0"/>
      <p:bldP spid="20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39469"/>
            <a:ext cx="5410200" cy="646331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r"/>
            <a:r>
              <a:rPr lang="ar-EG" sz="3600" dirty="0">
                <a:solidFill>
                  <a:srgbClr val="0070C0"/>
                </a:solidFill>
              </a:rPr>
              <a:t>نواتج ضرب الاعداد التخيلية البحتة</a:t>
            </a:r>
            <a:endParaRPr lang="fr-FR" sz="3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" y="1525706"/>
                <a:ext cx="35814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</a:t>
                </a:r>
                <a:r>
                  <a:rPr lang="ar-EG" sz="3600" dirty="0">
                    <a:solidFill>
                      <a:srgbClr val="0070C0"/>
                    </a:solidFill>
                  </a:rPr>
                  <a:t>2</a:t>
                </a:r>
                <a:r>
                  <a:rPr lang="en-GB" sz="3600" dirty="0">
                    <a:solidFill>
                      <a:srgbClr val="0070C0"/>
                    </a:solidFill>
                  </a:rPr>
                  <a:t>A)      </a:t>
                </a:r>
                <a14:m>
                  <m:oMath xmlns:m="http://schemas.openxmlformats.org/officeDocument/2006/math">
                    <m:r>
                      <a:rPr lang="ar-EG" sz="3600" i="1" dirty="0">
                        <a:solidFill>
                          <a:srgbClr val="0070C0"/>
                        </a:solidFill>
                        <a:latin typeface="Cambria Math"/>
                      </a:rPr>
                      <m:t>3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 ∙4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525706"/>
                <a:ext cx="3581400" cy="646331"/>
              </a:xfrm>
              <a:prstGeom prst="rect">
                <a:avLst/>
              </a:prstGeom>
              <a:blipFill rotWithShape="1">
                <a:blip r:embed="rId2"/>
                <a:stretch>
                  <a:fillRect t="-16038" b="-358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6400800" y="838200"/>
            <a:ext cx="26670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تمرين موجه 2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505200" y="1447800"/>
                <a:ext cx="25908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r>
                      <a:rPr lang="ar-EG" sz="3600" dirty="0">
                        <a:solidFill>
                          <a:prstClr val="black"/>
                        </a:solidFill>
                        <a:latin typeface="Cambria Math"/>
                      </a:rPr>
                      <m:t>1</m:t>
                    </m:r>
                    <m:r>
                      <a:rPr lang="ar-EG" sz="3600" b="0" i="0" dirty="0" smtClean="0">
                        <a:solidFill>
                          <a:prstClr val="black"/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GB" sz="36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447800"/>
                <a:ext cx="2590800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3208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81400" y="2057400"/>
                <a:ext cx="29718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r>
                      <a:rPr lang="ar-EG" sz="3600" dirty="0">
                        <a:solidFill>
                          <a:prstClr val="black"/>
                        </a:solidFill>
                        <a:latin typeface="Cambria Math"/>
                      </a:rPr>
                      <m:t>1</m:t>
                    </m:r>
                    <m:r>
                      <a:rPr lang="ar-EG" sz="3600" b="0" i="0" dirty="0" smtClean="0">
                        <a:solidFill>
                          <a:prstClr val="black"/>
                        </a:solidFill>
                        <a:latin typeface="Cambria Math"/>
                      </a:rPr>
                      <m:t>2</m:t>
                    </m:r>
                    <m:r>
                      <a:rPr lang="en-GB" sz="3600" i="1" dirty="0" smtClean="0">
                        <a:solidFill>
                          <a:prstClr val="black"/>
                        </a:solidFill>
                        <a:latin typeface="Cambria Math"/>
                      </a:rPr>
                      <m:t>(−1)</m:t>
                    </m:r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057400"/>
                <a:ext cx="2971800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14151" b="-339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43600" y="2057400"/>
                <a:ext cx="25908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r>
                      <a:rPr lang="en-GB" sz="3600" dirty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ar-EG" sz="3600" b="0" i="0" dirty="0" smtClean="0">
                        <a:solidFill>
                          <a:prstClr val="black"/>
                        </a:solidFill>
                        <a:latin typeface="Cambria Math"/>
                      </a:rPr>
                      <m:t>−12</m:t>
                    </m:r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057400"/>
                <a:ext cx="2590800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14151" b="-339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0" y="3029568"/>
                <a:ext cx="4610100" cy="70038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2B)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ar-EG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20</m:t>
                        </m:r>
                      </m:e>
                    </m:rad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∙ 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−12</m:t>
                        </m:r>
                      </m:e>
                    </m:rad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29568"/>
                <a:ext cx="4610100" cy="700385"/>
              </a:xfrm>
              <a:prstGeom prst="rect">
                <a:avLst/>
              </a:prstGeom>
              <a:blipFill rotWithShape="1">
                <a:blip r:embed="rId6"/>
                <a:stretch>
                  <a:fillRect t="-4348" b="-330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14800" y="3029568"/>
                <a:ext cx="4191000" cy="7042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= 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prstClr val="black"/>
                        </a:solidFill>
                        <a:latin typeface="Cambria Math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ar-EG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GB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0  </m:t>
                        </m:r>
                      </m:e>
                    </m:rad>
                    <m:r>
                      <a:rPr lang="en-GB" sz="3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GB" sz="36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 </m:t>
                    </m:r>
                    <m:r>
                      <a:rPr lang="en-GB" sz="36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3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ar-EG" sz="3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029568"/>
                <a:ext cx="4191000" cy="704232"/>
              </a:xfrm>
              <a:prstGeom prst="rect">
                <a:avLst/>
              </a:prstGeom>
              <a:blipFill rotWithShape="1">
                <a:blip r:embed="rId7"/>
                <a:stretch>
                  <a:fillRect t="-4310" b="-318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14800" y="3810000"/>
                <a:ext cx="2819400" cy="6985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ar-EG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24</m:t>
                        </m:r>
                        <m:r>
                          <a:rPr lang="en-GB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0  </m:t>
                        </m:r>
                      </m:e>
                    </m:rad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810000"/>
                <a:ext cx="2819400" cy="698589"/>
              </a:xfrm>
              <a:prstGeom prst="rect">
                <a:avLst/>
              </a:prstGeom>
              <a:blipFill rotWithShape="1">
                <a:blip r:embed="rId8"/>
                <a:stretch>
                  <a:fillRect t="-5217" b="-3217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19800" y="3733800"/>
                <a:ext cx="2819400" cy="7232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ar-EG" sz="3600" b="0" i="1" smtClean="0">
                        <a:solidFill>
                          <a:prstClr val="black"/>
                        </a:solidFill>
                        <a:latin typeface="Cambria Math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ar-EG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15</m:t>
                        </m:r>
                        <m:r>
                          <a:rPr lang="en-GB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 </m:t>
                        </m:r>
                      </m:e>
                    </m:rad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733800"/>
                <a:ext cx="2819400" cy="723275"/>
              </a:xfrm>
              <a:prstGeom prst="rect">
                <a:avLst/>
              </a:prstGeom>
              <a:blipFill rotWithShape="1">
                <a:blip r:embed="rId9"/>
                <a:stretch>
                  <a:fillRect t="-4237" b="-288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8600" y="5029200"/>
                <a:ext cx="4381500" cy="720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c)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− 6</m:t>
                        </m:r>
                      </m:e>
                    </m:rad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∙ 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−18</m:t>
                        </m:r>
                      </m:e>
                    </m:rad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029200"/>
                <a:ext cx="4381500" cy="720325"/>
              </a:xfrm>
              <a:prstGeom prst="rect">
                <a:avLst/>
              </a:prstGeom>
              <a:blipFill rotWithShape="1">
                <a:blip r:embed="rId10"/>
                <a:stretch>
                  <a:fillRect t="-5085" b="-288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24300" y="4953000"/>
                <a:ext cx="4191000" cy="7042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prstClr val="black"/>
                        </a:solidFill>
                        <a:latin typeface="Cambria Math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6 </m:t>
                        </m:r>
                      </m:e>
                    </m:rad>
                    <m:r>
                      <a:rPr lang="en-GB" sz="3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GB" sz="36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 </m:t>
                    </m:r>
                    <m:r>
                      <a:rPr lang="en-GB" sz="36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3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18</m:t>
                        </m:r>
                      </m:e>
                    </m:rad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300" y="4953000"/>
                <a:ext cx="4191000" cy="704232"/>
              </a:xfrm>
              <a:prstGeom prst="rect">
                <a:avLst/>
              </a:prstGeom>
              <a:blipFill rotWithShape="1">
                <a:blip r:embed="rId11"/>
                <a:stretch>
                  <a:fillRect t="-5217" b="-3130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48100" y="5718976"/>
                <a:ext cx="2819400" cy="7002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GB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108  </m:t>
                        </m:r>
                      </m:e>
                    </m:rad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100" y="5718976"/>
                <a:ext cx="2819400" cy="700256"/>
              </a:xfrm>
              <a:prstGeom prst="rect">
                <a:avLst/>
              </a:prstGeom>
              <a:blipFill rotWithShape="1">
                <a:blip r:embed="rId12"/>
                <a:stretch>
                  <a:fillRect t="-5217" b="-3217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57900" y="5619757"/>
                <a:ext cx="2819400" cy="7232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prstClr val="black"/>
                    </a:solidFill>
                  </a:rPr>
                  <a:t>    = 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prstClr val="black"/>
                        </a:solidFill>
                        <a:latin typeface="Cambria Math"/>
                      </a:rPr>
                      <m:t>−6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3  </m:t>
                        </m:r>
                      </m:e>
                    </m:rad>
                  </m:oMath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900" y="5619757"/>
                <a:ext cx="2819400" cy="723275"/>
              </a:xfrm>
              <a:prstGeom prst="rect">
                <a:avLst/>
              </a:prstGeom>
              <a:blipFill rotWithShape="1">
                <a:blip r:embed="rId13"/>
                <a:stretch>
                  <a:fillRect t="-5042" b="-2773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76200" y="801469"/>
            <a:ext cx="2362200" cy="646331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>
                <a:solidFill>
                  <a:srgbClr val="0070C0"/>
                </a:solidFill>
              </a:rPr>
              <a:t> ما </a:t>
            </a:r>
            <a:r>
              <a:rPr lang="ar-EG" sz="3600" dirty="0" err="1">
                <a:solidFill>
                  <a:srgbClr val="0070C0"/>
                </a:solidFill>
              </a:rPr>
              <a:t>ياتى</a:t>
            </a:r>
            <a:r>
              <a:rPr lang="en-GB" sz="3600" dirty="0">
                <a:solidFill>
                  <a:srgbClr val="0070C0"/>
                </a:solidFill>
              </a:rPr>
              <a:t> </a:t>
            </a:r>
            <a:r>
              <a:rPr lang="ar-EG" sz="3600" dirty="0">
                <a:solidFill>
                  <a:srgbClr val="0070C0"/>
                </a:solidFill>
              </a:rPr>
              <a:t>بسط</a:t>
            </a:r>
            <a:endParaRPr lang="fr-FR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29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 animBg="1"/>
      <p:bldP spid="18" grpId="0"/>
      <p:bldP spid="19" grpId="0"/>
      <p:bldP spid="20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420469"/>
            <a:ext cx="2590800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600" dirty="0">
                <a:solidFill>
                  <a:srgbClr val="0070C0"/>
                </a:solidFill>
              </a:rPr>
              <a:t>حل كل  معادلة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77000" y="609600"/>
            <a:ext cx="25908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مثال </a:t>
            </a:r>
            <a:r>
              <a:rPr lang="ar-EG" sz="3200" dirty="0" err="1">
                <a:solidFill>
                  <a:prstClr val="black"/>
                </a:solidFill>
              </a:rPr>
              <a:t>توضيحى</a:t>
            </a:r>
            <a:r>
              <a:rPr lang="ar-EG" sz="3200" dirty="0">
                <a:solidFill>
                  <a:prstClr val="black"/>
                </a:solidFill>
              </a:rPr>
              <a:t> 3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-152400" y="1258669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b:   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+36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" y="1258669"/>
                <a:ext cx="4648200" cy="646331"/>
              </a:xfrm>
              <a:prstGeom prst="rect">
                <a:avLst/>
              </a:prstGeom>
              <a:blipFill rotWithShape="1">
                <a:blip r:embed="rId2"/>
                <a:stretch>
                  <a:fillRect t="-13084" b="-345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5800" y="3371671"/>
                <a:ext cx="3124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EG" sz="3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36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3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3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−36</m:t>
                          </m:r>
                        </m:num>
                        <m:den>
                          <m:r>
                            <a:rPr lang="en-GB" sz="3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371671"/>
                <a:ext cx="3124200" cy="12003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" y="6019800"/>
                <a:ext cx="28575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600" b="0" i="0" smtClean="0">
                        <a:solidFill>
                          <a:srgbClr val="FF0000"/>
                        </a:solidFill>
                        <a:latin typeface="Cambria Math"/>
                      </a:rPr>
                      <m:t>x</m:t>
                    </m:r>
                    <m:r>
                      <a:rPr lang="en-GB" sz="3600" b="0" i="0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±3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6019800"/>
                <a:ext cx="28575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733800" y="0"/>
            <a:ext cx="52578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حل المعادلات باستخدام الجذر </a:t>
            </a:r>
            <a:r>
              <a:rPr lang="ar-EG" sz="3200" dirty="0" err="1">
                <a:solidFill>
                  <a:prstClr val="black"/>
                </a:solidFill>
              </a:rPr>
              <a:t>التربيعى</a:t>
            </a:r>
            <a:r>
              <a:rPr lang="ar-EG" sz="3200" dirty="0">
                <a:solidFill>
                  <a:prstClr val="black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8600" y="2020669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=0−36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020669"/>
                <a:ext cx="4648200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13084" b="-345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2400" y="2706469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=−36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706469"/>
                <a:ext cx="4648200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13208" b="-358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09600" y="4535269"/>
                <a:ext cx="2743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=−9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535269"/>
                <a:ext cx="274320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-152400" y="5284919"/>
                <a:ext cx="4381500" cy="7348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sz="36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6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36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±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9</m:t>
                        </m:r>
                      </m:e>
                    </m:rad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" y="5284919"/>
                <a:ext cx="4381500" cy="73488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24400" y="1600200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a: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ar-EG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36=0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600200"/>
                <a:ext cx="4648200" cy="646331"/>
              </a:xfrm>
              <a:prstGeom prst="rect">
                <a:avLst/>
              </a:prstGeom>
              <a:blipFill rotWithShape="1">
                <a:blip r:embed="rId9"/>
                <a:stretch>
                  <a:fillRect t="-13208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800600" y="1194375"/>
            <a:ext cx="0" cy="514859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800600" y="2743200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=−36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743200"/>
                <a:ext cx="4648200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648200" y="3886200"/>
                <a:ext cx="4381500" cy="7348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sz="36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6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36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±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36</m:t>
                        </m:r>
                      </m:e>
                    </m:rad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86200"/>
                <a:ext cx="4381500" cy="73488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81600" y="4992469"/>
                <a:ext cx="28575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600" b="0" i="0" smtClean="0">
                        <a:solidFill>
                          <a:srgbClr val="FF0000"/>
                        </a:solidFill>
                        <a:latin typeface="Cambria Math"/>
                      </a:rPr>
                      <m:t>x</m:t>
                    </m:r>
                    <m:r>
                      <a:rPr lang="en-GB" sz="3600" b="0" i="0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±6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992469"/>
                <a:ext cx="2857500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601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18" grpId="0"/>
      <p:bldP spid="5" grpId="0"/>
      <p:bldP spid="22" grpId="0"/>
      <p:bldP spid="15" grpId="0"/>
      <p:bldP spid="17" grpId="0"/>
      <p:bldP spid="21" grpId="0"/>
      <p:bldP spid="26" grpId="0"/>
      <p:bldP spid="27" grpId="0"/>
      <p:bldP spid="28" grpId="0"/>
      <p:bldP spid="29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420469"/>
            <a:ext cx="2590800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600" dirty="0">
                <a:solidFill>
                  <a:srgbClr val="0070C0"/>
                </a:solidFill>
              </a:rPr>
              <a:t>حل كل  معادلة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77000" y="609600"/>
            <a:ext cx="25908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تمرين موجه  3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-152400" y="1258669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3A:   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ar-EG" sz="360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100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" y="1258669"/>
                <a:ext cx="4648200" cy="646331"/>
              </a:xfrm>
              <a:prstGeom prst="rect">
                <a:avLst/>
              </a:prstGeom>
              <a:blipFill rotWithShape="1">
                <a:blip r:embed="rId2"/>
                <a:stretch>
                  <a:fillRect t="-13084" b="-345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5800" y="3371671"/>
                <a:ext cx="3124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EG" sz="3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3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3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3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3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sz="3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100</m:t>
                          </m:r>
                        </m:num>
                        <m:den>
                          <m:r>
                            <a:rPr lang="en-GB" sz="3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371671"/>
                <a:ext cx="3124200" cy="12003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" y="6019800"/>
                <a:ext cx="28575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600" smtClean="0">
                        <a:solidFill>
                          <a:srgbClr val="FF0000"/>
                        </a:solidFill>
                        <a:latin typeface="Cambria Math"/>
                      </a:rPr>
                      <m:t>x</m:t>
                    </m:r>
                    <m:r>
                      <a:rPr lang="en-GB" sz="3600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±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5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6019800"/>
                <a:ext cx="28575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733800" y="0"/>
            <a:ext cx="52578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prstClr val="black"/>
                </a:solidFill>
              </a:rPr>
              <a:t>حل المعادلات باستخدام الجذر </a:t>
            </a:r>
            <a:r>
              <a:rPr lang="ar-EG" sz="3200" dirty="0" err="1">
                <a:solidFill>
                  <a:prstClr val="black"/>
                </a:solidFill>
              </a:rPr>
              <a:t>التربيعى</a:t>
            </a:r>
            <a:r>
              <a:rPr lang="ar-EG" sz="3200" dirty="0">
                <a:solidFill>
                  <a:prstClr val="black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8600" y="2020669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=0−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100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020669"/>
                <a:ext cx="4648200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13084" b="-345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2400" y="2706469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=−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100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706469"/>
                <a:ext cx="4648200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13208" b="-358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09600" y="4535269"/>
                <a:ext cx="36195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=−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25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535269"/>
                <a:ext cx="361950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-152400" y="5284919"/>
                <a:ext cx="4381500" cy="7348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sz="36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6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36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±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25</m:t>
                        </m:r>
                      </m:e>
                    </m:rad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" y="5284919"/>
                <a:ext cx="4381500" cy="73488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24400" y="1600200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3B :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ar-EG" sz="360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4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600200"/>
                <a:ext cx="4648200" cy="646331"/>
              </a:xfrm>
              <a:prstGeom prst="rect">
                <a:avLst/>
              </a:prstGeom>
              <a:blipFill rotWithShape="1">
                <a:blip r:embed="rId9"/>
                <a:stretch>
                  <a:fillRect t="-13208" b="-349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800600" y="1194375"/>
            <a:ext cx="0" cy="514859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800600" y="2743200"/>
                <a:ext cx="46482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=−</m:t>
                    </m:r>
                    <m:r>
                      <a:rPr lang="en-GB" sz="3600" b="0" i="1" smtClean="0">
                        <a:solidFill>
                          <a:srgbClr val="0070C0"/>
                        </a:solidFill>
                        <a:latin typeface="Cambria Math"/>
                      </a:rPr>
                      <m:t>4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743200"/>
                <a:ext cx="4648200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648200" y="3886200"/>
                <a:ext cx="4381500" cy="7348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0070C0"/>
                    </a:solidFill>
                  </a:rPr>
                  <a:t>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sz="36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6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36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±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−4</m:t>
                        </m:r>
                      </m:e>
                    </m:rad>
                    <m:r>
                      <a:rPr lang="en-GB" sz="36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86200"/>
                <a:ext cx="4381500" cy="73488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81600" y="4992469"/>
                <a:ext cx="28575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600" smtClean="0">
                        <a:solidFill>
                          <a:srgbClr val="FF0000"/>
                        </a:solidFill>
                        <a:latin typeface="Cambria Math"/>
                      </a:rPr>
                      <m:t>x</m:t>
                    </m:r>
                    <m:r>
                      <a:rPr lang="en-GB" sz="3600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±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992469"/>
                <a:ext cx="2857500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498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18" grpId="0"/>
      <p:bldP spid="5" grpId="0"/>
      <p:bldP spid="22" grpId="0"/>
      <p:bldP spid="15" grpId="0"/>
      <p:bldP spid="17" grpId="0"/>
      <p:bldP spid="21" grpId="0"/>
      <p:bldP spid="26" grpId="0"/>
      <p:bldP spid="27" grpId="0"/>
      <p:bldP spid="28" grpId="0"/>
      <p:bldP spid="29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3394</TotalTime>
  <Words>2202</Words>
  <Application>Microsoft Office PowerPoint</Application>
  <PresentationFormat>عرض على الشاشة (4:3)</PresentationFormat>
  <Paragraphs>319</Paragraphs>
  <Slides>24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MOHAMMED SAAD</dc:creator>
  <cp:lastModifiedBy>Mohamed Saad</cp:lastModifiedBy>
  <cp:revision>189</cp:revision>
  <dcterms:created xsi:type="dcterms:W3CDTF">2006-08-16T00:00:00Z</dcterms:created>
  <dcterms:modified xsi:type="dcterms:W3CDTF">2021-09-25T12:54:33Z</dcterms:modified>
</cp:coreProperties>
</file>