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.jpg" ContentType="image/jpg"/>
  <Override PartName="/ppt/media/image4.jpg" ContentType="image/jpg"/>
  <Override PartName="/ppt/theme/theme2.xml" ContentType="application/vnd.openxmlformats-officedocument.theme+xml"/>
  <Override PartName="/ppt/media/image13.jpg" ContentType="image/jpg"/>
  <Override PartName="/ppt/notesSlides/notesSlide1.xml" ContentType="application/vnd.openxmlformats-officedocument.presentationml.notesSlide+xml"/>
  <Override PartName="/ppt/media/image6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08" r:id="rId2"/>
    <p:sldId id="307" r:id="rId3"/>
    <p:sldId id="256" r:id="rId4"/>
    <p:sldId id="290" r:id="rId5"/>
    <p:sldId id="258" r:id="rId6"/>
    <p:sldId id="287" r:id="rId7"/>
    <p:sldId id="276" r:id="rId8"/>
    <p:sldId id="327" r:id="rId9"/>
    <p:sldId id="259" r:id="rId10"/>
    <p:sldId id="329" r:id="rId11"/>
    <p:sldId id="330" r:id="rId12"/>
    <p:sldId id="282" r:id="rId13"/>
    <p:sldId id="328" r:id="rId14"/>
    <p:sldId id="281" r:id="rId15"/>
    <p:sldId id="279" r:id="rId16"/>
    <p:sldId id="331" r:id="rId17"/>
    <p:sldId id="311" r:id="rId18"/>
    <p:sldId id="302" r:id="rId19"/>
    <p:sldId id="286" r:id="rId20"/>
    <p:sldId id="274" r:id="rId21"/>
    <p:sldId id="318" r:id="rId22"/>
    <p:sldId id="319" r:id="rId23"/>
    <p:sldId id="326" r:id="rId24"/>
    <p:sldId id="322" r:id="rId25"/>
    <p:sldId id="323" r:id="rId26"/>
    <p:sldId id="324" r:id="rId2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>
        <p:scale>
          <a:sx n="66" d="100"/>
          <a:sy n="66" d="100"/>
        </p:scale>
        <p:origin x="852" y="12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61677-2679-4C2C-BA56-6608FF111DA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D9B4-73EF-4899-9FA2-E40C1AACA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64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D9B4-73EF-4899-9FA2-E40C1AACAF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7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996439" y="2189988"/>
            <a:ext cx="7158228" cy="3403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40180" y="2139696"/>
            <a:ext cx="4110228" cy="888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82089" y="2159889"/>
            <a:ext cx="3796665" cy="654050"/>
          </a:xfrm>
          <a:custGeom>
            <a:avLst/>
            <a:gdLst/>
            <a:ahLst/>
            <a:cxnLst/>
            <a:rect l="l" t="t" r="r" b="b"/>
            <a:pathLst>
              <a:path w="3796665" h="654050">
                <a:moveTo>
                  <a:pt x="3564634" y="578621"/>
                </a:moveTo>
                <a:lnTo>
                  <a:pt x="3553968" y="654050"/>
                </a:lnTo>
                <a:lnTo>
                  <a:pt x="3763292" y="583946"/>
                </a:lnTo>
                <a:lnTo>
                  <a:pt x="3602355" y="583946"/>
                </a:lnTo>
                <a:lnTo>
                  <a:pt x="3564634" y="578621"/>
                </a:lnTo>
                <a:close/>
              </a:path>
              <a:path w="3796665" h="654050">
                <a:moveTo>
                  <a:pt x="3575302" y="503183"/>
                </a:moveTo>
                <a:lnTo>
                  <a:pt x="3564634" y="578621"/>
                </a:lnTo>
                <a:lnTo>
                  <a:pt x="3602355" y="583946"/>
                </a:lnTo>
                <a:lnTo>
                  <a:pt x="3613023" y="508508"/>
                </a:lnTo>
                <a:lnTo>
                  <a:pt x="3575302" y="503183"/>
                </a:lnTo>
                <a:close/>
              </a:path>
              <a:path w="3796665" h="654050">
                <a:moveTo>
                  <a:pt x="3585972" y="427736"/>
                </a:moveTo>
                <a:lnTo>
                  <a:pt x="3575302" y="503183"/>
                </a:lnTo>
                <a:lnTo>
                  <a:pt x="3613023" y="508508"/>
                </a:lnTo>
                <a:lnTo>
                  <a:pt x="3602355" y="583946"/>
                </a:lnTo>
                <a:lnTo>
                  <a:pt x="3763292" y="583946"/>
                </a:lnTo>
                <a:lnTo>
                  <a:pt x="3796284" y="572897"/>
                </a:lnTo>
                <a:lnTo>
                  <a:pt x="3585972" y="427736"/>
                </a:lnTo>
                <a:close/>
              </a:path>
              <a:path w="3796665" h="654050">
                <a:moveTo>
                  <a:pt x="10668" y="0"/>
                </a:moveTo>
                <a:lnTo>
                  <a:pt x="0" y="75437"/>
                </a:lnTo>
                <a:lnTo>
                  <a:pt x="3564634" y="578621"/>
                </a:lnTo>
                <a:lnTo>
                  <a:pt x="3575302" y="503183"/>
                </a:lnTo>
                <a:lnTo>
                  <a:pt x="10668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0772" y="1094232"/>
            <a:ext cx="2016760" cy="1076325"/>
          </a:xfrm>
          <a:custGeom>
            <a:avLst/>
            <a:gdLst/>
            <a:ahLst/>
            <a:cxnLst/>
            <a:rect l="l" t="t" r="r" b="b"/>
            <a:pathLst>
              <a:path w="2016760" h="1076325">
                <a:moveTo>
                  <a:pt x="2016252" y="0"/>
                </a:moveTo>
                <a:lnTo>
                  <a:pt x="0" y="0"/>
                </a:lnTo>
                <a:lnTo>
                  <a:pt x="0" y="1075944"/>
                </a:lnTo>
                <a:lnTo>
                  <a:pt x="2016252" y="1075944"/>
                </a:lnTo>
                <a:lnTo>
                  <a:pt x="201625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8449" y="1114806"/>
            <a:ext cx="11835101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42832" y="974090"/>
            <a:ext cx="5814695" cy="198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747" y="1993137"/>
            <a:ext cx="10900505" cy="2102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jpg"/><Relationship Id="rId11" Type="http://schemas.openxmlformats.org/officeDocument/2006/relationships/image" Target="../media/image49.jp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1.png"/><Relationship Id="rId11" Type="http://schemas.openxmlformats.org/officeDocument/2006/relationships/image" Target="../media/image75.jpg"/><Relationship Id="rId5" Type="http://schemas.openxmlformats.org/officeDocument/2006/relationships/image" Target="../media/image70.png"/><Relationship Id="rId10" Type="http://schemas.openxmlformats.org/officeDocument/2006/relationships/image" Target="../media/image8.png"/><Relationship Id="rId4" Type="http://schemas.openxmlformats.org/officeDocument/2006/relationships/image" Target="../media/image69.jpg"/><Relationship Id="rId9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4.jp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36A6E-70F3-46A7-8A5B-3076C90E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0DDBD9-4C20-4ADE-854E-371DEB24FC70}"/>
              </a:ext>
            </a:extLst>
          </p:cNvPr>
          <p:cNvSpPr/>
          <p:nvPr/>
        </p:nvSpPr>
        <p:spPr>
          <a:xfrm>
            <a:off x="5486400" y="2971800"/>
            <a:ext cx="2895600" cy="609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dirty="0"/>
              <a:t>11-10-2020</a:t>
            </a:r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84EBC76-F901-4543-A9ED-2352482C4EB0}"/>
              </a:ext>
            </a:extLst>
          </p:cNvPr>
          <p:cNvSpPr/>
          <p:nvPr/>
        </p:nvSpPr>
        <p:spPr>
          <a:xfrm>
            <a:off x="3276600" y="2286000"/>
            <a:ext cx="12954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الخامس</a:t>
            </a:r>
            <a:endParaRPr lang="en-US" sz="2800" b="1" dirty="0"/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5977693B-2291-4674-A28E-7DDBE8B7C783}"/>
              </a:ext>
            </a:extLst>
          </p:cNvPr>
          <p:cNvSpPr/>
          <p:nvPr/>
        </p:nvSpPr>
        <p:spPr>
          <a:xfrm>
            <a:off x="5029200" y="3810000"/>
            <a:ext cx="3048000" cy="9906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الاتحاد في فكر زايد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550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2C289-E46C-4D04-8C89-5695C348E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52400"/>
            <a:ext cx="2619375" cy="1743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33A79-6183-4916-A503-4337C0348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524000"/>
            <a:ext cx="7931147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C72853-3C2E-4B89-9D99-0115C84DF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2400"/>
            <a:ext cx="3276600" cy="1600200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2EE75BA-725B-4CDD-B65C-F49F83D58B8F}"/>
              </a:ext>
            </a:extLst>
          </p:cNvPr>
          <p:cNvSpPr/>
          <p:nvPr/>
        </p:nvSpPr>
        <p:spPr>
          <a:xfrm>
            <a:off x="5029200" y="152400"/>
            <a:ext cx="3657600" cy="1371600"/>
          </a:xfrm>
          <a:prstGeom prst="cloudCallou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/>
              <a:t>اذكرأسماء دول مجلس التعاون الخليجي؟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5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5CDD4-6642-4EDA-BF86-B9DCC3E4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094" y="304800"/>
            <a:ext cx="2615411" cy="144780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FD93E0B-7E0D-40C1-81FF-ADDE8464F750}"/>
              </a:ext>
            </a:extLst>
          </p:cNvPr>
          <p:cNvSpPr/>
          <p:nvPr/>
        </p:nvSpPr>
        <p:spPr>
          <a:xfrm>
            <a:off x="2063553" y="228600"/>
            <a:ext cx="6172200" cy="1600200"/>
          </a:xfrm>
          <a:prstGeom prst="cloudCallou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70C0"/>
                </a:solidFill>
              </a:rPr>
              <a:t>ما هي الروابط المشتركة بين دول مجلس التعاون الخليجي؟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19F5E-DEC2-496F-B519-1827B356F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752600"/>
            <a:ext cx="8229600" cy="41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3286F-8767-4C7A-A27B-7A3A1662A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527" y="20645"/>
            <a:ext cx="3766289" cy="16035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F292E1-87DD-4C58-BAD0-7E38C036150F}"/>
              </a:ext>
            </a:extLst>
          </p:cNvPr>
          <p:cNvSpPr/>
          <p:nvPr/>
        </p:nvSpPr>
        <p:spPr>
          <a:xfrm>
            <a:off x="65059" y="610370"/>
            <a:ext cx="4190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</a:rPr>
              <a:t>المفاهيم  والمصطلحات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1BDE58-802C-4609-94FD-8F1A80F52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0" y="2774096"/>
            <a:ext cx="1828959" cy="178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311043-0DDE-40CB-93D0-7DE6CF752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6618" y="2680638"/>
            <a:ext cx="1828959" cy="17862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86EF32-CFE0-4640-8D4B-5223D077B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748" y="1708586"/>
            <a:ext cx="2987299" cy="9960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9D28BA-1814-48A1-8412-EE69BA98B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7" y="1669756"/>
            <a:ext cx="1950850" cy="1057611"/>
          </a:xfrm>
          <a:prstGeom prst="rect">
            <a:avLst/>
          </a:prstGeom>
        </p:spPr>
      </p:pic>
      <p:pic>
        <p:nvPicPr>
          <p:cNvPr id="2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33F0E073-AFF1-4084-8DB0-E28A0CBE26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2815" y="5616818"/>
            <a:ext cx="857472" cy="783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72F06B-5FE8-43E5-8581-189FAAB60CEA}"/>
              </a:ext>
            </a:extLst>
          </p:cNvPr>
          <p:cNvSpPr/>
          <p:nvPr/>
        </p:nvSpPr>
        <p:spPr>
          <a:xfrm>
            <a:off x="2044928" y="3313294"/>
            <a:ext cx="1417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b="1" dirty="0"/>
              <a:t>المصير المشترك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9011E-852D-4440-BD37-F4655F4A5940}"/>
              </a:ext>
            </a:extLst>
          </p:cNvPr>
          <p:cNvSpPr/>
          <p:nvPr/>
        </p:nvSpPr>
        <p:spPr>
          <a:xfrm>
            <a:off x="215968" y="3240808"/>
            <a:ext cx="1828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b="1" dirty="0"/>
              <a:t>التنسيق والتكامل والترابط </a:t>
            </a:r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C920F2-5983-4381-9F3C-5A55EAC064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785" t="40641" r="19953" b="20970"/>
          <a:stretch/>
        </p:blipFill>
        <p:spPr>
          <a:xfrm>
            <a:off x="5877677" y="2338539"/>
            <a:ext cx="1828960" cy="21809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BA819E-04A2-4A69-A9C1-96B711D94DF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5741" t="38711" b="16132"/>
          <a:stretch/>
        </p:blipFill>
        <p:spPr>
          <a:xfrm>
            <a:off x="8647625" y="2286000"/>
            <a:ext cx="2310422" cy="2469648"/>
          </a:xfrm>
          <a:prstGeom prst="rect">
            <a:avLst/>
          </a:prstGeom>
        </p:spPr>
      </p:pic>
      <p:sp>
        <p:nvSpPr>
          <p:cNvPr id="21" name="Scroll: Horizontal 20">
            <a:extLst>
              <a:ext uri="{FF2B5EF4-FFF2-40B4-BE49-F238E27FC236}">
                <a16:creationId xmlns:a16="http://schemas.microsoft.com/office/drawing/2014/main" id="{21B9600D-B4F3-40E1-9ECE-9DE89840C47D}"/>
              </a:ext>
            </a:extLst>
          </p:cNvPr>
          <p:cNvSpPr/>
          <p:nvPr/>
        </p:nvSpPr>
        <p:spPr>
          <a:xfrm>
            <a:off x="8084960" y="469770"/>
            <a:ext cx="2310422" cy="1603554"/>
          </a:xfrm>
          <a:prstGeom prst="horizont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كلمة ومعنى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8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599BD7-AE02-4344-ACF5-00C0C7D3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62200"/>
            <a:ext cx="9681287" cy="3432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44DFD-04DB-4AAE-9F3F-695F3AD69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8" y="268069"/>
            <a:ext cx="5838372" cy="20941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BD3E7A-0B25-4662-8DE0-536BE7CCF8DC}"/>
              </a:ext>
            </a:extLst>
          </p:cNvPr>
          <p:cNvSpPr/>
          <p:nvPr/>
        </p:nvSpPr>
        <p:spPr>
          <a:xfrm>
            <a:off x="562428" y="622637"/>
            <a:ext cx="36506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00B050"/>
                </a:solidFill>
              </a:rPr>
              <a:t>الولاء والانتماء-الفخر بإنجازات القائد -الاعتزاز بالهوية الوطنية- الإنجاز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DBF1FB-B47C-49D7-A27E-0D3F6C65DD0B}"/>
              </a:ext>
            </a:extLst>
          </p:cNvPr>
          <p:cNvSpPr/>
          <p:nvPr/>
        </p:nvSpPr>
        <p:spPr>
          <a:xfrm>
            <a:off x="4213077" y="401735"/>
            <a:ext cx="2340123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002060"/>
                </a:solidFill>
              </a:rPr>
              <a:t>قيم ومواطنة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839E06-58E3-476A-89C3-D16B649AE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19"/>
          <a:stretch/>
        </p:blipFill>
        <p:spPr>
          <a:xfrm>
            <a:off x="6553200" y="352453"/>
            <a:ext cx="3584759" cy="20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2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25B9F2-743D-4540-9104-BF818DEA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4" y="113054"/>
            <a:ext cx="1315145" cy="1275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A715C7-EF36-4606-8721-7BAF0BE7B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13054"/>
            <a:ext cx="11506200" cy="17436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02A17-58A3-4B1D-B6D8-60663996C6F4}"/>
              </a:ext>
            </a:extLst>
          </p:cNvPr>
          <p:cNvSpPr/>
          <p:nvPr/>
        </p:nvSpPr>
        <p:spPr>
          <a:xfrm>
            <a:off x="2521730" y="385472"/>
            <a:ext cx="8070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dirty="0">
                <a:highlight>
                  <a:srgbClr val="00FF00"/>
                </a:highlight>
              </a:rPr>
              <a:t>معيار النجاح الأول :</a:t>
            </a:r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0C6853-C3E7-48F4-B56C-4A26172E3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205" y="1781906"/>
            <a:ext cx="2160261" cy="1396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79D28-0595-4343-A63F-AD1BB680B3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4769705"/>
            <a:ext cx="3732628" cy="965051"/>
          </a:xfrm>
          <a:prstGeom prst="rect">
            <a:avLst/>
          </a:prstGeom>
        </p:spPr>
      </p:pic>
      <p:pic>
        <p:nvPicPr>
          <p:cNvPr id="20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804A36B2-5D14-43F3-BDC4-B66E836DC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5060" y="858442"/>
            <a:ext cx="1958975" cy="7803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85C6DE-ABFE-4672-B809-AB125F6C1C77}"/>
              </a:ext>
            </a:extLst>
          </p:cNvPr>
          <p:cNvSpPr/>
          <p:nvPr/>
        </p:nvSpPr>
        <p:spPr>
          <a:xfrm>
            <a:off x="1383016" y="2201488"/>
            <a:ext cx="261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dirty="0"/>
              <a:t>-</a:t>
            </a:r>
            <a:endParaRPr lang="ar-AE" sz="2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D580FA-F78A-4FEC-95B7-C34A63A7DA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5" y="3804655"/>
            <a:ext cx="1501491" cy="9650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3605FA-DA8B-44D6-934A-52B21B788276}"/>
              </a:ext>
            </a:extLst>
          </p:cNvPr>
          <p:cNvSpPr/>
          <p:nvPr/>
        </p:nvSpPr>
        <p:spPr>
          <a:xfrm>
            <a:off x="3971153" y="85844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ar-AE" sz="2000" dirty="0"/>
              <a:t>نشاط معيار النجاح الأول</a:t>
            </a:r>
          </a:p>
          <a:p>
            <a:pPr algn="r"/>
            <a:r>
              <a:rPr lang="ar-AE" sz="2000" dirty="0"/>
              <a:t>عمل تعاوني مجموعات   - تقييم ذاتي  </a:t>
            </a:r>
            <a:r>
              <a:rPr lang="ar-AE" dirty="0"/>
              <a:t>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6C4CE3-2CEB-4BAA-A992-5F07209F1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5486" y="377865"/>
            <a:ext cx="6029467" cy="6064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EC6F35-BBAF-4D54-915F-BDC0EF26ACF1}"/>
              </a:ext>
            </a:extLst>
          </p:cNvPr>
          <p:cNvSpPr/>
          <p:nvPr/>
        </p:nvSpPr>
        <p:spPr>
          <a:xfrm>
            <a:off x="2667000" y="2044999"/>
            <a:ext cx="71247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solidFill>
                  <a:srgbClr val="00B050"/>
                </a:solidFill>
              </a:rPr>
              <a:t>مجموعة إكسبو : أن يوضح الهدف من جهود الشيخ زايد  في  قيام مجلس التعاون الخليجي</a:t>
            </a:r>
          </a:p>
          <a:p>
            <a:pPr algn="r"/>
            <a:r>
              <a:rPr lang="ar-AE" sz="2400" b="1" dirty="0">
                <a:solidFill>
                  <a:srgbClr val="0070C0"/>
                </a:solidFill>
              </a:rPr>
              <a:t>مجموعة التسامح  : يصمم مخطط ذهني للأهداف التي سعى إليها الشيخ زايد رحمه الله في تأسيس مجلس التعاون الخليجي </a:t>
            </a:r>
          </a:p>
          <a:p>
            <a:pPr algn="r"/>
            <a:r>
              <a:rPr lang="ar-AE" sz="2400" dirty="0">
                <a:solidFill>
                  <a:srgbClr val="FF0000"/>
                </a:solidFill>
              </a:rPr>
              <a:t>مجموعة الخير: أن يصل الصور بالعبارات المناسبة التي تعبر عن جهود الشيخ زايد  في تأسيس مجلس التعاون الخليجي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511056C-7164-412A-8039-E073C4FCB6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768" y="4353322"/>
            <a:ext cx="2857500" cy="21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F154E-269C-456E-BC1E-717493DAB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749" y="22274"/>
            <a:ext cx="11772900" cy="13345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DB0349-0A5E-46CA-AD34-1008A35FF665}"/>
              </a:ext>
            </a:extLst>
          </p:cNvPr>
          <p:cNvSpPr/>
          <p:nvPr/>
        </p:nvSpPr>
        <p:spPr>
          <a:xfrm>
            <a:off x="838200" y="393412"/>
            <a:ext cx="8797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3200" dirty="0">
                <a:highlight>
                  <a:srgbClr val="00FF00"/>
                </a:highlight>
              </a:rPr>
              <a:t>معيار النجاح 2-</a:t>
            </a:r>
            <a:r>
              <a:rPr lang="ar-AE" sz="3200" dirty="0"/>
              <a:t>:</a:t>
            </a:r>
            <a:r>
              <a:rPr lang="ar-AE" sz="2000" dirty="0"/>
              <a:t>أنا أستطيع توقع مستقبل منطقة الخليج العربية لو لم تكن هناك وحدة خليجية </a:t>
            </a:r>
            <a:endParaRPr lang="ar-AE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177C9-A926-4EBB-A9AC-72917ED2E6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07" y="1389458"/>
            <a:ext cx="12192000" cy="5711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E6C76-71DF-49D7-9ECC-BE6C493E3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8021" y="0"/>
            <a:ext cx="2477956" cy="17443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755798-960C-4D55-AA21-5D8FA04E1F99}"/>
              </a:ext>
            </a:extLst>
          </p:cNvPr>
          <p:cNvSpPr/>
          <p:nvPr/>
        </p:nvSpPr>
        <p:spPr>
          <a:xfrm>
            <a:off x="10022006" y="572032"/>
            <a:ext cx="1906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000" b="1" dirty="0">
                <a:solidFill>
                  <a:srgbClr val="0070C0"/>
                </a:solidFill>
              </a:rPr>
              <a:t>الولاء والانتماء-الفخر بإنجازات القائد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DF8655-7B9D-40D5-ABD0-ACD4BC383D6D}"/>
              </a:ext>
            </a:extLst>
          </p:cNvPr>
          <p:cNvSpPr/>
          <p:nvPr/>
        </p:nvSpPr>
        <p:spPr>
          <a:xfrm>
            <a:off x="10022006" y="37675"/>
            <a:ext cx="205061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ar-AE" sz="2800" b="1" dirty="0">
                <a:solidFill>
                  <a:srgbClr val="002060"/>
                </a:solidFill>
                <a:highlight>
                  <a:srgbClr val="FFFF00"/>
                </a:highlight>
              </a:rPr>
              <a:t>قيم ومواطنة</a:t>
            </a:r>
            <a:endParaRPr lang="en-US" sz="2800" b="1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pic>
        <p:nvPicPr>
          <p:cNvPr id="2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72FBD30B-DDE5-4DD3-BF2A-30B27CA1B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7209" y="6045353"/>
            <a:ext cx="2003425" cy="631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A9771-7BE7-4880-B78D-DEFE93DDD8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032"/>
          <a:stretch/>
        </p:blipFill>
        <p:spPr>
          <a:xfrm>
            <a:off x="1706782" y="2185364"/>
            <a:ext cx="9010650" cy="30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5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62B782-14C5-4F00-9AD4-75F3D08C5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5"/>
          <a:stretch/>
        </p:blipFill>
        <p:spPr>
          <a:xfrm>
            <a:off x="6477000" y="0"/>
            <a:ext cx="5108812" cy="3124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7669BE-3CA7-437D-B8DB-5945607A8F32}"/>
              </a:ext>
            </a:extLst>
          </p:cNvPr>
          <p:cNvSpPr/>
          <p:nvPr/>
        </p:nvSpPr>
        <p:spPr>
          <a:xfrm>
            <a:off x="10795823" y="1828801"/>
            <a:ext cx="685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70C0"/>
                </a:solidFill>
              </a:rPr>
              <a:t>1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933E5-6EF7-4AA5-A8C7-9A4473DE5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833" y="3276600"/>
            <a:ext cx="4732682" cy="2755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23045-9772-41F5-B994-934AFAED7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285" y="161438"/>
            <a:ext cx="5405315" cy="3267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8D37B-4AC1-4A2A-A916-931F5885F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148" y="2286001"/>
            <a:ext cx="786452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FD9C3-E36C-45E6-8792-B54CD2755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802" y="3377198"/>
            <a:ext cx="6096000" cy="298113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AD4CBD-5597-46E5-932D-CDCDBCC17CA1}"/>
              </a:ext>
            </a:extLst>
          </p:cNvPr>
          <p:cNvSpPr/>
          <p:nvPr/>
        </p:nvSpPr>
        <p:spPr>
          <a:xfrm>
            <a:off x="6096000" y="5290457"/>
            <a:ext cx="55785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B050"/>
                </a:solidFill>
              </a:rPr>
              <a:t>4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EB1EC1-30B6-4063-A391-65FBB73F223F}"/>
              </a:ext>
            </a:extLst>
          </p:cNvPr>
          <p:cNvSpPr/>
          <p:nvPr/>
        </p:nvSpPr>
        <p:spPr>
          <a:xfrm>
            <a:off x="11049000" y="5257800"/>
            <a:ext cx="432623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00B050"/>
                </a:solidFill>
              </a:rPr>
              <a:t>3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2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571DF28A-64D5-4A1A-B0D7-EDAD2CF69B02}"/>
              </a:ext>
            </a:extLst>
          </p:cNvPr>
          <p:cNvSpPr/>
          <p:nvPr/>
        </p:nvSpPr>
        <p:spPr>
          <a:xfrm>
            <a:off x="4572000" y="457200"/>
            <a:ext cx="4648200" cy="1676400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chemeClr val="tx2"/>
                </a:solidFill>
              </a:rPr>
              <a:t>من أهم إنجازات الاتحاد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1D860D-1E67-4B74-8D6E-9DFEAA9373DA}"/>
              </a:ext>
            </a:extLst>
          </p:cNvPr>
          <p:cNvSpPr/>
          <p:nvPr/>
        </p:nvSpPr>
        <p:spPr>
          <a:xfrm>
            <a:off x="9753600" y="2438400"/>
            <a:ext cx="2209800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بناء المدارس</a:t>
            </a:r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C21050-0419-43D6-A79C-2F175E8CC3A5}"/>
              </a:ext>
            </a:extLst>
          </p:cNvPr>
          <p:cNvSpPr/>
          <p:nvPr/>
        </p:nvSpPr>
        <p:spPr>
          <a:xfrm>
            <a:off x="785446" y="762000"/>
            <a:ext cx="2209800" cy="9929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بناء المساكن</a:t>
            </a:r>
            <a:endParaRPr lang="en-US" sz="36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EB7AE0-362A-41BB-B2E9-76B6EEF4E5B6}"/>
              </a:ext>
            </a:extLst>
          </p:cNvPr>
          <p:cNvSpPr/>
          <p:nvPr/>
        </p:nvSpPr>
        <p:spPr>
          <a:xfrm>
            <a:off x="4723814" y="2667000"/>
            <a:ext cx="33528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2800" b="1" dirty="0"/>
              <a:t>بناءالمستشفيات</a:t>
            </a:r>
            <a:endParaRPr lang="en-US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3D03B5-BC4C-4E06-8327-675EB03A2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07" y="2133600"/>
            <a:ext cx="3424716" cy="2505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A71957-EB9D-4FC4-AF69-3246C3117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581400"/>
            <a:ext cx="2514600" cy="293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6FB6BA-F828-4030-9B7A-F99813722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94" y="3610708"/>
            <a:ext cx="3424716" cy="250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5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FCA3DB-6EE5-47AE-92D2-A8AA670DF122}"/>
              </a:ext>
            </a:extLst>
          </p:cNvPr>
          <p:cNvSpPr/>
          <p:nvPr/>
        </p:nvSpPr>
        <p:spPr>
          <a:xfrm>
            <a:off x="1057257" y="743744"/>
            <a:ext cx="1074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highlight>
                  <a:srgbClr val="FFFF00"/>
                </a:highlight>
              </a:rPr>
              <a:t>نشاط</a:t>
            </a:r>
            <a:r>
              <a:rPr lang="ar-AE" sz="2400" dirty="0">
                <a:highlight>
                  <a:srgbClr val="FFFF00"/>
                </a:highlight>
              </a:rPr>
              <a:t> </a:t>
            </a:r>
            <a:r>
              <a:rPr lang="ar-AE" sz="2400" b="1" dirty="0">
                <a:highlight>
                  <a:srgbClr val="FFFF00"/>
                </a:highlight>
              </a:rPr>
              <a:t>معيار النجاح :</a:t>
            </a:r>
            <a:r>
              <a:rPr lang="ar-AE" sz="2800" b="1" dirty="0"/>
              <a:t>عمل تعاوني مجموعات من خلال مناقشة –تقييم أقران   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DEAF85-3800-4C27-AF8A-DA0E40179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1" y="183448"/>
            <a:ext cx="1361440" cy="13006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56D9AC-C9AD-4D38-825E-AEC80B03A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894196"/>
            <a:ext cx="3347946" cy="780356"/>
          </a:xfrm>
          <a:prstGeom prst="rect">
            <a:avLst/>
          </a:prstGeom>
        </p:spPr>
      </p:pic>
      <p:pic>
        <p:nvPicPr>
          <p:cNvPr id="5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6D1FEBE9-346C-44F5-A316-F8701F9EF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8200" y="6081883"/>
            <a:ext cx="2895600" cy="6745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B4EEA0-A477-4F1E-AAA7-FF8B21C3A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353" y="1229996"/>
            <a:ext cx="3973342" cy="3820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50EB86-3E95-444F-A480-84D27BF97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7128" y="1600111"/>
            <a:ext cx="3973343" cy="365777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864DABA-487B-4954-9EA9-AADA355F5E38}"/>
              </a:ext>
            </a:extLst>
          </p:cNvPr>
          <p:cNvSpPr/>
          <p:nvPr/>
        </p:nvSpPr>
        <p:spPr>
          <a:xfrm>
            <a:off x="1272868" y="124654"/>
            <a:ext cx="10926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dirty="0">
                <a:highlight>
                  <a:srgbClr val="FFFF00"/>
                </a:highlight>
              </a:rPr>
              <a:t>معيار النجاح الثاني</a:t>
            </a:r>
            <a:r>
              <a:rPr lang="ar-AE" sz="2800" dirty="0"/>
              <a:t>:أنا أستطيع توقع مستقبل منطقة الخليج العربية لو لم تكن هناك وحدة خليجية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91C18F-E9E0-4B23-BBAE-1E4560D9F1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5222" y="1522713"/>
            <a:ext cx="2097206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8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479A8-2FE1-4D79-8C5C-55D2A57BF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852" y="340596"/>
            <a:ext cx="3076926" cy="250279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DF8AE46-643F-4537-B631-8118BD0560A0}"/>
              </a:ext>
            </a:extLst>
          </p:cNvPr>
          <p:cNvSpPr/>
          <p:nvPr/>
        </p:nvSpPr>
        <p:spPr>
          <a:xfrm>
            <a:off x="7086600" y="381000"/>
            <a:ext cx="4267200" cy="19050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FF0000"/>
                </a:solidFill>
              </a:rPr>
              <a:t>هيا نبتكر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227583-913B-4B46-B4BC-10A9FD485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854936"/>
            <a:ext cx="12192000" cy="2890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8AE3F1-E87E-4EC2-A22A-2719B0795D5D}"/>
              </a:ext>
            </a:extLst>
          </p:cNvPr>
          <p:cNvSpPr/>
          <p:nvPr/>
        </p:nvSpPr>
        <p:spPr>
          <a:xfrm>
            <a:off x="1295400" y="3819480"/>
            <a:ext cx="982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ar-AE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33FE4-C6C8-48D7-A633-3E50EFA9F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780842"/>
            <a:ext cx="3029816" cy="1929087"/>
          </a:xfrm>
          <a:prstGeom prst="rect">
            <a:avLst/>
          </a:prstGeom>
        </p:spPr>
      </p:pic>
      <p:pic>
        <p:nvPicPr>
          <p:cNvPr id="8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36C3597C-3D51-432A-AF53-BD1AA1F1C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8290" y="5985415"/>
            <a:ext cx="1196975" cy="6840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2F3ED0-A74E-4AB0-96B0-24F0035AC88B}"/>
              </a:ext>
            </a:extLst>
          </p:cNvPr>
          <p:cNvSpPr/>
          <p:nvPr/>
        </p:nvSpPr>
        <p:spPr>
          <a:xfrm>
            <a:off x="2583203" y="3557869"/>
            <a:ext cx="7939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3600" b="1" dirty="0"/>
              <a:t>ابتكر شعارا جديداً يعبر عن مجلس التعاون الخليجي؟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40150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64BE02-6FB8-46B1-90E3-E02D6C5F2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11277864" cy="483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630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2272"/>
            <a:ext cx="12192000" cy="6857998"/>
            <a:chOff x="0" y="-5860"/>
            <a:chExt cx="12192000" cy="6857998"/>
          </a:xfrm>
        </p:grpSpPr>
        <p:sp>
          <p:nvSpPr>
            <p:cNvPr id="3" name="object 3"/>
            <p:cNvSpPr/>
            <p:nvPr/>
          </p:nvSpPr>
          <p:spPr>
            <a:xfrm>
              <a:off x="8086219" y="-5860"/>
              <a:ext cx="3947158" cy="68579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5320284"/>
              <a:ext cx="12192000" cy="736600"/>
            </a:xfrm>
            <a:custGeom>
              <a:avLst/>
              <a:gdLst/>
              <a:ahLst/>
              <a:cxnLst/>
              <a:rect l="l" t="t" r="r" b="b"/>
              <a:pathLst>
                <a:path w="12192000" h="736600">
                  <a:moveTo>
                    <a:pt x="12192000" y="0"/>
                  </a:moveTo>
                  <a:lnTo>
                    <a:pt x="0" y="0"/>
                  </a:lnTo>
                  <a:lnTo>
                    <a:pt x="0" y="736091"/>
                  </a:lnTo>
                  <a:lnTo>
                    <a:pt x="12192000" y="73609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929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6991" y="5227320"/>
              <a:ext cx="11558016" cy="74523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6991" y="5227320"/>
              <a:ext cx="11558270" cy="745490"/>
            </a:xfrm>
            <a:custGeom>
              <a:avLst/>
              <a:gdLst/>
              <a:ahLst/>
              <a:cxnLst/>
              <a:rect l="l" t="t" r="r" b="b"/>
              <a:pathLst>
                <a:path w="11558270" h="745489">
                  <a:moveTo>
                    <a:pt x="0" y="745235"/>
                  </a:moveTo>
                  <a:lnTo>
                    <a:pt x="11558016" y="745235"/>
                  </a:lnTo>
                  <a:lnTo>
                    <a:pt x="11558016" y="0"/>
                  </a:lnTo>
                  <a:lnTo>
                    <a:pt x="0" y="0"/>
                  </a:lnTo>
                  <a:lnTo>
                    <a:pt x="0" y="745235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761" y="5243321"/>
            <a:ext cx="12192000" cy="891540"/>
          </a:xfrm>
          <a:custGeom>
            <a:avLst/>
            <a:gdLst/>
            <a:ahLst/>
            <a:cxnLst/>
            <a:rect l="l" t="t" r="r" b="b"/>
            <a:pathLst>
              <a:path w="12192000" h="891539">
                <a:moveTo>
                  <a:pt x="0" y="0"/>
                </a:moveTo>
                <a:lnTo>
                  <a:pt x="12192000" y="0"/>
                </a:lnTo>
              </a:path>
              <a:path w="12192000" h="891539">
                <a:moveTo>
                  <a:pt x="0" y="891539"/>
                </a:moveTo>
                <a:lnTo>
                  <a:pt x="12192000" y="891539"/>
                </a:lnTo>
              </a:path>
            </a:pathLst>
          </a:custGeom>
          <a:ln w="411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893C4A-E023-4221-96EB-C64346B28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-22272"/>
            <a:ext cx="5257800" cy="22230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076B88-EF83-4D53-A6CC-4EC2F26C79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479135"/>
            <a:ext cx="3025247" cy="1247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7ED6D4-1B30-46B7-9893-794F68914A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40" y="4791109"/>
            <a:ext cx="2600325" cy="17621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C80D62-C9A1-4C11-BD23-50FA0C3B9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2848009"/>
            <a:ext cx="3341370" cy="38862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ED98957-C325-45A7-9D6D-AD8F4DA93C84}"/>
              </a:ext>
            </a:extLst>
          </p:cNvPr>
          <p:cNvSpPr/>
          <p:nvPr/>
        </p:nvSpPr>
        <p:spPr>
          <a:xfrm>
            <a:off x="5277725" y="5290295"/>
            <a:ext cx="33413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4000" dirty="0"/>
              <a:t>أ.مريم النحاس</a:t>
            </a:r>
            <a:endParaRPr lang="en-US" sz="4000" dirty="0"/>
          </a:p>
        </p:txBody>
      </p:sp>
      <p:pic>
        <p:nvPicPr>
          <p:cNvPr id="7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B1399DF5-6703-4CF5-9D2D-3986854EE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9860" y="1423450"/>
            <a:ext cx="1120775" cy="825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1B07E5-F1F3-44D7-8C6A-26590FC5D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4" y="2971800"/>
            <a:ext cx="3947157" cy="18531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B76DA3-40C6-45EF-B93B-C3892CB3F67D}"/>
              </a:ext>
            </a:extLst>
          </p:cNvPr>
          <p:cNvSpPr/>
          <p:nvPr/>
        </p:nvSpPr>
        <p:spPr>
          <a:xfrm>
            <a:off x="4969356" y="2033763"/>
            <a:ext cx="2993475" cy="8252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gowordwall.com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0B9498-9678-4B10-B91A-758874877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25" t="29990" r="11875" b="5533"/>
          <a:stretch/>
        </p:blipFill>
        <p:spPr>
          <a:xfrm>
            <a:off x="1828800" y="121920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99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76E961-45D0-435E-8B36-B28D051B5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75" t="14427" r="12500" b="5534"/>
          <a:stretch/>
        </p:blipFill>
        <p:spPr>
          <a:xfrm>
            <a:off x="1466850" y="1219200"/>
            <a:ext cx="92583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131156-1417-4B3C-9FF4-85D361FB4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37" t="22853" r="51651" b="13333"/>
          <a:stretch/>
        </p:blipFill>
        <p:spPr>
          <a:xfrm>
            <a:off x="990600" y="1369834"/>
            <a:ext cx="4876801" cy="48404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70DE49-C5D7-4062-A88B-E024955A6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317" t="13009"/>
          <a:stretch/>
        </p:blipFill>
        <p:spPr>
          <a:xfrm>
            <a:off x="6324600" y="1371599"/>
            <a:ext cx="4703491" cy="484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5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2C6A2-DFC7-4E84-A744-495D7D83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7787" r="7500" b="15515"/>
          <a:stretch/>
        </p:blipFill>
        <p:spPr>
          <a:xfrm>
            <a:off x="1066800" y="1371600"/>
            <a:ext cx="10439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23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044D03-752D-4F1C-A178-7DE8AE26C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5" t="34437" r="50000" b="11092"/>
          <a:stretch/>
        </p:blipFill>
        <p:spPr>
          <a:xfrm>
            <a:off x="4114800" y="762000"/>
            <a:ext cx="35814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1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AC62E-B4B9-49B2-BE19-0AC44E7214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9" t="15539" r="15002" b="6645"/>
          <a:stretch/>
        </p:blipFill>
        <p:spPr>
          <a:xfrm>
            <a:off x="1219200" y="457200"/>
            <a:ext cx="10134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42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6CC855-64AF-4D86-91AF-92516591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75" t="22986" r="5625" b="12205"/>
          <a:stretch/>
        </p:blipFill>
        <p:spPr>
          <a:xfrm>
            <a:off x="609600" y="102869"/>
            <a:ext cx="11353800" cy="6652261"/>
          </a:xfrm>
          <a:prstGeom prst="rect">
            <a:avLst/>
          </a:prstGeom>
        </p:spPr>
      </p:pic>
      <p:pic>
        <p:nvPicPr>
          <p:cNvPr id="2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9386108A-993B-4F62-B988-81DF6D99D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4343400"/>
            <a:ext cx="1196975" cy="403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14F356-9DC2-44A9-84A5-37AC0E350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133922"/>
            <a:ext cx="3157025" cy="2295078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036FF7E0-EF5C-44D1-B689-AAE361C987E1}"/>
              </a:ext>
            </a:extLst>
          </p:cNvPr>
          <p:cNvSpPr/>
          <p:nvPr/>
        </p:nvSpPr>
        <p:spPr>
          <a:xfrm>
            <a:off x="6705600" y="40592"/>
            <a:ext cx="3505200" cy="107881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highlight>
                  <a:srgbClr val="FF00FF"/>
                </a:highlight>
              </a:rPr>
              <a:t>استنتج عنوان الدرس</a:t>
            </a:r>
            <a:endParaRPr lang="en-US" sz="3600" dirty="0">
              <a:highlight>
                <a:srgbClr val="FF00FF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B798F-A982-49F8-A2A9-DDE78C55D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1" y="228600"/>
            <a:ext cx="2595489" cy="2076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837C6C-22EF-44B9-8F56-AA290F1037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875" y="1266825"/>
            <a:ext cx="434925" cy="1078816"/>
          </a:xfrm>
          <a:prstGeom prst="rect">
            <a:avLst/>
          </a:prstGeom>
        </p:spPr>
      </p:pic>
      <p:pic>
        <p:nvPicPr>
          <p:cNvPr id="2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807454F3-412A-4814-AB31-99F3FD3FA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197" y="6073213"/>
            <a:ext cx="1349375" cy="403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5D33F-33B9-4F03-A6EE-B706498CAC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7323"/>
          <a:stretch/>
        </p:blipFill>
        <p:spPr>
          <a:xfrm>
            <a:off x="4306668" y="1563463"/>
            <a:ext cx="4380131" cy="3084738"/>
          </a:xfrm>
          <a:prstGeom prst="rect">
            <a:avLst/>
          </a:prstGeom>
        </p:spPr>
      </p:pic>
      <p:sp>
        <p:nvSpPr>
          <p:cNvPr id="10" name="Scroll: Horizontal 9">
            <a:extLst>
              <a:ext uri="{FF2B5EF4-FFF2-40B4-BE49-F238E27FC236}">
                <a16:creationId xmlns:a16="http://schemas.microsoft.com/office/drawing/2014/main" id="{D6462FE0-4E82-4765-B09D-F0B190A9E566}"/>
              </a:ext>
            </a:extLst>
          </p:cNvPr>
          <p:cNvSpPr/>
          <p:nvPr/>
        </p:nvSpPr>
        <p:spPr>
          <a:xfrm>
            <a:off x="685800" y="2567648"/>
            <a:ext cx="3200400" cy="27663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تأسيس مجلس التعاون الخليجي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044132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8" y="0"/>
            <a:ext cx="12192000" cy="6857998"/>
            <a:chOff x="0" y="0"/>
            <a:chExt cx="12192000" cy="6857998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79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8404" y="187452"/>
              <a:ext cx="10351008" cy="53705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1738883" y="4293108"/>
              <a:ext cx="1053465" cy="1222375"/>
            </a:xfrm>
            <a:custGeom>
              <a:avLst/>
              <a:gdLst/>
              <a:ahLst/>
              <a:cxnLst/>
              <a:rect l="l" t="t" r="r" b="b"/>
              <a:pathLst>
                <a:path w="1053464" h="1222375">
                  <a:moveTo>
                    <a:pt x="962533" y="0"/>
                  </a:moveTo>
                  <a:lnTo>
                    <a:pt x="90551" y="0"/>
                  </a:lnTo>
                  <a:lnTo>
                    <a:pt x="55292" y="7112"/>
                  </a:lnTo>
                  <a:lnTo>
                    <a:pt x="26511" y="26511"/>
                  </a:lnTo>
                  <a:lnTo>
                    <a:pt x="7112" y="55292"/>
                  </a:lnTo>
                  <a:lnTo>
                    <a:pt x="0" y="90551"/>
                  </a:lnTo>
                  <a:lnTo>
                    <a:pt x="0" y="1131697"/>
                  </a:lnTo>
                  <a:lnTo>
                    <a:pt x="7112" y="1166955"/>
                  </a:lnTo>
                  <a:lnTo>
                    <a:pt x="26511" y="1195736"/>
                  </a:lnTo>
                  <a:lnTo>
                    <a:pt x="55292" y="1215136"/>
                  </a:lnTo>
                  <a:lnTo>
                    <a:pt x="90551" y="1222248"/>
                  </a:lnTo>
                  <a:lnTo>
                    <a:pt x="962533" y="1222248"/>
                  </a:lnTo>
                  <a:lnTo>
                    <a:pt x="997791" y="1215136"/>
                  </a:lnTo>
                  <a:lnTo>
                    <a:pt x="1026572" y="1195736"/>
                  </a:lnTo>
                  <a:lnTo>
                    <a:pt x="1045972" y="1166955"/>
                  </a:lnTo>
                  <a:lnTo>
                    <a:pt x="1053084" y="1131697"/>
                  </a:lnTo>
                  <a:lnTo>
                    <a:pt x="1053084" y="90551"/>
                  </a:lnTo>
                  <a:lnTo>
                    <a:pt x="1045972" y="55292"/>
                  </a:lnTo>
                  <a:lnTo>
                    <a:pt x="1026572" y="26511"/>
                  </a:lnTo>
                  <a:lnTo>
                    <a:pt x="997791" y="7112"/>
                  </a:lnTo>
                  <a:lnTo>
                    <a:pt x="962533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66188" y="0"/>
              <a:ext cx="1356360" cy="14157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71061" y="830656"/>
            <a:ext cx="519557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72335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Arial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B5C12-03C1-4DCE-8D64-F767D175226E}"/>
              </a:ext>
            </a:extLst>
          </p:cNvPr>
          <p:cNvSpPr/>
          <p:nvPr/>
        </p:nvSpPr>
        <p:spPr>
          <a:xfrm>
            <a:off x="3048000" y="830656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dirty="0"/>
              <a:t>-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5EB050-F59F-4FE8-B9B7-DCB881899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5136" y="259074"/>
            <a:ext cx="5968101" cy="9258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A515256-F5BD-4A26-9E30-E16D73481EDD}"/>
              </a:ext>
            </a:extLst>
          </p:cNvPr>
          <p:cNvSpPr/>
          <p:nvPr/>
        </p:nvSpPr>
        <p:spPr>
          <a:xfrm>
            <a:off x="5891324" y="187452"/>
            <a:ext cx="27695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dirty="0"/>
              <a:t> </a:t>
            </a:r>
            <a:r>
              <a:rPr lang="ar-AE" sz="6600" dirty="0"/>
              <a:t>الأهداف</a:t>
            </a:r>
            <a:endParaRPr lang="en-US" sz="6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D39470-5B50-4FA2-BB7A-5936368AF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7" y="3645362"/>
            <a:ext cx="1828959" cy="2517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46A84-F64D-4C64-A801-4338684B7AA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116" t="32905" r="10168" b="24055"/>
          <a:stretch/>
        </p:blipFill>
        <p:spPr>
          <a:xfrm>
            <a:off x="9119206" y="457200"/>
            <a:ext cx="2906655" cy="47244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C717DB-0BF9-4052-88C7-A1AA12C979BB}"/>
              </a:ext>
            </a:extLst>
          </p:cNvPr>
          <p:cNvSpPr/>
          <p:nvPr/>
        </p:nvSpPr>
        <p:spPr>
          <a:xfrm>
            <a:off x="-308317" y="1175760"/>
            <a:ext cx="9424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4800" b="1" dirty="0">
              <a:solidFill>
                <a:schemeClr val="tx2"/>
              </a:solidFill>
            </a:endParaRPr>
          </a:p>
        </p:txBody>
      </p:sp>
      <p:pic>
        <p:nvPicPr>
          <p:cNvPr id="14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DB3832F8-DDFE-404A-8571-4A65A73F44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27421" y="5989749"/>
            <a:ext cx="1241425" cy="5768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F81280-0DCA-489C-B113-D02D5BAE2502}"/>
              </a:ext>
            </a:extLst>
          </p:cNvPr>
          <p:cNvSpPr/>
          <p:nvPr/>
        </p:nvSpPr>
        <p:spPr>
          <a:xfrm>
            <a:off x="2794936" y="1898853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AE" sz="3200" b="1" dirty="0"/>
              <a:t>أن يوضح الطالب مساعي   المغفور له بإذن الله الشيخ زايد بن سلطان -رحمه الله-في قيام مجلس التعاون الخليجي</a:t>
            </a:r>
          </a:p>
          <a:p>
            <a:pPr algn="ctr"/>
            <a:endParaRPr lang="ar-AE" sz="3200" b="1" dirty="0"/>
          </a:p>
          <a:p>
            <a:pPr algn="ctr"/>
            <a:endParaRPr lang="ar-AE" sz="3200" b="1" dirty="0"/>
          </a:p>
          <a:p>
            <a:pPr algn="ctr"/>
            <a:r>
              <a:rPr lang="ar-AE" sz="3200" b="1" dirty="0"/>
              <a:t>2-أن يتوقع مستقبل منطقة الخليج العربية لو لم تكن هناك وحدة خليجية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0A03CB-1A27-430B-B444-30CDAF3684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11582400" cy="6096000"/>
          </a:xfrm>
          <a:prstGeom prst="rect">
            <a:avLst/>
          </a:prstGeom>
        </p:spPr>
      </p:pic>
      <p:pic>
        <p:nvPicPr>
          <p:cNvPr id="2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A0A8F79F-F835-4E4C-A23B-BA751C2380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9400" y="990601"/>
            <a:ext cx="1295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65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50256-1CAF-4216-B424-CDBC2E423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7" y="0"/>
            <a:ext cx="1203350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F1C10-2E92-4C26-BD1A-17DBC6ABD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828800"/>
            <a:ext cx="3340898" cy="4115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7A27AB-E252-4773-9412-E7947D046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2387" y="463178"/>
            <a:ext cx="7315834" cy="54807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C31035-00C0-4371-AC83-7BDB3C1088E2}"/>
              </a:ext>
            </a:extLst>
          </p:cNvPr>
          <p:cNvSpPr/>
          <p:nvPr/>
        </p:nvSpPr>
        <p:spPr>
          <a:xfrm>
            <a:off x="5395251" y="2316718"/>
            <a:ext cx="5425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B3E3FC-CC07-4FB1-9F0B-27B5F90473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8" y="4225305"/>
            <a:ext cx="2600325" cy="12101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4F2B889-02D0-4285-9DA1-E8DB9B6DFAFB}"/>
              </a:ext>
            </a:extLst>
          </p:cNvPr>
          <p:cNvSpPr/>
          <p:nvPr/>
        </p:nvSpPr>
        <p:spPr>
          <a:xfrm>
            <a:off x="1376852" y="1372535"/>
            <a:ext cx="259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</a:rPr>
              <a:t>لنشاهدالفيديو ونستنتج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9540DE-A02A-4841-89DF-4D9A02C06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5288"/>
            <a:ext cx="2466975" cy="16271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A57B16-7592-4857-AAA5-7C862EE71840}"/>
              </a:ext>
            </a:extLst>
          </p:cNvPr>
          <p:cNvSpPr/>
          <p:nvPr/>
        </p:nvSpPr>
        <p:spPr>
          <a:xfrm>
            <a:off x="5972459" y="2593716"/>
            <a:ext cx="45238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10" name="1 Minute Timer(360P)">
            <a:hlinkClick r:id="" action="ppaction://media"/>
            <a:extLst>
              <a:ext uri="{FF2B5EF4-FFF2-40B4-BE49-F238E27FC236}">
                <a16:creationId xmlns:a16="http://schemas.microsoft.com/office/drawing/2014/main" id="{15B9CE4F-0D6B-4E81-96EE-F72D756C9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8461" y="5630991"/>
            <a:ext cx="963686" cy="6259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2C9546-86DE-4C0E-8448-38FC7232CA66}"/>
              </a:ext>
            </a:extLst>
          </p:cNvPr>
          <p:cNvSpPr/>
          <p:nvPr/>
        </p:nvSpPr>
        <p:spPr>
          <a:xfrm>
            <a:off x="6579935" y="2382674"/>
            <a:ext cx="3161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https://youtu.be/xHae46iDGXw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505562-C2F9-45FE-BC27-C326EE778CB2}"/>
              </a:ext>
            </a:extLst>
          </p:cNvPr>
          <p:cNvSpPr/>
          <p:nvPr/>
        </p:nvSpPr>
        <p:spPr>
          <a:xfrm>
            <a:off x="6526393" y="2883088"/>
            <a:ext cx="3145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https://youtu.be/svD72QKTZUk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5E1997-25E6-4489-AE81-49BF6DC03D8F}"/>
              </a:ext>
            </a:extLst>
          </p:cNvPr>
          <p:cNvSpPr/>
          <p:nvPr/>
        </p:nvSpPr>
        <p:spPr>
          <a:xfrm>
            <a:off x="6579935" y="3447995"/>
            <a:ext cx="2943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https://youtu.be/y2cvaJue7ZQ </a:t>
            </a:r>
          </a:p>
        </p:txBody>
      </p:sp>
    </p:spTree>
    <p:extLst>
      <p:ext uri="{BB962C8B-B14F-4D97-AF65-F5344CB8AC3E}">
        <p14:creationId xmlns:p14="http://schemas.microsoft.com/office/powerpoint/2010/main" val="247604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0C508-7DF0-4C7F-AED5-BEE8CB799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71600"/>
            <a:ext cx="9503940" cy="4709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40D5F-E249-4D1E-897A-A6191A984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"/>
            <a:ext cx="4529457" cy="205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6EF8BC-3F77-4251-9151-584485B91B3C}"/>
              </a:ext>
            </a:extLst>
          </p:cNvPr>
          <p:cNvSpPr/>
          <p:nvPr/>
        </p:nvSpPr>
        <p:spPr>
          <a:xfrm>
            <a:off x="3429000" y="2905780"/>
            <a:ext cx="62969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2800" b="1" dirty="0"/>
              <a:t>ماذا يحدث لو لم يتم تأسيس مجلس التعاون الخليجي</a:t>
            </a:r>
            <a:r>
              <a:rPr lang="ar-AE" sz="2800" dirty="0"/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418497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646A48F-7AA6-41B4-9707-338E0DE91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6174"/>
            <a:ext cx="8839199" cy="11269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31E7AC-1EC4-4EAF-9DB4-3A60536E0681}"/>
              </a:ext>
            </a:extLst>
          </p:cNvPr>
          <p:cNvSpPr/>
          <p:nvPr/>
        </p:nvSpPr>
        <p:spPr>
          <a:xfrm>
            <a:off x="2895600" y="451788"/>
            <a:ext cx="7391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2400" b="1" dirty="0">
                <a:solidFill>
                  <a:srgbClr val="002060"/>
                </a:solidFill>
                <a:highlight>
                  <a:srgbClr val="FFFF00"/>
                </a:highlight>
              </a:rPr>
              <a:t>معيار النجاح الأول   </a:t>
            </a:r>
            <a:r>
              <a:rPr lang="ar-AE" sz="2400" b="1" dirty="0">
                <a:solidFill>
                  <a:srgbClr val="002060"/>
                </a:solidFill>
              </a:rPr>
              <a:t>:</a:t>
            </a:r>
            <a:br>
              <a:rPr lang="ar-AE" dirty="0"/>
            </a:b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44101FB-B66B-4FD0-9FDD-8B08E78DD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" y="0"/>
            <a:ext cx="1665849" cy="13716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8FE32EA-A58C-4BA9-ABE2-205F62640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2490" y="63542"/>
            <a:ext cx="1828959" cy="13080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8B5670-35CA-4B4B-B018-0936F7449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215" y="451788"/>
            <a:ext cx="6031140" cy="738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DF2D6F-0252-4151-B492-C4721600A2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23" t="11081" r="723" b="56017"/>
          <a:stretch/>
        </p:blipFill>
        <p:spPr>
          <a:xfrm>
            <a:off x="457200" y="1530657"/>
            <a:ext cx="11277600" cy="2036334"/>
          </a:xfrm>
          <a:prstGeom prst="rect">
            <a:avLst/>
          </a:prstGeom>
        </p:spPr>
      </p:pic>
      <p:sp>
        <p:nvSpPr>
          <p:cNvPr id="6" name="Scroll: Horizontal 5">
            <a:extLst>
              <a:ext uri="{FF2B5EF4-FFF2-40B4-BE49-F238E27FC236}">
                <a16:creationId xmlns:a16="http://schemas.microsoft.com/office/drawing/2014/main" id="{B8191BB3-6718-4D65-8C02-9E2602DD5BED}"/>
              </a:ext>
            </a:extLst>
          </p:cNvPr>
          <p:cNvSpPr/>
          <p:nvPr/>
        </p:nvSpPr>
        <p:spPr>
          <a:xfrm>
            <a:off x="1386282" y="3429000"/>
            <a:ext cx="9987475" cy="2791179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002060"/>
                </a:solidFill>
                <a:highlight>
                  <a:srgbClr val="FFFF00"/>
                </a:highlight>
              </a:rPr>
              <a:t>ما الهدف من جهود الشيخ زايد في تأسيس مجلس التعاون الخليجي؟</a:t>
            </a:r>
          </a:p>
          <a:p>
            <a:pPr algn="ctr"/>
            <a:r>
              <a:rPr lang="ar-AE" sz="2800" b="1" dirty="0">
                <a:solidFill>
                  <a:srgbClr val="002060"/>
                </a:solidFill>
              </a:rPr>
              <a:t>لتحقيق التنسيق و الترابط والتكامل في جميع الميادين ،وتعميق الروابط والصلات وأوجه التعاون بين  مواطني دول المجلس 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1826</TotalTime>
  <Words>302</Words>
  <Application>Microsoft Office PowerPoint</Application>
  <PresentationFormat>Widescreen</PresentationFormat>
  <Paragraphs>51</Paragraphs>
  <Slides>26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Carlito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 النحاس</dc:creator>
  <cp:lastModifiedBy>Mariam Alnahas</cp:lastModifiedBy>
  <cp:revision>113</cp:revision>
  <dcterms:created xsi:type="dcterms:W3CDTF">2020-09-21T18:58:34Z</dcterms:created>
  <dcterms:modified xsi:type="dcterms:W3CDTF">2020-10-08T17:42:33Z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2020-09-11T00:00:00Z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2020-09-21T00:00:00Z</vt:filetime>
  </property>
</Properties>
</file>