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870" r:id="rId3"/>
    <p:sldMasterId id="2147483882" r:id="rId4"/>
    <p:sldMasterId id="2147483896" r:id="rId5"/>
    <p:sldMasterId id="2147483908" r:id="rId6"/>
    <p:sldMasterId id="2147483920" r:id="rId7"/>
  </p:sldMasterIdLst>
  <p:notesMasterIdLst>
    <p:notesMasterId r:id="rId42"/>
  </p:notesMasterIdLst>
  <p:sldIdLst>
    <p:sldId id="370" r:id="rId8"/>
    <p:sldId id="410" r:id="rId9"/>
    <p:sldId id="411" r:id="rId10"/>
    <p:sldId id="343" r:id="rId11"/>
    <p:sldId id="1502" r:id="rId12"/>
    <p:sldId id="688" r:id="rId13"/>
    <p:sldId id="689" r:id="rId14"/>
    <p:sldId id="1597" r:id="rId15"/>
    <p:sldId id="394" r:id="rId16"/>
    <p:sldId id="952" r:id="rId17"/>
    <p:sldId id="1101" r:id="rId18"/>
    <p:sldId id="1102" r:id="rId19"/>
    <p:sldId id="1103" r:id="rId20"/>
    <p:sldId id="1104" r:id="rId21"/>
    <p:sldId id="1105" r:id="rId22"/>
    <p:sldId id="1106" r:id="rId23"/>
    <p:sldId id="958" r:id="rId24"/>
    <p:sldId id="979" r:id="rId25"/>
    <p:sldId id="301" r:id="rId26"/>
    <p:sldId id="1108" r:id="rId27"/>
    <p:sldId id="1109" r:id="rId28"/>
    <p:sldId id="1110" r:id="rId29"/>
    <p:sldId id="373" r:id="rId30"/>
    <p:sldId id="1111" r:id="rId31"/>
    <p:sldId id="347" r:id="rId32"/>
    <p:sldId id="364" r:id="rId33"/>
    <p:sldId id="358" r:id="rId34"/>
    <p:sldId id="1112" r:id="rId35"/>
    <p:sldId id="437" r:id="rId36"/>
    <p:sldId id="1113" r:id="rId37"/>
    <p:sldId id="1114" r:id="rId38"/>
    <p:sldId id="408" r:id="rId39"/>
    <p:sldId id="321" r:id="rId40"/>
    <p:sldId id="162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FF"/>
    <a:srgbClr val="FF00FF"/>
    <a:srgbClr val="92FF0D"/>
    <a:srgbClr val="FF006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88" autoAdjust="0"/>
    <p:restoredTop sz="94660"/>
  </p:normalViewPr>
  <p:slideViewPr>
    <p:cSldViewPr>
      <p:cViewPr varScale="1">
        <p:scale>
          <a:sx n="68" d="100"/>
          <a:sy n="68" d="100"/>
        </p:scale>
        <p:origin x="8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07/03/1443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79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1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67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3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0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7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1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29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52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E3481-74A1-4143-A854-23CAF6C04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A99D3-D223-4DCE-9798-9EFD32B1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66167-8730-472C-BCE7-B9027865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46E93-657F-41AF-9C84-BD7AB5CE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02C54-B06B-447E-9235-A00BBBFC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D8200-073C-49A0-9771-4873E103B11E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953764551"/>
      </p:ext>
    </p:extLst>
  </p:cSld>
  <p:clrMapOvr>
    <a:masterClrMapping/>
  </p:clrMapOvr>
  <p:transition spd="med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93CCC-921B-40AF-9ED2-F3FA894F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06F1-65F8-443F-B4C8-84FFCB014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6C50A-9D45-47A7-8FF9-FC202B38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C4638-8713-42F9-A1DF-99303C53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01EAB-6AF2-4AB7-8F0E-72ACCCA3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B876F-7C98-43A6-858E-9E45902830EB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3284940169"/>
      </p:ext>
    </p:extLst>
  </p:cSld>
  <p:clrMapOvr>
    <a:masterClrMapping/>
  </p:clrMapOvr>
  <p:transition spd="med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B76D7-FF53-4FDF-B2C7-65CEEA88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46973-F7E3-40F6-81CE-57EEE0F46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4392-2216-4EE4-A974-DBAAD302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CB9C7-4D99-4C4A-816D-306335C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F5734-B9FB-4266-B875-49C57E20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AA8BE-8242-4963-B7CC-7FAEEDF9CD18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396984697"/>
      </p:ext>
    </p:extLst>
  </p:cSld>
  <p:clrMapOvr>
    <a:masterClrMapping/>
  </p:clrMapOvr>
  <p:transition spd="med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F88F-5776-4BE3-9DB0-7ABB3F85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2F364-2A5F-4F9E-B723-E0908193E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D4CC4-CA93-4A8A-AB47-F599EE4DE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31A6B-C079-4A61-97DA-E78C304A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A203D-641A-4558-BAEC-D94CFB12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70694-BF9B-4C90-B460-9DD62CD0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A0624-E66B-42E1-804D-BA3D9AD8D15E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3971604668"/>
      </p:ext>
    </p:extLst>
  </p:cSld>
  <p:clrMapOvr>
    <a:masterClrMapping/>
  </p:clrMapOvr>
  <p:transition spd="med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C8FD-FABF-4C1C-90DB-DB24883C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5B3C3-E5F8-423A-AF38-D7761C2F7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41347-2F93-4997-91B9-F44669B6B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8F374-1556-421E-A7B1-981599E31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1303A-3B91-425C-AB91-ED7F2361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C94A8-753F-4607-8A4B-F139881B8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B76D2-CF29-4185-A9FA-040710B5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B1EAA-A2D3-4310-95E8-F8505BC5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F0748-190E-41AA-9CDC-5D2514E56F61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42529646"/>
      </p:ext>
    </p:extLst>
  </p:cSld>
  <p:clrMapOvr>
    <a:masterClrMapping/>
  </p:clrMapOvr>
  <p:transition spd="med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F4B5-814E-43E7-BC72-F52C7177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3F5A1-4B24-40E8-AE25-490B1782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A2231-7366-45E3-AD55-6EC7AF21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C9280-1B98-48A3-94A7-3B6590E8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5FA51-F6F2-426A-8A1A-325220D4E709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06267711"/>
      </p:ext>
    </p:extLst>
  </p:cSld>
  <p:clrMapOvr>
    <a:masterClrMapping/>
  </p:clrMapOvr>
  <p:transition spd="med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B66E5-63E1-40EB-90D0-766017F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DDB54-33FE-42B3-B851-56970270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C6F7-3448-4D16-90C5-DE0D619F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E85D-9D3F-482B-A6EA-1ABFE22BC55D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81278889"/>
      </p:ext>
    </p:extLst>
  </p:cSld>
  <p:clrMapOvr>
    <a:masterClrMapping/>
  </p:clrMapOvr>
  <p:transition spd="med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6B58-4951-4958-8153-EDF2F407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F066-B862-4E57-96F3-F612D1763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2290E-9319-4847-886B-0DD90EBC5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A20-CA4F-490C-844A-5A8A9B2A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B907C-81DB-47A7-96F1-F175B16E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A6147-8C6D-4B2E-A948-EF09E6356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F2313-04A0-436F-A1AD-7A513459A4EF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3608718222"/>
      </p:ext>
    </p:extLst>
  </p:cSld>
  <p:clrMapOvr>
    <a:masterClrMapping/>
  </p:clrMapOvr>
  <p:transition spd="med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FAB9-47B3-4B11-B327-940D04EC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E80F6E-2FAB-40C7-9334-D7CEA8303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4124F-C5B0-422C-BF68-B2029D5FA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9415A-9373-4AA9-914F-C0D8DDBE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6DB05-FADE-42B1-809F-AA414B30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5DF0C-103B-4AF3-B47E-E9CD6E20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5CA33-6C26-4291-9706-521AC7E371E5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837645394"/>
      </p:ext>
    </p:extLst>
  </p:cSld>
  <p:clrMapOvr>
    <a:masterClrMapping/>
  </p:clrMapOvr>
  <p:transition spd="med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EF2C-84F0-49C7-977E-8EA71543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8209A-2B0C-4AEC-AB07-92480C949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981B6-56E9-41DE-A01D-87E8CC69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7B477-44F2-4212-B922-452A73D7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62414-32ED-4BC8-8B22-2A9A3EAB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02324-B193-442C-B6D6-721F6DE54300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015503186"/>
      </p:ext>
    </p:extLst>
  </p:cSld>
  <p:clrMapOvr>
    <a:masterClrMapping/>
  </p:clrMapOvr>
  <p:transition spd="med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0737D-1731-49DE-9CD0-D01B41BA92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DEA2F-8CC0-4B7E-84AF-DBACB8443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EB12C-658E-4256-9A5A-FD7766BB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63B8A-8735-41FF-9DD7-63C8F31B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B9B4A-72E5-4D03-9471-992FC631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1C6E4-829D-468E-8848-EA39FC757A17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688859495"/>
      </p:ext>
    </p:extLst>
  </p:cSld>
  <p:clrMapOvr>
    <a:masterClrMapping/>
  </p:clrMapOvr>
  <p:transition spd="med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AEDE0A-1FAC-4E4B-B64A-AB320CB4747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73DFD-8380-4B35-8484-48751AEB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FDB8F-4ADA-43B3-837D-C09557F5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4B5F2-B40F-47BF-8DAE-278B9A2C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E72D7D-BD3F-4980-9889-BEE682081D09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715505900"/>
      </p:ext>
    </p:extLst>
  </p:cSld>
  <p:clrMapOvr>
    <a:masterClrMapping/>
  </p:clrMapOvr>
  <p:transition spd="med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D916-2E50-4E02-A206-FF9999A6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728EB-15B0-4C2E-A809-2DBC6F63D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3EC5E-0263-47D9-8E0D-FB70E1C2C8D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1C423-0875-4016-9BAA-8B2F6CB33B7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7EFE16-D9AC-43BB-8179-CE78D937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A12344-ABC9-4CA8-8F7E-D37AAC28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5958B6-14BB-4E0D-90E6-B733257C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BC5CE9A-2A82-45AE-A021-549109CCDEDC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834150766"/>
      </p:ext>
    </p:extLst>
  </p:cSld>
  <p:clrMapOvr>
    <a:masterClrMapping/>
  </p:clrMapOvr>
  <p:transition spd="med">
    <p:check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9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44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43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8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55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601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69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9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0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69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08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0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27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5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553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80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53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65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53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9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7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9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2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61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551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9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832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16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603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12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79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rgbClr val="CCFF66"/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5FEF5E7-AAEC-4C2E-A8FA-898260D6E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AE"/>
              <a:t>انقر لتحرير نمط العنوان الرئيسي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764060F-B64E-4191-9148-7188D34D1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AE"/>
              <a:t>انقر لتحرير أنماط النص الرئيسي</a:t>
            </a:r>
          </a:p>
          <a:p>
            <a:pPr lvl="1"/>
            <a:r>
              <a:rPr lang="ar-SA" altLang="ar-AE"/>
              <a:t>المستوى الثاني</a:t>
            </a:r>
          </a:p>
          <a:p>
            <a:pPr lvl="2"/>
            <a:r>
              <a:rPr lang="ar-SA" altLang="ar-AE"/>
              <a:t>المستوى الثالث</a:t>
            </a:r>
          </a:p>
          <a:p>
            <a:pPr lvl="3"/>
            <a:r>
              <a:rPr lang="ar-SA" altLang="ar-AE"/>
              <a:t>المستوى الرابع</a:t>
            </a:r>
          </a:p>
          <a:p>
            <a:pPr lvl="4"/>
            <a:r>
              <a:rPr lang="ar-SA" altLang="ar-AE"/>
              <a:t>المستوى الخامس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21AF2FD-A059-4BCA-914A-60D1C51984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ar-A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FE2D81-C78C-4130-A0F2-75012262D4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ar-A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045D9A0-ECF9-459A-89F0-EF45782C9B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72FF802F-0545-48A6-AC39-A89EF742338D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58775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ransition spd="med">
    <p:checker/>
  </p:transition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4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6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6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31.jpeg"/><Relationship Id="rId5" Type="http://schemas.microsoft.com/office/2007/relationships/media" Target="../media/media8.WAV"/><Relationship Id="rId10" Type="http://schemas.openxmlformats.org/officeDocument/2006/relationships/image" Target="../media/image30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8.WAV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3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hdphoto" Target="../media/hdphoto4.wdp"/><Relationship Id="rId5" Type="http://schemas.microsoft.com/office/2007/relationships/media" Target="../media/media9.WAV"/><Relationship Id="rId10" Type="http://schemas.openxmlformats.org/officeDocument/2006/relationships/image" Target="../media/image32.png"/><Relationship Id="rId4" Type="http://schemas.openxmlformats.org/officeDocument/2006/relationships/audio" Target="../media/media8.WAV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9.WAV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3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8.WAV"/><Relationship Id="rId11" Type="http://schemas.microsoft.com/office/2007/relationships/hdphoto" Target="../media/hdphoto5.wdp"/><Relationship Id="rId5" Type="http://schemas.microsoft.com/office/2007/relationships/media" Target="../media/media8.WAV"/><Relationship Id="rId10" Type="http://schemas.openxmlformats.org/officeDocument/2006/relationships/image" Target="../media/image33.png"/><Relationship Id="rId4" Type="http://schemas.openxmlformats.org/officeDocument/2006/relationships/audio" Target="../media/media9.WAV"/><Relationship Id="rId9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tmp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5.emf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emf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hyperlink" Target="https://en.wikipedia.org/wiki/Flag_of_the_United_Arab_Emirates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خشّون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الْخروفُ الْخفِيّ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الشفوي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 الحركات القصيرة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011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أغنية حرف الخاء - الصف الأول -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CC6F86E3-8FBF-4112-BAE9-B132F73721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48680"/>
            <a:ext cx="8136904" cy="576064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69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290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8E6539-9396-45E0-905E-B479544C15AC}"/>
              </a:ext>
            </a:extLst>
          </p:cNvPr>
          <p:cNvSpPr txBox="1">
            <a:spLocks/>
          </p:cNvSpPr>
          <p:nvPr/>
        </p:nvSpPr>
        <p:spPr>
          <a:xfrm>
            <a:off x="1547664" y="3389499"/>
            <a:ext cx="7344816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النّص القرائي (</a:t>
            </a:r>
            <a:r>
              <a:rPr kumimoji="0" lang="ar-A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خشّون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الْخروفُ الْخفِيّ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264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3716" t="12785" r="7061" b="5864"/>
          <a:stretch/>
        </p:blipFill>
        <p:spPr>
          <a:xfrm>
            <a:off x="755576" y="656692"/>
            <a:ext cx="806489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EDB43-4BBA-462B-9EEC-166BA467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88" y="5622182"/>
            <a:ext cx="943762" cy="11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2915816" y="3397730"/>
            <a:ext cx="295232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3716" t="12785" r="7061" b="69185"/>
          <a:stretch/>
        </p:blipFill>
        <p:spPr>
          <a:xfrm>
            <a:off x="467544" y="1628800"/>
            <a:ext cx="8352928" cy="148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44E96-AA92-425D-A92D-FD5003502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517232"/>
            <a:ext cx="943762" cy="115825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DF2ED70-24CE-4B41-9C6D-E61816B2A7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1803872" cy="16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6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0E27E3-4213-479B-882B-62EEBDF832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13716" t="31274" r="7061" b="44426"/>
          <a:stretch/>
        </p:blipFill>
        <p:spPr>
          <a:xfrm>
            <a:off x="611560" y="1268760"/>
            <a:ext cx="828092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49EFD-30C4-4DCB-8D2E-FBC5C14C155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8466" t="7936" r="49206" b="48617"/>
          <a:stretch/>
        </p:blipFill>
        <p:spPr>
          <a:xfrm>
            <a:off x="2375756" y="2924944"/>
            <a:ext cx="475252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D50410-BDC3-48AD-9DDE-8E93CBA5E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6DB2B7-D271-42BC-B0EF-1313053BEA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1763688" cy="1592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1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3716" t="53460" r="7061" b="25409"/>
          <a:stretch/>
        </p:blipFill>
        <p:spPr>
          <a:xfrm>
            <a:off x="539552" y="1700808"/>
            <a:ext cx="83529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4B3A3-B18B-4FCC-A2D3-93875B72F9D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51544" t="8656" r="15982" b="47160"/>
          <a:stretch/>
        </p:blipFill>
        <p:spPr>
          <a:xfrm>
            <a:off x="1817948" y="3586370"/>
            <a:ext cx="5796135" cy="2866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43AD-58B1-4C9D-AAE6-9ED2BAD08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31473" t="74354" r="13553" b="11484"/>
          <a:stretch/>
        </p:blipFill>
        <p:spPr>
          <a:xfrm>
            <a:off x="1106984" y="1281828"/>
            <a:ext cx="7448999" cy="161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43AD-58B1-4C9D-AAE6-9ED2BAD08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3752F-EAD8-431A-9C3E-82C984AD02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18424" t="8656" r="49423" b="49201"/>
          <a:stretch/>
        </p:blipFill>
        <p:spPr>
          <a:xfrm>
            <a:off x="1619672" y="2958458"/>
            <a:ext cx="6300192" cy="3062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6145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الحركات القصيرة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خَ  ، خُ ، خِ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دقيقة 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0B2F7D44-4CFF-4F3C-AB9C-EB9BD7306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136904" cy="604867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69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7547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95DA37-A1A5-46C3-9C0B-205B27127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836613"/>
            <a:ext cx="3960813" cy="1584325"/>
          </a:xfrm>
          <a:prstGeom prst="actionButtonBlank">
            <a:avLst/>
          </a:prstGeom>
          <a:solidFill>
            <a:srgbClr val="FF00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6600" b="1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5" name="Line 3">
            <a:extLst>
              <a:ext uri="{FF2B5EF4-FFF2-40B4-BE49-F238E27FC236}">
                <a16:creationId xmlns:a16="http://schemas.microsoft.com/office/drawing/2014/main" id="{A042FCEA-97B0-40DE-8EC9-1B6DD7E4A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2492375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6" name="Line 4">
            <a:extLst>
              <a:ext uri="{FF2B5EF4-FFF2-40B4-BE49-F238E27FC236}">
                <a16:creationId xmlns:a16="http://schemas.microsoft.com/office/drawing/2014/main" id="{DE4F24FE-F22A-43CA-990B-B87E9CA187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7088" y="3141663"/>
            <a:ext cx="741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AutoShap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D313DE9-B491-4937-AAA5-55D95B480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4149725"/>
            <a:ext cx="1728787" cy="1511300"/>
          </a:xfrm>
          <a:prstGeom prst="actionButtonBlank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8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63454E3-82E5-4164-8CEA-149A29BB7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149725"/>
            <a:ext cx="1800225" cy="1584325"/>
          </a:xfrm>
          <a:prstGeom prst="actionButtonBlank">
            <a:avLst/>
          </a:prstGeom>
          <a:solidFill>
            <a:srgbClr val="FF00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9" name="AutoShap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9A14722-54A7-408F-AE22-57D701F6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221163"/>
            <a:ext cx="1871662" cy="1439862"/>
          </a:xfrm>
          <a:prstGeom prst="actionButtonBlank">
            <a:avLst/>
          </a:prstGeom>
          <a:solidFill>
            <a:srgbClr val="FF00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60" name="Line 8">
            <a:extLst>
              <a:ext uri="{FF2B5EF4-FFF2-40B4-BE49-F238E27FC236}">
                <a16:creationId xmlns:a16="http://schemas.microsoft.com/office/drawing/2014/main" id="{49E5075A-07B6-46E0-89DD-C341CC239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088" y="31416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61" name="Line 9">
            <a:extLst>
              <a:ext uri="{FF2B5EF4-FFF2-40B4-BE49-F238E27FC236}">
                <a16:creationId xmlns:a16="http://schemas.microsoft.com/office/drawing/2014/main" id="{39BE8B81-D5CB-4E0E-8B43-6AD863010C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7900" y="30686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62" name="Line 10">
            <a:extLst>
              <a:ext uri="{FF2B5EF4-FFF2-40B4-BE49-F238E27FC236}">
                <a16:creationId xmlns:a16="http://schemas.microsoft.com/office/drawing/2014/main" id="{44237614-4192-44A1-BAE2-CA092FEB9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3888" y="31416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63" name="Text Box 11">
            <a:extLst>
              <a:ext uri="{FF2B5EF4-FFF2-40B4-BE49-F238E27FC236}">
                <a16:creationId xmlns:a16="http://schemas.microsoft.com/office/drawing/2014/main" id="{EEBC08CF-BC2E-4B34-9360-8CD79BADD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2997200"/>
            <a:ext cx="1223962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altLang="ar-AE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خـَ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64" name="Text Box 12">
            <a:extLst>
              <a:ext uri="{FF2B5EF4-FFF2-40B4-BE49-F238E27FC236}">
                <a16:creationId xmlns:a16="http://schemas.microsoft.com/office/drawing/2014/main" id="{5869C5AE-047F-4A1D-B8A7-B5F7B208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196975"/>
            <a:ext cx="27717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حرف الخاء</a:t>
            </a:r>
            <a:endParaRPr kumimoji="0" lang="en-US" altLang="ar-AE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9E76B94A-0060-4FC9-A72E-2A83E366C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997200"/>
            <a:ext cx="1296988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altLang="ar-AE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خـُ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66" name="Text Box 14">
            <a:extLst>
              <a:ext uri="{FF2B5EF4-FFF2-40B4-BE49-F238E27FC236}">
                <a16:creationId xmlns:a16="http://schemas.microsoft.com/office/drawing/2014/main" id="{BF28A02E-26FB-4A70-AE99-FB87AD51D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2997200"/>
            <a:ext cx="12954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altLang="ar-AE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خـِ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167" name="Picture 15">
            <a:hlinkClick r:id="" action="ppaction://media"/>
            <a:extLst>
              <a:ext uri="{FF2B5EF4-FFF2-40B4-BE49-F238E27FC236}">
                <a16:creationId xmlns:a16="http://schemas.microsoft.com/office/drawing/2014/main" id="{0D6D08C0-A69F-4CCA-9D0B-EB047BA73B1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73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>
            <a:hlinkClick r:id="" action="ppaction://media"/>
            <a:extLst>
              <a:ext uri="{FF2B5EF4-FFF2-40B4-BE49-F238E27FC236}">
                <a16:creationId xmlns:a16="http://schemas.microsoft.com/office/drawing/2014/main" id="{2B5D5C2C-06E3-4D19-AF1D-3003B9FC40A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381" y="37565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9" name="Picture 17">
            <a:hlinkClick r:id="" action="ppaction://media"/>
            <a:extLst>
              <a:ext uri="{FF2B5EF4-FFF2-40B4-BE49-F238E27FC236}">
                <a16:creationId xmlns:a16="http://schemas.microsoft.com/office/drawing/2014/main" id="{71281BEB-88BF-4147-8B2B-414275457BB2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449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>
            <a:hlinkClick r:id="" action="ppaction://media"/>
            <a:extLst>
              <a:ext uri="{FF2B5EF4-FFF2-40B4-BE49-F238E27FC236}">
                <a16:creationId xmlns:a16="http://schemas.microsoft.com/office/drawing/2014/main" id="{D4CE4031-BE9F-4E6F-B3FF-BBA176C10572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1" y="37806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CC68B97-C5BE-432F-AC68-3EAA77B55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206100" y="41018"/>
            <a:ext cx="1871663" cy="1690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91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491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91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491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66" fill="hold"/>
                                        <p:tgtEl>
                                          <p:spTgt spid="49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7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47" fill="hold"/>
                                        <p:tgtEl>
                                          <p:spTgt spid="49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8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07" fill="hold"/>
                                        <p:tgtEl>
                                          <p:spTgt spid="49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9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6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26" fill="hold"/>
                                        <p:tgtEl>
                                          <p:spTgt spid="49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70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70"/>
                </p:tgtEl>
              </p:cMediaNode>
            </p:audio>
          </p:childTnLst>
        </p:cTn>
      </p:par>
    </p:tnLst>
    <p:bldLst>
      <p:bldP spid="49163" grpId="0"/>
      <p:bldP spid="49164" grpId="0"/>
      <p:bldP spid="49165" grpId="0"/>
      <p:bldP spid="491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59188-B316-4462-A61E-2818197CCDB1}"/>
              </a:ext>
            </a:extLst>
          </p:cNvPr>
          <p:cNvSpPr/>
          <p:nvPr/>
        </p:nvSpPr>
        <p:spPr>
          <a:xfrm>
            <a:off x="1907704" y="654749"/>
            <a:ext cx="6355417" cy="576064"/>
          </a:xfrm>
          <a:prstGeom prst="rect">
            <a:avLst/>
          </a:prstGeom>
          <a:solidFill>
            <a:srgbClr val="FF6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</a:t>
            </a:r>
            <a:r>
              <a:rPr kumimoji="0" lang="ar-AE" sz="32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سْتمع و أُمَيِّزُ الصَّوْتَ الْقَصيرَ لِحَرْفِ (خ) :- </a:t>
            </a:r>
            <a:endParaRPr kumimoji="0" lang="en-US" sz="48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3ABC95B-DEF4-462D-9BCB-C48FA5056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87579"/>
            <a:ext cx="8136904" cy="2649533"/>
          </a:xfrm>
          <a:prstGeom prst="rect">
            <a:avLst/>
          </a:prstGeom>
        </p:spPr>
      </p:pic>
      <p:pic>
        <p:nvPicPr>
          <p:cNvPr id="12" name="Picture 16">
            <a:hlinkClick r:id="" action="ppaction://media"/>
            <a:extLst>
              <a:ext uri="{FF2B5EF4-FFF2-40B4-BE49-F238E27FC236}">
                <a16:creationId xmlns:a16="http://schemas.microsoft.com/office/drawing/2014/main" id="{DB9DEFFD-301E-4A07-A8B5-C73FE0F684C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88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>
            <a:hlinkClick r:id="" action="ppaction://media"/>
            <a:extLst>
              <a:ext uri="{FF2B5EF4-FFF2-40B4-BE49-F238E27FC236}">
                <a16:creationId xmlns:a16="http://schemas.microsoft.com/office/drawing/2014/main" id="{C63F961F-604F-4B63-B5E8-35C250932D0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32" y="49575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>
            <a:hlinkClick r:id="" action="ppaction://media"/>
            <a:extLst>
              <a:ext uri="{FF2B5EF4-FFF2-40B4-BE49-F238E27FC236}">
                <a16:creationId xmlns:a16="http://schemas.microsoft.com/office/drawing/2014/main" id="{997FB04C-F125-48FC-85FC-6E60E43C7832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575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table, small, fabric, cake&#10;&#10;Description automatically generated">
            <a:extLst>
              <a:ext uri="{FF2B5EF4-FFF2-40B4-BE49-F238E27FC236}">
                <a16:creationId xmlns:a16="http://schemas.microsoft.com/office/drawing/2014/main" id="{C47AACA1-23B0-443B-ABC4-5A02DB789F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9" y="728019"/>
            <a:ext cx="7748486" cy="3146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BD9A31-5412-428F-9623-5BBD0D08AFD6}"/>
              </a:ext>
            </a:extLst>
          </p:cNvPr>
          <p:cNvSpPr txBox="1"/>
          <p:nvPr/>
        </p:nvSpPr>
        <p:spPr>
          <a:xfrm>
            <a:off x="7592694" y="4048978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600" b="1" noProof="0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خَ</a:t>
            </a: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81999-84A7-4214-817A-F40E386BA782}"/>
              </a:ext>
            </a:extLst>
          </p:cNvPr>
          <p:cNvSpPr txBox="1"/>
          <p:nvPr/>
        </p:nvSpPr>
        <p:spPr>
          <a:xfrm>
            <a:off x="4716016" y="4048978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600" b="1" kern="0" dirty="0">
                <a:solidFill>
                  <a:srgbClr val="FF00FF"/>
                </a:solidFill>
              </a:rPr>
              <a:t>خُـ</a:t>
            </a:r>
            <a:endParaRPr kumimoji="0" lang="ar-AE" sz="66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012F0-E392-46D6-B553-129715C59FA7}"/>
              </a:ext>
            </a:extLst>
          </p:cNvPr>
          <p:cNvSpPr txBox="1"/>
          <p:nvPr/>
        </p:nvSpPr>
        <p:spPr>
          <a:xfrm>
            <a:off x="1839338" y="3956645"/>
            <a:ext cx="112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ar-AE" sz="7200" b="1" noProof="0" dirty="0">
                <a:solidFill>
                  <a:srgbClr val="FF00FF"/>
                </a:solidFill>
                <a:latin typeface="Calibri" panose="020F0502020204030204"/>
                <a:cs typeface="Arial" panose="020B0604020202020204" pitchFamily="34" charset="0"/>
              </a:rPr>
              <a:t>خِـ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8" name="Picture 16">
            <a:hlinkClick r:id="" action="ppaction://media"/>
            <a:extLst>
              <a:ext uri="{FF2B5EF4-FFF2-40B4-BE49-F238E27FC236}">
                <a16:creationId xmlns:a16="http://schemas.microsoft.com/office/drawing/2014/main" id="{FDEFB878-E98D-4355-8BB7-3BD5DD26DE4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323" y="54493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hlinkClick r:id="" action="ppaction://media"/>
            <a:extLst>
              <a:ext uri="{FF2B5EF4-FFF2-40B4-BE49-F238E27FC236}">
                <a16:creationId xmlns:a16="http://schemas.microsoft.com/office/drawing/2014/main" id="{EFE1A768-97F9-4293-9041-C3BC9D9E02F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67" y="5467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>
            <a:hlinkClick r:id="" action="ppaction://media"/>
            <a:extLst>
              <a:ext uri="{FF2B5EF4-FFF2-40B4-BE49-F238E27FC236}">
                <a16:creationId xmlns:a16="http://schemas.microsoft.com/office/drawing/2014/main" id="{D7196C25-AEBC-4053-84C5-473B52C51EAD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45" y="54570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43AD-58B1-4C9D-AAE6-9ED2BAD08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7996F3E-0D94-4804-9A5D-AD9BE19E5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76672"/>
            <a:ext cx="6192688" cy="590465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D6140DE-3C6D-44B1-BE3D-BE048082F09C}"/>
              </a:ext>
            </a:extLst>
          </p:cNvPr>
          <p:cNvSpPr/>
          <p:nvPr/>
        </p:nvSpPr>
        <p:spPr>
          <a:xfrm>
            <a:off x="7703840" y="80628"/>
            <a:ext cx="1440160" cy="792088"/>
          </a:xfrm>
          <a:prstGeom prst="ellipse">
            <a:avLst/>
          </a:prstGeom>
          <a:solidFill>
            <a:srgbClr val="FF6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dirty="0">
                <a:solidFill>
                  <a:schemeClr val="bg1"/>
                </a:solidFill>
              </a:rPr>
              <a:t>اقرأ</a:t>
            </a:r>
            <a:endParaRPr lang="ar-A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2018563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الشفوي- الحركات القصيرة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644520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كتاب الطالب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56837-C1DE-4BC7-9F13-FEAAE8854A3E}"/>
              </a:ext>
            </a:extLst>
          </p:cNvPr>
          <p:cNvSpPr/>
          <p:nvPr/>
        </p:nvSpPr>
        <p:spPr>
          <a:xfrm>
            <a:off x="1835696" y="332656"/>
            <a:ext cx="6480719" cy="362050"/>
          </a:xfrm>
          <a:prstGeom prst="rect">
            <a:avLst/>
          </a:prstGeom>
          <a:solidFill>
            <a:srgbClr val="FF6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أصل الصورة بصوت الحرف المناسب في العمود المقابل :</a:t>
            </a:r>
            <a:endParaRPr kumimoji="0" lang="en-US" sz="40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874AB-2B90-434B-A86E-EC989C543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48889"/>
          <a:stretch/>
        </p:blipFill>
        <p:spPr>
          <a:xfrm>
            <a:off x="5220072" y="921888"/>
            <a:ext cx="3772344" cy="559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5D4ABB-3FA8-45A8-A698-C2E4FFBAC8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12193" t="11100" r="64347" b="22777"/>
          <a:stretch/>
        </p:blipFill>
        <p:spPr>
          <a:xfrm>
            <a:off x="1691680" y="1027362"/>
            <a:ext cx="2088232" cy="528195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869AB4-6050-4318-9278-9EA6C2688BD3}"/>
              </a:ext>
            </a:extLst>
          </p:cNvPr>
          <p:cNvCxnSpPr>
            <a:cxnSpLocks/>
          </p:cNvCxnSpPr>
          <p:nvPr/>
        </p:nvCxnSpPr>
        <p:spPr>
          <a:xfrm flipH="1">
            <a:off x="3275856" y="1484784"/>
            <a:ext cx="2808313" cy="374441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50E70B-B92C-4B98-A897-D6683EA0BB1A}"/>
              </a:ext>
            </a:extLst>
          </p:cNvPr>
          <p:cNvCxnSpPr>
            <a:cxnSpLocks/>
          </p:cNvCxnSpPr>
          <p:nvPr/>
        </p:nvCxnSpPr>
        <p:spPr>
          <a:xfrm flipH="1" flipV="1">
            <a:off x="3275857" y="2132856"/>
            <a:ext cx="2664295" cy="936104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B9C602-4B48-46B9-8956-61C6BDB2F703}"/>
              </a:ext>
            </a:extLst>
          </p:cNvPr>
          <p:cNvCxnSpPr>
            <a:cxnSpLocks/>
          </p:cNvCxnSpPr>
          <p:nvPr/>
        </p:nvCxnSpPr>
        <p:spPr>
          <a:xfrm flipH="1" flipV="1">
            <a:off x="3275856" y="2276872"/>
            <a:ext cx="2664296" cy="2016224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45E67A-689A-4414-AC48-B6418BC78C6F}"/>
              </a:ext>
            </a:extLst>
          </p:cNvPr>
          <p:cNvCxnSpPr>
            <a:cxnSpLocks/>
          </p:cNvCxnSpPr>
          <p:nvPr/>
        </p:nvCxnSpPr>
        <p:spPr>
          <a:xfrm flipH="1" flipV="1">
            <a:off x="2987826" y="3487860"/>
            <a:ext cx="2520278" cy="2101380"/>
          </a:xfrm>
          <a:prstGeom prst="straightConnector1">
            <a:avLst/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3" name="VID-20200916-WA0017">
            <a:hlinkClick r:id="" action="ppaction://media"/>
            <a:extLst>
              <a:ext uri="{FF2B5EF4-FFF2-40B4-BE49-F238E27FC236}">
                <a16:creationId xmlns:a16="http://schemas.microsoft.com/office/drawing/2014/main" id="{607FB23D-5263-433D-9139-9FF6A1A0D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857" y="5757665"/>
            <a:ext cx="1607839" cy="884311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00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0690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6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63F0002-9DFB-41CA-B03E-296B9844DC6F}"/>
              </a:ext>
            </a:extLst>
          </p:cNvPr>
          <p:cNvSpPr txBox="1"/>
          <p:nvPr/>
        </p:nvSpPr>
        <p:spPr>
          <a:xfrm>
            <a:off x="5766036" y="4409935"/>
            <a:ext cx="23908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ـ</a:t>
            </a:r>
            <a:r>
              <a:rPr kumimoji="0" lang="ar-AE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يارٌ</a:t>
            </a: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8F938-2A6A-4E23-AE72-4BBAFFC37B43}"/>
              </a:ext>
            </a:extLst>
          </p:cNvPr>
          <p:cNvSpPr txBox="1"/>
          <p:nvPr/>
        </p:nvSpPr>
        <p:spPr>
          <a:xfrm>
            <a:off x="1994836" y="4525887"/>
            <a:ext cx="23908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ـيولٌ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E2A3A-61F3-4FCC-A5EE-03F1F162D7F2}"/>
              </a:ext>
            </a:extLst>
          </p:cNvPr>
          <p:cNvSpPr txBox="1"/>
          <p:nvPr/>
        </p:nvSpPr>
        <p:spPr>
          <a:xfrm>
            <a:off x="3054646" y="4525888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خُـ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A1D65-8B94-4F18-990A-400685C8D8BF}"/>
              </a:ext>
            </a:extLst>
          </p:cNvPr>
          <p:cNvSpPr txBox="1"/>
          <p:nvPr/>
        </p:nvSpPr>
        <p:spPr>
          <a:xfrm>
            <a:off x="6845415" y="4409933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خِـ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38F5E-5FC3-4773-A496-E300E7198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175" y="2776750"/>
            <a:ext cx="2180007" cy="1803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B6A7D-0B55-4FEF-986C-1671161DE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20" y="2865475"/>
            <a:ext cx="2390866" cy="17152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3B619-3BB5-454C-AD6F-81E391B37A62}"/>
              </a:ext>
            </a:extLst>
          </p:cNvPr>
          <p:cNvSpPr txBox="1"/>
          <p:nvPr/>
        </p:nvSpPr>
        <p:spPr>
          <a:xfrm>
            <a:off x="955953" y="647518"/>
            <a:ext cx="664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امْلأ الفـراغ بالشكـل الـمناسب لحرف (خ)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8D4AFE42-4D57-4533-B15A-B352CB77B582}"/>
              </a:ext>
            </a:extLst>
          </p:cNvPr>
          <p:cNvSpPr/>
          <p:nvPr/>
        </p:nvSpPr>
        <p:spPr>
          <a:xfrm>
            <a:off x="3013509" y="1377655"/>
            <a:ext cx="3243421" cy="981278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33A6E8-E2C9-4623-91EF-EC5B86E17C49}"/>
              </a:ext>
            </a:extLst>
          </p:cNvPr>
          <p:cNvSpPr txBox="1"/>
          <p:nvPr/>
        </p:nvSpPr>
        <p:spPr>
          <a:xfrm>
            <a:off x="5310615" y="1230507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خـ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86E02-5587-48F4-88E3-80A8182D59D1}"/>
              </a:ext>
            </a:extLst>
          </p:cNvPr>
          <p:cNvSpPr txBox="1"/>
          <p:nvPr/>
        </p:nvSpPr>
        <p:spPr>
          <a:xfrm>
            <a:off x="4299283" y="1186532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ـخ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6DD2AF-F300-4322-B6E7-07F7E93BC59D}"/>
              </a:ext>
            </a:extLst>
          </p:cNvPr>
          <p:cNvSpPr txBox="1"/>
          <p:nvPr/>
        </p:nvSpPr>
        <p:spPr>
          <a:xfrm>
            <a:off x="3465488" y="1230507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52665C04-1083-4F55-B460-F4516DDD34CE}"/>
              </a:ext>
            </a:extLst>
          </p:cNvPr>
          <p:cNvSpPr/>
          <p:nvPr/>
        </p:nvSpPr>
        <p:spPr>
          <a:xfrm>
            <a:off x="5188591" y="2575420"/>
            <a:ext cx="2852256" cy="3062073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93EDB0FF-6937-42F4-96CA-DA75768AF61F}"/>
              </a:ext>
            </a:extLst>
          </p:cNvPr>
          <p:cNvSpPr/>
          <p:nvPr/>
        </p:nvSpPr>
        <p:spPr>
          <a:xfrm>
            <a:off x="1568351" y="2575421"/>
            <a:ext cx="2852256" cy="3062072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63F0002-9DFB-41CA-B03E-296B9844DC6F}"/>
              </a:ext>
            </a:extLst>
          </p:cNvPr>
          <p:cNvSpPr txBox="1"/>
          <p:nvPr/>
        </p:nvSpPr>
        <p:spPr>
          <a:xfrm>
            <a:off x="5793990" y="4404091"/>
            <a:ext cx="17309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بَـ    رٌ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8F938-2A6A-4E23-AE72-4BBAFFC37B43}"/>
              </a:ext>
            </a:extLst>
          </p:cNvPr>
          <p:cNvSpPr txBox="1"/>
          <p:nvPr/>
        </p:nvSpPr>
        <p:spPr>
          <a:xfrm>
            <a:off x="2396022" y="4404091"/>
            <a:ext cx="23908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صارو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E2A3A-61F3-4FCC-A5EE-03F1F162D7F2}"/>
              </a:ext>
            </a:extLst>
          </p:cNvPr>
          <p:cNvSpPr txBox="1"/>
          <p:nvPr/>
        </p:nvSpPr>
        <p:spPr>
          <a:xfrm>
            <a:off x="2021148" y="4359989"/>
            <a:ext cx="1149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خٌ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A1D65-8B94-4F18-990A-400685C8D8BF}"/>
              </a:ext>
            </a:extLst>
          </p:cNvPr>
          <p:cNvSpPr txBox="1"/>
          <p:nvPr/>
        </p:nvSpPr>
        <p:spPr>
          <a:xfrm>
            <a:off x="6120467" y="4471202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خـو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1A52A-5156-47FC-810D-58F8E664B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86" y="2865477"/>
            <a:ext cx="2594257" cy="1544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48830A-608E-45EF-B741-36BEA25BC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156" y="2414749"/>
            <a:ext cx="2328645" cy="19510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625057-939C-4751-8367-F25CB5A27C31}"/>
              </a:ext>
            </a:extLst>
          </p:cNvPr>
          <p:cNvSpPr txBox="1"/>
          <p:nvPr/>
        </p:nvSpPr>
        <p:spPr>
          <a:xfrm>
            <a:off x="955953" y="647518"/>
            <a:ext cx="664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امْلأ الفـراغ بالشكـل الـمناسب لحرف (خ)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9B34E59A-146E-46E6-A9B7-66D4B93E2FAF}"/>
              </a:ext>
            </a:extLst>
          </p:cNvPr>
          <p:cNvSpPr/>
          <p:nvPr/>
        </p:nvSpPr>
        <p:spPr>
          <a:xfrm>
            <a:off x="2980001" y="1165908"/>
            <a:ext cx="3243421" cy="981278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7F5F2-F3A8-48EF-ACEB-6D35337BD439}"/>
              </a:ext>
            </a:extLst>
          </p:cNvPr>
          <p:cNvSpPr txBox="1"/>
          <p:nvPr/>
        </p:nvSpPr>
        <p:spPr>
          <a:xfrm>
            <a:off x="5277107" y="1018760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خـ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3A898-C530-4C28-B761-0D13EF88B5AF}"/>
              </a:ext>
            </a:extLst>
          </p:cNvPr>
          <p:cNvSpPr txBox="1"/>
          <p:nvPr/>
        </p:nvSpPr>
        <p:spPr>
          <a:xfrm>
            <a:off x="4265775" y="974785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ـخ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021801-105E-435A-879F-6CFC66120381}"/>
              </a:ext>
            </a:extLst>
          </p:cNvPr>
          <p:cNvSpPr txBox="1"/>
          <p:nvPr/>
        </p:nvSpPr>
        <p:spPr>
          <a:xfrm>
            <a:off x="3431980" y="1018760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E479D280-029C-4C2A-B5E0-D397E508436D}"/>
              </a:ext>
            </a:extLst>
          </p:cNvPr>
          <p:cNvSpPr/>
          <p:nvPr/>
        </p:nvSpPr>
        <p:spPr>
          <a:xfrm>
            <a:off x="5188591" y="2358932"/>
            <a:ext cx="2852256" cy="3278561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7958F837-0714-45D7-AD25-904DB2A86B00}"/>
              </a:ext>
            </a:extLst>
          </p:cNvPr>
          <p:cNvSpPr/>
          <p:nvPr/>
        </p:nvSpPr>
        <p:spPr>
          <a:xfrm>
            <a:off x="1568351" y="2358933"/>
            <a:ext cx="2852256" cy="3278560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7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F892E1E-F23F-485F-A44B-6CDA99B23F19}"/>
              </a:ext>
            </a:extLst>
          </p:cNvPr>
          <p:cNvSpPr txBox="1"/>
          <p:nvPr/>
        </p:nvSpPr>
        <p:spPr>
          <a:xfrm>
            <a:off x="1574843" y="4471139"/>
            <a:ext cx="3139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</a:t>
            </a:r>
            <a:r>
              <a:rPr kumimoji="0" lang="ar-AE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يْـطٌ</a:t>
            </a: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294BE-BF3B-4516-9080-1766C3CAB522}"/>
              </a:ext>
            </a:extLst>
          </p:cNvPr>
          <p:cNvSpPr txBox="1"/>
          <p:nvPr/>
        </p:nvSpPr>
        <p:spPr>
          <a:xfrm>
            <a:off x="3243884" y="4471139"/>
            <a:ext cx="1780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خَـ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532F6B-4D0E-4579-B46F-65015222A1C1}"/>
              </a:ext>
            </a:extLst>
          </p:cNvPr>
          <p:cNvSpPr txBox="1"/>
          <p:nvPr/>
        </p:nvSpPr>
        <p:spPr>
          <a:xfrm>
            <a:off x="955953" y="647518"/>
            <a:ext cx="664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امْلأ الفـراغ بالشكـل الـمناسب لحرف (خ)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647726B4-AA31-4015-82E0-8E1445220B7B}"/>
              </a:ext>
            </a:extLst>
          </p:cNvPr>
          <p:cNvSpPr/>
          <p:nvPr/>
        </p:nvSpPr>
        <p:spPr>
          <a:xfrm>
            <a:off x="2992465" y="1357225"/>
            <a:ext cx="3243421" cy="981278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FC1BD-84CB-418C-8472-1567E0E0CD47}"/>
              </a:ext>
            </a:extLst>
          </p:cNvPr>
          <p:cNvSpPr txBox="1"/>
          <p:nvPr/>
        </p:nvSpPr>
        <p:spPr>
          <a:xfrm>
            <a:off x="5310615" y="1230507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خـ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BFFF5-F4B9-4061-A741-1812BEDB743A}"/>
              </a:ext>
            </a:extLst>
          </p:cNvPr>
          <p:cNvSpPr txBox="1"/>
          <p:nvPr/>
        </p:nvSpPr>
        <p:spPr>
          <a:xfrm>
            <a:off x="4299283" y="1186532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ـخ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782FF-8A00-4DAF-AD6B-71F11863FCF7}"/>
              </a:ext>
            </a:extLst>
          </p:cNvPr>
          <p:cNvSpPr txBox="1"/>
          <p:nvPr/>
        </p:nvSpPr>
        <p:spPr>
          <a:xfrm>
            <a:off x="3465488" y="1230507"/>
            <a:ext cx="925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186B7B1-D12B-4152-9B45-130029A4F4AE}"/>
              </a:ext>
            </a:extLst>
          </p:cNvPr>
          <p:cNvSpPr/>
          <p:nvPr/>
        </p:nvSpPr>
        <p:spPr>
          <a:xfrm>
            <a:off x="5188591" y="2463436"/>
            <a:ext cx="2852256" cy="3174058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80CE4727-7440-4130-B13C-18BB2A0914A2}"/>
              </a:ext>
            </a:extLst>
          </p:cNvPr>
          <p:cNvSpPr/>
          <p:nvPr/>
        </p:nvSpPr>
        <p:spPr>
          <a:xfrm>
            <a:off x="1568351" y="2463436"/>
            <a:ext cx="2852256" cy="3174057"/>
          </a:xfrm>
          <a:prstGeom prst="flowChartTerminator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F70630-549D-4E68-AFDB-674C2CF9E078}"/>
              </a:ext>
            </a:extLst>
          </p:cNvPr>
          <p:cNvSpPr txBox="1"/>
          <p:nvPr/>
        </p:nvSpPr>
        <p:spPr>
          <a:xfrm>
            <a:off x="6113307" y="4530817"/>
            <a:ext cx="2535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مَطْبَـ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FEEC37-688B-4D67-902D-0C5980F81412}"/>
              </a:ext>
            </a:extLst>
          </p:cNvPr>
          <p:cNvSpPr txBox="1"/>
          <p:nvPr/>
        </p:nvSpPr>
        <p:spPr>
          <a:xfrm>
            <a:off x="5628032" y="4530816"/>
            <a:ext cx="143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ـخٌ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F8A0F0-1BE2-45BA-AF39-E7E8F28F7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980" y="2778237"/>
            <a:ext cx="2000828" cy="1582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46367-0793-4773-83D7-E3690924A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660" y="2698645"/>
            <a:ext cx="1897609" cy="15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43AD-58B1-4C9D-AAE6-9ED2BAD08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F2EB1-CBA7-4C8C-B369-35FBBFBD085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195754" y="929247"/>
            <a:ext cx="7480702" cy="51640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8BB4D8-37E5-4A17-967F-3AE0FD236D0B}"/>
              </a:ext>
            </a:extLst>
          </p:cNvPr>
          <p:cNvSpPr/>
          <p:nvPr/>
        </p:nvSpPr>
        <p:spPr>
          <a:xfrm>
            <a:off x="3203848" y="413423"/>
            <a:ext cx="3672408" cy="362050"/>
          </a:xfrm>
          <a:prstGeom prst="rect">
            <a:avLst/>
          </a:prstGeom>
          <a:solidFill>
            <a:srgbClr val="FF6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من وحي القاعدة النورانية </a:t>
            </a:r>
            <a:endParaRPr kumimoji="0" lang="en-US" sz="40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4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80320" y="2061211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167F8E-4E2C-43D3-8A82-0888E471FCF8}"/>
              </a:ext>
            </a:extLst>
          </p:cNvPr>
          <p:cNvSpPr/>
          <p:nvPr/>
        </p:nvSpPr>
        <p:spPr>
          <a:xfrm>
            <a:off x="2088232" y="260648"/>
            <a:ext cx="5616624" cy="504056"/>
          </a:xfrm>
          <a:prstGeom prst="rect">
            <a:avLst/>
          </a:prstGeom>
          <a:solidFill>
            <a:srgbClr val="FF69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أكمل اسم الصورة بالحرف والمقطع  المناسب :</a:t>
            </a:r>
            <a:endParaRPr kumimoji="0" lang="en-US" sz="40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78B86C2-C4E7-4D4B-ADD8-481941D22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25352"/>
            <a:ext cx="6264696" cy="51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1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167F8E-4E2C-43D3-8A82-0888E471FCF8}"/>
              </a:ext>
            </a:extLst>
          </p:cNvPr>
          <p:cNvSpPr/>
          <p:nvPr/>
        </p:nvSpPr>
        <p:spPr>
          <a:xfrm>
            <a:off x="2088232" y="260648"/>
            <a:ext cx="5616624" cy="504056"/>
          </a:xfrm>
          <a:prstGeom prst="rect">
            <a:avLst/>
          </a:prstGeom>
          <a:solidFill>
            <a:srgbClr val="FF69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أكمل اسم الصورة بالحرف والمقطع  المناسب :</a:t>
            </a:r>
            <a:endParaRPr kumimoji="0" lang="en-US" sz="40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FAB525-3C34-4288-A2BA-4455F94BDB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5"/>
          <a:stretch/>
        </p:blipFill>
        <p:spPr>
          <a:xfrm>
            <a:off x="1763688" y="1025352"/>
            <a:ext cx="6408712" cy="54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9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4564" y="2443016"/>
            <a:ext cx="5184576" cy="126188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نَقْرَأُ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النص القرائي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خشون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الخروف الخفي</a:t>
            </a: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508"/>
            <a:ext cx="8352928" cy="1205283"/>
          </a:xfrm>
          <a:prstGeom prst="rect">
            <a:avLst/>
          </a:prstGeom>
          <a:ln w="9525">
            <a:solidFill>
              <a:srgbClr val="FF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BD148AA2-40B4-4699-ABF7-F0421C2C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4546"/>
          <a:stretch/>
        </p:blipFill>
        <p:spPr>
          <a:xfrm>
            <a:off x="539552" y="1968433"/>
            <a:ext cx="2952328" cy="1841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ECAE5F-7822-4DB2-A45F-D462D746BF49}"/>
              </a:ext>
            </a:extLst>
          </p:cNvPr>
          <p:cNvSpPr/>
          <p:nvPr/>
        </p:nvSpPr>
        <p:spPr>
          <a:xfrm>
            <a:off x="3851920" y="4558782"/>
            <a:ext cx="49898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حل أنشطة حرف </a:t>
            </a:r>
            <a:r>
              <a:rPr lang="ar-AE" sz="40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AE" sz="44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(خ) </a:t>
            </a: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في كتاب النشاط أدرس في البيت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E924E-E1A7-491C-A1AD-E15A657A9F7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0" r="-1" b="16354"/>
          <a:stretch/>
        </p:blipFill>
        <p:spPr bwMode="auto">
          <a:xfrm>
            <a:off x="652702" y="4509120"/>
            <a:ext cx="2952328" cy="1841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1014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89556" y="3573016"/>
            <a:ext cx="87833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الحركات القصيرة لحرف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خ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)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وأنطقها نطقا صحيحا </a:t>
            </a: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4E093D-E2BF-45E1-87BD-0B61E088B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461487" y="1684940"/>
            <a:ext cx="4158462" cy="810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2150735" y="2495030"/>
            <a:ext cx="5076564" cy="10061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حروفي وكلماتي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E8C8F-BC0E-4676-9776-853FBD701119}"/>
              </a:ext>
            </a:extLst>
          </p:cNvPr>
          <p:cNvSpPr txBox="1"/>
          <p:nvPr/>
        </p:nvSpPr>
        <p:spPr>
          <a:xfrm>
            <a:off x="3770020" y="3447286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384907AB-6551-4C74-9691-A9CEB3B3B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76" y="3434710"/>
            <a:ext cx="792088" cy="7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A6D7416-C788-4AEB-A4A1-7969B066D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" y="0"/>
            <a:ext cx="911800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4969462" y="-2816"/>
            <a:ext cx="4174538" cy="71558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الحروف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729518" y="5956007"/>
            <a:ext cx="7538505" cy="854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حَ - خِ - أَ – ثُ - تِ – جَ – حِ – إِ - خُ</a:t>
            </a:r>
            <a:endParaRPr kumimoji="0" lang="ar-A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1437860" y="5054014"/>
            <a:ext cx="6268279" cy="85408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خا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تا – </a:t>
            </a: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</a:t>
            </a: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جا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آ – </a:t>
            </a: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ثا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kumimoji="0" lang="ar-A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779104" y="4219032"/>
            <a:ext cx="5396945" cy="7848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تو – أو – خو – حو – ثو - جو</a:t>
            </a:r>
            <a:endParaRPr kumimoji="0" lang="ar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1974575" y="2438400"/>
            <a:ext cx="5048392" cy="1732711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02D0D41-49D8-4AAB-B225-8C31F9E3C4A0}"/>
              </a:ext>
            </a:extLst>
          </p:cNvPr>
          <p:cNvSpPr txBox="1"/>
          <p:nvPr/>
        </p:nvSpPr>
        <p:spPr>
          <a:xfrm>
            <a:off x="2669971" y="2855128"/>
            <a:ext cx="3657600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جي – إي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ar-AE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خي</a:t>
            </a: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حي – تي - </a:t>
            </a:r>
            <a:r>
              <a:rPr kumimoji="0" lang="ar-AE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ثي</a:t>
            </a:r>
            <a:endParaRPr kumimoji="0" lang="ar-AE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750EBA02-1A7E-4E4B-B597-9C41A0762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832" y="795068"/>
            <a:ext cx="2038433" cy="1146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3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BF0B5FA-99E8-44E9-A8D5-CE3BF03B5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" y="0"/>
            <a:ext cx="9118002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4969462" y="39988"/>
            <a:ext cx="417453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الكلمات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587650" y="5900551"/>
            <a:ext cx="796869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خَرَجَ    –    خَبّازٌ    –   خَبيرٌ</a:t>
            </a:r>
            <a:endParaRPr kumimoji="0" lang="ar-A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899490" y="5015573"/>
            <a:ext cx="734501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خابَ    ـ   أُخْتُ   ـ   خَروفٌ </a:t>
            </a:r>
            <a:endParaRPr kumimoji="0" lang="ar-A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306168" y="4165040"/>
            <a:ext cx="6531662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خَوْخٌ    ـ    أَخي    ـ    </a:t>
            </a:r>
            <a:r>
              <a:rPr kumimoji="0" lang="ar-A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خَشونٌ</a:t>
            </a:r>
            <a:endParaRPr kumimoji="0" lang="ar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2057348" y="2256969"/>
            <a:ext cx="4999383" cy="185883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8761D43-D0AF-4ECB-83E6-15DBB769CE62}"/>
              </a:ext>
            </a:extLst>
          </p:cNvPr>
          <p:cNvSpPr txBox="1"/>
          <p:nvPr/>
        </p:nvSpPr>
        <p:spPr>
          <a:xfrm>
            <a:off x="3728829" y="2857791"/>
            <a:ext cx="165641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بَخورُ</a:t>
            </a:r>
            <a:endParaRPr kumimoji="0" lang="ar-A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EAB1EB6D-A2FD-4715-A47C-0453ACF9A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6074" y="888419"/>
            <a:ext cx="2038433" cy="1146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86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E26C363-3CF1-4D2E-85EC-3D77F805F92F}"/>
              </a:ext>
            </a:extLst>
          </p:cNvPr>
          <p:cNvGrpSpPr/>
          <p:nvPr/>
        </p:nvGrpSpPr>
        <p:grpSpPr>
          <a:xfrm>
            <a:off x="7701277" y="0"/>
            <a:ext cx="1260761" cy="5057611"/>
            <a:chOff x="10268368" y="99997"/>
            <a:chExt cx="1681015" cy="550048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C52234E-29A4-45C0-98CD-E11089A6AF8E}"/>
                </a:ext>
              </a:extLst>
            </p:cNvPr>
            <p:cNvSpPr/>
            <p:nvPr/>
          </p:nvSpPr>
          <p:spPr>
            <a:xfrm>
              <a:off x="10268368" y="99997"/>
              <a:ext cx="1681015" cy="550048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16EF7A-1BA8-47FD-A893-11F7B46B285B}"/>
                </a:ext>
              </a:extLst>
            </p:cNvPr>
            <p:cNvSpPr/>
            <p:nvPr/>
          </p:nvSpPr>
          <p:spPr>
            <a:xfrm>
              <a:off x="10498710" y="413905"/>
              <a:ext cx="1170066" cy="487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0298218-DC74-4E6B-875B-4F89D6AB90BA}"/>
              </a:ext>
            </a:extLst>
          </p:cNvPr>
          <p:cNvSpPr/>
          <p:nvPr/>
        </p:nvSpPr>
        <p:spPr>
          <a:xfrm>
            <a:off x="7874032" y="1394971"/>
            <a:ext cx="877550" cy="2539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7E10438F-2D5C-4390-A7EA-D6B84F4B2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06051" y="1698008"/>
            <a:ext cx="811616" cy="40580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530CDB-19D5-4E4D-9A09-6C92973A53D0}"/>
              </a:ext>
            </a:extLst>
          </p:cNvPr>
          <p:cNvGrpSpPr/>
          <p:nvPr/>
        </p:nvGrpSpPr>
        <p:grpSpPr>
          <a:xfrm>
            <a:off x="1255739" y="839039"/>
            <a:ext cx="6272781" cy="3498012"/>
            <a:chOff x="1674318" y="-3313"/>
            <a:chExt cx="8363708" cy="46430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9D0C4E-199F-4EAA-9CB6-4FC183DA4394}"/>
                </a:ext>
              </a:extLst>
            </p:cNvPr>
            <p:cNvSpPr/>
            <p:nvPr/>
          </p:nvSpPr>
          <p:spPr>
            <a:xfrm>
              <a:off x="1674318" y="-3313"/>
              <a:ext cx="8363708" cy="4643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2F1F36-476E-456A-823A-E42B5370F5A7}"/>
                </a:ext>
              </a:extLst>
            </p:cNvPr>
            <p:cNvSpPr/>
            <p:nvPr/>
          </p:nvSpPr>
          <p:spPr>
            <a:xfrm>
              <a:off x="1797935" y="99997"/>
              <a:ext cx="8100901" cy="432849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EBC7E9-3ACB-4C72-8268-494440B9AE4A}"/>
              </a:ext>
            </a:extLst>
          </p:cNvPr>
          <p:cNvGrpSpPr/>
          <p:nvPr/>
        </p:nvGrpSpPr>
        <p:grpSpPr>
          <a:xfrm>
            <a:off x="0" y="0"/>
            <a:ext cx="1267730" cy="5095533"/>
            <a:chOff x="-42492" y="1482"/>
            <a:chExt cx="1690306" cy="56510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58227B-5E6B-46C2-9FA4-DC7625D1C51B}"/>
                </a:ext>
              </a:extLst>
            </p:cNvPr>
            <p:cNvSpPr/>
            <p:nvPr/>
          </p:nvSpPr>
          <p:spPr>
            <a:xfrm>
              <a:off x="-42492" y="1482"/>
              <a:ext cx="1690306" cy="5645426"/>
            </a:xfrm>
            <a:prstGeom prst="rect">
              <a:avLst/>
            </a:prstGeom>
            <a:solidFill>
              <a:srgbClr val="FFF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18DBB2-4204-43B6-BB9B-E1F31AECF19E}"/>
                </a:ext>
              </a:extLst>
            </p:cNvPr>
            <p:cNvSpPr/>
            <p:nvPr/>
          </p:nvSpPr>
          <p:spPr>
            <a:xfrm flipV="1">
              <a:off x="1132963" y="2997788"/>
              <a:ext cx="255606" cy="2496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7DCA36-BDE1-44D6-AEB0-35FEACD9499C}"/>
                </a:ext>
              </a:extLst>
            </p:cNvPr>
            <p:cNvSpPr/>
            <p:nvPr/>
          </p:nvSpPr>
          <p:spPr>
            <a:xfrm>
              <a:off x="15129" y="237456"/>
              <a:ext cx="713904" cy="6945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4CBDC6-C42D-4E2B-870F-1862468B609D}"/>
                </a:ext>
              </a:extLst>
            </p:cNvPr>
            <p:cNvSpPr/>
            <p:nvPr/>
          </p:nvSpPr>
          <p:spPr>
            <a:xfrm>
              <a:off x="373241" y="1256107"/>
              <a:ext cx="560580" cy="53031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B38C576-A833-4A4B-97E4-65077F123BFA}"/>
                </a:ext>
              </a:extLst>
            </p:cNvPr>
            <p:cNvCxnSpPr>
              <a:cxnSpLocks/>
            </p:cNvCxnSpPr>
            <p:nvPr/>
          </p:nvCxnSpPr>
          <p:spPr>
            <a:xfrm>
              <a:off x="597044" y="1482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B490E02-FBDC-4A32-B94D-52E47BFFCAC7}"/>
                </a:ext>
              </a:extLst>
            </p:cNvPr>
            <p:cNvCxnSpPr>
              <a:cxnSpLocks/>
            </p:cNvCxnSpPr>
            <p:nvPr/>
          </p:nvCxnSpPr>
          <p:spPr>
            <a:xfrm>
              <a:off x="311294" y="4795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F48803-4A82-4B7C-BC99-5B95E9DC6926}"/>
                </a:ext>
              </a:extLst>
            </p:cNvPr>
            <p:cNvCxnSpPr>
              <a:cxnSpLocks/>
            </p:cNvCxnSpPr>
            <p:nvPr/>
          </p:nvCxnSpPr>
          <p:spPr>
            <a:xfrm>
              <a:off x="737062" y="7099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2A7071-F24F-4028-AA3B-D29F88CA5885}"/>
                </a:ext>
              </a:extLst>
            </p:cNvPr>
            <p:cNvCxnSpPr>
              <a:cxnSpLocks/>
            </p:cNvCxnSpPr>
            <p:nvPr/>
          </p:nvCxnSpPr>
          <p:spPr>
            <a:xfrm>
              <a:off x="463694" y="4795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تجمع مصممي الفلاتر – Telegram">
            <a:extLst>
              <a:ext uri="{FF2B5EF4-FFF2-40B4-BE49-F238E27FC236}">
                <a16:creationId xmlns:a16="http://schemas.microsoft.com/office/drawing/2014/main" id="{BD91C575-5EE5-4450-BC88-C58E45D6E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5"/>
          <a:stretch/>
        </p:blipFill>
        <p:spPr bwMode="auto">
          <a:xfrm>
            <a:off x="2992705" y="2769181"/>
            <a:ext cx="2814652" cy="29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8C59F1-B3C9-4CB2-B0EC-A66489B46571}"/>
              </a:ext>
            </a:extLst>
          </p:cNvPr>
          <p:cNvSpPr/>
          <p:nvPr/>
        </p:nvSpPr>
        <p:spPr>
          <a:xfrm>
            <a:off x="0" y="5420963"/>
            <a:ext cx="9144000" cy="14319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18" descr="Download free 3D printer files Hyperboloid Pencil Holder ・ Cults">
            <a:extLst>
              <a:ext uri="{FF2B5EF4-FFF2-40B4-BE49-F238E27FC236}">
                <a16:creationId xmlns:a16="http://schemas.microsoft.com/office/drawing/2014/main" id="{E0FF0370-7BC1-45FC-B81A-D8F75B64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25" b="91875" l="10000" r="90000">
                        <a14:foregroundMark x1="43333" y1="10417" x2="43333" y2="10417"/>
                        <a14:foregroundMark x1="53542" y1="9375" x2="53542" y2="9375"/>
                        <a14:foregroundMark x1="31250" y1="7917" x2="31250" y2="7917"/>
                        <a14:foregroundMark x1="41875" y1="7500" x2="41875" y2="7500"/>
                        <a14:foregroundMark x1="52708" y1="7083" x2="52708" y2="7083"/>
                        <a14:foregroundMark x1="41458" y1="6875" x2="41458" y2="6875"/>
                        <a14:foregroundMark x1="41250" y1="91875" x2="41250" y2="91875"/>
                        <a14:foregroundMark x1="63125" y1="6667" x2="63125" y2="6667"/>
                        <a14:foregroundMark x1="52500" y1="5625" x2="52500" y2="5625"/>
                        <a14:foregroundMark x1="40833" y1="5625" x2="40833" y2="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2939" y="4650739"/>
            <a:ext cx="909431" cy="9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A4 paper stack mockup in 3d style Royalty Free Vector Image">
            <a:extLst>
              <a:ext uri="{FF2B5EF4-FFF2-40B4-BE49-F238E27FC236}">
                <a16:creationId xmlns:a16="http://schemas.microsoft.com/office/drawing/2014/main" id="{35492969-6618-4B14-840A-DF454C6E7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800" r="93200">
                        <a14:foregroundMark x1="9800" y1="31111" x2="9800" y2="31111"/>
                        <a14:foregroundMark x1="69500" y1="68333" x2="69500" y2="68333"/>
                        <a14:foregroundMark x1="87900" y1="60833" x2="87900" y2="60833"/>
                        <a14:foregroundMark x1="91400" y1="54722" x2="91400" y2="54722"/>
                        <a14:foregroundMark x1="93200" y1="58704" x2="79300" y2="63611"/>
                        <a14:foregroundMark x1="67900" y1="69722" x2="53300" y2="7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3956" b="19746"/>
          <a:stretch/>
        </p:blipFill>
        <p:spPr bwMode="auto">
          <a:xfrm>
            <a:off x="7476435" y="4704324"/>
            <a:ext cx="1800062" cy="1371600"/>
          </a:xfrm>
          <a:prstGeom prst="rect">
            <a:avLst/>
          </a:prstGeom>
          <a:noFill/>
          <a:effectLst>
            <a:reflection stA="45000" endPos="0" dist="50800" dir="5400000" sy="-100000" algn="bl" rotWithShape="0"/>
            <a:softEdge rad="0"/>
          </a:effectLst>
          <a:scene3d>
            <a:camera prst="orthographicFront">
              <a:rot lat="1200000" lon="0" rev="0"/>
            </a:camera>
            <a:lightRig rig="threePt" dir="t"/>
          </a:scene3d>
          <a:sp3d>
            <a:bevelB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person, table, white, snow&#10;&#10;Description automatically generated">
            <a:extLst>
              <a:ext uri="{FF2B5EF4-FFF2-40B4-BE49-F238E27FC236}">
                <a16:creationId xmlns:a16="http://schemas.microsoft.com/office/drawing/2014/main" id="{49C8B34A-3A11-43F2-976F-2D9D2C7D1C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16" b="93086" l="10000" r="90000">
                        <a14:foregroundMark x1="39615" y1="93333" x2="39615" y2="93333"/>
                        <a14:foregroundMark x1="43462" y1="93827" x2="43462" y2="93827"/>
                        <a14:foregroundMark x1="44231" y1="92346" x2="44231" y2="92346"/>
                        <a14:foregroundMark x1="42564" y1="90864" x2="42564" y2="90864"/>
                        <a14:foregroundMark x1="34615" y1="92099" x2="34615" y2="92099"/>
                        <a14:foregroundMark x1="34487" y1="91358" x2="34487" y2="91358"/>
                        <a14:foregroundMark x1="44872" y1="7160" x2="44872" y2="7160"/>
                        <a14:foregroundMark x1="38974" y1="2963" x2="38974" y2="2963"/>
                        <a14:foregroundMark x1="38974" y1="2716" x2="38974" y2="2716"/>
                        <a14:foregroundMark x1="38974" y1="2716" x2="38974" y2="2716"/>
                        <a14:foregroundMark x1="38974" y1="2716" x2="38974" y2="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3" r="21823"/>
          <a:stretch/>
        </p:blipFill>
        <p:spPr>
          <a:xfrm>
            <a:off x="7835738" y="4879283"/>
            <a:ext cx="928623" cy="10065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19D319-4AA3-4957-93F2-D893495F6DFF}"/>
              </a:ext>
            </a:extLst>
          </p:cNvPr>
          <p:cNvSpPr txBox="1"/>
          <p:nvPr/>
        </p:nvSpPr>
        <p:spPr>
          <a:xfrm>
            <a:off x="1533070" y="1728783"/>
            <a:ext cx="60208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خَ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رَجَ 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لِدٌ إِلى خ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يْمَةِ 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لي .</a:t>
            </a:r>
            <a:endParaRPr kumimoji="0" lang="ar-BH" sz="48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2400" b="1" i="0" u="none" strike="noStrike" kern="1200" cap="none" spc="0" normalizeH="0" baseline="0" noProof="0" dirty="0">
              <a:ln w="0">
                <a:noFill/>
              </a:ln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1399217" y="1076117"/>
            <a:ext cx="597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دقيقة لقراءة </a:t>
            </a:r>
            <a:r>
              <a:rPr kumimoji="0" lang="ar-BH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الجملة 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مربع نص 1">
            <a:extLst>
              <a:ext uri="{FF2B5EF4-FFF2-40B4-BE49-F238E27FC236}">
                <a16:creationId xmlns:a16="http://schemas.microsoft.com/office/drawing/2014/main" id="{19EC2E89-7E52-427A-812B-68ACE5B42D27}"/>
              </a:ext>
            </a:extLst>
          </p:cNvPr>
          <p:cNvSpPr txBox="1"/>
          <p:nvPr/>
        </p:nvSpPr>
        <p:spPr>
          <a:xfrm>
            <a:off x="4969462" y="-2816"/>
            <a:ext cx="4174538" cy="71558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الجملة : </a:t>
            </a:r>
          </a:p>
        </p:txBody>
      </p:sp>
      <p:pic>
        <p:nvPicPr>
          <p:cNvPr id="37" name="y2mate.com - 1 Minute Timer_x6ggW8ei0yU_1080pFHR">
            <a:hlinkClick r:id="" action="ppaction://media"/>
            <a:extLst>
              <a:ext uri="{FF2B5EF4-FFF2-40B4-BE49-F238E27FC236}">
                <a16:creationId xmlns:a16="http://schemas.microsoft.com/office/drawing/2014/main" id="{0F3F39E0-EFCE-42DC-97D5-C2FC7AE84D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1" end="1925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73" y="4343336"/>
            <a:ext cx="1705053" cy="10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251520" y="0"/>
            <a:ext cx="889248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82760" y="3848290"/>
            <a:ext cx="6277340" cy="1092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نشيد / حرف الخاء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6036A2-19CF-42D1-A83A-7562F7060CD2}"/>
              </a:ext>
            </a:extLst>
          </p:cNvPr>
          <p:cNvGrpSpPr/>
          <p:nvPr/>
        </p:nvGrpSpPr>
        <p:grpSpPr>
          <a:xfrm>
            <a:off x="3840236" y="5373216"/>
            <a:ext cx="1955899" cy="1189552"/>
            <a:chOff x="-4648200" y="2819400"/>
            <a:chExt cx="1949355" cy="1066801"/>
          </a:xfrm>
        </p:grpSpPr>
        <p:pic>
          <p:nvPicPr>
            <p:cNvPr id="6" name="Picture 4" descr="2 clipart min, 2 min Transparent FREE for download on ...">
              <a:extLst>
                <a:ext uri="{FF2B5EF4-FFF2-40B4-BE49-F238E27FC236}">
                  <a16:creationId xmlns:a16="http://schemas.microsoft.com/office/drawing/2014/main" id="{3CE47591-4C08-4275-9235-2189BD067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6013C-5220-4762-9966-D0FFD6D55FB8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دقائق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BC12527-3AF0-45BF-8631-47F10B70B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16832"/>
            <a:ext cx="4680520" cy="19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062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312</Words>
  <Application>Microsoft Office PowerPoint</Application>
  <PresentationFormat>On-screen Show (4:3)</PresentationFormat>
  <Paragraphs>85</Paragraphs>
  <Slides>34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Calibri</vt:lpstr>
      <vt:lpstr>Calibri Light</vt:lpstr>
      <vt:lpstr>Microsoft Sans Serif</vt:lpstr>
      <vt:lpstr>Times New Roman</vt:lpstr>
      <vt:lpstr>Wingdings</vt:lpstr>
      <vt:lpstr>نسق Office</vt:lpstr>
      <vt:lpstr>1_نسق Office</vt:lpstr>
      <vt:lpstr>4_Office Theme</vt:lpstr>
      <vt:lpstr>تصميم افتراضي</vt:lpstr>
      <vt:lpstr>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258</cp:revision>
  <dcterms:created xsi:type="dcterms:W3CDTF">2020-03-23T18:31:31Z</dcterms:created>
  <dcterms:modified xsi:type="dcterms:W3CDTF">2021-10-13T16:00:23Z</dcterms:modified>
</cp:coreProperties>
</file>