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95" r:id="rId2"/>
    <p:sldMasterId id="2147483951" r:id="rId3"/>
    <p:sldMasterId id="2147483976" r:id="rId4"/>
    <p:sldMasterId id="2147483990" r:id="rId5"/>
    <p:sldMasterId id="2147484004" r:id="rId6"/>
  </p:sldMasterIdLst>
  <p:notesMasterIdLst>
    <p:notesMasterId r:id="rId66"/>
  </p:notesMasterIdLst>
  <p:sldIdLst>
    <p:sldId id="3955" r:id="rId7"/>
    <p:sldId id="4997" r:id="rId8"/>
    <p:sldId id="5521" r:id="rId9"/>
    <p:sldId id="5582" r:id="rId10"/>
    <p:sldId id="5569" r:id="rId11"/>
    <p:sldId id="258" r:id="rId12"/>
    <p:sldId id="260" r:id="rId13"/>
    <p:sldId id="5570" r:id="rId14"/>
    <p:sldId id="265" r:id="rId15"/>
    <p:sldId id="268" r:id="rId16"/>
    <p:sldId id="5583" r:id="rId17"/>
    <p:sldId id="5571" r:id="rId18"/>
    <p:sldId id="5514" r:id="rId19"/>
    <p:sldId id="3948" r:id="rId20"/>
    <p:sldId id="5584" r:id="rId21"/>
    <p:sldId id="5403" r:id="rId22"/>
    <p:sldId id="3471" r:id="rId23"/>
    <p:sldId id="5585" r:id="rId24"/>
    <p:sldId id="4230" r:id="rId25"/>
    <p:sldId id="1165" r:id="rId26"/>
    <p:sldId id="5487" r:id="rId27"/>
    <p:sldId id="5542" r:id="rId28"/>
    <p:sldId id="5591" r:id="rId29"/>
    <p:sldId id="350" r:id="rId30"/>
    <p:sldId id="5489" r:id="rId31"/>
    <p:sldId id="5581" r:id="rId32"/>
    <p:sldId id="402" r:id="rId33"/>
    <p:sldId id="5572" r:id="rId34"/>
    <p:sldId id="5586" r:id="rId35"/>
    <p:sldId id="3934" r:id="rId36"/>
    <p:sldId id="3476" r:id="rId37"/>
    <p:sldId id="397" r:id="rId38"/>
    <p:sldId id="5513" r:id="rId39"/>
    <p:sldId id="5573" r:id="rId40"/>
    <p:sldId id="5574" r:id="rId41"/>
    <p:sldId id="404" r:id="rId42"/>
    <p:sldId id="5587" r:id="rId43"/>
    <p:sldId id="271" r:id="rId44"/>
    <p:sldId id="272" r:id="rId45"/>
    <p:sldId id="5590" r:id="rId46"/>
    <p:sldId id="427" r:id="rId47"/>
    <p:sldId id="428" r:id="rId48"/>
    <p:sldId id="5575" r:id="rId49"/>
    <p:sldId id="349" r:id="rId50"/>
    <p:sldId id="5527" r:id="rId51"/>
    <p:sldId id="266" r:id="rId52"/>
    <p:sldId id="5576" r:id="rId53"/>
    <p:sldId id="5588" r:id="rId54"/>
    <p:sldId id="5491" r:id="rId55"/>
    <p:sldId id="5577" r:id="rId56"/>
    <p:sldId id="5495" r:id="rId57"/>
    <p:sldId id="5589" r:id="rId58"/>
    <p:sldId id="465" r:id="rId59"/>
    <p:sldId id="5578" r:id="rId60"/>
    <p:sldId id="5579" r:id="rId61"/>
    <p:sldId id="5580" r:id="rId62"/>
    <p:sldId id="5055" r:id="rId63"/>
    <p:sldId id="5472" r:id="rId64"/>
    <p:sldId id="26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DD"/>
    <a:srgbClr val="FFEDB9"/>
    <a:srgbClr val="FF97FF"/>
    <a:srgbClr val="BDF7AF"/>
    <a:srgbClr val="FFF1C9"/>
    <a:srgbClr val="FFFAEB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86481" autoAdjust="0"/>
  </p:normalViewPr>
  <p:slideViewPr>
    <p:cSldViewPr snapToGrid="0">
      <p:cViewPr varScale="1">
        <p:scale>
          <a:sx n="72" d="100"/>
          <a:sy n="72" d="100"/>
        </p:scale>
        <p:origin x="61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6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B5266-9135-486F-ABBB-4266BB5224E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D86B-2088-4EE8-86D7-41DB4EED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6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5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6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4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4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4 Segments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6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6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FD86B-2088-4EE8-86D7-41DB4EED84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0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A6D0E-7B62-4485-948C-86240330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023A-7E6F-4F64-9BE2-47E67F287A04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34B6E-07B2-475D-AF2B-A22FDDD3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3C7BE-2372-4C6A-AF18-6663ECB1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71F8-2D85-4A8B-9E31-5A23E12AD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66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E52D4-94AD-4A98-96DE-2F708C2E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FF333-D4E3-436C-9039-B92A5BAD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26A00-8100-4A88-8BD0-AF6AFAE38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F1F9C-5D19-4C32-9B6B-B2E294B6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6AC12-1CC1-4276-957C-455320BB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CE8D0-06F9-46EC-9F06-6623F89E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F82D-E356-4472-A6DA-3A0C88B3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8F71B1-EB03-4C44-9571-7CDBBB3AA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3E8A4-D565-4CF5-B2DE-9374D3B51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D7E5D-A313-4AD6-83EA-85D58E5C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D63E7-99C8-4E7F-A0D7-51F3ECDE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AD2DB-D768-43FC-90A2-2B7C7FB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4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6BA5-5501-4113-B093-73C64CC1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D2709-8F5E-4977-9F92-F344AD2C9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89FEF-5DE9-456B-B70D-32FE3767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0234E-62B0-4AC2-9182-CF1262BC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38083-3EEF-4EA7-A4A4-8BBE8E96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50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791A9-972A-4332-AB95-93D4AC599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4260E-F419-4962-95D5-F09C562E0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323C2-FCF1-40E2-921B-36BC86EA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369E-F9BF-4827-B0D6-C907FC57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33492-BEED-4F61-AA14-8DC7069C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72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27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0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6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9181-740E-4868-816A-6FCA15853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1AE89-755F-4DAA-9C0C-7B0F0BE1E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2A820-CBD8-4942-BC51-6B7DB160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023A-7E6F-4F64-9BE2-47E67F287A04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C12F7-8037-4943-A1FA-5BC25ED3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068A0-17BF-4A3B-8687-3FE3F713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71F8-2D85-4A8B-9E31-5A23E12AD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251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8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9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2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4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8" y="2995523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350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5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7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631853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570C64-0070-4966-93AE-06E844603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EE1B1F7-6753-47CC-BEA8-654789D6F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C8881A-B5EF-4AAC-8492-A2EE4A3F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9B4C21-1F64-45A1-8FA3-CD434DC0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477991-E06F-4248-AA1C-EC4ADC11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7FC488-FC79-40D9-88B8-CC2E6C6C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E228E8-4721-4DD3-9407-F34C43D45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B3C8C7-4A3C-409E-9BD2-544ED30E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4B1983-891F-4BB4-8B13-24E3135B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1076D1-556E-4107-BBC0-60BA428C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8878FB-D281-4DD7-AFAB-4BAB6595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661F931-23E3-4F52-A277-8F178E8CE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65E078-7BB6-4439-A032-7705C0745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432010-40B3-4729-AF57-3F7D51F9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E3D356-603A-43ED-A7E7-1E4C29EB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8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3E69B-F356-4B21-A30A-88ABA188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8B8A3CD-21D4-4E35-B6D9-C48DE183A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30E719D-2121-4A54-9504-65E9FA958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BAFE1D-B298-4CA3-9345-A494C2D4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A57EAC-258F-4DC4-BB8A-5834F079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58693A-C615-4194-A6F7-9A226196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747D-AAAC-4109-A6ED-085B57A66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46EA0-1549-41BF-BD22-8DED40324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C9DB4-86CC-470A-94A2-7817F27F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6795-463D-4096-8B45-3E4ABF9F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D57A2-E28C-4052-977B-D03AA5F7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92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C39929-CE55-49EF-9153-C67306A5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3FE027-9D4C-49EC-A1F6-64D73B97B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4DB422B-0565-486A-8FD9-0257C9DFB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5538291-CCBA-4DCE-A085-A4EEA30CA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77FD351-DDEE-4F2D-8EB4-4FD207053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6CA8A4A-2105-47A8-9F77-507074B0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8F1EA37-B098-49B4-812B-4EF4ADF5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758F904-BB50-4B46-A655-A7F623A6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5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DA917D-D6DD-45A5-B564-0D4A6579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E7C290-9AED-46E5-BF15-02E3FCF2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F92A152-B615-4DB9-81D7-F9F78902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0A73CA7-695F-45EB-B4CA-D5232FB6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7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FDD1D32-7AAA-457B-BB9C-AB5BE623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0A3E819-D1DC-4D11-A322-68DAD892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B412A6E-836F-49CB-A9B4-96FF5F43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8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647DEE-C2D1-489C-9C0A-4F87FBD1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9036D0-0714-47F3-9F7A-D1B379EA7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CA8997-3BF8-40F2-AC4E-AAB51824F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A40513-BBAF-4CA6-8599-7C6FE08D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E5EBDE-1D6E-4008-8CF7-ED22B96C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28366E2-22E5-4C19-9007-4D3C6329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E1B0E3-8E6B-4C92-B2A7-AED4A4F3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451884F-9C92-4543-9B5B-BC3E28D12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4514BC1-857B-46D7-94B8-A90F54A32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C3AF47-0792-4E72-B921-AB8B31BDC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5A8C873-172F-42C5-9768-20872DAD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C76EE3-782D-4CD9-A6ED-00D84287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9F7A41-2249-464D-A589-BB6A0346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6A5CAA0-131A-44FE-96AC-DD00BFD1A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5589D8-CCE6-4AD8-9978-95179995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7A725B-11DD-418B-9403-9D059D58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C7A16D-C1BB-4089-BEC3-25B33D2C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FF18F48-FA7F-4832-A158-289580A09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B77E26A-1DE7-476F-9182-19537D983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901BF1-9BB9-4CF3-A605-E2CB1051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E37481-3965-4250-8DA8-41AE519F4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A216B9-E243-4F8D-B268-E24C7AB3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D452-D81B-4240-B8C0-B2D38E8E5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860BE-DBF7-4C72-95E9-9962C63FB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15737-9D45-4534-85C4-A066F748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83AAA-494F-419B-BDCF-90A11DFF1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6EC8B-86AB-44FD-954E-AC000918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57824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102C-4D3D-4348-8193-025D966F8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8626A-2BDD-4187-9909-31CC141E0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3D536-6036-4342-B47C-FCD9A42A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4EB6-BC7B-4D39-AC23-C19D80E09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8CF4D-E7F3-4DA0-A776-2BED0DB4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54458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98246-3C3C-4A6E-86DE-8361C960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CFE87-F584-4AEE-BF56-401BBE616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0DD36-04CE-43AF-A1BE-0325911F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3F6BC-F2A1-4D9C-B5AF-1DED0C693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FB94-8629-4EFD-9068-D7A9EC27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4168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DD2A-DBF2-4BEA-9DE1-B1F37516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547B3-1257-485E-BDE9-FACDE796B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9797-9A93-4829-A807-C4898239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59659-31BB-47EC-853F-51D188FB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8365-75E0-4485-990A-409B612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434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A4B7-4BBA-43AC-AF80-68064080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29F7-8188-446D-BA5B-A27F8F690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67101-7CB4-4B38-9A9D-AAC2B8261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7E0ED-3F16-4DEF-90BA-E3E29CA6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8B34A-063A-40F1-89B8-8A077082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AC69B-4436-4985-A850-6A0F53FE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68325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AD141-3D0A-4F7A-BAFF-B308726D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4F577-C71F-4ADA-B421-E66CD12ED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C58B2-373B-4781-AD19-992406524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BDB71-60DD-477E-A65B-4697D8F7F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A9A13-039C-4D18-91F0-1E362ABEF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B2C641-FB56-4D97-BD52-3548CAE4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7CE90-4A3F-4A81-B57A-9F65F09B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D07C5-354A-469A-A9D5-E863EDD4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74708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B320-221D-4A62-849D-EDFDC543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C8CAEE-05EE-4EB4-8CC3-CFAE414D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66CDE-39C0-4C01-8B50-161BFFBC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7B752-E5E4-4FC3-9CEF-CF8D01B4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43360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540B1-8096-4E92-9456-EFF37973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95A7A-C2A8-4076-B748-280BA6BC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21E08-4B79-4D3B-BBD9-BF1E8476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17665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4804B-A663-4286-B9C0-1426E93C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3B2DC-6FD9-4849-A75E-56F76318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DF802-7F48-4474-9D6C-7CC4E86DC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80498-66D1-4481-B1B2-7E979407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3D49B-DE49-4F6C-A367-E0CEEA41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333DB-030A-4EF3-9D17-DF69B4F0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61580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0BF30-72A5-4B4E-8E91-DE676D83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428AA-903F-46E1-91FD-806FB3319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DC20F-0E7E-445A-A8E5-DC3E030AB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2F589-45F2-42F9-B3EA-4760B1F5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DD5D5-5062-4C89-A0B9-E3CFD67F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18C97-BEF9-436C-97FD-87C95B0D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97956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D72C-E943-4461-BFFB-99D73B56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02950-9B97-4679-B54F-74E54FC4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927EE-A9CC-4364-9C79-FB6054DB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99603-D38F-4FAA-A8AB-003C2DD9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8A486-FFA4-4B84-AD99-A9B7865B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97715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35DD6-EF91-458C-8A30-49DEF4CD3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C3853-8403-4ADF-B2DB-D35CE7CD8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9F8A-4CD1-46C2-8649-1D90D745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B872E-89DA-4F27-8EAA-9B05ADDB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97055-93BE-4FB1-8D7B-3B5FE37A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14294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1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44784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51DF-9AF4-47CA-9BF2-4BE503A9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E3694-5984-4255-8B72-65B507E46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4B992-4A52-4985-A079-94D9F8FD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832CC-76CD-4E7F-9DF8-28862905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DABC4-9715-4378-847A-0EEFF21D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01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028692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4277180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305516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497678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962089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78433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1244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060747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69381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18655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76B9-5498-4BDD-9A8E-9CFFF2BA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F3A61-6D75-43BE-B79B-75667E36E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0F22B-D94B-42EF-8C8B-CD43A4E5D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BCFC3-D5F3-4625-A7CA-94BF393D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64848-7815-4A73-84F2-A3164FA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A1494-5A17-47F8-8FC0-6FF8BDEC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6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D877-38B0-45C0-BB74-D42E8553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C26C-0678-466A-9956-932528132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D425C-E28D-461B-A87D-03ACA2FE5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92720-7518-42BE-A796-825DC242E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3AC98-A04C-4461-98F3-4AE724343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47834-0963-4686-B412-4DCD3265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947ED-BFB4-4E64-A316-CDFFDA92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036A0-4337-4C86-A94A-2E2C9245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8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F0EEA-827D-4E32-99C5-62898CDD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44F71-FAFE-4454-890B-791244B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4223A-5876-48D8-8061-306E0029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E15E7-6167-444F-AD53-D97356CE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D0114-CC35-47C0-947E-4F500F7C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31F58-D9C0-40B8-981F-A4E93558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6C760-B613-45D9-9B60-EC24B14B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11538426" y="236686"/>
            <a:ext cx="480695" cy="47950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2" tIns="22851" rIns="45702" bIns="22851"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87164" y="303535"/>
            <a:ext cx="397759" cy="315418"/>
          </a:xfrm>
          <a:prstGeom prst="rect">
            <a:avLst/>
          </a:prstGeom>
          <a:noFill/>
        </p:spPr>
        <p:txBody>
          <a:bodyPr wrap="none" lIns="91387" tIns="45694" rIns="91387" bIns="45694" rtlCol="0">
            <a:spAutoFit/>
          </a:bodyPr>
          <a:lstStyle/>
          <a:p>
            <a:pPr algn="ctr"/>
            <a:fld id="{260E2A6B-A809-4840-BF14-8648BC0BDF87}" type="slidenum">
              <a:rPr lang="id-ID" sz="145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145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4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F1683A-311F-48D6-8D25-D6BD2C5C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347E-083A-448D-B16E-A8597A40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9D24-BC7A-41DB-B2ED-8B7723815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E1EA3-0001-4278-A0E3-10E7AA996300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8E936-6726-4A9B-82D9-03CB572BA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C2EC8-098D-44B3-9DBA-64868B2D6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9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B77F-AE91-4C6B-914E-AAE2E479179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3D12149-F1FD-4A69-876D-1ACD254B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F8A397A-F183-4144-838B-C0A8EDEF4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28FCA9-FF97-4CAD-B876-7FC7D2334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E9F7-A4C6-44FC-AD72-8B2F8E5DE0C2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632659-3D2C-4BA2-A46F-DF1A59977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3E74A4-E2E9-44A3-B54F-C595D4EAD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95396-EED1-4DC3-8A34-3807DD72C69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EXPO 2020 Dubai | Topic Areas | Siemens Global">
            <a:extLst>
              <a:ext uri="{FF2B5EF4-FFF2-40B4-BE49-F238E27FC236}">
                <a16:creationId xmlns:a16="http://schemas.microsoft.com/office/drawing/2014/main" id="{6AB3716B-BA30-4062-B7F5-1FD76E6E74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DE1A04E-CAA6-49EE-91B8-C09E27EFAFFB}"/>
              </a:ext>
            </a:extLst>
          </p:cNvPr>
          <p:cNvSpPr txBox="1"/>
          <p:nvPr userDrawn="1"/>
        </p:nvSpPr>
        <p:spPr>
          <a:xfrm>
            <a:off x="9793357" y="44801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latin typeface="Kharabeesh" panose="01000000000000000000" pitchFamily="2" charset="-78"/>
                <a:cs typeface="Kharabeesh" panose="01000000000000000000" pitchFamily="2" charset="-78"/>
              </a:rPr>
              <a:t>تصميم: زياد محمد</a:t>
            </a:r>
            <a:endParaRPr lang="en-GB" sz="2400" b="1" dirty="0">
              <a:latin typeface="Kharabeesh" panose="01000000000000000000" pitchFamily="2" charset="-78"/>
              <a:cs typeface="Kharabeesh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57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10564-527F-4326-AAB0-79FE4A0B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88D74-5500-41EA-8488-9B6A14CAB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0C13C-0AA2-4564-A1B3-D435BD902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52609-5006-414E-8F9A-E4A94D9C3F08}" type="datetimeFigureOut">
              <a:rPr lang="en-AE" smtClean="0"/>
              <a:t>10/09/2021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07B6-BD54-4100-A70B-46D68ECED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3EA71-3969-49E2-A0CE-1231E8884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32F67-6109-427E-A526-33BB91DBFF0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4454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CE47-EEF2-4940-953A-8C8E6BAB0F79}" type="datetimeFigureOut">
              <a:rPr lang="ar-KW" smtClean="0"/>
              <a:t>03/03/1443</a:t>
            </a:fld>
            <a:endParaRPr lang="ar-K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4A63-9C71-493D-9F3B-F3EEAFE427E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73872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8.jpeg"/><Relationship Id="rId26" Type="http://schemas.microsoft.com/office/2007/relationships/hdphoto" Target="../media/hdphoto2.wdp"/><Relationship Id="rId3" Type="http://schemas.microsoft.com/office/2007/relationships/hdphoto" Target="../media/hdphoto1.wdp"/><Relationship Id="rId21" Type="http://schemas.openxmlformats.org/officeDocument/2006/relationships/slide" Target="slide9.xml"/><Relationship Id="rId7" Type="http://schemas.openxmlformats.org/officeDocument/2006/relationships/slide" Target="slide1.xml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5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openxmlformats.org/officeDocument/2006/relationships/image" Target="../media/image16.jpe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2.jpeg"/><Relationship Id="rId5" Type="http://schemas.openxmlformats.org/officeDocument/2006/relationships/image" Target="../media/image7.png"/><Relationship Id="rId15" Type="http://schemas.openxmlformats.org/officeDocument/2006/relationships/slide" Target="slide59.xml"/><Relationship Id="rId23" Type="http://schemas.openxmlformats.org/officeDocument/2006/relationships/slide" Target="slide7.xml"/><Relationship Id="rId28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1.png"/><Relationship Id="rId27" Type="http://schemas.openxmlformats.org/officeDocument/2006/relationships/hyperlink" Target="https://www.google.com/url?sa=i&amp;rct=j&amp;q=&amp;esrc=s&amp;source=images&amp;cd=&amp;cad=rja&amp;uact=8&amp;ved=2ahUKEwjGuZ73ltLgAhUcBWMBHRvTB6oQjRx6BAgBEAU&amp;url=https://www.alroeya.ae/275874/&amp;psig=AOvVaw2VzCwF3bAjADpxHgsbLPFT&amp;ust=1551022211899459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3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11" Type="http://schemas.openxmlformats.org/officeDocument/2006/relationships/image" Target="../media/image49.gif"/><Relationship Id="rId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gif"/><Relationship Id="rId11" Type="http://schemas.openxmlformats.org/officeDocument/2006/relationships/image" Target="../media/image48.png"/><Relationship Id="rId5" Type="http://schemas.openxmlformats.org/officeDocument/2006/relationships/image" Target="../media/image56.jpg"/><Relationship Id="rId10" Type="http://schemas.openxmlformats.org/officeDocument/2006/relationships/audio" Target="../media/audio1.wav"/><Relationship Id="rId4" Type="http://schemas.openxmlformats.org/officeDocument/2006/relationships/image" Target="../media/image55.jp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1.wav"/><Relationship Id="rId5" Type="http://schemas.openxmlformats.org/officeDocument/2006/relationships/image" Target="../media/image6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gif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Relationship Id="rId1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gi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2.png"/><Relationship Id="rId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afs.me/competitions/FIFA17/tournaments/19" TargetMode="External"/><Relationship Id="rId7" Type="http://schemas.openxmlformats.org/officeDocument/2006/relationships/image" Target="../media/image60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77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1.wav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microsoft.com/office/2007/relationships/hdphoto" Target="../media/hdphoto6.wdp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audio" Target="../media/audio2.wav"/><Relationship Id="rId7" Type="http://schemas.openxmlformats.org/officeDocument/2006/relationships/image" Target="../media/image8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emf"/><Relationship Id="rId5" Type="http://schemas.openxmlformats.org/officeDocument/2006/relationships/image" Target="../media/image81.jpg"/><Relationship Id="rId4" Type="http://schemas.openxmlformats.org/officeDocument/2006/relationships/image" Target="../media/image80.jpeg"/><Relationship Id="rId9" Type="http://schemas.openxmlformats.org/officeDocument/2006/relationships/image" Target="../media/image5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88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89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1.wav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9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microsoft.com/office/2007/relationships/hdphoto" Target="../media/hdphoto9.wdp"/><Relationship Id="rId4" Type="http://schemas.openxmlformats.org/officeDocument/2006/relationships/image" Target="../media/image94.jpg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5.png"/><Relationship Id="rId7" Type="http://schemas.openxmlformats.org/officeDocument/2006/relationships/image" Target="../media/image101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0.png"/><Relationship Id="rId11" Type="http://schemas.openxmlformats.org/officeDocument/2006/relationships/audio" Target="../media/audio1.wav"/><Relationship Id="rId5" Type="http://schemas.openxmlformats.org/officeDocument/2006/relationships/image" Target="../media/image99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5.wav"/><Relationship Id="rId7" Type="http://schemas.openxmlformats.org/officeDocument/2006/relationships/image" Target="../media/image10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11" Type="http://schemas.openxmlformats.org/officeDocument/2006/relationships/audio" Target="../media/audio1.wav"/><Relationship Id="rId5" Type="http://schemas.openxmlformats.org/officeDocument/2006/relationships/image" Target="../media/image95.png"/><Relationship Id="rId10" Type="http://schemas.microsoft.com/office/2007/relationships/hdphoto" Target="../media/hdphoto8.wdp"/><Relationship Id="rId4" Type="http://schemas.openxmlformats.org/officeDocument/2006/relationships/image" Target="../media/image94.jpg"/><Relationship Id="rId9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5.png"/><Relationship Id="rId7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0.xml"/><Relationship Id="rId6" Type="http://schemas.microsoft.com/office/2007/relationships/hdphoto" Target="../media/hdphoto11.wdp"/><Relationship Id="rId11" Type="http://schemas.openxmlformats.org/officeDocument/2006/relationships/audio" Target="../media/audio1.wav"/><Relationship Id="rId5" Type="http://schemas.openxmlformats.org/officeDocument/2006/relationships/image" Target="../media/image106.png"/><Relationship Id="rId10" Type="http://schemas.microsoft.com/office/2007/relationships/hdphoto" Target="../media/hdphoto8.wdp"/><Relationship Id="rId4" Type="http://schemas.microsoft.com/office/2007/relationships/hdphoto" Target="../media/hdphoto10.wdp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audio" Target="../media/audio1.wav"/><Relationship Id="rId3" Type="http://schemas.openxmlformats.org/officeDocument/2006/relationships/image" Target="../media/image94.jpg"/><Relationship Id="rId7" Type="http://schemas.openxmlformats.org/officeDocument/2006/relationships/image" Target="../media/image108.png"/><Relationship Id="rId12" Type="http://schemas.openxmlformats.org/officeDocument/2006/relationships/image" Target="../media/image111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0.xml"/><Relationship Id="rId6" Type="http://schemas.microsoft.com/office/2007/relationships/hdphoto" Target="../media/hdphoto7.wdp"/><Relationship Id="rId11" Type="http://schemas.openxmlformats.org/officeDocument/2006/relationships/image" Target="../media/image110.png"/><Relationship Id="rId5" Type="http://schemas.openxmlformats.org/officeDocument/2006/relationships/image" Target="../media/image95.png"/><Relationship Id="rId10" Type="http://schemas.openxmlformats.org/officeDocument/2006/relationships/image" Target="../media/image109.png"/><Relationship Id="rId4" Type="http://schemas.openxmlformats.org/officeDocument/2006/relationships/image" Target="../media/image107.jpeg"/><Relationship Id="rId9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89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73.png"/><Relationship Id="rId7" Type="http://schemas.openxmlformats.org/officeDocument/2006/relationships/image" Target="../media/image11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hyperlink" Target="https://nafs.me/competitions/FIFA17/tournaments/19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86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5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29.jp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png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png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google.ae/url?sa=i&amp;url=https://www.dreamstime.com/royalty-free-stock-images-wood-sign-board-hanging-rope-grass-mushrooms-illustration-image38953239&amp;psig=AOvVaw2EsQDllsOLWx3HwLiSlyz_&amp;ust=1586765862817000&amp;source=images&amp;cd=vfe&amp;ved=0CAIQjRxqFwoTCPjhstS54ugCFQAAAAAdAAAAABAT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59.gif"/><Relationship Id="rId5" Type="http://schemas.openxmlformats.org/officeDocument/2006/relationships/image" Target="../media/image33.jp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10" Type="http://schemas.openxmlformats.org/officeDocument/2006/relationships/image" Target="../media/image49.gif"/><Relationship Id="rId4" Type="http://schemas.openxmlformats.org/officeDocument/2006/relationships/image" Target="../media/image120.jpeg"/><Relationship Id="rId9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10" Type="http://schemas.openxmlformats.org/officeDocument/2006/relationships/image" Target="../media/image54.png"/><Relationship Id="rId4" Type="http://schemas.openxmlformats.org/officeDocument/2006/relationships/image" Target="../media/image127.gif"/><Relationship Id="rId9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slide" Target="slide10.xml"/><Relationship Id="rId7" Type="http://schemas.openxmlformats.org/officeDocument/2006/relationships/slide" Target="slide5.xml"/><Relationship Id="rId12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slide" Target="slide9.xml"/><Relationship Id="rId10" Type="http://schemas.openxmlformats.org/officeDocument/2006/relationships/slide" Target="slide7.xml"/><Relationship Id="rId4" Type="http://schemas.openxmlformats.org/officeDocument/2006/relationships/image" Target="../media/image42.png"/><Relationship Id="rId9" Type="http://schemas.openxmlformats.org/officeDocument/2006/relationships/slide" Target="slide3.xml"/><Relationship Id="rId14" Type="http://schemas.openxmlformats.org/officeDocument/2006/relationships/slide" Target="slide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351578"/>
            <a:ext cx="12192000" cy="1492898"/>
          </a:xfrm>
          <a:prstGeom prst="rect">
            <a:avLst/>
          </a:prstGeom>
        </p:spPr>
      </p:pic>
      <p:pic>
        <p:nvPicPr>
          <p:cNvPr id="4" name="Picture 2" descr="Free Clipart: Whiteboard | Mire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42" y="1515302"/>
            <a:ext cx="4451118" cy="29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An Office Des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4" y="4481144"/>
            <a:ext cx="3841043" cy="2514283"/>
          </a:xfrm>
          <a:prstGeom prst="rect">
            <a:avLst/>
          </a:prstGeom>
        </p:spPr>
      </p:pic>
      <p:pic>
        <p:nvPicPr>
          <p:cNvPr id="7" name="Picture 6" descr="Laptop Clip Art at Clker.com - vector clip art online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92">
            <a:off x="1115847" y="4177945"/>
            <a:ext cx="909950" cy="90841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7" y="399897"/>
            <a:ext cx="1235896" cy="61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77" y="491607"/>
            <a:ext cx="814435" cy="8441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8" y="81637"/>
            <a:ext cx="729826" cy="8785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Clipart - books - colour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88" y="4194402"/>
            <a:ext cx="573484" cy="573484"/>
          </a:xfrm>
          <a:prstGeom prst="rect">
            <a:avLst/>
          </a:prstGeom>
        </p:spPr>
      </p:pic>
      <p:pic>
        <p:nvPicPr>
          <p:cNvPr id="1028" name="Picture 4" descr="خريطة الإمارات العربية المتحدة - جولة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37" y="674689"/>
            <a:ext cx="1828799" cy="125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صحيفة الاتحاد - الجبال.. صاحبات المقام العال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2" name="Picture 8" descr="صحيفة الاتحاد - الجبال.. صاحبات المقام العالي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672" y="2253044"/>
            <a:ext cx="1610597" cy="9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في قلب الصحراء» سيرة الرجل الأحمر - فكر وفن - تراث - البيان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971" y="2240053"/>
            <a:ext cx="1588230" cy="10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050722" y="3264360"/>
            <a:ext cx="6286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الجبال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23534" y="3283990"/>
            <a:ext cx="8451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الصحراء</a:t>
            </a:r>
          </a:p>
        </p:txBody>
      </p:sp>
      <p:pic>
        <p:nvPicPr>
          <p:cNvPr id="1038" name="Picture 14" descr="مجسم الكرة الارضية - حجم صغير - متجر برونز قطر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1" y="3419130"/>
            <a:ext cx="829090" cy="12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الحديث إلى البحر علاج نفس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4" name="Picture 20" descr="كلمات عن البحر - المرسال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89" y="3680899"/>
            <a:ext cx="1464163" cy="9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السهول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4" y="3712729"/>
            <a:ext cx="1385926" cy="8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096160" y="4643755"/>
            <a:ext cx="6286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البحر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99454" y="4618317"/>
            <a:ext cx="8000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السهول</a:t>
            </a:r>
          </a:p>
        </p:txBody>
      </p:sp>
      <p:pic>
        <p:nvPicPr>
          <p:cNvPr id="1054" name="Picture 30" descr="Tapestry clip rug, Picture #1203839 tapestry clip ru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917">
            <a:off x="4064988" y="4794523"/>
            <a:ext cx="5085764" cy="284268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cKo EM GIF | Gfycat"/>
          <p:cNvPicPr>
            <a:picLocks noChangeAspect="1" noChangeArrowheads="1" noCrop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7" y="64554"/>
            <a:ext cx="1220270" cy="1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344976" y="2778134"/>
            <a:ext cx="1482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0753" y="3326956"/>
            <a:ext cx="18473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 flipV="1">
            <a:off x="873402" y="203504"/>
            <a:ext cx="1896183" cy="1223873"/>
            <a:chOff x="881213" y="1267206"/>
            <a:chExt cx="2058067" cy="1341223"/>
          </a:xfrm>
        </p:grpSpPr>
        <p:pic>
          <p:nvPicPr>
            <p:cNvPr id="42" name="Picture 57" descr="Picture 57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81213" y="1267206"/>
              <a:ext cx="1816292" cy="13412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TextBox 28">
              <a:hlinkClick r:id="rId21" action="ppaction://hlinksldjump"/>
            </p:cNvPr>
            <p:cNvSpPr txBox="1"/>
            <p:nvPr/>
          </p:nvSpPr>
          <p:spPr>
            <a:xfrm rot="10800000">
              <a:off x="1439989" y="1641852"/>
              <a:ext cx="1499291" cy="4047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  <a:hlinkClick r:id="rId21" action="ppaction://hlinksldjump"/>
                </a:rPr>
                <a:t>القوانين</a:t>
              </a: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</a:rPr>
                <a:t> الصفية</a:t>
              </a:r>
            </a:p>
          </p:txBody>
        </p:sp>
      </p:grpSp>
      <p:pic>
        <p:nvPicPr>
          <p:cNvPr id="1058" name="Picture 34" descr="8طرق بسيطة تستطيع تعزيز مناعتك ومواجهة كورونا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1" y="1499624"/>
            <a:ext cx="1823658" cy="12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9AC0E1B3-95DE-47F9-B0C6-B6EB83BA6C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298" y="3257411"/>
            <a:ext cx="1842868" cy="3738016"/>
          </a:xfrm>
          <a:prstGeom prst="rect">
            <a:avLst/>
          </a:prstGeom>
        </p:spPr>
      </p:pic>
      <p:pic>
        <p:nvPicPr>
          <p:cNvPr id="34" name="Picture 4" descr="Image result for ‫الشارقة و رأس الخيمة‬‎">
            <a:hlinkClick r:id="rId27"/>
            <a:extLst>
              <a:ext uri="{FF2B5EF4-FFF2-40B4-BE49-F238E27FC236}">
                <a16:creationId xmlns:a16="http://schemas.microsoft.com/office/drawing/2014/main" id="{0E3CEDE4-503F-4019-AC81-49B6A5AD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31321"/>
          <a:stretch/>
        </p:blipFill>
        <p:spPr bwMode="auto">
          <a:xfrm>
            <a:off x="4612227" y="477674"/>
            <a:ext cx="1039449" cy="8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AEF7E2DF-484F-4FFB-A509-60308184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571" y="1589473"/>
            <a:ext cx="445451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اليوم : الاحد النشيط 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التاريخ: 10-10-2021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صفي الرائع: الثالث الأساسي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المادة : الدراسات الاجتماعية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مدرسة </a:t>
            </a:r>
            <a:r>
              <a:rPr lang="ar-AE" altLang="en-US" sz="3200" b="1" dirty="0" err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أمامة</a:t>
            </a: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 بنت </a:t>
            </a:r>
            <a:r>
              <a:rPr lang="ar-AE" altLang="en-US" sz="3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أبي العاص</a:t>
            </a:r>
            <a:endParaRPr lang="en-US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AE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565BCE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اكتشف المفتاح الصحيح !</a:t>
            </a:r>
            <a:endParaRPr kumimoji="0" lang="en-AE" sz="2400" b="0" i="0" u="none" strike="noStrike" kern="1200" cap="none" spc="0" normalizeH="0" baseline="0" noProof="0" dirty="0">
              <a:ln>
                <a:noFill/>
              </a:ln>
              <a:solidFill>
                <a:srgbClr val="565BCE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4862945" y="785677"/>
            <a:ext cx="6650183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بالقوانين  واجب على الصغير والكبير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46653C-43C0-4848-B547-9942F6115C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1"/>
          <a:stretch/>
        </p:blipFill>
        <p:spPr>
          <a:xfrm rot="21058355">
            <a:off x="400268" y="292873"/>
            <a:ext cx="4805311" cy="68848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FC708F-BC29-4B63-A928-857948F6F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5" t="1951" r="64686" b="-1951"/>
          <a:stretch/>
        </p:blipFill>
        <p:spPr>
          <a:xfrm rot="21058355">
            <a:off x="985360" y="389774"/>
            <a:ext cx="4805311" cy="6884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875056" y="3851404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67868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8202898" y="5410411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8250122" y="2809963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جهات رسمية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7211715" y="2575921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6490806" y="4118016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العدالة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6" name="Action Button: Sound 1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40CD5DB7-05C1-4291-9ED7-F69E5B3B4428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638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42513 -0.2125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10625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42565 -0.2199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4263 0.179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8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42956 0.181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8073 -0.0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1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28516 -0.029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2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8FF1CBB-AE15-4BD7-B747-1C095D3D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682ED6B-E9EB-4118-A098-8027FA23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3D75E46-F0FC-44AE-9295-EFAEFE68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668000" y="-188913"/>
            <a:ext cx="14128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9C139FEE-2C97-44E5-8F6E-A402B5D81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414" y="2092326"/>
            <a:ext cx="6864889" cy="258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ar-AE" altLang="ar-AE" sz="5400" b="1" dirty="0">
                <a:solidFill>
                  <a:srgbClr val="000000"/>
                </a:solidFill>
                <a:highlight>
                  <a:srgbClr val="FFFF00"/>
                </a:highlight>
                <a:cs typeface="(AH) Manal Black" pitchFamily="2" charset="-78"/>
              </a:rPr>
              <a:t>التهيئة الحافزة...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AE" altLang="ar-AE" sz="5400" b="1" dirty="0">
                <a:solidFill>
                  <a:srgbClr val="000000"/>
                </a:solidFill>
                <a:cs typeface="(AH) Manal Black" pitchFamily="2" charset="-78"/>
              </a:rPr>
              <a:t>نشاهد الفيديو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AE" altLang="ar-AE" sz="5400" b="1" dirty="0">
                <a:solidFill>
                  <a:srgbClr val="000000"/>
                </a:solidFill>
                <a:cs typeface="(AH) Manal Black" pitchFamily="2" charset="-78"/>
              </a:rPr>
              <a:t>استراتيجية أشاهد-أدون -أشارك</a:t>
            </a:r>
            <a:endParaRPr lang="en-US" altLang="ar-AE" sz="5400" b="1" dirty="0">
              <a:solidFill>
                <a:srgbClr val="00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060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2" descr="صورة تحتوي على ميكروويف, الفرن, شاشة عرض, داخلي&#10;&#10;تم إنشاء الوصف تلقائياً">
            <a:extLst>
              <a:ext uri="{FF2B5EF4-FFF2-40B4-BE49-F238E27FC236}">
                <a16:creationId xmlns:a16="http://schemas.microsoft.com/office/drawing/2014/main" id="{907209C9-F218-4EF7-9F70-6359113F8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6511"/>
          <a:stretch/>
        </p:blipFill>
        <p:spPr>
          <a:xfrm>
            <a:off x="-1" y="-106017"/>
            <a:ext cx="12321915" cy="712966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113A2-7405-485F-913F-AA141D6F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308" y="-198120"/>
            <a:ext cx="4744192" cy="1143000"/>
          </a:xfrm>
        </p:spPr>
        <p:txBody>
          <a:bodyPr/>
          <a:lstStyle/>
          <a:p>
            <a:r>
              <a:rPr lang="ar-AE" dirty="0">
                <a:solidFill>
                  <a:schemeClr val="bg1"/>
                </a:solidFill>
              </a:rPr>
              <a:t>شاهد ودون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64104" y="4687886"/>
            <a:ext cx="19223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لنشاهد</a:t>
            </a:r>
          </a:p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هذا الفيديو </a:t>
            </a:r>
          </a:p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لنتعرف</a:t>
            </a:r>
          </a:p>
        </p:txBody>
      </p:sp>
      <p:pic>
        <p:nvPicPr>
          <p:cNvPr id="13" name="اجواء">
            <a:hlinkClick r:id="" action="ppaction://media"/>
            <a:extLst>
              <a:ext uri="{FF2B5EF4-FFF2-40B4-BE49-F238E27FC236}">
                <a16:creationId xmlns:a16="http://schemas.microsoft.com/office/drawing/2014/main" id="{66B21CBF-B7D4-4FB1-868D-F60193F715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0003" b="27520"/>
          <a:stretch/>
        </p:blipFill>
        <p:spPr>
          <a:xfrm>
            <a:off x="1052946" y="595745"/>
            <a:ext cx="8255000" cy="601287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C08B65-27E5-4800-A226-7C27780E05EC}"/>
              </a:ext>
            </a:extLst>
          </p:cNvPr>
          <p:cNvSpPr/>
          <p:nvPr/>
        </p:nvSpPr>
        <p:spPr>
          <a:xfrm>
            <a:off x="1565275" y="6051550"/>
            <a:ext cx="1196975" cy="755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FFB4A8-CC2E-41FC-86F3-4B93498F6B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84" r="5400" b="15692"/>
          <a:stretch/>
        </p:blipFill>
        <p:spPr>
          <a:xfrm>
            <a:off x="1724107" y="6064045"/>
            <a:ext cx="4800783" cy="781050"/>
          </a:xfrm>
          <a:prstGeom prst="rect">
            <a:avLst/>
          </a:prstGeom>
        </p:spPr>
      </p:pic>
      <p:pic>
        <p:nvPicPr>
          <p:cNvPr id="11" name="Picture 4" descr="نتيجة بحث الصور عن down clipart gif">
            <a:extLst>
              <a:ext uri="{FF2B5EF4-FFF2-40B4-BE49-F238E27FC236}">
                <a16:creationId xmlns:a16="http://schemas.microsoft.com/office/drawing/2014/main" id="{4A8A2965-1AFA-4BFB-8D0C-156400C25C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05" y="4979438"/>
            <a:ext cx="616477" cy="11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3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0D11BD3-3EEE-49EC-B968-D4DC6DEB2EE0}"/>
              </a:ext>
            </a:extLst>
          </p:cNvPr>
          <p:cNvSpPr/>
          <p:nvPr/>
        </p:nvSpPr>
        <p:spPr>
          <a:xfrm>
            <a:off x="0" y="-2"/>
            <a:ext cx="12192000" cy="68679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6D58A91-2C04-4FA0-B4FA-302D79EEEB6B}"/>
              </a:ext>
            </a:extLst>
          </p:cNvPr>
          <p:cNvSpPr txBox="1"/>
          <p:nvPr/>
        </p:nvSpPr>
        <p:spPr>
          <a:xfrm>
            <a:off x="-1060764" y="226788"/>
            <a:ext cx="954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rPr>
              <a:t> EXPO 2020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pic>
        <p:nvPicPr>
          <p:cNvPr id="1028" name="Picture 4" descr="معروضات تفاعلية في إكسبو 2020">
            <a:extLst>
              <a:ext uri="{FF2B5EF4-FFF2-40B4-BE49-F238E27FC236}">
                <a16:creationId xmlns:a16="http://schemas.microsoft.com/office/drawing/2014/main" id="{95ACD0E1-5651-455E-ADFD-97FE28C5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5" y="254829"/>
            <a:ext cx="2950064" cy="18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شخصيات إكسبو | إكسبو 2020 دب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9878C8-B5FA-4EC8-8B9F-961C6726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272" y="1360395"/>
            <a:ext cx="4944256" cy="27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PO 2020 now has its own mascots">
            <a:extLst>
              <a:ext uri="{FF2B5EF4-FFF2-40B4-BE49-F238E27FC236}">
                <a16:creationId xmlns:a16="http://schemas.microsoft.com/office/drawing/2014/main" id="{43EEE0FA-DDB8-4B29-BD7B-E00F25CC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87" y="3613761"/>
            <a:ext cx="3286385" cy="32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xpo 2020 Dubai GIFs - Find &amp;amp; Share on GIPHY">
            <a:extLst>
              <a:ext uri="{FF2B5EF4-FFF2-40B4-BE49-F238E27FC236}">
                <a16:creationId xmlns:a16="http://schemas.microsoft.com/office/drawing/2014/main" id="{DA419A80-FB0F-4A52-BEDD-A48F7EE19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2" y="3403314"/>
            <a:ext cx="3719496" cy="37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C68CDA-8341-47C8-99CD-9FF87A2FD2DB}"/>
              </a:ext>
            </a:extLst>
          </p:cNvPr>
          <p:cNvSpPr txBox="1"/>
          <p:nvPr/>
        </p:nvSpPr>
        <p:spPr>
          <a:xfrm>
            <a:off x="9966273" y="106490"/>
            <a:ext cx="1711377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/>
                <a:cs typeface="(AH) Manal Black" pitchFamily="2" charset="-78"/>
              </a:rPr>
              <a:t>مناقشة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2B0C41-FCDF-4F88-A769-EFA1421209C8}"/>
              </a:ext>
            </a:extLst>
          </p:cNvPr>
          <p:cNvSpPr/>
          <p:nvPr/>
        </p:nvSpPr>
        <p:spPr>
          <a:xfrm>
            <a:off x="1613991" y="733855"/>
            <a:ext cx="9207970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مناقشة الفيديو</a:t>
            </a:r>
          </a:p>
          <a:p>
            <a:pPr algn="ctr"/>
            <a:r>
              <a:rPr lang="ar-AE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من الجهة الرسمية في الفيديو </a:t>
            </a:r>
          </a:p>
          <a:p>
            <a:pPr algn="ctr"/>
            <a:r>
              <a:rPr lang="ar-AE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وما دورها</a:t>
            </a:r>
          </a:p>
          <a:p>
            <a:pPr algn="ctr"/>
            <a:r>
              <a:rPr lang="ar-AE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أشارك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E69FEFE6-70E4-405D-BE95-BA8DAC132B9D}"/>
              </a:ext>
            </a:extLst>
          </p:cNvPr>
          <p:cNvSpPr/>
          <p:nvPr/>
        </p:nvSpPr>
        <p:spPr>
          <a:xfrm>
            <a:off x="10821961" y="2915182"/>
            <a:ext cx="609341" cy="443749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12" name="IMG_4793">
            <a:hlinkClick r:id="" action="ppaction://media"/>
            <a:extLst>
              <a:ext uri="{FF2B5EF4-FFF2-40B4-BE49-F238E27FC236}">
                <a16:creationId xmlns:a16="http://schemas.microsoft.com/office/drawing/2014/main" id="{C6095060-A5A9-4E23-AF44-3E86C9BE6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7795" y="5034101"/>
            <a:ext cx="1327820" cy="12452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2113B-A3EB-434D-B305-AC01A8915975}"/>
              </a:ext>
            </a:extLst>
          </p:cNvPr>
          <p:cNvSpPr/>
          <p:nvPr/>
        </p:nvSpPr>
        <p:spPr>
          <a:xfrm>
            <a:off x="3168035" y="5837667"/>
            <a:ext cx="1196975" cy="755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9AE4BD-C6C5-4BCD-820A-F2D84B0A79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084" r="5400" b="15692"/>
          <a:stretch/>
        </p:blipFill>
        <p:spPr>
          <a:xfrm>
            <a:off x="3326867" y="5850162"/>
            <a:ext cx="4800783" cy="781050"/>
          </a:xfrm>
          <a:prstGeom prst="rect">
            <a:avLst/>
          </a:prstGeom>
        </p:spPr>
      </p:pic>
      <p:pic>
        <p:nvPicPr>
          <p:cNvPr id="15" name="Picture 4" descr="نتيجة بحث الصور عن down clipart gif">
            <a:extLst>
              <a:ext uri="{FF2B5EF4-FFF2-40B4-BE49-F238E27FC236}">
                <a16:creationId xmlns:a16="http://schemas.microsoft.com/office/drawing/2014/main" id="{B2700D1D-607C-4365-90B4-A9C5C4202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65" y="4765555"/>
            <a:ext cx="616477" cy="11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2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6BF182DE-C77A-42C5-AA4D-38D7E1A91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D016DA-511C-4FC4-A643-6B50446B439F}"/>
              </a:ext>
            </a:extLst>
          </p:cNvPr>
          <p:cNvGraphicFramePr>
            <a:graphicFrameLocks noGrp="1"/>
          </p:cNvGraphicFramePr>
          <p:nvPr/>
        </p:nvGraphicFramePr>
        <p:xfrm>
          <a:off x="2423208" y="406124"/>
          <a:ext cx="7520808" cy="19552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101">
                  <a:extLst>
                    <a:ext uri="{9D8B030D-6E8A-4147-A177-3AD203B41FA5}">
                      <a16:colId xmlns:a16="http://schemas.microsoft.com/office/drawing/2014/main" val="4116993542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1110692610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1563467547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3777029915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2611845935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3753189379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692060372"/>
                    </a:ext>
                  </a:extLst>
                </a:gridCol>
                <a:gridCol w="940101">
                  <a:extLst>
                    <a:ext uri="{9D8B030D-6E8A-4147-A177-3AD203B41FA5}">
                      <a16:colId xmlns:a16="http://schemas.microsoft.com/office/drawing/2014/main" val="1900113367"/>
                    </a:ext>
                  </a:extLst>
                </a:gridCol>
              </a:tblGrid>
              <a:tr h="9898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370123"/>
                  </a:ext>
                </a:extLst>
              </a:tr>
              <a:tr h="965384"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389161"/>
                  </a:ext>
                </a:extLst>
              </a:tr>
            </a:tbl>
          </a:graphicData>
        </a:graphic>
      </p:graphicFrame>
      <p:pic>
        <p:nvPicPr>
          <p:cNvPr id="8" name="صورة 9">
            <a:extLst>
              <a:ext uri="{FF2B5EF4-FFF2-40B4-BE49-F238E27FC236}">
                <a16:creationId xmlns:a16="http://schemas.microsoft.com/office/drawing/2014/main" id="{E54E57BC-EEDC-4E57-BB14-264AA301C0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81" r="39957" b="88285"/>
          <a:stretch/>
        </p:blipFill>
        <p:spPr>
          <a:xfrm>
            <a:off x="9154363" y="567339"/>
            <a:ext cx="693420" cy="687324"/>
          </a:xfrm>
          <a:prstGeom prst="rect">
            <a:avLst/>
          </a:prstGeom>
        </p:spPr>
      </p:pic>
      <p:pic>
        <p:nvPicPr>
          <p:cNvPr id="10" name="صورة 12">
            <a:extLst>
              <a:ext uri="{FF2B5EF4-FFF2-40B4-BE49-F238E27FC236}">
                <a16:creationId xmlns:a16="http://schemas.microsoft.com/office/drawing/2014/main" id="{334648A8-A7AC-43BD-A361-7B9312103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" t="-168" r="79501" b="88453"/>
          <a:stretch/>
        </p:blipFill>
        <p:spPr>
          <a:xfrm>
            <a:off x="4497641" y="567339"/>
            <a:ext cx="693420" cy="687324"/>
          </a:xfrm>
          <a:prstGeom prst="rect">
            <a:avLst/>
          </a:prstGeom>
        </p:spPr>
      </p:pic>
      <p:pic>
        <p:nvPicPr>
          <p:cNvPr id="14" name="صورة 15">
            <a:extLst>
              <a:ext uri="{FF2B5EF4-FFF2-40B4-BE49-F238E27FC236}">
                <a16:creationId xmlns:a16="http://schemas.microsoft.com/office/drawing/2014/main" id="{0663F4FA-374B-4019-8392-A293BDEC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71" t="12532" r="39767" b="75753"/>
          <a:stretch/>
        </p:blipFill>
        <p:spPr>
          <a:xfrm>
            <a:off x="7257253" y="567339"/>
            <a:ext cx="693420" cy="687324"/>
          </a:xfrm>
          <a:prstGeom prst="rect">
            <a:avLst/>
          </a:prstGeom>
        </p:spPr>
      </p:pic>
      <p:pic>
        <p:nvPicPr>
          <p:cNvPr id="16" name="صورة 17">
            <a:extLst>
              <a:ext uri="{FF2B5EF4-FFF2-40B4-BE49-F238E27FC236}">
                <a16:creationId xmlns:a16="http://schemas.microsoft.com/office/drawing/2014/main" id="{D8864D7D-6CFF-44A2-BDA2-FCB6400D6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35" t="25557" r="-197" b="62728"/>
          <a:stretch/>
        </p:blipFill>
        <p:spPr>
          <a:xfrm>
            <a:off x="3524256" y="567339"/>
            <a:ext cx="693420" cy="687324"/>
          </a:xfrm>
          <a:prstGeom prst="rect">
            <a:avLst/>
          </a:prstGeom>
        </p:spPr>
      </p:pic>
      <p:pic>
        <p:nvPicPr>
          <p:cNvPr id="18" name="صورة 20">
            <a:extLst>
              <a:ext uri="{FF2B5EF4-FFF2-40B4-BE49-F238E27FC236}">
                <a16:creationId xmlns:a16="http://schemas.microsoft.com/office/drawing/2014/main" id="{309E2A95-4BD1-4E82-AD50-4F95AFACD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2" t="25557" r="59856" b="62728"/>
          <a:stretch/>
        </p:blipFill>
        <p:spPr>
          <a:xfrm>
            <a:off x="2576779" y="554087"/>
            <a:ext cx="693420" cy="687324"/>
          </a:xfrm>
          <a:prstGeom prst="rect">
            <a:avLst/>
          </a:prstGeom>
        </p:spPr>
      </p:pic>
      <p:pic>
        <p:nvPicPr>
          <p:cNvPr id="20" name="صورة 23">
            <a:extLst>
              <a:ext uri="{FF2B5EF4-FFF2-40B4-BE49-F238E27FC236}">
                <a16:creationId xmlns:a16="http://schemas.microsoft.com/office/drawing/2014/main" id="{0A29FBCF-A246-4EE9-984A-F10EA103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44" t="38561" r="40494" b="49724"/>
          <a:stretch/>
        </p:blipFill>
        <p:spPr>
          <a:xfrm>
            <a:off x="8206886" y="573376"/>
            <a:ext cx="693420" cy="687324"/>
          </a:xfrm>
          <a:prstGeom prst="rect">
            <a:avLst/>
          </a:prstGeom>
        </p:spPr>
      </p:pic>
      <p:pic>
        <p:nvPicPr>
          <p:cNvPr id="24" name="صورة 34">
            <a:extLst>
              <a:ext uri="{FF2B5EF4-FFF2-40B4-BE49-F238E27FC236}">
                <a16:creationId xmlns:a16="http://schemas.microsoft.com/office/drawing/2014/main" id="{5D0D1D4A-ACF3-4944-8CBA-0E81BA8AEA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5" t="63714" r="60143" b="24571"/>
          <a:stretch/>
        </p:blipFill>
        <p:spPr>
          <a:xfrm>
            <a:off x="6332632" y="554087"/>
            <a:ext cx="693420" cy="687324"/>
          </a:xfrm>
          <a:prstGeom prst="rect">
            <a:avLst/>
          </a:prstGeom>
        </p:spPr>
      </p:pic>
      <p:pic>
        <p:nvPicPr>
          <p:cNvPr id="26" name="صورة 39">
            <a:extLst>
              <a:ext uri="{FF2B5EF4-FFF2-40B4-BE49-F238E27FC236}">
                <a16:creationId xmlns:a16="http://schemas.microsoft.com/office/drawing/2014/main" id="{1BA05259-F79B-4FF8-B18C-1CF3D80161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78" t="88561" r="1060" b="-276"/>
          <a:stretch/>
        </p:blipFill>
        <p:spPr>
          <a:xfrm>
            <a:off x="5366694" y="567339"/>
            <a:ext cx="693420" cy="6873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BAB0DF-68FC-4940-9DFF-A32CA9C7E378}"/>
              </a:ext>
            </a:extLst>
          </p:cNvPr>
          <p:cNvSpPr txBox="1"/>
          <p:nvPr/>
        </p:nvSpPr>
        <p:spPr>
          <a:xfrm>
            <a:off x="9085995" y="1425904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4F62FA-7210-4773-88DA-4E4390AD6296}"/>
              </a:ext>
            </a:extLst>
          </p:cNvPr>
          <p:cNvSpPr txBox="1"/>
          <p:nvPr/>
        </p:nvSpPr>
        <p:spPr>
          <a:xfrm>
            <a:off x="6306489" y="1450408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C7DAED-9D90-4640-B776-84A8848E5CDC}"/>
              </a:ext>
            </a:extLst>
          </p:cNvPr>
          <p:cNvSpPr txBox="1"/>
          <p:nvPr/>
        </p:nvSpPr>
        <p:spPr>
          <a:xfrm>
            <a:off x="5385515" y="1425904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DC4D37-2256-417F-85FC-806505CF9DEA}"/>
              </a:ext>
            </a:extLst>
          </p:cNvPr>
          <p:cNvSpPr txBox="1"/>
          <p:nvPr/>
        </p:nvSpPr>
        <p:spPr>
          <a:xfrm>
            <a:off x="4458168" y="1450409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BF6EED-D936-4F4B-AC40-1BE762B8A92A}"/>
              </a:ext>
            </a:extLst>
          </p:cNvPr>
          <p:cNvSpPr txBox="1"/>
          <p:nvPr/>
        </p:nvSpPr>
        <p:spPr>
          <a:xfrm>
            <a:off x="3524256" y="1450409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E543D5-17E4-452A-A84F-EA3E809D208D}"/>
              </a:ext>
            </a:extLst>
          </p:cNvPr>
          <p:cNvSpPr txBox="1"/>
          <p:nvPr/>
        </p:nvSpPr>
        <p:spPr>
          <a:xfrm>
            <a:off x="2571456" y="1450409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ظ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4F3483-260A-4D1F-8102-5618999AFC0F}"/>
              </a:ext>
            </a:extLst>
          </p:cNvPr>
          <p:cNvSpPr txBox="1"/>
          <p:nvPr/>
        </p:nvSpPr>
        <p:spPr>
          <a:xfrm>
            <a:off x="8231276" y="1461636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86C7C8-FC4F-4794-B0B0-AC3CDC12988E}"/>
              </a:ext>
            </a:extLst>
          </p:cNvPr>
          <p:cNvSpPr txBox="1"/>
          <p:nvPr/>
        </p:nvSpPr>
        <p:spPr>
          <a:xfrm>
            <a:off x="7246774" y="1451408"/>
            <a:ext cx="6827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5" name="Table 4">
            <a:extLst>
              <a:ext uri="{FF2B5EF4-FFF2-40B4-BE49-F238E27FC236}">
                <a16:creationId xmlns:a16="http://schemas.microsoft.com/office/drawing/2014/main" id="{12604466-E7E8-4620-B67E-1B4E38A26AAB}"/>
              </a:ext>
            </a:extLst>
          </p:cNvPr>
          <p:cNvGraphicFramePr>
            <a:graphicFrameLocks noGrp="1"/>
          </p:cNvGraphicFramePr>
          <p:nvPr/>
        </p:nvGraphicFramePr>
        <p:xfrm>
          <a:off x="7111989" y="3011005"/>
          <a:ext cx="4623930" cy="989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655">
                  <a:extLst>
                    <a:ext uri="{9D8B030D-6E8A-4147-A177-3AD203B41FA5}">
                      <a16:colId xmlns:a16="http://schemas.microsoft.com/office/drawing/2014/main" val="1110692610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1563467547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3777029915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2611845935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3753189379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692060372"/>
                    </a:ext>
                  </a:extLst>
                </a:gridCol>
              </a:tblGrid>
              <a:tr h="989865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370123"/>
                  </a:ext>
                </a:extLst>
              </a:tr>
            </a:tbl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E6549838-5529-4CC3-BF27-FE5320D1586F}"/>
              </a:ext>
            </a:extLst>
          </p:cNvPr>
          <p:cNvSpPr txBox="1"/>
          <p:nvPr/>
        </p:nvSpPr>
        <p:spPr>
          <a:xfrm>
            <a:off x="8947571" y="4121426"/>
            <a:ext cx="17071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النظام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E357D32-C2BB-47E1-B99B-49F904BBC6AD}"/>
              </a:ext>
            </a:extLst>
          </p:cNvPr>
          <p:cNvSpPr txBox="1"/>
          <p:nvPr/>
        </p:nvSpPr>
        <p:spPr>
          <a:xfrm>
            <a:off x="1616540" y="4082639"/>
            <a:ext cx="17071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حياتنا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77668A-5769-496D-9BB7-C7A8DA4B28AF}"/>
              </a:ext>
            </a:extLst>
          </p:cNvPr>
          <p:cNvSpPr txBox="1"/>
          <p:nvPr/>
        </p:nvSpPr>
        <p:spPr>
          <a:xfrm>
            <a:off x="5275178" y="3884487"/>
            <a:ext cx="17150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نتيجة بحث الصور عن down clipart gif">
            <a:extLst>
              <a:ext uri="{FF2B5EF4-FFF2-40B4-BE49-F238E27FC236}">
                <a16:creationId xmlns:a16="http://schemas.microsoft.com/office/drawing/2014/main" id="{79D5A617-A8B1-4EB8-BB84-D8DF6D74F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4161">
            <a:off x="10275120" y="5179454"/>
            <a:ext cx="437882" cy="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8EEF1A-70BD-4551-8070-51E5495A26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02" t="17569" r="46527" b="7574"/>
          <a:stretch/>
        </p:blipFill>
        <p:spPr>
          <a:xfrm>
            <a:off x="67330" y="5211940"/>
            <a:ext cx="1648634" cy="1571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8BB49C-EC98-40F1-9923-54C959A3EDD8}"/>
              </a:ext>
            </a:extLst>
          </p:cNvPr>
          <p:cNvSpPr txBox="1"/>
          <p:nvPr/>
        </p:nvSpPr>
        <p:spPr>
          <a:xfrm>
            <a:off x="118614" y="4765051"/>
            <a:ext cx="1603380" cy="4001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تحصل على وسام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4" name="Table 4">
            <a:extLst>
              <a:ext uri="{FF2B5EF4-FFF2-40B4-BE49-F238E27FC236}">
                <a16:creationId xmlns:a16="http://schemas.microsoft.com/office/drawing/2014/main" id="{C72E58CE-3F58-4DF7-97F6-AB5A323E9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239822"/>
              </p:ext>
            </p:extLst>
          </p:nvPr>
        </p:nvGraphicFramePr>
        <p:xfrm>
          <a:off x="1011752" y="2854288"/>
          <a:ext cx="4623930" cy="989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655">
                  <a:extLst>
                    <a:ext uri="{9D8B030D-6E8A-4147-A177-3AD203B41FA5}">
                      <a16:colId xmlns:a16="http://schemas.microsoft.com/office/drawing/2014/main" val="1110692610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1563467547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3777029915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2611845935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3753189379"/>
                    </a:ext>
                  </a:extLst>
                </a:gridCol>
                <a:gridCol w="770655">
                  <a:extLst>
                    <a:ext uri="{9D8B030D-6E8A-4147-A177-3AD203B41FA5}">
                      <a16:colId xmlns:a16="http://schemas.microsoft.com/office/drawing/2014/main" val="692060372"/>
                    </a:ext>
                  </a:extLst>
                </a:gridCol>
              </a:tblGrid>
              <a:tr h="989865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370123"/>
                  </a:ext>
                </a:extLst>
              </a:tr>
            </a:tbl>
          </a:graphicData>
        </a:graphic>
      </p:graphicFrame>
      <p:pic>
        <p:nvPicPr>
          <p:cNvPr id="56" name="صورة 34">
            <a:extLst>
              <a:ext uri="{FF2B5EF4-FFF2-40B4-BE49-F238E27FC236}">
                <a16:creationId xmlns:a16="http://schemas.microsoft.com/office/drawing/2014/main" id="{02F61CC3-9A27-4818-8C0E-D31C48F783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5" t="63714" r="60143" b="24571"/>
          <a:stretch/>
        </p:blipFill>
        <p:spPr>
          <a:xfrm>
            <a:off x="11023458" y="3172946"/>
            <a:ext cx="693420" cy="687324"/>
          </a:xfrm>
          <a:prstGeom prst="rect">
            <a:avLst/>
          </a:prstGeom>
        </p:spPr>
      </p:pic>
      <p:pic>
        <p:nvPicPr>
          <p:cNvPr id="62" name="صورة 17">
            <a:extLst>
              <a:ext uri="{FF2B5EF4-FFF2-40B4-BE49-F238E27FC236}">
                <a16:creationId xmlns:a16="http://schemas.microsoft.com/office/drawing/2014/main" id="{8B48878F-FE00-4E9B-9E8E-17EBA7390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35" t="25557" r="-197" b="62728"/>
          <a:stretch/>
        </p:blipFill>
        <p:spPr>
          <a:xfrm>
            <a:off x="10245250" y="3146371"/>
            <a:ext cx="693420" cy="687324"/>
          </a:xfrm>
          <a:prstGeom prst="rect">
            <a:avLst/>
          </a:prstGeom>
        </p:spPr>
      </p:pic>
      <p:pic>
        <p:nvPicPr>
          <p:cNvPr id="66" name="صورة 20">
            <a:extLst>
              <a:ext uri="{FF2B5EF4-FFF2-40B4-BE49-F238E27FC236}">
                <a16:creationId xmlns:a16="http://schemas.microsoft.com/office/drawing/2014/main" id="{2FAF435F-FC58-482A-B668-E887623252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2" t="25557" r="59856" b="62728"/>
          <a:stretch/>
        </p:blipFill>
        <p:spPr>
          <a:xfrm>
            <a:off x="8608473" y="3181106"/>
            <a:ext cx="693420" cy="687324"/>
          </a:xfrm>
          <a:prstGeom prst="rect">
            <a:avLst/>
          </a:prstGeom>
        </p:spPr>
      </p:pic>
      <p:pic>
        <p:nvPicPr>
          <p:cNvPr id="70" name="صورة 9">
            <a:extLst>
              <a:ext uri="{FF2B5EF4-FFF2-40B4-BE49-F238E27FC236}">
                <a16:creationId xmlns:a16="http://schemas.microsoft.com/office/drawing/2014/main" id="{97F0361F-C7C2-4B83-9A2F-51A29AA737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81" r="39957" b="88285"/>
          <a:stretch/>
        </p:blipFill>
        <p:spPr>
          <a:xfrm>
            <a:off x="7145448" y="3165059"/>
            <a:ext cx="693420" cy="687324"/>
          </a:xfrm>
          <a:prstGeom prst="rect">
            <a:avLst/>
          </a:prstGeom>
        </p:spPr>
      </p:pic>
      <p:pic>
        <p:nvPicPr>
          <p:cNvPr id="71" name="صورة 12">
            <a:extLst>
              <a:ext uri="{FF2B5EF4-FFF2-40B4-BE49-F238E27FC236}">
                <a16:creationId xmlns:a16="http://schemas.microsoft.com/office/drawing/2014/main" id="{AF5C0CD1-B978-44BB-80F4-CA62589201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" t="-168" r="79501" b="88453"/>
          <a:stretch/>
        </p:blipFill>
        <p:spPr>
          <a:xfrm>
            <a:off x="9487817" y="3146371"/>
            <a:ext cx="693420" cy="687324"/>
          </a:xfrm>
          <a:prstGeom prst="rect">
            <a:avLst/>
          </a:prstGeom>
        </p:spPr>
      </p:pic>
      <p:pic>
        <p:nvPicPr>
          <p:cNvPr id="73" name="صورة 15">
            <a:extLst>
              <a:ext uri="{FF2B5EF4-FFF2-40B4-BE49-F238E27FC236}">
                <a16:creationId xmlns:a16="http://schemas.microsoft.com/office/drawing/2014/main" id="{FC37468C-E447-47B8-810B-0DC40B32E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71" t="12532" r="39767" b="75753"/>
          <a:stretch/>
        </p:blipFill>
        <p:spPr>
          <a:xfrm>
            <a:off x="4925683" y="2994129"/>
            <a:ext cx="693420" cy="687324"/>
          </a:xfrm>
          <a:prstGeom prst="rect">
            <a:avLst/>
          </a:prstGeom>
        </p:spPr>
      </p:pic>
      <p:pic>
        <p:nvPicPr>
          <p:cNvPr id="75" name="صورة 23">
            <a:extLst>
              <a:ext uri="{FF2B5EF4-FFF2-40B4-BE49-F238E27FC236}">
                <a16:creationId xmlns:a16="http://schemas.microsoft.com/office/drawing/2014/main" id="{A351538B-3F7F-4DA3-AA33-D2FC7C9BB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44" t="38561" r="40494" b="49724"/>
          <a:stretch/>
        </p:blipFill>
        <p:spPr>
          <a:xfrm>
            <a:off x="4145571" y="3017882"/>
            <a:ext cx="693420" cy="687324"/>
          </a:xfrm>
          <a:prstGeom prst="rect">
            <a:avLst/>
          </a:prstGeom>
        </p:spPr>
      </p:pic>
      <p:pic>
        <p:nvPicPr>
          <p:cNvPr id="77" name="صورة 39">
            <a:extLst>
              <a:ext uri="{FF2B5EF4-FFF2-40B4-BE49-F238E27FC236}">
                <a16:creationId xmlns:a16="http://schemas.microsoft.com/office/drawing/2014/main" id="{8DF0CA6F-A740-4836-B625-C7793D729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78" t="88561" r="1060" b="-276"/>
          <a:stretch/>
        </p:blipFill>
        <p:spPr>
          <a:xfrm>
            <a:off x="2536620" y="3019485"/>
            <a:ext cx="693420" cy="687324"/>
          </a:xfrm>
          <a:prstGeom prst="rect">
            <a:avLst/>
          </a:prstGeom>
        </p:spPr>
      </p:pic>
      <p:pic>
        <p:nvPicPr>
          <p:cNvPr id="79" name="IMG_4793">
            <a:hlinkClick r:id="" action="ppaction://media"/>
            <a:extLst>
              <a:ext uri="{FF2B5EF4-FFF2-40B4-BE49-F238E27FC236}">
                <a16:creationId xmlns:a16="http://schemas.microsoft.com/office/drawing/2014/main" id="{8C25058E-BDBA-401E-A882-6190E96CB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9688" y="4731224"/>
            <a:ext cx="1327820" cy="730301"/>
          </a:xfrm>
          <a:prstGeom prst="rect">
            <a:avLst/>
          </a:prstGeom>
        </p:spPr>
      </p:pic>
      <p:pic>
        <p:nvPicPr>
          <p:cNvPr id="2050" name="Picture 2" descr="كل من تمتد يده, ناقلات بابوا نيو غينيا, ارفع يديك, رفع اليدين و الهتافات  PNG وملف PSD للتحميل مجانا">
            <a:extLst>
              <a:ext uri="{FF2B5EF4-FFF2-40B4-BE49-F238E27FC236}">
                <a16:creationId xmlns:a16="http://schemas.microsoft.com/office/drawing/2014/main" id="{9CE78BD0-88E7-4D01-9E68-9C69FD6B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74" y="5047882"/>
            <a:ext cx="5556737" cy="14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صورة 34">
            <a:extLst>
              <a:ext uri="{FF2B5EF4-FFF2-40B4-BE49-F238E27FC236}">
                <a16:creationId xmlns:a16="http://schemas.microsoft.com/office/drawing/2014/main" id="{C72DAE21-5EBA-4E40-A693-FED5930749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5" t="63714" r="60143" b="24571"/>
          <a:stretch/>
        </p:blipFill>
        <p:spPr>
          <a:xfrm>
            <a:off x="3297496" y="2979786"/>
            <a:ext cx="693420" cy="687324"/>
          </a:xfrm>
          <a:prstGeom prst="rect">
            <a:avLst/>
          </a:prstGeom>
        </p:spPr>
      </p:pic>
      <p:pic>
        <p:nvPicPr>
          <p:cNvPr id="43" name="صورة 34">
            <a:extLst>
              <a:ext uri="{FF2B5EF4-FFF2-40B4-BE49-F238E27FC236}">
                <a16:creationId xmlns:a16="http://schemas.microsoft.com/office/drawing/2014/main" id="{EB605DB4-4B2E-4F62-90B0-EE92E3806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5" t="63714" r="60143" b="24571"/>
          <a:stretch/>
        </p:blipFill>
        <p:spPr>
          <a:xfrm>
            <a:off x="7873711" y="3162275"/>
            <a:ext cx="693420" cy="687324"/>
          </a:xfrm>
          <a:prstGeom prst="rect">
            <a:avLst/>
          </a:prstGeom>
        </p:spPr>
      </p:pic>
      <p:pic>
        <p:nvPicPr>
          <p:cNvPr id="44" name="صورة 12">
            <a:extLst>
              <a:ext uri="{FF2B5EF4-FFF2-40B4-BE49-F238E27FC236}">
                <a16:creationId xmlns:a16="http://schemas.microsoft.com/office/drawing/2014/main" id="{EBB5EBB8-0268-4F5C-9101-F936299D0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" t="-168" r="79501" b="88453"/>
          <a:stretch/>
        </p:blipFill>
        <p:spPr>
          <a:xfrm>
            <a:off x="1770299" y="2979786"/>
            <a:ext cx="693420" cy="687324"/>
          </a:xfrm>
          <a:prstGeom prst="rect">
            <a:avLst/>
          </a:prstGeom>
        </p:spPr>
      </p:pic>
      <p:pic>
        <p:nvPicPr>
          <p:cNvPr id="45" name="صورة 34">
            <a:extLst>
              <a:ext uri="{FF2B5EF4-FFF2-40B4-BE49-F238E27FC236}">
                <a16:creationId xmlns:a16="http://schemas.microsoft.com/office/drawing/2014/main" id="{24F9FF8D-365D-495A-AF14-64B8CE14E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5" t="63714" r="60143" b="24571"/>
          <a:stretch/>
        </p:blipFill>
        <p:spPr>
          <a:xfrm>
            <a:off x="1111688" y="3075964"/>
            <a:ext cx="693420" cy="687324"/>
          </a:xfrm>
          <a:prstGeom prst="rect">
            <a:avLst/>
          </a:prstGeom>
        </p:spPr>
      </p:pic>
      <p:sp>
        <p:nvSpPr>
          <p:cNvPr id="46" name="Action Button: Sound 45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74E6BFE3-FC12-4849-9023-75D45D0A3256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115B8A-0315-48C4-A90F-88E0D26F2453}"/>
              </a:ext>
            </a:extLst>
          </p:cNvPr>
          <p:cNvSpPr/>
          <p:nvPr/>
        </p:nvSpPr>
        <p:spPr>
          <a:xfrm>
            <a:off x="5314487" y="5937495"/>
            <a:ext cx="1196975" cy="755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2472A42-7350-40F4-974F-CA4B11C9F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084" r="5400" b="15692"/>
          <a:stretch/>
        </p:blipFill>
        <p:spPr>
          <a:xfrm>
            <a:off x="5473319" y="5949990"/>
            <a:ext cx="480078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  <p:bldLst>
      <p:bldP spid="93" grpId="0" animBg="1"/>
      <p:bldP spid="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عنوان الدرس</a:t>
            </a: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3046709" y="3419906"/>
            <a:ext cx="6098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أهمية النظام في حياتنا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AF9C77-207F-418D-853D-387E6AE10C9E}"/>
              </a:ext>
            </a:extLst>
          </p:cNvPr>
          <p:cNvSpPr/>
          <p:nvPr/>
        </p:nvSpPr>
        <p:spPr>
          <a:xfrm>
            <a:off x="0" y="-31750"/>
            <a:ext cx="12199938" cy="68897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grpSp>
        <p:nvGrpSpPr>
          <p:cNvPr id="10243" name="Group 11">
            <a:extLst>
              <a:ext uri="{FF2B5EF4-FFF2-40B4-BE49-F238E27FC236}">
                <a16:creationId xmlns:a16="http://schemas.microsoft.com/office/drawing/2014/main" id="{5A0973C1-74DD-4617-9BBA-FDDCC0E1EE05}"/>
              </a:ext>
            </a:extLst>
          </p:cNvPr>
          <p:cNvGrpSpPr>
            <a:grpSpLocks/>
          </p:cNvGrpSpPr>
          <p:nvPr/>
        </p:nvGrpSpPr>
        <p:grpSpPr bwMode="auto">
          <a:xfrm>
            <a:off x="747713" y="2960688"/>
            <a:ext cx="2684462" cy="871537"/>
            <a:chOff x="2561771" y="2873828"/>
            <a:chExt cx="2684863" cy="87085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8F9EF6E-D1E5-4EB2-A850-50840401A4BF}"/>
                </a:ext>
              </a:extLst>
            </p:cNvPr>
            <p:cNvSpPr/>
            <p:nvPr/>
          </p:nvSpPr>
          <p:spPr>
            <a:xfrm rot="5400000">
              <a:off x="3223285" y="2409011"/>
              <a:ext cx="477465" cy="1800494"/>
            </a:xfrm>
            <a:custGeom>
              <a:avLst/>
              <a:gdLst>
                <a:gd name="connsiteX0" fmla="*/ 0 w 478971"/>
                <a:gd name="connsiteY0" fmla="*/ 1572624 h 1799772"/>
                <a:gd name="connsiteX1" fmla="*/ 0 w 478971"/>
                <a:gd name="connsiteY1" fmla="*/ 79830 h 1799772"/>
                <a:gd name="connsiteX2" fmla="*/ 79830 w 478971"/>
                <a:gd name="connsiteY2" fmla="*/ 0 h 1799772"/>
                <a:gd name="connsiteX3" fmla="*/ 399141 w 478971"/>
                <a:gd name="connsiteY3" fmla="*/ 0 h 1799772"/>
                <a:gd name="connsiteX4" fmla="*/ 478971 w 478971"/>
                <a:gd name="connsiteY4" fmla="*/ 79830 h 1799772"/>
                <a:gd name="connsiteX5" fmla="*/ 478971 w 478971"/>
                <a:gd name="connsiteY5" fmla="*/ 1572624 h 1799772"/>
                <a:gd name="connsiteX6" fmla="*/ 0 w 478971"/>
                <a:gd name="connsiteY6" fmla="*/ 1727203 h 1799772"/>
                <a:gd name="connsiteX7" fmla="*/ 0 w 478971"/>
                <a:gd name="connsiteY7" fmla="*/ 1618343 h 1799772"/>
                <a:gd name="connsiteX8" fmla="*/ 478971 w 478971"/>
                <a:gd name="connsiteY8" fmla="*/ 1618343 h 1799772"/>
                <a:gd name="connsiteX9" fmla="*/ 478971 w 478971"/>
                <a:gd name="connsiteY9" fmla="*/ 1727203 h 1799772"/>
                <a:gd name="connsiteX10" fmla="*/ 406402 w 478971"/>
                <a:gd name="connsiteY10" fmla="*/ 1799772 h 1799772"/>
                <a:gd name="connsiteX11" fmla="*/ 72569 w 478971"/>
                <a:gd name="connsiteY11" fmla="*/ 1799772 h 1799772"/>
                <a:gd name="connsiteX12" fmla="*/ 0 w 478971"/>
                <a:gd name="connsiteY12" fmla="*/ 1727203 h 179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8971" h="1799772">
                  <a:moveTo>
                    <a:pt x="0" y="1572624"/>
                  </a:moveTo>
                  <a:lnTo>
                    <a:pt x="0" y="79830"/>
                  </a:lnTo>
                  <a:cubicBezTo>
                    <a:pt x="0" y="35741"/>
                    <a:pt x="35741" y="0"/>
                    <a:pt x="79830" y="0"/>
                  </a:cubicBezTo>
                  <a:lnTo>
                    <a:pt x="399141" y="0"/>
                  </a:lnTo>
                  <a:cubicBezTo>
                    <a:pt x="443230" y="0"/>
                    <a:pt x="478971" y="35741"/>
                    <a:pt x="478971" y="79830"/>
                  </a:cubicBezTo>
                  <a:lnTo>
                    <a:pt x="478971" y="1572624"/>
                  </a:lnTo>
                  <a:close/>
                  <a:moveTo>
                    <a:pt x="0" y="1727203"/>
                  </a:moveTo>
                  <a:lnTo>
                    <a:pt x="0" y="1618343"/>
                  </a:lnTo>
                  <a:lnTo>
                    <a:pt x="478971" y="1618343"/>
                  </a:lnTo>
                  <a:lnTo>
                    <a:pt x="478971" y="1727203"/>
                  </a:lnTo>
                  <a:cubicBezTo>
                    <a:pt x="478971" y="1767282"/>
                    <a:pt x="446481" y="1799772"/>
                    <a:pt x="406402" y="1799772"/>
                  </a:cubicBezTo>
                  <a:lnTo>
                    <a:pt x="72569" y="1799772"/>
                  </a:lnTo>
                  <a:cubicBezTo>
                    <a:pt x="32490" y="1799772"/>
                    <a:pt x="0" y="1767282"/>
                    <a:pt x="0" y="17272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83606BB1-6CB6-462A-A6BF-EBC5AD529D18}"/>
                </a:ext>
              </a:extLst>
            </p:cNvPr>
            <p:cNvSpPr/>
            <p:nvPr/>
          </p:nvSpPr>
          <p:spPr>
            <a:xfrm rot="16200000">
              <a:off x="4259466" y="3014733"/>
              <a:ext cx="870859" cy="589050"/>
            </a:xfrm>
            <a:prstGeom prst="trapezoid">
              <a:avLst>
                <a:gd name="adj" fmla="val 373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DDF952CC-E9D1-49F7-8F50-80CC8A283DE1}"/>
                </a:ext>
              </a:extLst>
            </p:cNvPr>
            <p:cNvSpPr/>
            <p:nvPr/>
          </p:nvSpPr>
          <p:spPr>
            <a:xfrm rot="5400000">
              <a:off x="4701651" y="3199704"/>
              <a:ext cx="870859" cy="219108"/>
            </a:xfrm>
            <a:prstGeom prst="round2SameRect">
              <a:avLst>
                <a:gd name="adj1" fmla="val 28334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255866-4FB7-4436-843B-4B275701489D}"/>
                </a:ext>
              </a:extLst>
            </p:cNvPr>
            <p:cNvSpPr/>
            <p:nvPr/>
          </p:nvSpPr>
          <p:spPr>
            <a:xfrm>
              <a:off x="3738284" y="3237082"/>
              <a:ext cx="428689" cy="144351"/>
            </a:xfrm>
            <a:prstGeom prst="roundRect">
              <a:avLst>
                <a:gd name="adj" fmla="val 50000"/>
              </a:avLst>
            </a:prstGeom>
            <a:solidFill>
              <a:srgbClr val="FBB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C067FF5-D717-4C92-9BB7-7D259BD0EF14}"/>
                </a:ext>
              </a:extLst>
            </p:cNvPr>
            <p:cNvSpPr/>
            <p:nvPr/>
          </p:nvSpPr>
          <p:spPr>
            <a:xfrm>
              <a:off x="3946278" y="3256117"/>
              <a:ext cx="195291" cy="10628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rapezoid 12">
            <a:extLst>
              <a:ext uri="{FF2B5EF4-FFF2-40B4-BE49-F238E27FC236}">
                <a16:creationId xmlns:a16="http://schemas.microsoft.com/office/drawing/2014/main" id="{E591B35D-8142-4716-A232-A964F6B35A10}"/>
              </a:ext>
            </a:extLst>
          </p:cNvPr>
          <p:cNvSpPr/>
          <p:nvPr/>
        </p:nvSpPr>
        <p:spPr>
          <a:xfrm rot="16200000">
            <a:off x="4250561" y="-1055688"/>
            <a:ext cx="6858000" cy="8759825"/>
          </a:xfrm>
          <a:prstGeom prst="trapezoid">
            <a:avLst>
              <a:gd name="adj" fmla="val 442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5" name="TextBox 15">
            <a:extLst>
              <a:ext uri="{FF2B5EF4-FFF2-40B4-BE49-F238E27FC236}">
                <a16:creationId xmlns:a16="http://schemas.microsoft.com/office/drawing/2014/main" id="{5AF8BAD1-DABA-4D90-BA8E-5BC0C6309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203" y="2046951"/>
            <a:ext cx="56871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ctr" rtl="1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ar-AE" altLang="ar-AE" sz="4000" b="1" dirty="0"/>
              <a:t>يفسر أهمية النظم والقواعد المتعلقة بالمؤسسات المختلفة</a:t>
            </a:r>
          </a:p>
          <a:p>
            <a:pPr marL="571500" indent="-571500" algn="ctr" rtl="1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ar-AE" altLang="ar-AE" sz="4000" b="1" dirty="0"/>
              <a:t>-يبن الاثار المترتبة على عدم </a:t>
            </a:r>
            <a:r>
              <a:rPr lang="ar-AE" altLang="ar-AE" sz="4000" b="1" dirty="0" err="1"/>
              <a:t>الالتزم</a:t>
            </a:r>
            <a:r>
              <a:rPr lang="ar-AE" altLang="ar-AE" sz="4000" b="1" dirty="0"/>
              <a:t> بالقواعد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70A556-91F6-46F4-8F35-CF5E19A30895}"/>
              </a:ext>
            </a:extLst>
          </p:cNvPr>
          <p:cNvSpPr/>
          <p:nvPr/>
        </p:nvSpPr>
        <p:spPr>
          <a:xfrm>
            <a:off x="558175" y="239455"/>
            <a:ext cx="56871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نواتج التعلم...</a:t>
            </a:r>
          </a:p>
        </p:txBody>
      </p:sp>
    </p:spTree>
    <p:extLst>
      <p:ext uri="{BB962C8B-B14F-4D97-AF65-F5344CB8AC3E}">
        <p14:creationId xmlns:p14="http://schemas.microsoft.com/office/powerpoint/2010/main" val="21043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2D782A8-3D33-453A-A05C-C0627E5DC025}"/>
              </a:ext>
            </a:extLst>
          </p:cNvPr>
          <p:cNvGraphicFramePr>
            <a:graphicFrameLocks noGrp="1"/>
          </p:cNvGraphicFramePr>
          <p:nvPr/>
        </p:nvGraphicFramePr>
        <p:xfrm>
          <a:off x="1855304" y="1510748"/>
          <a:ext cx="7840868" cy="429830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491409">
                  <a:extLst>
                    <a:ext uri="{9D8B030D-6E8A-4147-A177-3AD203B41FA5}">
                      <a16:colId xmlns:a16="http://schemas.microsoft.com/office/drawing/2014/main" val="2141723634"/>
                    </a:ext>
                  </a:extLst>
                </a:gridCol>
                <a:gridCol w="2656323">
                  <a:extLst>
                    <a:ext uri="{9D8B030D-6E8A-4147-A177-3AD203B41FA5}">
                      <a16:colId xmlns:a16="http://schemas.microsoft.com/office/drawing/2014/main" val="2799321798"/>
                    </a:ext>
                  </a:extLst>
                </a:gridCol>
                <a:gridCol w="2693136">
                  <a:extLst>
                    <a:ext uri="{9D8B030D-6E8A-4147-A177-3AD203B41FA5}">
                      <a16:colId xmlns:a16="http://schemas.microsoft.com/office/drawing/2014/main" val="2149727041"/>
                    </a:ext>
                  </a:extLst>
                </a:gridCol>
              </a:tblGrid>
              <a:tr h="957574">
                <a:tc>
                  <a:txBody>
                    <a:bodyPr/>
                    <a:lstStyle/>
                    <a:p>
                      <a:pPr algn="ctr"/>
                      <a:r>
                        <a:rPr lang="ar-AE" dirty="0"/>
                        <a:t>تعلمت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dirty="0"/>
                        <a:t>أريد أن أعرف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dirty="0"/>
                        <a:t>أعرف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96124"/>
                  </a:ext>
                </a:extLst>
              </a:tr>
              <a:tr h="33407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4D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AE" sz="3200" b="1" dirty="0"/>
                        <a:t>أهمية النظام في المجتمع</a:t>
                      </a:r>
                      <a:endParaRPr lang="en-US" sz="3200" b="1" dirty="0"/>
                    </a:p>
                  </a:txBody>
                  <a:tcPr>
                    <a:solidFill>
                      <a:srgbClr val="A4D1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AE" sz="3200" b="1" dirty="0"/>
                        <a:t>معني</a:t>
                      </a:r>
                      <a:r>
                        <a:rPr lang="ar-AE" sz="3200" b="1" baseline="0" dirty="0"/>
                        <a:t> النظام</a:t>
                      </a:r>
                      <a:endParaRPr lang="en-US" sz="3200" b="1" dirty="0"/>
                    </a:p>
                  </a:txBody>
                  <a:tcPr>
                    <a:solidFill>
                      <a:srgbClr val="A4D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9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690CB14-8A45-473A-864B-D5DC4C2667BB}"/>
              </a:ext>
            </a:extLst>
          </p:cNvPr>
          <p:cNvSpPr txBox="1"/>
          <p:nvPr/>
        </p:nvSpPr>
        <p:spPr>
          <a:xfrm>
            <a:off x="979246" y="433530"/>
            <a:ext cx="9592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200" b="1" dirty="0">
                <a:solidFill>
                  <a:srgbClr val="000000"/>
                </a:solidFill>
                <a:highlight>
                  <a:srgbClr val="FFFF00"/>
                </a:highlight>
              </a:rPr>
              <a:t>1- </a:t>
            </a:r>
            <a:r>
              <a:rPr lang="ar-AE" sz="3200" b="1" dirty="0">
                <a:highlight>
                  <a:srgbClr val="FFFF00"/>
                </a:highlight>
              </a:rPr>
              <a:t>يفسر أهمية الإلتزام بالنظم والقواعد المتعلقة بالمؤسسات المختلفة</a:t>
            </a:r>
          </a:p>
        </p:txBody>
      </p:sp>
      <p:sp>
        <p:nvSpPr>
          <p:cNvPr id="5" name="Action Button: Sound 4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EBE8989E-011F-4B3C-89E0-E7D57BBC040A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5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هيا نتعرف على المؤسسات </a:t>
            </a: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3046709" y="3419906"/>
            <a:ext cx="6098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التي يجب أن يكون فيها النظام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1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2E781823-9D6B-4929-B762-FF5F8E6CF8D1}"/>
              </a:ext>
            </a:extLst>
          </p:cNvPr>
          <p:cNvSpPr/>
          <p:nvPr/>
        </p:nvSpPr>
        <p:spPr>
          <a:xfrm>
            <a:off x="0" y="0"/>
            <a:ext cx="12192000" cy="307777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A61BC-65EE-4CBB-8BBB-A27F3D3123C4}"/>
              </a:ext>
            </a:extLst>
          </p:cNvPr>
          <p:cNvSpPr txBox="1"/>
          <p:nvPr/>
        </p:nvSpPr>
        <p:spPr>
          <a:xfrm>
            <a:off x="4659923" y="32457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38304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للتعلـم</a:t>
            </a:r>
            <a:endParaRPr lang="en-US" sz="1400" b="1" dirty="0">
              <a:solidFill>
                <a:srgbClr val="38304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97D48DA6-8CF0-4064-837D-BD916BAD74F5}"/>
              </a:ext>
            </a:extLst>
          </p:cNvPr>
          <p:cNvSpPr/>
          <p:nvPr/>
        </p:nvSpPr>
        <p:spPr>
          <a:xfrm rot="16200000">
            <a:off x="-3288542" y="3288544"/>
            <a:ext cx="6858001" cy="280914"/>
          </a:xfrm>
          <a:prstGeom prst="flowChartManualOperation">
            <a:avLst/>
          </a:prstGeom>
          <a:solidFill>
            <a:srgbClr val="38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49EEA-F46F-432B-9BD3-F1764B58D269}"/>
              </a:ext>
            </a:extLst>
          </p:cNvPr>
          <p:cNvSpPr txBox="1"/>
          <p:nvPr/>
        </p:nvSpPr>
        <p:spPr>
          <a:xfrm rot="16200000">
            <a:off x="-1319682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F2A25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بِحُبنـا للعطاء</a:t>
            </a:r>
            <a:endParaRPr lang="en-US" sz="1400" b="1" dirty="0">
              <a:solidFill>
                <a:srgbClr val="F2A253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FDC47A7D-7882-481C-8B16-AF07448FDDB6}"/>
              </a:ext>
            </a:extLst>
          </p:cNvPr>
          <p:cNvSpPr/>
          <p:nvPr/>
        </p:nvSpPr>
        <p:spPr>
          <a:xfrm rot="16200000" flipV="1">
            <a:off x="8609111" y="3275111"/>
            <a:ext cx="6857999" cy="307778"/>
          </a:xfrm>
          <a:prstGeom prst="flowChartManualOperation">
            <a:avLst/>
          </a:prstGeom>
          <a:solidFill>
            <a:srgbClr val="EE6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86AB2-ED2B-46D4-BB6A-9063CA3B7E33}"/>
              </a:ext>
            </a:extLst>
          </p:cNvPr>
          <p:cNvSpPr txBox="1"/>
          <p:nvPr/>
        </p:nvSpPr>
        <p:spPr>
          <a:xfrm rot="5400000">
            <a:off x="10564539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بِـهمتنا العـالية</a:t>
            </a:r>
            <a:endParaRPr lang="en-US" sz="1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4964F-A02E-454D-88F6-A862241C0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3" t="76494" r="23712" b="13292"/>
          <a:stretch/>
        </p:blipFill>
        <p:spPr>
          <a:xfrm>
            <a:off x="1237673" y="757382"/>
            <a:ext cx="9371013" cy="1330037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62" name="Picture 2" descr="رياض الاطفال - الريان: حملة ممتلكاتنــا غاليــة..">
            <a:extLst>
              <a:ext uri="{FF2B5EF4-FFF2-40B4-BE49-F238E27FC236}">
                <a16:creationId xmlns:a16="http://schemas.microsoft.com/office/drawing/2014/main" id="{845B7BD0-61E1-4648-B1F2-7C08C3A8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79" y="2643332"/>
            <a:ext cx="5689360" cy="39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رياض الاطفال - الريان: حملة ممتلكاتنــا غاليــة..">
            <a:extLst>
              <a:ext uri="{FF2B5EF4-FFF2-40B4-BE49-F238E27FC236}">
                <a16:creationId xmlns:a16="http://schemas.microsoft.com/office/drawing/2014/main" id="{BE217ED8-B5F7-4FA3-A695-2E5144B3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5" y="2643332"/>
            <a:ext cx="5615400" cy="40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Sound 10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DB19C4F5-1E77-4ADA-9C86-9C03AF1B1EDD}"/>
              </a:ext>
            </a:extLst>
          </p:cNvPr>
          <p:cNvSpPr/>
          <p:nvPr/>
        </p:nvSpPr>
        <p:spPr>
          <a:xfrm>
            <a:off x="11256133" y="6197297"/>
            <a:ext cx="609341" cy="443749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AE6FB-F15A-4946-A30C-D976E18C23AC}"/>
              </a:ext>
            </a:extLst>
          </p:cNvPr>
          <p:cNvSpPr txBox="1"/>
          <p:nvPr/>
        </p:nvSpPr>
        <p:spPr>
          <a:xfrm>
            <a:off x="6844145" y="-7140"/>
            <a:ext cx="5347855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3600" b="1" dirty="0">
                <a:solidFill>
                  <a:prstClr val="black"/>
                </a:solidFill>
                <a:latin typeface="Calibri"/>
                <a:cs typeface="(AH) Manal Black" pitchFamily="2" charset="-78"/>
              </a:rPr>
              <a:t>المؤسسات التي  تتبع النظام</a:t>
            </a:r>
          </a:p>
        </p:txBody>
      </p:sp>
    </p:spTree>
    <p:extLst>
      <p:ext uri="{BB962C8B-B14F-4D97-AF65-F5344CB8AC3E}">
        <p14:creationId xmlns:p14="http://schemas.microsoft.com/office/powerpoint/2010/main" val="360860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52DBD1-99D2-42C6-B8D3-1701A1213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6" t="1458" r="1190" b="1988"/>
          <a:stretch/>
        </p:blipFill>
        <p:spPr>
          <a:xfrm>
            <a:off x="0" y="0"/>
            <a:ext cx="63226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B3E9B-EE83-4350-9ED3-DD6B8813D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6" t="1458" r="1190" b="1988"/>
          <a:stretch/>
        </p:blipFill>
        <p:spPr>
          <a:xfrm>
            <a:off x="5869318" y="0"/>
            <a:ext cx="6322682" cy="6858000"/>
          </a:xfrm>
          <a:prstGeom prst="rect">
            <a:avLst/>
          </a:prstGeom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FE6F01A2-1312-4EAF-84AF-5188A2AA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51" y="687555"/>
            <a:ext cx="1814733" cy="1657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6D1824-B139-4F0C-B22A-76D4EAC29747}"/>
              </a:ext>
            </a:extLst>
          </p:cNvPr>
          <p:cNvSpPr/>
          <p:nvPr/>
        </p:nvSpPr>
        <p:spPr>
          <a:xfrm>
            <a:off x="5836789" y="5006259"/>
            <a:ext cx="5306261" cy="120032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خط سير الحصة</a:t>
            </a:r>
            <a:endParaRPr lang="en-US" sz="7200" b="1" cap="none" spc="0" dirty="0">
              <a:ln/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EF949-720A-4146-A698-2C32E6C970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8741" y1="51042" x2="59956" y2="50521"/>
                        <a14:foregroundMark x1="59956" y1="50521" x2="59444" y2="51042"/>
                        <a14:foregroundMark x1="59078" y1="53906" x2="58419" y2="60677"/>
                        <a14:foregroundMark x1="62299" y1="42708" x2="60322" y2="45182"/>
                        <a14:foregroundMark x1="69546" y1="86198" x2="65520" y2="88802"/>
                        <a14:foregroundMark x1="65520" y1="88802" x2="60688" y2="87240"/>
                        <a14:foregroundMark x1="63690" y1="29948" x2="64714" y2="29948"/>
                        <a14:foregroundMark x1="63470" y1="28255" x2="63690" y2="37109"/>
                        <a14:backgroundMark x1="56515" y1="29948" x2="51830" y2="63542"/>
                        <a14:backgroundMark x1="51830" y1="63542" x2="52269" y2="76563"/>
                        <a14:backgroundMark x1="69693" y1="31120" x2="77306" y2="60417"/>
                        <a14:backgroundMark x1="77306" y1="60417" x2="76720" y2="72266"/>
                      </a14:backgroundRemoval>
                    </a14:imgEffect>
                  </a14:imgLayer>
                </a14:imgProps>
              </a:ext>
            </a:extLst>
          </a:blip>
          <a:srcRect l="56170" t="24184" r="26218" b="7517"/>
          <a:stretch/>
        </p:blipFill>
        <p:spPr>
          <a:xfrm>
            <a:off x="10015664" y="-280377"/>
            <a:ext cx="2278966" cy="468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34A4C-858E-4AD7-8753-905528D02D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8741" y1="51042" x2="59956" y2="50521"/>
                        <a14:foregroundMark x1="59956" y1="50521" x2="59444" y2="51042"/>
                        <a14:foregroundMark x1="59078" y1="53906" x2="58419" y2="60677"/>
                        <a14:foregroundMark x1="62299" y1="42708" x2="60322" y2="45182"/>
                        <a14:foregroundMark x1="69546" y1="86198" x2="65520" y2="88802"/>
                        <a14:foregroundMark x1="65520" y1="88802" x2="60688" y2="87240"/>
                        <a14:foregroundMark x1="63690" y1="29948" x2="64714" y2="29948"/>
                        <a14:foregroundMark x1="63470" y1="28255" x2="63690" y2="37109"/>
                        <a14:backgroundMark x1="56515" y1="29948" x2="51830" y2="63542"/>
                        <a14:backgroundMark x1="51830" y1="63542" x2="52269" y2="76563"/>
                        <a14:backgroundMark x1="69693" y1="31120" x2="77306" y2="60417"/>
                        <a14:backgroundMark x1="77306" y1="60417" x2="76720" y2="72266"/>
                      </a14:backgroundRemoval>
                    </a14:imgEffect>
                  </a14:imgLayer>
                </a14:imgProps>
              </a:ext>
            </a:extLst>
          </a:blip>
          <a:srcRect l="56170" t="24184" r="26218" b="7517"/>
          <a:stretch/>
        </p:blipFill>
        <p:spPr>
          <a:xfrm>
            <a:off x="5817365" y="-237278"/>
            <a:ext cx="2278966" cy="468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C8357-40BC-4DF7-B2E1-14569725C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8741" y1="51042" x2="59956" y2="50521"/>
                        <a14:foregroundMark x1="59956" y1="50521" x2="59444" y2="51042"/>
                        <a14:foregroundMark x1="59078" y1="53906" x2="58419" y2="60677"/>
                        <a14:foregroundMark x1="62299" y1="42708" x2="60322" y2="45182"/>
                        <a14:foregroundMark x1="69546" y1="86198" x2="65520" y2="88802"/>
                        <a14:foregroundMark x1="65520" y1="88802" x2="60688" y2="87240"/>
                        <a14:foregroundMark x1="63690" y1="29948" x2="64714" y2="29948"/>
                        <a14:foregroundMark x1="63470" y1="28255" x2="63690" y2="37109"/>
                        <a14:backgroundMark x1="56515" y1="29948" x2="51830" y2="63542"/>
                        <a14:backgroundMark x1="51830" y1="63542" x2="52269" y2="76563"/>
                        <a14:backgroundMark x1="69693" y1="31120" x2="77306" y2="60417"/>
                        <a14:backgroundMark x1="77306" y1="60417" x2="76720" y2="72266"/>
                      </a14:backgroundRemoval>
                    </a14:imgEffect>
                  </a14:imgLayer>
                </a14:imgProps>
              </a:ext>
            </a:extLst>
          </a:blip>
          <a:srcRect l="56170" t="24184" r="26218" b="7517"/>
          <a:stretch/>
        </p:blipFill>
        <p:spPr>
          <a:xfrm>
            <a:off x="-51953" y="2413607"/>
            <a:ext cx="2278966" cy="468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4BB48A-E3D3-4453-86EB-92BC6AB88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8741" y1="51042" x2="59956" y2="50521"/>
                        <a14:foregroundMark x1="59956" y1="50521" x2="59444" y2="51042"/>
                        <a14:foregroundMark x1="59078" y1="53906" x2="58419" y2="60677"/>
                        <a14:foregroundMark x1="62299" y1="42708" x2="60322" y2="45182"/>
                        <a14:foregroundMark x1="69546" y1="86198" x2="65520" y2="88802"/>
                        <a14:foregroundMark x1="65520" y1="88802" x2="60688" y2="87240"/>
                        <a14:foregroundMark x1="63690" y1="29948" x2="64714" y2="29948"/>
                        <a14:foregroundMark x1="63470" y1="28255" x2="63690" y2="37109"/>
                        <a14:backgroundMark x1="56515" y1="29948" x2="51830" y2="63542"/>
                        <a14:backgroundMark x1="51830" y1="63542" x2="52269" y2="76563"/>
                        <a14:backgroundMark x1="69693" y1="31120" x2="77306" y2="60417"/>
                        <a14:backgroundMark x1="77306" y1="60417" x2="76720" y2="72266"/>
                      </a14:backgroundRemoval>
                    </a14:imgEffect>
                  </a14:imgLayer>
                </a14:imgProps>
              </a:ext>
            </a:extLst>
          </a:blip>
          <a:srcRect l="56170" t="24184" r="26218" b="7517"/>
          <a:stretch/>
        </p:blipFill>
        <p:spPr>
          <a:xfrm>
            <a:off x="2837306" y="2355422"/>
            <a:ext cx="2278966" cy="468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E565BF-9461-4E0B-BCE8-69EC628E8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8741" y1="51042" x2="59956" y2="50521"/>
                        <a14:foregroundMark x1="59956" y1="50521" x2="59444" y2="51042"/>
                        <a14:foregroundMark x1="59078" y1="53906" x2="58419" y2="60677"/>
                        <a14:foregroundMark x1="62299" y1="42708" x2="60322" y2="45182"/>
                        <a14:foregroundMark x1="69546" y1="86198" x2="65520" y2="88802"/>
                        <a14:foregroundMark x1="65520" y1="88802" x2="60688" y2="87240"/>
                        <a14:foregroundMark x1="63690" y1="29948" x2="64714" y2="29948"/>
                        <a14:foregroundMark x1="63470" y1="28255" x2="63690" y2="37109"/>
                        <a14:backgroundMark x1="56515" y1="29948" x2="51830" y2="63542"/>
                        <a14:backgroundMark x1="51830" y1="63542" x2="52269" y2="76563"/>
                        <a14:backgroundMark x1="69693" y1="31120" x2="77306" y2="60417"/>
                        <a14:backgroundMark x1="77306" y1="60417" x2="76720" y2="72266"/>
                      </a14:backgroundRemoval>
                    </a14:imgEffect>
                  </a14:imgLayer>
                </a14:imgProps>
              </a:ext>
            </a:extLst>
          </a:blip>
          <a:srcRect l="56170" t="24184" r="26218" b="7517"/>
          <a:stretch/>
        </p:blipFill>
        <p:spPr>
          <a:xfrm>
            <a:off x="7953578" y="-235604"/>
            <a:ext cx="2278966" cy="4681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4B57D-211A-42EE-84D0-6FFCA07C7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9" b="89974" l="3294" r="89971">
                        <a14:foregroundMark x1="25476" y1="9245" x2="16837" y2="11328"/>
                        <a14:foregroundMark x1="16837" y1="11328" x2="9590" y2="21224"/>
                        <a14:foregroundMark x1="9590" y1="21224" x2="8712" y2="29297"/>
                        <a14:foregroundMark x1="8712" y1="29297" x2="12225" y2="44141"/>
                        <a14:foregroundMark x1="12225" y1="44141" x2="15813" y2="49349"/>
                        <a14:foregroundMark x1="15813" y1="49349" x2="19619" y2="49870"/>
                        <a14:foregroundMark x1="24451" y1="51693" x2="23865" y2="49870"/>
                        <a14:foregroundMark x1="24817" y1="51693" x2="24817" y2="51693"/>
                        <a14:foregroundMark x1="24817" y1="51693" x2="24597" y2="47005"/>
                        <a14:foregroundMark x1="9370" y1="49479" x2="13690" y2="49219"/>
                        <a14:foregroundMark x1="13690" y1="49219" x2="13982" y2="48828"/>
                        <a14:foregroundMark x1="7980" y1="49870" x2="9370" y2="49870"/>
                        <a14:foregroundMark x1="5198" y1="35677" x2="10835" y2="38932"/>
                        <a14:foregroundMark x1="13397" y1="9635" x2="13397" y2="15365"/>
                        <a14:foregroundMark x1="4612" y1="20052" x2="4612" y2="20052"/>
                        <a14:foregroundMark x1="4612" y1="20052" x2="4612" y2="20052"/>
                        <a14:foregroundMark x1="3367" y1="36458" x2="3367" y2="36458"/>
                        <a14:foregroundMark x1="13397" y1="10286" x2="13397" y2="10286"/>
                        <a14:foregroundMark x1="9590" y1="5339" x2="9590" y2="5339"/>
                        <a14:foregroundMark x1="4026" y1="9375" x2="4026" y2="9375"/>
                        <a14:foregroundMark x1="6589" y1="15104" x2="6589" y2="15104"/>
                        <a14:foregroundMark x1="6223" y1="44661" x2="6223" y2="44661"/>
                        <a14:foregroundMark x1="18814" y1="53906" x2="18814" y2="53906"/>
                        <a14:foregroundMark x1="18009" y1="53906" x2="18009" y2="53906"/>
                        <a14:foregroundMark x1="9956" y1="47135" x2="9956" y2="47135"/>
                        <a14:foregroundMark x1="10249" y1="13542" x2="10249" y2="13542"/>
                        <a14:foregroundMark x1="9004" y1="18099" x2="9004" y2="18099"/>
                        <a14:foregroundMark x1="9004" y1="18099" x2="10761" y2="22917"/>
                        <a14:foregroundMark x1="17643" y1="7813" x2="17643" y2="7813"/>
                        <a14:foregroundMark x1="33675" y1="43880" x2="33675" y2="43880"/>
                        <a14:foregroundMark x1="30893" y1="48568" x2="30893" y2="48568"/>
                        <a14:foregroundMark x1="30015" y1="8594" x2="30015" y2="8594"/>
                        <a14:foregroundMark x1="34187" y1="51953" x2="34187" y2="51953"/>
                        <a14:foregroundMark x1="31186" y1="48568" x2="31186" y2="48568"/>
                        <a14:foregroundMark x1="19619" y1="19661" x2="19619" y2="17839"/>
                        <a14:backgroundMark x1="28624" y1="16146" x2="23792" y2="36979"/>
                        <a14:backgroundMark x1="16764" y1="31771" x2="20498" y2="35807"/>
                        <a14:backgroundMark x1="20498" y1="35807" x2="24597" y2="36068"/>
                        <a14:backgroundMark x1="24597" y1="36068" x2="30088" y2="3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953" y="68303"/>
            <a:ext cx="12192000" cy="6799815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486D14-9AEF-4FB5-B1C0-1933794E4913}"/>
              </a:ext>
            </a:extLst>
          </p:cNvPr>
          <p:cNvSpPr/>
          <p:nvPr/>
        </p:nvSpPr>
        <p:spPr>
          <a:xfrm>
            <a:off x="10324358" y="2103557"/>
            <a:ext cx="1555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E8B7B7">
                    <a:lumMod val="25000"/>
                  </a:srgbClr>
                </a:solidFill>
                <a:effectLst/>
                <a:uLnTx/>
                <a:uFillTx/>
                <a:latin typeface="Roboto"/>
                <a:ea typeface="Helvetica" charset="0"/>
                <a:cs typeface="Helvetica" charset="0"/>
              </a:rPr>
              <a:t>بطاقة الدخول للدرس ( تقييم قبلي )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8BD46A-F1A3-4571-9F8B-0F5CD16D7AAB}"/>
              </a:ext>
            </a:extLst>
          </p:cNvPr>
          <p:cNvSpPr/>
          <p:nvPr/>
        </p:nvSpPr>
        <p:spPr>
          <a:xfrm>
            <a:off x="7985133" y="2179091"/>
            <a:ext cx="2045879" cy="1124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1" eaLnBrk="1" fontAlgn="auto" latinLnBrk="0" hangingPunct="1">
              <a:lnSpc>
                <a:spcPct val="9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d Of Sean" panose="02000500000000000000" pitchFamily="2" charset="-128"/>
                <a:ea typeface="Hand Of Sean" panose="02000500000000000000" pitchFamily="2" charset="-128"/>
                <a:cs typeface="Arial" panose="020B0604020202020204" pitchFamily="34" charset="0"/>
              </a:rPr>
              <a:t>التهيئة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فيديو تعليمي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لاستنتاج عنوان الدرس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nd Of Sean" panose="02000500000000000000" pitchFamily="2" charset="-128"/>
              <a:ea typeface="Hand Of Sean" panose="02000500000000000000" pitchFamily="2" charset="-128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8F9E13-D7AF-4BDD-A958-295A32B1BF00}"/>
              </a:ext>
            </a:extLst>
          </p:cNvPr>
          <p:cNvSpPr/>
          <p:nvPr/>
        </p:nvSpPr>
        <p:spPr>
          <a:xfrm>
            <a:off x="5994122" y="2103557"/>
            <a:ext cx="1686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502" rtl="1">
              <a:defRPr/>
            </a:pPr>
            <a:r>
              <a:rPr lang="ar-AE" sz="2400" b="1" dirty="0">
                <a:solidFill>
                  <a:srgbClr val="FF0000"/>
                </a:solidFill>
                <a:latin typeface="Roboto"/>
              </a:rPr>
              <a:t>قراءة الدرس من الكتاب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25000"/>
                </a:srgbClr>
              </a:solidFill>
              <a:effectLst/>
              <a:uLnTx/>
              <a:uFillTx/>
              <a:latin typeface="Roboto"/>
              <a:ea typeface="+mn-ea"/>
              <a:cs typeface="Helvetica" charset="0"/>
            </a:endParaRPr>
          </a:p>
          <a:p>
            <a:pPr marL="0" marR="0" lvl="0" indent="0" algn="ctr" defTabSz="108850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E8B7B7">
                    <a:lumMod val="25000"/>
                  </a:srgbClr>
                </a:solidFill>
                <a:effectLst/>
                <a:uLnTx/>
                <a:uFillTx/>
                <a:latin typeface="Roboto"/>
                <a:ea typeface="+mn-ea"/>
                <a:cs typeface="Helvetica" charset="0"/>
              </a:rPr>
              <a:t>تقييم بنائي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25000"/>
                </a:srgbClr>
              </a:solidFill>
              <a:effectLst/>
              <a:uLnTx/>
              <a:uFillTx/>
              <a:latin typeface="Roboto"/>
              <a:ea typeface="+mn-ea"/>
              <a:cs typeface="Helvetica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3EF6B-16F8-481D-9BFD-E3BC8C59C3F8}"/>
              </a:ext>
            </a:extLst>
          </p:cNvPr>
          <p:cNvSpPr/>
          <p:nvPr/>
        </p:nvSpPr>
        <p:spPr>
          <a:xfrm>
            <a:off x="85496" y="4632422"/>
            <a:ext cx="17160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8B7B7">
                    <a:lumMod val="25000"/>
                  </a:srgbClr>
                </a:solidFill>
                <a:effectLst/>
                <a:uLnTx/>
                <a:uFillTx/>
                <a:latin typeface="Roboto"/>
                <a:ea typeface="+mn-ea"/>
                <a:cs typeface="Helvetica" charset="0"/>
              </a:rPr>
              <a:t>تقييم ختامي </a:t>
            </a:r>
          </a:p>
          <a:p>
            <a:pPr marL="0" marR="0" lvl="0" indent="0" algn="ctr" defTabSz="108850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rgbClr val="E8B7B7">
                    <a:lumMod val="25000"/>
                  </a:srgbClr>
                </a:solidFill>
                <a:effectLst/>
                <a:uLnTx/>
                <a:uFillTx/>
                <a:latin typeface="Roboto"/>
                <a:ea typeface="+mn-ea"/>
                <a:cs typeface="Helvetica" charset="0"/>
              </a:rPr>
              <a:t>بطاقة الخروج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25000"/>
                </a:srgbClr>
              </a:solidFill>
              <a:effectLst/>
              <a:uLnTx/>
              <a:uFillTx/>
              <a:latin typeface="Roboto"/>
              <a:ea typeface="+mn-ea"/>
              <a:cs typeface="Helvetic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F0C1FC-DE34-48B8-BD43-7BC29119048D}"/>
              </a:ext>
            </a:extLst>
          </p:cNvPr>
          <p:cNvSpPr/>
          <p:nvPr/>
        </p:nvSpPr>
        <p:spPr>
          <a:xfrm>
            <a:off x="2947530" y="4632423"/>
            <a:ext cx="17160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8850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8B7B7">
                    <a:lumMod val="25000"/>
                  </a:srgbClr>
                </a:solidFill>
                <a:effectLst/>
                <a:uLnTx/>
                <a:uFillTx/>
                <a:latin typeface="Roboto"/>
                <a:ea typeface="+mn-ea"/>
                <a:cs typeface="Helvetica" charset="0"/>
              </a:rPr>
              <a:t>سؤال التفكير الناقد</a:t>
            </a:r>
          </a:p>
          <a:p>
            <a:pPr marL="0" marR="0" lvl="0" indent="0" algn="ctr" defTabSz="108850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E8B7B7">
                    <a:lumMod val="25000"/>
                  </a:srgbClr>
                </a:solidFill>
                <a:latin typeface="Roboto"/>
                <a:cs typeface="Helvetica" charset="0"/>
              </a:rPr>
              <a:t>تقييم مرحلي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B7B7">
                  <a:lumMod val="25000"/>
                </a:srgbClr>
              </a:solidFill>
              <a:effectLst/>
              <a:uLnTx/>
              <a:uFillTx/>
              <a:latin typeface="Roboto"/>
              <a:ea typeface="+mn-ea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7" t="52222" r="17862" b="33667"/>
          <a:stretch/>
        </p:blipFill>
        <p:spPr>
          <a:xfrm>
            <a:off x="649535" y="355236"/>
            <a:ext cx="10892930" cy="5659621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4739699" y="5521829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02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7" t="52222" r="17862" b="33667"/>
          <a:stretch/>
        </p:blipFill>
        <p:spPr>
          <a:xfrm>
            <a:off x="9866756" y="1060086"/>
            <a:ext cx="1997724" cy="4614389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364158" y="5674476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115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3B832-A153-4362-AD8E-1DD1FBFE8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27" t="18209" r="25881" b="5433"/>
          <a:stretch/>
        </p:blipFill>
        <p:spPr>
          <a:xfrm>
            <a:off x="554183" y="182751"/>
            <a:ext cx="8985052" cy="6076499"/>
          </a:xfrm>
          <a:prstGeom prst="rect">
            <a:avLst/>
          </a:prstGeom>
        </p:spPr>
      </p:pic>
      <p:sp>
        <p:nvSpPr>
          <p:cNvPr id="7" name="Action Button: Sound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E5DA5486-4CB3-4B6E-86A7-BADA1E74B501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98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2" descr="صورة تحتوي على ميكروويف, الفرن, شاشة عرض, داخلي&#10;&#10;تم إنشاء الوصف تلقائياً">
            <a:extLst>
              <a:ext uri="{FF2B5EF4-FFF2-40B4-BE49-F238E27FC236}">
                <a16:creationId xmlns:a16="http://schemas.microsoft.com/office/drawing/2014/main" id="{907209C9-F218-4EF7-9F70-6359113F8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6511"/>
          <a:stretch/>
        </p:blipFill>
        <p:spPr>
          <a:xfrm>
            <a:off x="-1" y="-106017"/>
            <a:ext cx="12321915" cy="712966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113A2-7405-485F-913F-AA141D6F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308" y="-198120"/>
            <a:ext cx="4744192" cy="1143000"/>
          </a:xfrm>
        </p:spPr>
        <p:txBody>
          <a:bodyPr/>
          <a:lstStyle/>
          <a:p>
            <a:r>
              <a:rPr lang="ar-AE" dirty="0">
                <a:solidFill>
                  <a:schemeClr val="bg1"/>
                </a:solidFill>
              </a:rPr>
              <a:t>شاهد ودون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64104" y="4687886"/>
            <a:ext cx="19223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لنشاهد</a:t>
            </a:r>
          </a:p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هذا الفيديو </a:t>
            </a:r>
          </a:p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لنتعرف</a:t>
            </a:r>
          </a:p>
        </p:txBody>
      </p:sp>
      <p:pic>
        <p:nvPicPr>
          <p:cNvPr id="4" name="شرطة">
            <a:hlinkClick r:id="" action="ppaction://media"/>
            <a:extLst>
              <a:ext uri="{FF2B5EF4-FFF2-40B4-BE49-F238E27FC236}">
                <a16:creationId xmlns:a16="http://schemas.microsoft.com/office/drawing/2014/main" id="{5B007E5A-6E4C-47BB-9939-E3BE92048B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393" y="578562"/>
            <a:ext cx="8498775" cy="5863649"/>
          </a:xfrm>
        </p:spPr>
      </p:pic>
      <p:sp>
        <p:nvSpPr>
          <p:cNvPr id="8" name="Action Button: Sound 7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4F7A19C6-4AB8-43DC-B840-17EBF68A5DC7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مفهوم النظام</a:t>
            </a:r>
          </a:p>
          <a:p>
            <a:pPr algn="ctr"/>
            <a:endParaRPr lang="ar-AE" sz="5400" b="1" dirty="0">
              <a:solidFill>
                <a:srgbClr val="FF0000"/>
              </a:solidFill>
            </a:endParaRP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1761393" y="2708578"/>
            <a:ext cx="79953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هو مجموعه القواعد والارشادات ا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لتي تقوم عليها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2800" b="1" dirty="0">
              <a:solidFill>
                <a:srgbClr val="C000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2800" b="1" dirty="0">
              <a:solidFill>
                <a:srgbClr val="C00000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حياة الفرد  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حياة المجتمع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نتيجة بحث الصور عن down clipart gif">
            <a:extLst>
              <a:ext uri="{FF2B5EF4-FFF2-40B4-BE49-F238E27FC236}">
                <a16:creationId xmlns:a16="http://schemas.microsoft.com/office/drawing/2014/main" id="{10031BC1-0BA6-4609-8EA7-F49B4C8ECF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3418">
            <a:off x="7108219" y="3145164"/>
            <a:ext cx="467050" cy="1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نتيجة بحث الصور عن down clipart gif">
            <a:extLst>
              <a:ext uri="{FF2B5EF4-FFF2-40B4-BE49-F238E27FC236}">
                <a16:creationId xmlns:a16="http://schemas.microsoft.com/office/drawing/2014/main" id="{1D46B275-44C3-45BF-9F73-99B45C010F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0287">
            <a:off x="4753342" y="3162906"/>
            <a:ext cx="467050" cy="1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ction Button: Sound 24">
            <a:hlinkClick r:id="" action="ppaction://noaction" highlightClick="1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82C99DDB-7C35-44E4-A9B3-F03428A960B7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CE1A0AA-E622-4C9B-BF57-DE3F12887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32" y="885371"/>
            <a:ext cx="2359323" cy="5318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808E1-65F1-44B4-BBBD-859173FE5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385" y="3804824"/>
            <a:ext cx="5710054" cy="922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D99BA-38ED-4005-B62B-A90F12936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356" y="2381664"/>
            <a:ext cx="2180112" cy="92217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Expo 2020 Dubai GIFs - Find &amp;amp; Share on GIPHY">
            <a:extLst>
              <a:ext uri="{FF2B5EF4-FFF2-40B4-BE49-F238E27FC236}">
                <a16:creationId xmlns:a16="http://schemas.microsoft.com/office/drawing/2014/main" id="{60C2D6AB-C497-4622-98C8-4BE902FD7E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xpo 2020 Dubai GIFs - Find &amp;amp; Share on GIPHY">
            <a:extLst>
              <a:ext uri="{FF2B5EF4-FFF2-40B4-BE49-F238E27FC236}">
                <a16:creationId xmlns:a16="http://schemas.microsoft.com/office/drawing/2014/main" id="{1DA6EE4A-3DD3-4E78-B244-383933255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67" y="153130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97" t="52222" r="17862" b="33667"/>
          <a:stretch/>
        </p:blipFill>
        <p:spPr>
          <a:xfrm>
            <a:off x="9866756" y="1060086"/>
            <a:ext cx="1997724" cy="3740513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136649" y="5075724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116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D5CA9B-5E05-4193-BE82-A10BAAAD8F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27" t="14509" r="25761" b="6260"/>
          <a:stretch/>
        </p:blipFill>
        <p:spPr>
          <a:xfrm>
            <a:off x="342749" y="254146"/>
            <a:ext cx="8793900" cy="6146653"/>
          </a:xfrm>
          <a:prstGeom prst="rect">
            <a:avLst/>
          </a:prstGeom>
        </p:spPr>
      </p:pic>
      <p:sp>
        <p:nvSpPr>
          <p:cNvPr id="8" name="Action Button: Sound 7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D071380E-0603-421C-8B72-EF8A42319E59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84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2" descr="صورة تحتوي على ميكروويف, الفرن, شاشة عرض, داخلي&#10;&#10;تم إنشاء الوصف تلقائياً">
            <a:extLst>
              <a:ext uri="{FF2B5EF4-FFF2-40B4-BE49-F238E27FC236}">
                <a16:creationId xmlns:a16="http://schemas.microsoft.com/office/drawing/2014/main" id="{907209C9-F218-4EF7-9F70-6359113F8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6511"/>
          <a:stretch/>
        </p:blipFill>
        <p:spPr>
          <a:xfrm>
            <a:off x="-1" y="-106017"/>
            <a:ext cx="12321915" cy="712966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113A2-7405-485F-913F-AA141D6F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308" y="-198120"/>
            <a:ext cx="4744192" cy="1143000"/>
          </a:xfrm>
        </p:spPr>
        <p:txBody>
          <a:bodyPr/>
          <a:lstStyle/>
          <a:p>
            <a:r>
              <a:rPr lang="ar-AE" dirty="0">
                <a:solidFill>
                  <a:schemeClr val="bg1"/>
                </a:solidFill>
              </a:rPr>
              <a:t>شاهد ودون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64104" y="4687886"/>
            <a:ext cx="19223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لنشاهد</a:t>
            </a:r>
          </a:p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هذا الفيديو </a:t>
            </a:r>
          </a:p>
          <a:p>
            <a:pPr algn="ctr"/>
            <a:r>
              <a:rPr lang="ar-A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لنتعرف</a:t>
            </a:r>
          </a:p>
        </p:txBody>
      </p:sp>
      <p:sp>
        <p:nvSpPr>
          <p:cNvPr id="8" name="Action Button: Sound 7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4F7A19C6-4AB8-43DC-B840-17EBF68A5DC7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باص">
            <a:hlinkClick r:id="" action="ppaction://media"/>
            <a:extLst>
              <a:ext uri="{FF2B5EF4-FFF2-40B4-BE49-F238E27FC236}">
                <a16:creationId xmlns:a16="http://schemas.microsoft.com/office/drawing/2014/main" id="{84329C1E-8D45-44D8-BE53-7972F9D32E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374" y="640714"/>
            <a:ext cx="8648113" cy="5647476"/>
          </a:xfrm>
        </p:spPr>
      </p:pic>
    </p:spTree>
    <p:extLst>
      <p:ext uri="{BB962C8B-B14F-4D97-AF65-F5344CB8AC3E}">
        <p14:creationId xmlns:p14="http://schemas.microsoft.com/office/powerpoint/2010/main" val="34929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062B3-D414-4FDB-8E03-E6323FA4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1269" name="Picture 2" descr="صورة ذات صلة">
            <a:hlinkClick r:id="rId3"/>
            <a:extLst>
              <a:ext uri="{FF2B5EF4-FFF2-40B4-BE49-F238E27FC236}">
                <a16:creationId xmlns:a16="http://schemas.microsoft.com/office/drawing/2014/main" id="{EBC614C5-A6F9-4414-8E2F-4C9BE7CE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34" y="388555"/>
            <a:ext cx="4047971" cy="646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AB6FDA-60E6-4A4B-B12A-76C0538D4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98" y="1184225"/>
            <a:ext cx="5381469" cy="4032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09EFB1-47DC-4142-938D-D98B1D515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3" y="3200401"/>
            <a:ext cx="4385734" cy="1591731"/>
          </a:xfrm>
          <a:prstGeom prst="rect">
            <a:avLst/>
          </a:prstGeom>
        </p:spPr>
      </p:pic>
      <p:pic>
        <p:nvPicPr>
          <p:cNvPr id="7" name="Picture 2" descr="Expo 2020 Dubai GIFs - Find &amp;amp; Share on GIPHY">
            <a:extLst>
              <a:ext uri="{FF2B5EF4-FFF2-40B4-BE49-F238E27FC236}">
                <a16:creationId xmlns:a16="http://schemas.microsoft.com/office/drawing/2014/main" id="{C1F9D08B-426F-4343-B515-307A8FF7C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99" y="178556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7" t="52222" r="17862" b="33667"/>
          <a:stretch/>
        </p:blipFill>
        <p:spPr>
          <a:xfrm>
            <a:off x="9866756" y="1060086"/>
            <a:ext cx="1997724" cy="3740513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136649" y="5075724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117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D8D17-5A6E-4D7A-AFC5-DBB11E098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60" t="15441" r="25060" b="7050"/>
          <a:stretch/>
        </p:blipFill>
        <p:spPr>
          <a:xfrm>
            <a:off x="327520" y="347494"/>
            <a:ext cx="8773827" cy="6435633"/>
          </a:xfrm>
          <a:prstGeom prst="rect">
            <a:avLst/>
          </a:prstGeom>
        </p:spPr>
      </p:pic>
      <p:sp>
        <p:nvSpPr>
          <p:cNvPr id="7" name="Action Button: Sound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E31AF5C0-0E52-4B69-8FC9-3F7AF8CB8D6A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7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التقييم البنائي</a:t>
            </a: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3046709" y="3419906"/>
            <a:ext cx="6098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سؤال التحدي الدولاب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Sound 22">
            <a:hlinkClick r:id="" action="ppaction://noaction" highlightClick="1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251A0C30-94BD-4E17-BB6F-FDF81FF8FA82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ench&#10;&#10;Description automatically generated">
            <a:extLst>
              <a:ext uri="{FF2B5EF4-FFF2-40B4-BE49-F238E27FC236}">
                <a16:creationId xmlns:a16="http://schemas.microsoft.com/office/drawing/2014/main" id="{6362B1A3-4252-4764-A6D1-E2AD01F043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901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81F1A3-2DD1-4819-9D15-163194FC8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b="44109"/>
          <a:stretch/>
        </p:blipFill>
        <p:spPr>
          <a:xfrm>
            <a:off x="8382943" y="729250"/>
            <a:ext cx="4326548" cy="5996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7B95A-F78C-43D7-89C0-8F5FAC484B74}"/>
              </a:ext>
            </a:extLst>
          </p:cNvPr>
          <p:cNvSpPr txBox="1"/>
          <p:nvPr/>
        </p:nvSpPr>
        <p:spPr>
          <a:xfrm>
            <a:off x="10440343" y="962632"/>
            <a:ext cx="16002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مراجعة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1A52C-262F-45A2-9D67-7E058F597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4017" r="7292" b="11827"/>
          <a:stretch/>
        </p:blipFill>
        <p:spPr>
          <a:xfrm>
            <a:off x="996374" y="171697"/>
            <a:ext cx="9515335" cy="6641224"/>
          </a:xfrm>
          <a:prstGeom prst="rect">
            <a:avLst/>
          </a:prstGeom>
        </p:spPr>
      </p:pic>
      <p:sp>
        <p:nvSpPr>
          <p:cNvPr id="8" name="Action Button: Sound 7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8D565F4-3FFD-4AA5-B341-8549E65B92ED}"/>
              </a:ext>
            </a:extLst>
          </p:cNvPr>
          <p:cNvSpPr/>
          <p:nvPr/>
        </p:nvSpPr>
        <p:spPr>
          <a:xfrm>
            <a:off x="11225019" y="6171391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BCD6F-E98A-4E0F-8468-1F9BACD9C4AA}"/>
              </a:ext>
            </a:extLst>
          </p:cNvPr>
          <p:cNvSpPr/>
          <p:nvPr/>
        </p:nvSpPr>
        <p:spPr>
          <a:xfrm>
            <a:off x="-35562" y="171697"/>
            <a:ext cx="1287533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3130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80743A78-A4CC-4948-9AF3-EC97389EC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3E6CC895-E36A-4692-ACBA-F4ABBFECD83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Tekhnologic Logo">
            <a:extLst>
              <a:ext uri="{FF2B5EF4-FFF2-40B4-BE49-F238E27FC236}">
                <a16:creationId xmlns:a16="http://schemas.microsoft.com/office/drawing/2014/main" id="{A3790BD6-4A08-403E-AB9F-2E81336F8353}"/>
              </a:ext>
            </a:extLst>
          </p:cNvPr>
          <p:cNvGrpSpPr/>
          <p:nvPr/>
        </p:nvGrpSpPr>
        <p:grpSpPr>
          <a:xfrm>
            <a:off x="5685616" y="6658600"/>
            <a:ext cx="820768" cy="180000"/>
            <a:chOff x="5464435" y="6630924"/>
            <a:chExt cx="820768" cy="180000"/>
          </a:xfrm>
        </p:grpSpPr>
        <p:pic>
          <p:nvPicPr>
            <p:cNvPr id="3" name="Image">
              <a:extLst>
                <a:ext uri="{FF2B5EF4-FFF2-40B4-BE49-F238E27FC236}">
                  <a16:creationId xmlns:a16="http://schemas.microsoft.com/office/drawing/2014/main" id="{C976358D-0800-4818-B73F-167AC99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" name="Text">
              <a:extLst>
                <a:ext uri="{FF2B5EF4-FFF2-40B4-BE49-F238E27FC236}">
                  <a16:creationId xmlns:a16="http://schemas.microsoft.com/office/drawing/2014/main" id="{18655347-B1CE-46DF-A3CB-932EC68D4DE9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Spinning Wheel 4">
            <a:extLst>
              <a:ext uri="{FF2B5EF4-FFF2-40B4-BE49-F238E27FC236}">
                <a16:creationId xmlns:a16="http://schemas.microsoft.com/office/drawing/2014/main" id="{F77D85E4-7C4E-4FE8-929D-DAA8DD1801D0}"/>
              </a:ext>
            </a:extLst>
          </p:cNvPr>
          <p:cNvGrpSpPr/>
          <p:nvPr/>
        </p:nvGrpSpPr>
        <p:grpSpPr>
          <a:xfrm>
            <a:off x="3035886" y="369000"/>
            <a:ext cx="6157631" cy="6133315"/>
            <a:chOff x="3035887" y="369000"/>
            <a:chExt cx="6157631" cy="6133315"/>
          </a:xfrm>
        </p:grpSpPr>
        <p:sp>
          <p:nvSpPr>
            <p:cNvPr id="53" name="Segment 4">
              <a:extLst>
                <a:ext uri="{FF2B5EF4-FFF2-40B4-BE49-F238E27FC236}">
                  <a16:creationId xmlns:a16="http://schemas.microsoft.com/office/drawing/2014/main" id="{A293601E-F235-4464-84F7-A80EE229178B}"/>
                </a:ext>
              </a:extLst>
            </p:cNvPr>
            <p:cNvSpPr/>
            <p:nvPr/>
          </p:nvSpPr>
          <p:spPr>
            <a:xfrm>
              <a:off x="3035887" y="369000"/>
              <a:ext cx="3060115" cy="3060000"/>
            </a:xfrm>
            <a:custGeom>
              <a:avLst/>
              <a:gdLst>
                <a:gd name="connsiteX0" fmla="*/ 3060114 w 3060115"/>
                <a:gd name="connsiteY0" fmla="*/ 0 h 3060000"/>
                <a:gd name="connsiteX1" fmla="*/ 3060115 w 3060115"/>
                <a:gd name="connsiteY1" fmla="*/ 0 h 3060000"/>
                <a:gd name="connsiteX2" fmla="*/ 3060115 w 3060115"/>
                <a:gd name="connsiteY2" fmla="*/ 2160000 h 3060000"/>
                <a:gd name="connsiteX3" fmla="*/ 3060114 w 3060115"/>
                <a:gd name="connsiteY3" fmla="*/ 2160000 h 3060000"/>
                <a:gd name="connsiteX4" fmla="*/ 2160114 w 3060115"/>
                <a:gd name="connsiteY4" fmla="*/ 3060000 h 3060000"/>
                <a:gd name="connsiteX5" fmla="*/ 0 w 3060115"/>
                <a:gd name="connsiteY5" fmla="*/ 3060000 h 3060000"/>
                <a:gd name="connsiteX6" fmla="*/ 3060114 w 3060115"/>
                <a:gd name="connsiteY6" fmla="*/ 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15" h="3060000">
                  <a:moveTo>
                    <a:pt x="3060114" y="0"/>
                  </a:moveTo>
                  <a:lnTo>
                    <a:pt x="3060115" y="0"/>
                  </a:lnTo>
                  <a:lnTo>
                    <a:pt x="3060115" y="2160000"/>
                  </a:lnTo>
                  <a:lnTo>
                    <a:pt x="3060114" y="2160000"/>
                  </a:lnTo>
                  <a:cubicBezTo>
                    <a:pt x="2563058" y="2160000"/>
                    <a:pt x="2160114" y="2562944"/>
                    <a:pt x="2160114" y="3060000"/>
                  </a:cubicBezTo>
                  <a:lnTo>
                    <a:pt x="0" y="3060000"/>
                  </a:lnTo>
                  <a:cubicBezTo>
                    <a:pt x="0" y="1370009"/>
                    <a:pt x="1370060" y="0"/>
                    <a:pt x="3060114" y="0"/>
                  </a:cubicBez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3">
              <a:extLst>
                <a:ext uri="{FF2B5EF4-FFF2-40B4-BE49-F238E27FC236}">
                  <a16:creationId xmlns:a16="http://schemas.microsoft.com/office/drawing/2014/main" id="{2BC5C96F-A482-4ACB-A3C3-7E705065E68A}"/>
                </a:ext>
              </a:extLst>
            </p:cNvPr>
            <p:cNvSpPr/>
            <p:nvPr/>
          </p:nvSpPr>
          <p:spPr>
            <a:xfrm>
              <a:off x="3035977" y="3432600"/>
              <a:ext cx="3060024" cy="3056400"/>
            </a:xfrm>
            <a:custGeom>
              <a:avLst/>
              <a:gdLst>
                <a:gd name="connsiteX0" fmla="*/ 0 w 3060024"/>
                <a:gd name="connsiteY0" fmla="*/ 0 h 3056400"/>
                <a:gd name="connsiteX1" fmla="*/ 2160205 w 3060024"/>
                <a:gd name="connsiteY1" fmla="*/ 0 h 3056400"/>
                <a:gd name="connsiteX2" fmla="*/ 2164670 w 3060024"/>
                <a:gd name="connsiteY2" fmla="*/ 88420 h 3056400"/>
                <a:gd name="connsiteX3" fmla="*/ 3060023 w 3060024"/>
                <a:gd name="connsiteY3" fmla="*/ 896400 h 3056400"/>
                <a:gd name="connsiteX4" fmla="*/ 3060024 w 3060024"/>
                <a:gd name="connsiteY4" fmla="*/ 896400 h 3056400"/>
                <a:gd name="connsiteX5" fmla="*/ 3060024 w 3060024"/>
                <a:gd name="connsiteY5" fmla="*/ 3056400 h 3056400"/>
                <a:gd name="connsiteX6" fmla="*/ 3060023 w 3060024"/>
                <a:gd name="connsiteY6" fmla="*/ 3056400 h 3056400"/>
                <a:gd name="connsiteX7" fmla="*/ 3891 w 3060024"/>
                <a:gd name="connsiteY7" fmla="*/ 153867 h 3056400"/>
                <a:gd name="connsiteX8" fmla="*/ 0 w 3060024"/>
                <a:gd name="connsiteY8" fmla="*/ 0 h 30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0024" h="3056400">
                  <a:moveTo>
                    <a:pt x="0" y="0"/>
                  </a:moveTo>
                  <a:lnTo>
                    <a:pt x="2160205" y="0"/>
                  </a:lnTo>
                  <a:lnTo>
                    <a:pt x="2164670" y="88420"/>
                  </a:lnTo>
                  <a:cubicBezTo>
                    <a:pt x="2210759" y="542250"/>
                    <a:pt x="2594033" y="896400"/>
                    <a:pt x="3060023" y="896400"/>
                  </a:cubicBezTo>
                  <a:lnTo>
                    <a:pt x="3060024" y="896400"/>
                  </a:lnTo>
                  <a:lnTo>
                    <a:pt x="3060024" y="3056400"/>
                  </a:lnTo>
                  <a:lnTo>
                    <a:pt x="3060023" y="3056400"/>
                  </a:lnTo>
                  <a:cubicBezTo>
                    <a:pt x="1422783" y="3056400"/>
                    <a:pt x="85850" y="1770679"/>
                    <a:pt x="3891" y="153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2">
              <a:extLst>
                <a:ext uri="{FF2B5EF4-FFF2-40B4-BE49-F238E27FC236}">
                  <a16:creationId xmlns:a16="http://schemas.microsoft.com/office/drawing/2014/main" id="{026A8B36-6F76-4963-9503-D42EBFC5C3B3}"/>
                </a:ext>
              </a:extLst>
            </p:cNvPr>
            <p:cNvSpPr/>
            <p:nvPr/>
          </p:nvSpPr>
          <p:spPr>
            <a:xfrm>
              <a:off x="6137096" y="3446006"/>
              <a:ext cx="3056422" cy="3056309"/>
            </a:xfrm>
            <a:custGeom>
              <a:avLst/>
              <a:gdLst>
                <a:gd name="connsiteX0" fmla="*/ 896217 w 3056422"/>
                <a:gd name="connsiteY0" fmla="*/ 0 h 3056309"/>
                <a:gd name="connsiteX1" fmla="*/ 3056422 w 3056422"/>
                <a:gd name="connsiteY1" fmla="*/ 0 h 3056309"/>
                <a:gd name="connsiteX2" fmla="*/ 3052531 w 3056422"/>
                <a:gd name="connsiteY2" fmla="*/ 153867 h 3056309"/>
                <a:gd name="connsiteX3" fmla="*/ 153872 w 3056422"/>
                <a:gd name="connsiteY3" fmla="*/ 3052418 h 3056309"/>
                <a:gd name="connsiteX4" fmla="*/ 0 w 3056422"/>
                <a:gd name="connsiteY4" fmla="*/ 3056309 h 3056309"/>
                <a:gd name="connsiteX5" fmla="*/ 0 w 3056422"/>
                <a:gd name="connsiteY5" fmla="*/ 896218 h 3056309"/>
                <a:gd name="connsiteX6" fmla="*/ 88419 w 3056422"/>
                <a:gd name="connsiteY6" fmla="*/ 891753 h 3056309"/>
                <a:gd name="connsiteX7" fmla="*/ 891752 w 3056422"/>
                <a:gd name="connsiteY7" fmla="*/ 88420 h 3056309"/>
                <a:gd name="connsiteX8" fmla="*/ 896217 w 3056422"/>
                <a:gd name="connsiteY8" fmla="*/ 0 h 30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6422" h="3056309">
                  <a:moveTo>
                    <a:pt x="896217" y="0"/>
                  </a:moveTo>
                  <a:lnTo>
                    <a:pt x="3056422" y="0"/>
                  </a:lnTo>
                  <a:lnTo>
                    <a:pt x="3052531" y="153867"/>
                  </a:lnTo>
                  <a:cubicBezTo>
                    <a:pt x="2973216" y="1718524"/>
                    <a:pt x="1718587" y="2973106"/>
                    <a:pt x="153872" y="3052418"/>
                  </a:cubicBezTo>
                  <a:lnTo>
                    <a:pt x="0" y="3056309"/>
                  </a:lnTo>
                  <a:lnTo>
                    <a:pt x="0" y="896218"/>
                  </a:lnTo>
                  <a:lnTo>
                    <a:pt x="88419" y="891753"/>
                  </a:lnTo>
                  <a:cubicBezTo>
                    <a:pt x="511994" y="848737"/>
                    <a:pt x="848736" y="511995"/>
                    <a:pt x="891752" y="88420"/>
                  </a:cubicBezTo>
                  <a:lnTo>
                    <a:pt x="896217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1">
              <a:extLst>
                <a:ext uri="{FF2B5EF4-FFF2-40B4-BE49-F238E27FC236}">
                  <a16:creationId xmlns:a16="http://schemas.microsoft.com/office/drawing/2014/main" id="{3D31FA92-6007-4E3F-A697-DEFBC7D6789B}"/>
                </a:ext>
              </a:extLst>
            </p:cNvPr>
            <p:cNvSpPr/>
            <p:nvPr/>
          </p:nvSpPr>
          <p:spPr>
            <a:xfrm>
              <a:off x="6099602" y="369092"/>
              <a:ext cx="3056513" cy="3059909"/>
            </a:xfrm>
            <a:custGeom>
              <a:avLst/>
              <a:gdLst>
                <a:gd name="connsiteX0" fmla="*/ 0 w 3056513"/>
                <a:gd name="connsiteY0" fmla="*/ 0 h 3059909"/>
                <a:gd name="connsiteX1" fmla="*/ 153872 w 3056513"/>
                <a:gd name="connsiteY1" fmla="*/ 3891 h 3059909"/>
                <a:gd name="connsiteX2" fmla="*/ 3056513 w 3056513"/>
                <a:gd name="connsiteY2" fmla="*/ 3059909 h 3059909"/>
                <a:gd name="connsiteX3" fmla="*/ 896399 w 3056513"/>
                <a:gd name="connsiteY3" fmla="*/ 3059909 h 3059909"/>
                <a:gd name="connsiteX4" fmla="*/ 88419 w 3056513"/>
                <a:gd name="connsiteY4" fmla="*/ 2164556 h 3059909"/>
                <a:gd name="connsiteX5" fmla="*/ 0 w 3056513"/>
                <a:gd name="connsiteY5" fmla="*/ 2160091 h 3059909"/>
                <a:gd name="connsiteX6" fmla="*/ 0 w 3056513"/>
                <a:gd name="connsiteY6" fmla="*/ 0 h 30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513" h="3059909">
                  <a:moveTo>
                    <a:pt x="0" y="0"/>
                  </a:moveTo>
                  <a:lnTo>
                    <a:pt x="153872" y="3891"/>
                  </a:lnTo>
                  <a:cubicBezTo>
                    <a:pt x="1770744" y="85847"/>
                    <a:pt x="3056513" y="1422730"/>
                    <a:pt x="3056513" y="3059909"/>
                  </a:cubicBezTo>
                  <a:lnTo>
                    <a:pt x="896399" y="3059909"/>
                  </a:lnTo>
                  <a:cubicBezTo>
                    <a:pt x="896399" y="2593919"/>
                    <a:pt x="542249" y="2210645"/>
                    <a:pt x="88419" y="2164556"/>
                  </a:cubicBezTo>
                  <a:lnTo>
                    <a:pt x="0" y="216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 anchorCtr="0">
              <a:normAutofit/>
            </a:bodyPr>
            <a:lstStyle/>
            <a:p>
              <a:pPr algn="ctr"/>
              <a:endParaRPr lang="en-GB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F92A419C-570C-4918-8C07-6D053C92E92A}"/>
                </a:ext>
              </a:extLst>
            </p:cNvPr>
            <p:cNvSpPr/>
            <p:nvPr/>
          </p:nvSpPr>
          <p:spPr>
            <a:xfrm rot="18900000" flipH="1">
              <a:off x="3610093" y="1341227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القانون يضمن العدالة بين الناس</a:t>
              </a:r>
            </a:p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(صح-خطأ</a:t>
              </a:r>
              <a:endPara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36180CFB-758E-46AF-AB1A-19F0C3EE1EA3}"/>
                </a:ext>
              </a:extLst>
            </p:cNvPr>
            <p:cNvSpPr/>
            <p:nvPr/>
          </p:nvSpPr>
          <p:spPr>
            <a:xfrm rot="2700000">
              <a:off x="6136826" y="1197109"/>
              <a:ext cx="25349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التزم بعبور الشارع في المكان المخصص</a:t>
              </a:r>
            </a:p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 (صح-خطأ)</a:t>
              </a:r>
              <a:endPara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41157CCD-88EB-469F-A2DC-00648DD008E6}"/>
                </a:ext>
              </a:extLst>
            </p:cNvPr>
            <p:cNvSpPr/>
            <p:nvPr/>
          </p:nvSpPr>
          <p:spPr>
            <a:xfrm rot="8100000">
              <a:off x="6380259" y="4114693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نستخدم موقف أصحاب الهمم عندما لأنجد موقفا لسيارتنا</a:t>
              </a:r>
            </a:p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(صح-خطأ</a:t>
              </a:r>
              <a:endPara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2DD27A23-24F9-4F38-9FC4-C1C0867DF916}"/>
                </a:ext>
              </a:extLst>
            </p:cNvPr>
            <p:cNvSpPr/>
            <p:nvPr/>
          </p:nvSpPr>
          <p:spPr>
            <a:xfrm rot="13500000" flipH="1">
              <a:off x="3577247" y="4114692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rtl="1"/>
              <a:r>
                <a:rPr lang="ar-AE" sz="2800" b="1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الشرطي لا يهتم لحفظ النظام</a:t>
              </a:r>
              <a:endPara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3BE0C-3472-4D02-A99C-200EFE4BDF18}"/>
              </a:ext>
            </a:extLst>
          </p:cNvPr>
          <p:cNvSpPr/>
          <p:nvPr/>
        </p:nvSpPr>
        <p:spPr>
          <a:xfrm>
            <a:off x="10553956" y="659602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تذكر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0D234-2EA6-4F16-BCE1-123C145C4F90}"/>
              </a:ext>
            </a:extLst>
          </p:cNvPr>
          <p:cNvSpPr/>
          <p:nvPr/>
        </p:nvSpPr>
        <p:spPr>
          <a:xfrm>
            <a:off x="202684" y="745993"/>
            <a:ext cx="175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جاوب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D1CABC-A720-4233-9CEB-14FAD63C1E17}"/>
              </a:ext>
            </a:extLst>
          </p:cNvPr>
          <p:cNvSpPr/>
          <p:nvPr/>
        </p:nvSpPr>
        <p:spPr>
          <a:xfrm>
            <a:off x="10733492" y="5316591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ركز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72127-17F3-4672-A954-A56EBC14CEEF}"/>
              </a:ext>
            </a:extLst>
          </p:cNvPr>
          <p:cNvSpPr/>
          <p:nvPr/>
        </p:nvSpPr>
        <p:spPr>
          <a:xfrm>
            <a:off x="535930" y="5485868"/>
            <a:ext cx="982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تميز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ction Button: Sound 29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D933022D-6BCA-4FB0-B04A-1C0EAB503532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2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58" t="6000" r="1875" b="7000"/>
          <a:stretch>
            <a:fillRect/>
          </a:stretch>
        </p:blipFill>
        <p:spPr bwMode="auto">
          <a:xfrm>
            <a:off x="0" y="42594"/>
            <a:ext cx="12192000" cy="6858001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ماذا يحدث اذا لم يلتزم كل منا بإشارات المرور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49277" y="1023163"/>
            <a:ext cx="1864894" cy="8438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التقييم البنائي 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9" name="Action Button: Sound 8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A449A205-58E7-44D9-92FD-3369A884902C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85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EECDD0C-7821-478F-9D12-A3F463DA2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12192000" cy="68580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86D932D-E2F5-45A7-97E9-AA6F36982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7" y="303420"/>
            <a:ext cx="1717409" cy="273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1C69C-DD9A-47B6-895D-87315594A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42" y="2811160"/>
            <a:ext cx="5892802" cy="164166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AE4A76-F237-4B95-BB62-123854120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04" y="4573288"/>
            <a:ext cx="3904722" cy="194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person, computer&#10;&#10;Description automatically generated">
            <a:extLst>
              <a:ext uri="{FF2B5EF4-FFF2-40B4-BE49-F238E27FC236}">
                <a16:creationId xmlns:a16="http://schemas.microsoft.com/office/drawing/2014/main" id="{A05B908A-2477-4F4F-8E66-718564D93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87" y="2811160"/>
            <a:ext cx="4642413" cy="373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672BADF6-514D-46B3-A8F5-03A0C9CA7432}"/>
              </a:ext>
            </a:extLst>
          </p:cNvPr>
          <p:cNvSpPr/>
          <p:nvPr/>
        </p:nvSpPr>
        <p:spPr>
          <a:xfrm rot="2012376">
            <a:off x="2307145" y="1350442"/>
            <a:ext cx="2576257" cy="914174"/>
          </a:xfrm>
          <a:custGeom>
            <a:avLst/>
            <a:gdLst>
              <a:gd name="connsiteX0" fmla="*/ 0 w 2576257"/>
              <a:gd name="connsiteY0" fmla="*/ 228544 h 914174"/>
              <a:gd name="connsiteX1" fmla="*/ 28568 w 2576257"/>
              <a:gd name="connsiteY1" fmla="*/ 228544 h 914174"/>
              <a:gd name="connsiteX2" fmla="*/ 28568 w 2576257"/>
              <a:gd name="connsiteY2" fmla="*/ 685631 h 914174"/>
              <a:gd name="connsiteX3" fmla="*/ 0 w 2576257"/>
              <a:gd name="connsiteY3" fmla="*/ 685631 h 914174"/>
              <a:gd name="connsiteX4" fmla="*/ 0 w 2576257"/>
              <a:gd name="connsiteY4" fmla="*/ 228544 h 914174"/>
              <a:gd name="connsiteX5" fmla="*/ 57136 w 2576257"/>
              <a:gd name="connsiteY5" fmla="*/ 228544 h 914174"/>
              <a:gd name="connsiteX6" fmla="*/ 114272 w 2576257"/>
              <a:gd name="connsiteY6" fmla="*/ 228544 h 914174"/>
              <a:gd name="connsiteX7" fmla="*/ 114272 w 2576257"/>
              <a:gd name="connsiteY7" fmla="*/ 685631 h 914174"/>
              <a:gd name="connsiteX8" fmla="*/ 57136 w 2576257"/>
              <a:gd name="connsiteY8" fmla="*/ 685631 h 914174"/>
              <a:gd name="connsiteX9" fmla="*/ 57136 w 2576257"/>
              <a:gd name="connsiteY9" fmla="*/ 228544 h 914174"/>
              <a:gd name="connsiteX10" fmla="*/ 142840 w 2576257"/>
              <a:gd name="connsiteY10" fmla="*/ 228544 h 914174"/>
              <a:gd name="connsiteX11" fmla="*/ 547053 w 2576257"/>
              <a:gd name="connsiteY11" fmla="*/ 228544 h 914174"/>
              <a:gd name="connsiteX12" fmla="*/ 964166 w 2576257"/>
              <a:gd name="connsiteY12" fmla="*/ 228544 h 914174"/>
              <a:gd name="connsiteX13" fmla="*/ 1432881 w 2576257"/>
              <a:gd name="connsiteY13" fmla="*/ 228544 h 914174"/>
              <a:gd name="connsiteX14" fmla="*/ 1432881 w 2576257"/>
              <a:gd name="connsiteY14" fmla="*/ 0 h 914174"/>
              <a:gd name="connsiteX15" fmla="*/ 1802573 w 2576257"/>
              <a:gd name="connsiteY15" fmla="*/ 147791 h 914174"/>
              <a:gd name="connsiteX16" fmla="*/ 2195132 w 2576257"/>
              <a:gd name="connsiteY16" fmla="*/ 304725 h 914174"/>
              <a:gd name="connsiteX17" fmla="*/ 2576257 w 2576257"/>
              <a:gd name="connsiteY17" fmla="*/ 457087 h 914174"/>
              <a:gd name="connsiteX18" fmla="*/ 2206565 w 2576257"/>
              <a:gd name="connsiteY18" fmla="*/ 604878 h 914174"/>
              <a:gd name="connsiteX19" fmla="*/ 1825440 w 2576257"/>
              <a:gd name="connsiteY19" fmla="*/ 757241 h 914174"/>
              <a:gd name="connsiteX20" fmla="*/ 1432881 w 2576257"/>
              <a:gd name="connsiteY20" fmla="*/ 914174 h 914174"/>
              <a:gd name="connsiteX21" fmla="*/ 1432881 w 2576257"/>
              <a:gd name="connsiteY21" fmla="*/ 685631 h 914174"/>
              <a:gd name="connsiteX22" fmla="*/ 989967 w 2576257"/>
              <a:gd name="connsiteY22" fmla="*/ 685631 h 914174"/>
              <a:gd name="connsiteX23" fmla="*/ 559953 w 2576257"/>
              <a:gd name="connsiteY23" fmla="*/ 685631 h 914174"/>
              <a:gd name="connsiteX24" fmla="*/ 142840 w 2576257"/>
              <a:gd name="connsiteY24" fmla="*/ 685631 h 914174"/>
              <a:gd name="connsiteX25" fmla="*/ 142840 w 2576257"/>
              <a:gd name="connsiteY25" fmla="*/ 228544 h 91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6257" h="914174" fill="none" extrusionOk="0">
                <a:moveTo>
                  <a:pt x="0" y="228544"/>
                </a:moveTo>
                <a:cubicBezTo>
                  <a:pt x="12544" y="227141"/>
                  <a:pt x="18465" y="229620"/>
                  <a:pt x="28568" y="228544"/>
                </a:cubicBezTo>
                <a:cubicBezTo>
                  <a:pt x="80639" y="455935"/>
                  <a:pt x="-20063" y="584940"/>
                  <a:pt x="28568" y="685631"/>
                </a:cubicBezTo>
                <a:cubicBezTo>
                  <a:pt x="17150" y="686259"/>
                  <a:pt x="9780" y="683721"/>
                  <a:pt x="0" y="685631"/>
                </a:cubicBezTo>
                <a:cubicBezTo>
                  <a:pt x="-14015" y="526894"/>
                  <a:pt x="23192" y="455929"/>
                  <a:pt x="0" y="228544"/>
                </a:cubicBezTo>
                <a:close/>
                <a:moveTo>
                  <a:pt x="57136" y="228544"/>
                </a:moveTo>
                <a:cubicBezTo>
                  <a:pt x="75715" y="222750"/>
                  <a:pt x="85741" y="230038"/>
                  <a:pt x="114272" y="228544"/>
                </a:cubicBezTo>
                <a:cubicBezTo>
                  <a:pt x="124607" y="396328"/>
                  <a:pt x="64903" y="593705"/>
                  <a:pt x="114272" y="685631"/>
                </a:cubicBezTo>
                <a:cubicBezTo>
                  <a:pt x="87432" y="687061"/>
                  <a:pt x="78559" y="683355"/>
                  <a:pt x="57136" y="685631"/>
                </a:cubicBezTo>
                <a:cubicBezTo>
                  <a:pt x="3008" y="468659"/>
                  <a:pt x="79543" y="397900"/>
                  <a:pt x="57136" y="228544"/>
                </a:cubicBezTo>
                <a:close/>
                <a:moveTo>
                  <a:pt x="142840" y="228544"/>
                </a:moveTo>
                <a:cubicBezTo>
                  <a:pt x="231415" y="193652"/>
                  <a:pt x="450024" y="266442"/>
                  <a:pt x="547053" y="228544"/>
                </a:cubicBezTo>
                <a:cubicBezTo>
                  <a:pt x="644082" y="190646"/>
                  <a:pt x="786387" y="249437"/>
                  <a:pt x="964166" y="228544"/>
                </a:cubicBezTo>
                <a:cubicBezTo>
                  <a:pt x="1141945" y="207651"/>
                  <a:pt x="1262342" y="245201"/>
                  <a:pt x="1432881" y="228544"/>
                </a:cubicBezTo>
                <a:cubicBezTo>
                  <a:pt x="1413755" y="167583"/>
                  <a:pt x="1451774" y="75939"/>
                  <a:pt x="1432881" y="0"/>
                </a:cubicBezTo>
                <a:cubicBezTo>
                  <a:pt x="1599636" y="47829"/>
                  <a:pt x="1666496" y="113751"/>
                  <a:pt x="1802573" y="147791"/>
                </a:cubicBezTo>
                <a:cubicBezTo>
                  <a:pt x="1938650" y="181832"/>
                  <a:pt x="2006310" y="249299"/>
                  <a:pt x="2195132" y="304725"/>
                </a:cubicBezTo>
                <a:cubicBezTo>
                  <a:pt x="2383954" y="360150"/>
                  <a:pt x="2426731" y="447279"/>
                  <a:pt x="2576257" y="457087"/>
                </a:cubicBezTo>
                <a:cubicBezTo>
                  <a:pt x="2399343" y="531541"/>
                  <a:pt x="2286520" y="522381"/>
                  <a:pt x="2206565" y="604878"/>
                </a:cubicBezTo>
                <a:cubicBezTo>
                  <a:pt x="2126610" y="687376"/>
                  <a:pt x="1952010" y="687456"/>
                  <a:pt x="1825440" y="757241"/>
                </a:cubicBezTo>
                <a:cubicBezTo>
                  <a:pt x="1698870" y="827026"/>
                  <a:pt x="1592574" y="844393"/>
                  <a:pt x="1432881" y="914174"/>
                </a:cubicBezTo>
                <a:cubicBezTo>
                  <a:pt x="1408210" y="811576"/>
                  <a:pt x="1457787" y="734929"/>
                  <a:pt x="1432881" y="685631"/>
                </a:cubicBezTo>
                <a:cubicBezTo>
                  <a:pt x="1290930" y="695402"/>
                  <a:pt x="1147274" y="660414"/>
                  <a:pt x="989967" y="685631"/>
                </a:cubicBezTo>
                <a:cubicBezTo>
                  <a:pt x="832660" y="710848"/>
                  <a:pt x="655998" y="678445"/>
                  <a:pt x="559953" y="685631"/>
                </a:cubicBezTo>
                <a:cubicBezTo>
                  <a:pt x="463908" y="692817"/>
                  <a:pt x="235781" y="668320"/>
                  <a:pt x="142840" y="685631"/>
                </a:cubicBezTo>
                <a:cubicBezTo>
                  <a:pt x="115015" y="555143"/>
                  <a:pt x="145911" y="356562"/>
                  <a:pt x="142840" y="228544"/>
                </a:cubicBezTo>
                <a:close/>
              </a:path>
              <a:path w="2576257" h="914174" stroke="0" extrusionOk="0">
                <a:moveTo>
                  <a:pt x="0" y="228544"/>
                </a:moveTo>
                <a:cubicBezTo>
                  <a:pt x="8947" y="227116"/>
                  <a:pt x="17904" y="231078"/>
                  <a:pt x="28568" y="228544"/>
                </a:cubicBezTo>
                <a:cubicBezTo>
                  <a:pt x="40331" y="358058"/>
                  <a:pt x="11519" y="575405"/>
                  <a:pt x="28568" y="685631"/>
                </a:cubicBezTo>
                <a:cubicBezTo>
                  <a:pt x="14573" y="686524"/>
                  <a:pt x="6213" y="683540"/>
                  <a:pt x="0" y="685631"/>
                </a:cubicBezTo>
                <a:cubicBezTo>
                  <a:pt x="-22976" y="556104"/>
                  <a:pt x="1103" y="444335"/>
                  <a:pt x="0" y="228544"/>
                </a:cubicBezTo>
                <a:close/>
                <a:moveTo>
                  <a:pt x="57136" y="228544"/>
                </a:moveTo>
                <a:cubicBezTo>
                  <a:pt x="77948" y="223611"/>
                  <a:pt x="94355" y="229116"/>
                  <a:pt x="114272" y="228544"/>
                </a:cubicBezTo>
                <a:cubicBezTo>
                  <a:pt x="165470" y="371122"/>
                  <a:pt x="92215" y="503480"/>
                  <a:pt x="114272" y="685631"/>
                </a:cubicBezTo>
                <a:cubicBezTo>
                  <a:pt x="88458" y="691283"/>
                  <a:pt x="73811" y="684195"/>
                  <a:pt x="57136" y="685631"/>
                </a:cubicBezTo>
                <a:cubicBezTo>
                  <a:pt x="20130" y="478704"/>
                  <a:pt x="87496" y="441635"/>
                  <a:pt x="57136" y="228544"/>
                </a:cubicBezTo>
                <a:close/>
                <a:moveTo>
                  <a:pt x="142840" y="228544"/>
                </a:moveTo>
                <a:cubicBezTo>
                  <a:pt x="327243" y="188349"/>
                  <a:pt x="417114" y="232138"/>
                  <a:pt x="572854" y="228544"/>
                </a:cubicBezTo>
                <a:cubicBezTo>
                  <a:pt x="728594" y="224950"/>
                  <a:pt x="851337" y="272495"/>
                  <a:pt x="989967" y="228544"/>
                </a:cubicBezTo>
                <a:cubicBezTo>
                  <a:pt x="1128597" y="184593"/>
                  <a:pt x="1215546" y="255093"/>
                  <a:pt x="1432881" y="228544"/>
                </a:cubicBezTo>
                <a:cubicBezTo>
                  <a:pt x="1428443" y="180277"/>
                  <a:pt x="1451258" y="99016"/>
                  <a:pt x="1432881" y="0"/>
                </a:cubicBezTo>
                <a:cubicBezTo>
                  <a:pt x="1529767" y="-4979"/>
                  <a:pt x="1641722" y="118877"/>
                  <a:pt x="1814006" y="152362"/>
                </a:cubicBezTo>
                <a:cubicBezTo>
                  <a:pt x="1986290" y="185847"/>
                  <a:pt x="2053172" y="269837"/>
                  <a:pt x="2160830" y="291012"/>
                </a:cubicBezTo>
                <a:cubicBezTo>
                  <a:pt x="2268488" y="312187"/>
                  <a:pt x="2480532" y="431936"/>
                  <a:pt x="2576257" y="457087"/>
                </a:cubicBezTo>
                <a:cubicBezTo>
                  <a:pt x="2435663" y="548406"/>
                  <a:pt x="2358934" y="521147"/>
                  <a:pt x="2206565" y="604878"/>
                </a:cubicBezTo>
                <a:cubicBezTo>
                  <a:pt x="2054196" y="688610"/>
                  <a:pt x="1974338" y="685737"/>
                  <a:pt x="1814006" y="761812"/>
                </a:cubicBezTo>
                <a:cubicBezTo>
                  <a:pt x="1653674" y="837887"/>
                  <a:pt x="1580915" y="807323"/>
                  <a:pt x="1432881" y="914174"/>
                </a:cubicBezTo>
                <a:cubicBezTo>
                  <a:pt x="1419768" y="829564"/>
                  <a:pt x="1435259" y="781998"/>
                  <a:pt x="1432881" y="685631"/>
                </a:cubicBezTo>
                <a:cubicBezTo>
                  <a:pt x="1331164" y="686129"/>
                  <a:pt x="1167853" y="636069"/>
                  <a:pt x="989967" y="685631"/>
                </a:cubicBezTo>
                <a:cubicBezTo>
                  <a:pt x="812081" y="735193"/>
                  <a:pt x="636935" y="635296"/>
                  <a:pt x="547053" y="685631"/>
                </a:cubicBezTo>
                <a:cubicBezTo>
                  <a:pt x="457171" y="735966"/>
                  <a:pt x="280518" y="648243"/>
                  <a:pt x="142840" y="685631"/>
                </a:cubicBezTo>
                <a:cubicBezTo>
                  <a:pt x="126011" y="554542"/>
                  <a:pt x="193535" y="395492"/>
                  <a:pt x="142840" y="228544"/>
                </a:cubicBezTo>
                <a:close/>
              </a:path>
            </a:pathLst>
          </a:custGeom>
          <a:solidFill>
            <a:srgbClr val="0FF9F9"/>
          </a:solidFill>
          <a:ln w="762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695217212">
                  <a:prstGeom prst="stripedRightArrow">
                    <a:avLst>
                      <a:gd name="adj1" fmla="val 50000"/>
                      <a:gd name="adj2" fmla="val 12507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54000">
              <a:srgbClr val="FFFF00"/>
            </a:glow>
          </a:effectLst>
        </p:spPr>
        <p:txBody>
          <a:bodyPr wrap="square" lIns="89993" tIns="44996" rIns="89993" bIns="4499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dirty="0">
                <a:solidFill>
                  <a:srgbClr val="FF0000"/>
                </a:solidFill>
                <a:latin typeface="Arial"/>
                <a:ea typeface="宋体"/>
                <a:cs typeface="Times New Roman" panose="02020603050405020304" pitchFamily="18" charset="0"/>
              </a:rPr>
              <a:t>أمن وسلامة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BB055E8-5575-42AB-9DD1-96C249D2C52D}"/>
              </a:ext>
            </a:extLst>
          </p:cNvPr>
          <p:cNvSpPr txBox="1">
            <a:spLocks/>
          </p:cNvSpPr>
          <p:nvPr/>
        </p:nvSpPr>
        <p:spPr>
          <a:xfrm>
            <a:off x="0" y="6361590"/>
            <a:ext cx="2943636" cy="90255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AE" sz="4000" dirty="0"/>
          </a:p>
        </p:txBody>
      </p:sp>
      <p:pic>
        <p:nvPicPr>
          <p:cNvPr id="11" name="Picture 10" descr="Expo 2020 Dubai GIFs - Find &amp;amp; Share on GIPHY">
            <a:extLst>
              <a:ext uri="{FF2B5EF4-FFF2-40B4-BE49-F238E27FC236}">
                <a16:creationId xmlns:a16="http://schemas.microsoft.com/office/drawing/2014/main" id="{8B76130B-A7B4-439B-BB38-BF2DB90423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81" y="133021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5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-1.48148E-6 L -0.63919 0.007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>
            <a:extLst>
              <a:ext uri="{FF2B5EF4-FFF2-40B4-BE49-F238E27FC236}">
                <a16:creationId xmlns:a16="http://schemas.microsoft.com/office/drawing/2014/main" id="{649BEE78-B669-4B14-A45B-A3E2C09E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"/>
            <a:ext cx="12268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2B1814-E72F-4D05-A42A-F502B374CA01}"/>
              </a:ext>
            </a:extLst>
          </p:cNvPr>
          <p:cNvSpPr/>
          <p:nvPr/>
        </p:nvSpPr>
        <p:spPr>
          <a:xfrm>
            <a:off x="1565275" y="6010275"/>
            <a:ext cx="9102725" cy="8477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579E69FB-A56C-49F2-9A07-A4DB5640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775950" y="5773738"/>
            <a:ext cx="11969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3" descr="قناة &quot;ماجد&quot; للأطفال تنطلق في 25 سبتمبر 2015 - صحيفة المختصر الإخبارية">
            <a:extLst>
              <a:ext uri="{FF2B5EF4-FFF2-40B4-BE49-F238E27FC236}">
                <a16:creationId xmlns:a16="http://schemas.microsoft.com/office/drawing/2014/main" id="{40EA2F6E-7332-4631-ABFF-836BB050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55788"/>
            <a:ext cx="2270125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37B3C298-85D8-43F2-A8FC-3B23C59F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1270EA6-0828-430B-ACA9-272B7066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F61E4184-DEBB-4DDF-AE3A-889AF90EB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668000" y="-188913"/>
            <a:ext cx="14128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صورة 11">
            <a:extLst>
              <a:ext uri="{FF2B5EF4-FFF2-40B4-BE49-F238E27FC236}">
                <a16:creationId xmlns:a16="http://schemas.microsoft.com/office/drawing/2014/main" id="{CD7F5512-42DB-4F62-A686-030394DC2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pic>
        <p:nvPicPr>
          <p:cNvPr id="15" name="قوانين مدرسة">
            <a:hlinkClick r:id="" action="ppaction://media"/>
            <a:extLst>
              <a:ext uri="{FF2B5EF4-FFF2-40B4-BE49-F238E27FC236}">
                <a16:creationId xmlns:a16="http://schemas.microsoft.com/office/drawing/2014/main" id="{F6989535-2A33-4E22-9F5A-F504D48B5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5841" y="509666"/>
            <a:ext cx="10448925" cy="59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6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7" t="52222" r="17862" b="33667"/>
          <a:stretch/>
        </p:blipFill>
        <p:spPr>
          <a:xfrm>
            <a:off x="9866756" y="1060086"/>
            <a:ext cx="1997724" cy="3740513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136649" y="5075724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118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66D4E-DA46-4C28-9CB5-348ED8EDF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7" t="17446" r="25060" b="4220"/>
          <a:stretch/>
        </p:blipFill>
        <p:spPr>
          <a:xfrm>
            <a:off x="342749" y="368612"/>
            <a:ext cx="8616377" cy="6120776"/>
          </a:xfrm>
          <a:prstGeom prst="rect">
            <a:avLst/>
          </a:prstGeom>
        </p:spPr>
      </p:pic>
      <p:sp>
        <p:nvSpPr>
          <p:cNvPr id="7" name="Action Button: Sound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7DBA0BA8-E377-4491-AB1E-0C32BC07F3DB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03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7" t="52222" r="17862" b="33667"/>
          <a:stretch/>
        </p:blipFill>
        <p:spPr>
          <a:xfrm>
            <a:off x="9866756" y="1060086"/>
            <a:ext cx="1997724" cy="3740513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136649" y="5075724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119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DC63F-9463-4387-9C2B-49B336441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60" t="15441" r="21883" b="8667"/>
          <a:stretch/>
        </p:blipFill>
        <p:spPr>
          <a:xfrm>
            <a:off x="327520" y="312857"/>
            <a:ext cx="9196485" cy="6198779"/>
          </a:xfrm>
          <a:prstGeom prst="rect">
            <a:avLst/>
          </a:prstGeom>
        </p:spPr>
      </p:pic>
      <p:sp>
        <p:nvSpPr>
          <p:cNvPr id="7" name="Action Button: Sound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F752D4CD-020A-4049-9153-F44A21007D06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5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B86A7D2-1BD5-4A01-83C0-C1174DDDB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88"/>
            <a:ext cx="12170228" cy="6889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9EC205-E2EC-4BEB-B095-06F0DBD0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66" y="2900221"/>
            <a:ext cx="4047067" cy="9651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9D406-7197-4780-9EA7-478FBB94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8400" y="6214533"/>
            <a:ext cx="818919" cy="6434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clothing&#10;&#10;Description automatically generated">
            <a:extLst>
              <a:ext uri="{FF2B5EF4-FFF2-40B4-BE49-F238E27FC236}">
                <a16:creationId xmlns:a16="http://schemas.microsoft.com/office/drawing/2014/main" id="{712C53FB-6E42-4174-A646-8C9A3C53F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" y="0"/>
            <a:ext cx="30541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9C5ABB60-C69D-4BF6-BC99-5850943FB043}"/>
              </a:ext>
            </a:extLst>
          </p:cNvPr>
          <p:cNvSpPr/>
          <p:nvPr/>
        </p:nvSpPr>
        <p:spPr>
          <a:xfrm rot="2012376">
            <a:off x="2307145" y="1350442"/>
            <a:ext cx="2576257" cy="914174"/>
          </a:xfrm>
          <a:custGeom>
            <a:avLst/>
            <a:gdLst>
              <a:gd name="connsiteX0" fmla="*/ 0 w 2576257"/>
              <a:gd name="connsiteY0" fmla="*/ 228544 h 914174"/>
              <a:gd name="connsiteX1" fmla="*/ 28568 w 2576257"/>
              <a:gd name="connsiteY1" fmla="*/ 228544 h 914174"/>
              <a:gd name="connsiteX2" fmla="*/ 28568 w 2576257"/>
              <a:gd name="connsiteY2" fmla="*/ 685631 h 914174"/>
              <a:gd name="connsiteX3" fmla="*/ 0 w 2576257"/>
              <a:gd name="connsiteY3" fmla="*/ 685631 h 914174"/>
              <a:gd name="connsiteX4" fmla="*/ 0 w 2576257"/>
              <a:gd name="connsiteY4" fmla="*/ 228544 h 914174"/>
              <a:gd name="connsiteX5" fmla="*/ 57136 w 2576257"/>
              <a:gd name="connsiteY5" fmla="*/ 228544 h 914174"/>
              <a:gd name="connsiteX6" fmla="*/ 114272 w 2576257"/>
              <a:gd name="connsiteY6" fmla="*/ 228544 h 914174"/>
              <a:gd name="connsiteX7" fmla="*/ 114272 w 2576257"/>
              <a:gd name="connsiteY7" fmla="*/ 685631 h 914174"/>
              <a:gd name="connsiteX8" fmla="*/ 57136 w 2576257"/>
              <a:gd name="connsiteY8" fmla="*/ 685631 h 914174"/>
              <a:gd name="connsiteX9" fmla="*/ 57136 w 2576257"/>
              <a:gd name="connsiteY9" fmla="*/ 228544 h 914174"/>
              <a:gd name="connsiteX10" fmla="*/ 142840 w 2576257"/>
              <a:gd name="connsiteY10" fmla="*/ 228544 h 914174"/>
              <a:gd name="connsiteX11" fmla="*/ 547053 w 2576257"/>
              <a:gd name="connsiteY11" fmla="*/ 228544 h 914174"/>
              <a:gd name="connsiteX12" fmla="*/ 964166 w 2576257"/>
              <a:gd name="connsiteY12" fmla="*/ 228544 h 914174"/>
              <a:gd name="connsiteX13" fmla="*/ 1432881 w 2576257"/>
              <a:gd name="connsiteY13" fmla="*/ 228544 h 914174"/>
              <a:gd name="connsiteX14" fmla="*/ 1432881 w 2576257"/>
              <a:gd name="connsiteY14" fmla="*/ 0 h 914174"/>
              <a:gd name="connsiteX15" fmla="*/ 1802573 w 2576257"/>
              <a:gd name="connsiteY15" fmla="*/ 147791 h 914174"/>
              <a:gd name="connsiteX16" fmla="*/ 2195132 w 2576257"/>
              <a:gd name="connsiteY16" fmla="*/ 304725 h 914174"/>
              <a:gd name="connsiteX17" fmla="*/ 2576257 w 2576257"/>
              <a:gd name="connsiteY17" fmla="*/ 457087 h 914174"/>
              <a:gd name="connsiteX18" fmla="*/ 2206565 w 2576257"/>
              <a:gd name="connsiteY18" fmla="*/ 604878 h 914174"/>
              <a:gd name="connsiteX19" fmla="*/ 1825440 w 2576257"/>
              <a:gd name="connsiteY19" fmla="*/ 757241 h 914174"/>
              <a:gd name="connsiteX20" fmla="*/ 1432881 w 2576257"/>
              <a:gd name="connsiteY20" fmla="*/ 914174 h 914174"/>
              <a:gd name="connsiteX21" fmla="*/ 1432881 w 2576257"/>
              <a:gd name="connsiteY21" fmla="*/ 685631 h 914174"/>
              <a:gd name="connsiteX22" fmla="*/ 989967 w 2576257"/>
              <a:gd name="connsiteY22" fmla="*/ 685631 h 914174"/>
              <a:gd name="connsiteX23" fmla="*/ 559953 w 2576257"/>
              <a:gd name="connsiteY23" fmla="*/ 685631 h 914174"/>
              <a:gd name="connsiteX24" fmla="*/ 142840 w 2576257"/>
              <a:gd name="connsiteY24" fmla="*/ 685631 h 914174"/>
              <a:gd name="connsiteX25" fmla="*/ 142840 w 2576257"/>
              <a:gd name="connsiteY25" fmla="*/ 228544 h 91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6257" h="914174" fill="none" extrusionOk="0">
                <a:moveTo>
                  <a:pt x="0" y="228544"/>
                </a:moveTo>
                <a:cubicBezTo>
                  <a:pt x="12544" y="227141"/>
                  <a:pt x="18465" y="229620"/>
                  <a:pt x="28568" y="228544"/>
                </a:cubicBezTo>
                <a:cubicBezTo>
                  <a:pt x="80639" y="455935"/>
                  <a:pt x="-20063" y="584940"/>
                  <a:pt x="28568" y="685631"/>
                </a:cubicBezTo>
                <a:cubicBezTo>
                  <a:pt x="17150" y="686259"/>
                  <a:pt x="9780" y="683721"/>
                  <a:pt x="0" y="685631"/>
                </a:cubicBezTo>
                <a:cubicBezTo>
                  <a:pt x="-14015" y="526894"/>
                  <a:pt x="23192" y="455929"/>
                  <a:pt x="0" y="228544"/>
                </a:cubicBezTo>
                <a:close/>
                <a:moveTo>
                  <a:pt x="57136" y="228544"/>
                </a:moveTo>
                <a:cubicBezTo>
                  <a:pt x="75715" y="222750"/>
                  <a:pt x="85741" y="230038"/>
                  <a:pt x="114272" y="228544"/>
                </a:cubicBezTo>
                <a:cubicBezTo>
                  <a:pt x="124607" y="396328"/>
                  <a:pt x="64903" y="593705"/>
                  <a:pt x="114272" y="685631"/>
                </a:cubicBezTo>
                <a:cubicBezTo>
                  <a:pt x="87432" y="687061"/>
                  <a:pt x="78559" y="683355"/>
                  <a:pt x="57136" y="685631"/>
                </a:cubicBezTo>
                <a:cubicBezTo>
                  <a:pt x="3008" y="468659"/>
                  <a:pt x="79543" y="397900"/>
                  <a:pt x="57136" y="228544"/>
                </a:cubicBezTo>
                <a:close/>
                <a:moveTo>
                  <a:pt x="142840" y="228544"/>
                </a:moveTo>
                <a:cubicBezTo>
                  <a:pt x="231415" y="193652"/>
                  <a:pt x="450024" y="266442"/>
                  <a:pt x="547053" y="228544"/>
                </a:cubicBezTo>
                <a:cubicBezTo>
                  <a:pt x="644082" y="190646"/>
                  <a:pt x="786387" y="249437"/>
                  <a:pt x="964166" y="228544"/>
                </a:cubicBezTo>
                <a:cubicBezTo>
                  <a:pt x="1141945" y="207651"/>
                  <a:pt x="1262342" y="245201"/>
                  <a:pt x="1432881" y="228544"/>
                </a:cubicBezTo>
                <a:cubicBezTo>
                  <a:pt x="1413755" y="167583"/>
                  <a:pt x="1451774" y="75939"/>
                  <a:pt x="1432881" y="0"/>
                </a:cubicBezTo>
                <a:cubicBezTo>
                  <a:pt x="1599636" y="47829"/>
                  <a:pt x="1666496" y="113751"/>
                  <a:pt x="1802573" y="147791"/>
                </a:cubicBezTo>
                <a:cubicBezTo>
                  <a:pt x="1938650" y="181832"/>
                  <a:pt x="2006310" y="249299"/>
                  <a:pt x="2195132" y="304725"/>
                </a:cubicBezTo>
                <a:cubicBezTo>
                  <a:pt x="2383954" y="360150"/>
                  <a:pt x="2426731" y="447279"/>
                  <a:pt x="2576257" y="457087"/>
                </a:cubicBezTo>
                <a:cubicBezTo>
                  <a:pt x="2399343" y="531541"/>
                  <a:pt x="2286520" y="522381"/>
                  <a:pt x="2206565" y="604878"/>
                </a:cubicBezTo>
                <a:cubicBezTo>
                  <a:pt x="2126610" y="687376"/>
                  <a:pt x="1952010" y="687456"/>
                  <a:pt x="1825440" y="757241"/>
                </a:cubicBezTo>
                <a:cubicBezTo>
                  <a:pt x="1698870" y="827026"/>
                  <a:pt x="1592574" y="844393"/>
                  <a:pt x="1432881" y="914174"/>
                </a:cubicBezTo>
                <a:cubicBezTo>
                  <a:pt x="1408210" y="811576"/>
                  <a:pt x="1457787" y="734929"/>
                  <a:pt x="1432881" y="685631"/>
                </a:cubicBezTo>
                <a:cubicBezTo>
                  <a:pt x="1290930" y="695402"/>
                  <a:pt x="1147274" y="660414"/>
                  <a:pt x="989967" y="685631"/>
                </a:cubicBezTo>
                <a:cubicBezTo>
                  <a:pt x="832660" y="710848"/>
                  <a:pt x="655998" y="678445"/>
                  <a:pt x="559953" y="685631"/>
                </a:cubicBezTo>
                <a:cubicBezTo>
                  <a:pt x="463908" y="692817"/>
                  <a:pt x="235781" y="668320"/>
                  <a:pt x="142840" y="685631"/>
                </a:cubicBezTo>
                <a:cubicBezTo>
                  <a:pt x="115015" y="555143"/>
                  <a:pt x="145911" y="356562"/>
                  <a:pt x="142840" y="228544"/>
                </a:cubicBezTo>
                <a:close/>
              </a:path>
              <a:path w="2576257" h="914174" stroke="0" extrusionOk="0">
                <a:moveTo>
                  <a:pt x="0" y="228544"/>
                </a:moveTo>
                <a:cubicBezTo>
                  <a:pt x="8947" y="227116"/>
                  <a:pt x="17904" y="231078"/>
                  <a:pt x="28568" y="228544"/>
                </a:cubicBezTo>
                <a:cubicBezTo>
                  <a:pt x="40331" y="358058"/>
                  <a:pt x="11519" y="575405"/>
                  <a:pt x="28568" y="685631"/>
                </a:cubicBezTo>
                <a:cubicBezTo>
                  <a:pt x="14573" y="686524"/>
                  <a:pt x="6213" y="683540"/>
                  <a:pt x="0" y="685631"/>
                </a:cubicBezTo>
                <a:cubicBezTo>
                  <a:pt x="-22976" y="556104"/>
                  <a:pt x="1103" y="444335"/>
                  <a:pt x="0" y="228544"/>
                </a:cubicBezTo>
                <a:close/>
                <a:moveTo>
                  <a:pt x="57136" y="228544"/>
                </a:moveTo>
                <a:cubicBezTo>
                  <a:pt x="77948" y="223611"/>
                  <a:pt x="94355" y="229116"/>
                  <a:pt x="114272" y="228544"/>
                </a:cubicBezTo>
                <a:cubicBezTo>
                  <a:pt x="165470" y="371122"/>
                  <a:pt x="92215" y="503480"/>
                  <a:pt x="114272" y="685631"/>
                </a:cubicBezTo>
                <a:cubicBezTo>
                  <a:pt x="88458" y="691283"/>
                  <a:pt x="73811" y="684195"/>
                  <a:pt x="57136" y="685631"/>
                </a:cubicBezTo>
                <a:cubicBezTo>
                  <a:pt x="20130" y="478704"/>
                  <a:pt x="87496" y="441635"/>
                  <a:pt x="57136" y="228544"/>
                </a:cubicBezTo>
                <a:close/>
                <a:moveTo>
                  <a:pt x="142840" y="228544"/>
                </a:moveTo>
                <a:cubicBezTo>
                  <a:pt x="327243" y="188349"/>
                  <a:pt x="417114" y="232138"/>
                  <a:pt x="572854" y="228544"/>
                </a:cubicBezTo>
                <a:cubicBezTo>
                  <a:pt x="728594" y="224950"/>
                  <a:pt x="851337" y="272495"/>
                  <a:pt x="989967" y="228544"/>
                </a:cubicBezTo>
                <a:cubicBezTo>
                  <a:pt x="1128597" y="184593"/>
                  <a:pt x="1215546" y="255093"/>
                  <a:pt x="1432881" y="228544"/>
                </a:cubicBezTo>
                <a:cubicBezTo>
                  <a:pt x="1428443" y="180277"/>
                  <a:pt x="1451258" y="99016"/>
                  <a:pt x="1432881" y="0"/>
                </a:cubicBezTo>
                <a:cubicBezTo>
                  <a:pt x="1529767" y="-4979"/>
                  <a:pt x="1641722" y="118877"/>
                  <a:pt x="1814006" y="152362"/>
                </a:cubicBezTo>
                <a:cubicBezTo>
                  <a:pt x="1986290" y="185847"/>
                  <a:pt x="2053172" y="269837"/>
                  <a:pt x="2160830" y="291012"/>
                </a:cubicBezTo>
                <a:cubicBezTo>
                  <a:pt x="2268488" y="312187"/>
                  <a:pt x="2480532" y="431936"/>
                  <a:pt x="2576257" y="457087"/>
                </a:cubicBezTo>
                <a:cubicBezTo>
                  <a:pt x="2435663" y="548406"/>
                  <a:pt x="2358934" y="521147"/>
                  <a:pt x="2206565" y="604878"/>
                </a:cubicBezTo>
                <a:cubicBezTo>
                  <a:pt x="2054196" y="688610"/>
                  <a:pt x="1974338" y="685737"/>
                  <a:pt x="1814006" y="761812"/>
                </a:cubicBezTo>
                <a:cubicBezTo>
                  <a:pt x="1653674" y="837887"/>
                  <a:pt x="1580915" y="807323"/>
                  <a:pt x="1432881" y="914174"/>
                </a:cubicBezTo>
                <a:cubicBezTo>
                  <a:pt x="1419768" y="829564"/>
                  <a:pt x="1435259" y="781998"/>
                  <a:pt x="1432881" y="685631"/>
                </a:cubicBezTo>
                <a:cubicBezTo>
                  <a:pt x="1331164" y="686129"/>
                  <a:pt x="1167853" y="636069"/>
                  <a:pt x="989967" y="685631"/>
                </a:cubicBezTo>
                <a:cubicBezTo>
                  <a:pt x="812081" y="735193"/>
                  <a:pt x="636935" y="635296"/>
                  <a:pt x="547053" y="685631"/>
                </a:cubicBezTo>
                <a:cubicBezTo>
                  <a:pt x="457171" y="735966"/>
                  <a:pt x="280518" y="648243"/>
                  <a:pt x="142840" y="685631"/>
                </a:cubicBezTo>
                <a:cubicBezTo>
                  <a:pt x="126011" y="554542"/>
                  <a:pt x="193535" y="395492"/>
                  <a:pt x="142840" y="228544"/>
                </a:cubicBezTo>
                <a:close/>
              </a:path>
            </a:pathLst>
          </a:custGeom>
          <a:solidFill>
            <a:srgbClr val="0FF9F9"/>
          </a:solidFill>
          <a:ln w="7620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1695217212">
                  <a:prstGeom prst="stripedRightArrow">
                    <a:avLst>
                      <a:gd name="adj1" fmla="val 50000"/>
                      <a:gd name="adj2" fmla="val 12507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54000">
              <a:srgbClr val="FFFF00"/>
            </a:glow>
          </a:effectLst>
        </p:spPr>
        <p:txBody>
          <a:bodyPr wrap="square" lIns="89993" tIns="44996" rIns="89993" bIns="4499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dirty="0">
                <a:solidFill>
                  <a:srgbClr val="FF0000"/>
                </a:solidFill>
                <a:latin typeface="Arial"/>
                <a:ea typeface="宋体"/>
                <a:cs typeface="Times New Roman" panose="02020603050405020304" pitchFamily="18" charset="0"/>
              </a:rPr>
              <a:t>حقيقة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مربع نص 6">
            <a:extLst>
              <a:ext uri="{FF2B5EF4-FFF2-40B4-BE49-F238E27FC236}">
                <a16:creationId xmlns:a16="http://schemas.microsoft.com/office/drawing/2014/main" id="{769535D3-809B-46F2-ADD9-5DD49581BC06}"/>
              </a:ext>
            </a:extLst>
          </p:cNvPr>
          <p:cNvSpPr txBox="1"/>
          <p:nvPr/>
        </p:nvSpPr>
        <p:spPr>
          <a:xfrm>
            <a:off x="6309221" y="0"/>
            <a:ext cx="588125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ar-AE" dirty="0">
                <a:solidFill>
                  <a:schemeClr val="bg1"/>
                </a:solidFill>
                <a:latin typeface="Abadi" panose="020B0604020104020204" pitchFamily="34" charset="0"/>
                <a:cs typeface="(AH) Manal Black" pitchFamily="2" charset="-78"/>
              </a:rPr>
              <a:t>سؤال التحدي</a:t>
            </a:r>
          </a:p>
        </p:txBody>
      </p:sp>
    </p:spTree>
    <p:extLst>
      <p:ext uri="{BB962C8B-B14F-4D97-AF65-F5344CB8AC3E}">
        <p14:creationId xmlns:p14="http://schemas.microsoft.com/office/powerpoint/2010/main" val="18250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التقييم المرحلي</a:t>
            </a: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3046709" y="3419906"/>
            <a:ext cx="6098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rPr>
              <a:t>استراتيجية تسلق الجبال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Sound 22">
            <a:hlinkClick r:id="" action="ppaction://noaction" highlightClick="1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C1179277-78E0-45D3-A7E7-1DF18AFC997C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A61A8266-EF5A-42B9-A3CD-1E4703774E34}"/>
              </a:ext>
            </a:extLst>
          </p:cNvPr>
          <p:cNvCxnSpPr>
            <a:cxnSpLocks/>
          </p:cNvCxnSpPr>
          <p:nvPr/>
        </p:nvCxnSpPr>
        <p:spPr>
          <a:xfrm flipV="1">
            <a:off x="4699992" y="5409326"/>
            <a:ext cx="147834" cy="25152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EBAD84BB-A7CF-4444-9FC3-1120BD4B7439}"/>
              </a:ext>
            </a:extLst>
          </p:cNvPr>
          <p:cNvCxnSpPr>
            <a:cxnSpLocks/>
          </p:cNvCxnSpPr>
          <p:nvPr/>
        </p:nvCxnSpPr>
        <p:spPr>
          <a:xfrm flipV="1">
            <a:off x="4843248" y="5351414"/>
            <a:ext cx="147834" cy="25152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B440B1A-D511-47B2-9771-A2ADC103AF75}"/>
              </a:ext>
            </a:extLst>
          </p:cNvPr>
          <p:cNvCxnSpPr>
            <a:cxnSpLocks/>
          </p:cNvCxnSpPr>
          <p:nvPr/>
        </p:nvCxnSpPr>
        <p:spPr>
          <a:xfrm flipH="1" flipV="1">
            <a:off x="2936775" y="5494513"/>
            <a:ext cx="152400" cy="21031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EFC30068-5018-4019-B6AC-21A9E04488D0}"/>
              </a:ext>
            </a:extLst>
          </p:cNvPr>
          <p:cNvCxnSpPr>
            <a:cxnSpLocks/>
          </p:cNvCxnSpPr>
          <p:nvPr/>
        </p:nvCxnSpPr>
        <p:spPr>
          <a:xfrm flipH="1" flipV="1">
            <a:off x="2987017" y="5388534"/>
            <a:ext cx="145545" cy="20264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2" descr="ÙØªÙØ¬Ø© Ø¨Ø­Ø« Ø§ÙØµÙØ± Ø¹Ù Ø¬Ø¨Ø§Ù ÙØ·Ø¨ÙØ¹Ø© ÙØ±ØªÙÙ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077" y1="46000" x2="85077" y2="74500"/>
                        <a14:foregroundMark x1="91385" y1="71250" x2="84923" y2="89000"/>
                        <a14:foregroundMark x1="86769" y1="85250" x2="9385" y2="87250"/>
                        <a14:foregroundMark x1="10308" y1="72500" x2="62000" y2="61250"/>
                        <a14:foregroundMark x1="63231" y1="61250" x2="83077" y2="76500"/>
                        <a14:foregroundMark x1="54000" y1="28500" x2="54462" y2="40000"/>
                        <a14:foregroundMark x1="21077" y1="51250" x2="20769" y2="65750"/>
                        <a14:foregroundMark x1="8462" y1="75250" x2="5692" y2="77000"/>
                        <a14:foregroundMark x1="73538" y1="16250" x2="75538" y2="18750"/>
                        <a14:foregroundMark x1="34923" y1="15750" x2="39385" y2="16250"/>
                        <a14:foregroundMark x1="71385" y1="56500" x2="72000" y2="39000"/>
                        <a14:foregroundMark x1="52769" y1="24750" x2="56769" y2="29750"/>
                        <a14:backgroundMark x1="68308" y1="19000" x2="83538" y2="18250"/>
                        <a14:backgroundMark x1="43077" y1="11250" x2="29846" y2="23000"/>
                        <a14:backgroundMark x1="74769" y1="15750" x2="74000" y2="20250"/>
                        <a14:backgroundMark x1="73077" y1="15500" x2="76308" y2="20250"/>
                        <a14:backgroundMark x1="39538" y1="16750" x2="34615" y2="15250"/>
                        <a14:backgroundMark x1="34615" y1="15500" x2="36615" y2="16500"/>
                        <a14:backgroundMark x1="39846" y1="15250" x2="38000" y2="18000"/>
                        <a14:backgroundMark x1="38462" y1="17000" x2="40462" y2="14750"/>
                        <a14:backgroundMark x1="74769" y1="17000" x2="73538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37" y="3832352"/>
            <a:ext cx="7647116" cy="25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ÙØªÙØ¬Ø© Ø¨Ø­Ø« Ø§ÙØµÙØ± Ø¹Ù â«ÙÙØ¯ ÙÙØ¹Ø¨ Ø³ÙÙÙ ÙØ±ØªÙÙ pngâ¬â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545" l="5077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99" y="4359412"/>
            <a:ext cx="1552093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مجموعة 14"/>
          <p:cNvGrpSpPr/>
          <p:nvPr/>
        </p:nvGrpSpPr>
        <p:grpSpPr>
          <a:xfrm>
            <a:off x="4009627" y="838881"/>
            <a:ext cx="4575933" cy="3624962"/>
            <a:chOff x="2485626" y="1261555"/>
            <a:chExt cx="4575933" cy="3624962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5626" y="1337152"/>
              <a:ext cx="4575933" cy="3549365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64E0E45-803A-492D-A3F2-BB45B88B24DA}"/>
                </a:ext>
              </a:extLst>
            </p:cNvPr>
            <p:cNvSpPr txBox="1"/>
            <p:nvPr/>
          </p:nvSpPr>
          <p:spPr>
            <a:xfrm>
              <a:off x="2532364" y="1261555"/>
              <a:ext cx="4420500" cy="2554545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1">
              <a:spAutoFit/>
            </a:bodyPr>
            <a:lstStyle/>
            <a:p>
              <a:pPr algn="ctr" defTabSz="457200"/>
              <a:r>
                <a:rPr lang="ar-KW" sz="4000" b="1" dirty="0">
                  <a:solidFill>
                    <a:prstClr val="white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أصدقائــي ..</a:t>
              </a:r>
            </a:p>
            <a:p>
              <a:pPr algn="ctr" defTabSz="457200"/>
              <a:r>
                <a:rPr lang="ar-KW" sz="4000" b="1" dirty="0">
                  <a:solidFill>
                    <a:prstClr val="white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ساعدوني في تسلــق الجبــل </a:t>
              </a:r>
            </a:p>
            <a:p>
              <a:pPr algn="ctr" defTabSz="457200"/>
              <a:r>
                <a:rPr lang="ar-KW" sz="4000" b="1" dirty="0">
                  <a:solidFill>
                    <a:prstClr val="white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من خلال الإجابة عن </a:t>
              </a:r>
            </a:p>
            <a:p>
              <a:pPr algn="ctr" defTabSz="457200"/>
              <a:r>
                <a:rPr lang="ar-KW" sz="4000" b="1" dirty="0">
                  <a:solidFill>
                    <a:prstClr val="white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الأسئلة الآتيــة :</a:t>
              </a:r>
            </a:p>
          </p:txBody>
        </p:sp>
      </p:grpSp>
      <p:pic>
        <p:nvPicPr>
          <p:cNvPr id="18" name="توجيهات اللعبة 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 end="43042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6" y="2761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ÙØªÙØ¬Ø© Ø¨Ø­Ø« Ø§ÙØµÙØ± Ø¹Ù Ø¬Ø¨Ø§Ù ÙØ·Ø¨ÙØ¹Ø© ÙØ±ØªÙÙ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077" y1="46000" x2="85077" y2="74500"/>
                        <a14:foregroundMark x1="91385" y1="71250" x2="84923" y2="89000"/>
                        <a14:foregroundMark x1="86769" y1="85250" x2="9385" y2="87250"/>
                        <a14:foregroundMark x1="10308" y1="72500" x2="62000" y2="61250"/>
                        <a14:foregroundMark x1="63231" y1="61250" x2="83077" y2="76500"/>
                        <a14:foregroundMark x1="54000" y1="28500" x2="54462" y2="40000"/>
                        <a14:foregroundMark x1="21077" y1="51250" x2="20769" y2="65750"/>
                        <a14:foregroundMark x1="8462" y1="75250" x2="5692" y2="77000"/>
                        <a14:foregroundMark x1="73538" y1="16250" x2="75538" y2="18750"/>
                        <a14:foregroundMark x1="34923" y1="15750" x2="39385" y2="16250"/>
                        <a14:foregroundMark x1="71385" y1="56500" x2="72000" y2="39000"/>
                        <a14:foregroundMark x1="52769" y1="24750" x2="56769" y2="29750"/>
                        <a14:backgroundMark x1="68308" y1="19000" x2="83538" y2="18250"/>
                        <a14:backgroundMark x1="43077" y1="11250" x2="29846" y2="23000"/>
                        <a14:backgroundMark x1="74769" y1="15750" x2="74000" y2="20250"/>
                        <a14:backgroundMark x1="73077" y1="15500" x2="76308" y2="20250"/>
                        <a14:backgroundMark x1="39538" y1="16750" x2="34615" y2="15250"/>
                        <a14:backgroundMark x1="34615" y1="15500" x2="36615" y2="16500"/>
                        <a14:backgroundMark x1="39846" y1="15250" x2="38000" y2="18000"/>
                        <a14:backgroundMark x1="38462" y1="17000" x2="40462" y2="14750"/>
                        <a14:backgroundMark x1="74769" y1="17000" x2="73538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37" y="3832352"/>
            <a:ext cx="7647116" cy="25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3603548" y="3574290"/>
            <a:ext cx="4650023" cy="1184744"/>
            <a:chOff x="4080888" y="1538560"/>
            <a:chExt cx="4453762" cy="1212769"/>
          </a:xfrm>
        </p:grpSpPr>
        <p:sp>
          <p:nvSpPr>
            <p:cNvPr id="32" name="ارادة">
              <a:extLst>
                <a:ext uri="{FF2B5EF4-FFF2-40B4-BE49-F238E27FC236}">
                  <a16:creationId xmlns:a16="http://schemas.microsoft.com/office/drawing/2014/main" id="{C255B10D-4E60-4AAA-9FF4-5B903A8251C3}"/>
                </a:ext>
              </a:extLst>
            </p:cNvPr>
            <p:cNvSpPr txBox="1"/>
            <p:nvPr/>
          </p:nvSpPr>
          <p:spPr>
            <a:xfrm>
              <a:off x="5183889" y="1983324"/>
              <a:ext cx="3350761" cy="5925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83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 defTabSz="457200"/>
              <a:r>
                <a:rPr lang="ar-AE" sz="2800" b="1" dirty="0">
                  <a:solidFill>
                    <a:prstClr val="black"/>
                  </a:solidFill>
                  <a:latin typeface="Traditional Arabic" pitchFamily="18" charset="-78"/>
                  <a:ea typeface="GE SS Text Light" panose="020A0503020102020204" pitchFamily="18" charset="-78"/>
                  <a:cs typeface="Traditional Arabic" pitchFamily="18" charset="-78"/>
                </a:rPr>
                <a:t>فوائد النظام في حياتنا</a:t>
              </a:r>
              <a:endParaRPr lang="ar-KW" sz="2800" b="1" dirty="0">
                <a:solidFill>
                  <a:prstClr val="black"/>
                </a:solidFill>
                <a:latin typeface="Traditional Arabic" pitchFamily="18" charset="-78"/>
                <a:ea typeface="GE SS Text Light" panose="020A0503020102020204" pitchFamily="18" charset="-78"/>
                <a:cs typeface="Traditional Arabic" pitchFamily="18" charset="-78"/>
              </a:endParaRPr>
            </a:p>
          </p:txBody>
        </p:sp>
        <p:pic>
          <p:nvPicPr>
            <p:cNvPr id="10242" name="Picture 2" descr="ØµÙØ±Ø© Ø°Ø§Øª ØµÙØ©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56121">
              <a:off x="4080888" y="1538560"/>
              <a:ext cx="1212769" cy="121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/>
          <p:cNvGrpSpPr/>
          <p:nvPr/>
        </p:nvGrpSpPr>
        <p:grpSpPr>
          <a:xfrm>
            <a:off x="3327411" y="843423"/>
            <a:ext cx="5684401" cy="783193"/>
            <a:chOff x="3483704" y="1234367"/>
            <a:chExt cx="5684401" cy="783193"/>
          </a:xfrm>
        </p:grpSpPr>
        <p:pic>
          <p:nvPicPr>
            <p:cNvPr id="33" name="صورة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841" y="1242713"/>
              <a:ext cx="5132759" cy="716038"/>
            </a:xfrm>
            <a:prstGeom prst="rect">
              <a:avLst/>
            </a:prstGeom>
          </p:spPr>
        </p:pic>
        <p:sp>
          <p:nvSpPr>
            <p:cNvPr id="2" name="مستطيل مستدير الزوايا 1"/>
            <p:cNvSpPr/>
            <p:nvPr/>
          </p:nvSpPr>
          <p:spPr>
            <a:xfrm>
              <a:off x="3483704" y="1234367"/>
              <a:ext cx="5684401" cy="78319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ar-AE" sz="4000" b="1" dirty="0">
                  <a:solidFill>
                    <a:prstClr val="black"/>
                  </a:solidFill>
                  <a:latin typeface="Traditional Arabic" pitchFamily="18" charset="-78"/>
                  <a:ea typeface="GE SS Text Light" panose="020A0503020102020204" pitchFamily="18" charset="-78"/>
                  <a:cs typeface="Traditional Arabic" pitchFamily="18" charset="-78"/>
                </a:rPr>
                <a:t>يتحدث درس القراءة عن</a:t>
              </a:r>
              <a:endParaRPr lang="ar-KW" sz="4000" b="1" dirty="0">
                <a:solidFill>
                  <a:prstClr val="black"/>
                </a:solidFill>
                <a:latin typeface="Traditional Arabic" pitchFamily="18" charset="-78"/>
                <a:ea typeface="GE SS Text Light" panose="020A0503020102020204" pitchFamily="18" charset="-78"/>
                <a:cs typeface="Traditional Arabic" pitchFamily="18" charset="-78"/>
              </a:endParaRPr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4022932" y="1710820"/>
            <a:ext cx="4167767" cy="1056481"/>
            <a:chOff x="3990841" y="1742779"/>
            <a:chExt cx="3991861" cy="1081476"/>
          </a:xfrm>
        </p:grpSpPr>
        <p:sp>
          <p:nvSpPr>
            <p:cNvPr id="45" name="ارادة">
              <a:extLst>
                <a:ext uri="{FF2B5EF4-FFF2-40B4-BE49-F238E27FC236}">
                  <a16:creationId xmlns:a16="http://schemas.microsoft.com/office/drawing/2014/main" id="{C255B10D-4E60-4AAA-9FF4-5B903A8251C3}"/>
                </a:ext>
              </a:extLst>
            </p:cNvPr>
            <p:cNvSpPr txBox="1"/>
            <p:nvPr/>
          </p:nvSpPr>
          <p:spPr>
            <a:xfrm>
              <a:off x="4631941" y="2060652"/>
              <a:ext cx="3350761" cy="5925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91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 defTabSz="457200"/>
              <a:r>
                <a:rPr lang="ar-KW" sz="2800" b="1" dirty="0">
                  <a:solidFill>
                    <a:prstClr val="black"/>
                  </a:solidFill>
                  <a:latin typeface="Traditional Arabic" pitchFamily="18" charset="-78"/>
                  <a:ea typeface="GE SS Text Light" panose="020A0503020102020204" pitchFamily="18" charset="-78"/>
                  <a:cs typeface="Traditional Arabic" pitchFamily="18" charset="-78"/>
                </a:rPr>
                <a:t> </a:t>
              </a:r>
              <a:r>
                <a:rPr lang="ar-AE" sz="2800" b="1" dirty="0">
                  <a:solidFill>
                    <a:prstClr val="black"/>
                  </a:solidFill>
                  <a:latin typeface="Traditional Arabic" pitchFamily="18" charset="-78"/>
                  <a:ea typeface="GE SS Text Light" panose="020A0503020102020204" pitchFamily="18" charset="-78"/>
                  <a:cs typeface="Traditional Arabic" pitchFamily="18" charset="-78"/>
                </a:rPr>
                <a:t>أهمية النظام في البيت</a:t>
              </a:r>
              <a:r>
                <a:rPr lang="ar-KW" sz="2800" b="1" dirty="0">
                  <a:solidFill>
                    <a:prstClr val="black"/>
                  </a:solidFill>
                  <a:latin typeface="Traditional Arabic" pitchFamily="18" charset="-78"/>
                  <a:ea typeface="GE SS Text Light" panose="020A0503020102020204" pitchFamily="18" charset="-78"/>
                  <a:cs typeface="Traditional Arabic" pitchFamily="18" charset="-78"/>
                </a:rPr>
                <a:t>.</a:t>
              </a:r>
            </a:p>
          </p:txBody>
        </p:sp>
        <p:pic>
          <p:nvPicPr>
            <p:cNvPr id="46" name="Picture 2" descr="ØµÙØ±Ø© Ø°Ø§Øª ØµÙØ©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56121">
              <a:off x="3990841" y="1742779"/>
              <a:ext cx="1081476" cy="108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مجموعة 46"/>
          <p:cNvGrpSpPr/>
          <p:nvPr/>
        </p:nvGrpSpPr>
        <p:grpSpPr>
          <a:xfrm>
            <a:off x="3775834" y="2572100"/>
            <a:ext cx="4424973" cy="1135078"/>
            <a:chOff x="3744494" y="1669458"/>
            <a:chExt cx="4238208" cy="1161929"/>
          </a:xfrm>
        </p:grpSpPr>
        <p:sp>
          <p:nvSpPr>
            <p:cNvPr id="48" name="ارادة">
              <a:extLst>
                <a:ext uri="{FF2B5EF4-FFF2-40B4-BE49-F238E27FC236}">
                  <a16:creationId xmlns:a16="http://schemas.microsoft.com/office/drawing/2014/main" id="{C255B10D-4E60-4AAA-9FF4-5B903A8251C3}"/>
                </a:ext>
              </a:extLst>
            </p:cNvPr>
            <p:cNvSpPr txBox="1"/>
            <p:nvPr/>
          </p:nvSpPr>
          <p:spPr>
            <a:xfrm>
              <a:off x="4631941" y="2060652"/>
              <a:ext cx="3350761" cy="5925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95000"/>
              </a:schemeClr>
            </a:solidFill>
          </p:spPr>
          <p:txBody>
            <a:bodyPr wrap="square" rtlCol="1">
              <a:spAutoFit/>
            </a:bodyPr>
            <a:lstStyle/>
            <a:p>
              <a:pPr algn="r" defTabSz="457200"/>
              <a:r>
                <a:rPr lang="ar-AE" sz="2800" b="1" dirty="0">
                  <a:solidFill>
                    <a:prstClr val="black"/>
                  </a:solidFill>
                  <a:latin typeface="Traditional Arabic" pitchFamily="18" charset="-78"/>
                  <a:ea typeface="GE SS Text Light" panose="020A0503020102020204" pitchFamily="18" charset="-78"/>
                  <a:cs typeface="Traditional Arabic" pitchFamily="18" charset="-78"/>
                </a:rPr>
                <a:t>أهمية النظام في الشارع</a:t>
              </a:r>
              <a:endParaRPr lang="ar-KW" sz="2800" b="1" dirty="0">
                <a:solidFill>
                  <a:prstClr val="black"/>
                </a:solidFill>
                <a:latin typeface="Traditional Arabic" pitchFamily="18" charset="-78"/>
                <a:ea typeface="GE SS Text Light" panose="020A0503020102020204" pitchFamily="18" charset="-78"/>
                <a:cs typeface="Traditional Arabic" pitchFamily="18" charset="-78"/>
              </a:endParaRPr>
            </a:p>
          </p:txBody>
        </p:sp>
        <p:pic>
          <p:nvPicPr>
            <p:cNvPr id="49" name="Picture 2" descr="ØµÙØ±Ø© Ø°Ø§Øª ØµÙØ©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56121">
              <a:off x="3744494" y="1669458"/>
              <a:ext cx="1161929" cy="116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6" descr="ÙØªÙØ¬Ø© Ø¨Ø­Ø« Ø§ÙØµÙØ± Ø¹Ù â«ÙÙØ¯ ÙÙØ¹Ø¨ Ø³ÙÙÙ ÙØ±ØªÙÙ pngâ¬â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94" b="95545" l="5077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781">
            <a:off x="9644499" y="4359412"/>
            <a:ext cx="1552093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ction Button: Sound 15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E55D0659-CBD7-4922-AA1C-91E8835360CC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C -0.03073 -0.00324 -0.06007 -0.01829 -0.08889 -0.03102 C -0.09792 -0.03495 -0.1158 -0.04583 -0.12448 -0.04583 " pathEditMode="relative" ptsTypes="ff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2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التقييم القبلي</a:t>
            </a:r>
          </a:p>
          <a:p>
            <a:pPr algn="ctr"/>
            <a:r>
              <a:rPr lang="ar-AE" sz="5400" b="1" dirty="0">
                <a:solidFill>
                  <a:srgbClr val="FF0000"/>
                </a:solidFill>
              </a:rPr>
              <a:t>استراتيجية </a:t>
            </a:r>
            <a:r>
              <a:rPr lang="ar-AE" sz="5400" b="1" dirty="0" err="1">
                <a:solidFill>
                  <a:srgbClr val="FF0000"/>
                </a:solidFill>
              </a:rPr>
              <a:t>جدارالاقفال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45CFF6D-29EB-4C9E-934D-31095B96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668000" y="-188913"/>
            <a:ext cx="14128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ÙØªÙØ¬Ø© Ø¨Ø­Ø« Ø§ÙØµÙØ± Ø¹Ù Ø¬Ø¨Ø§Ù ÙØ·Ø¨ÙØ¹Ø© ÙØ±ØªÙÙ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077" y1="46000" x2="85077" y2="74500"/>
                        <a14:foregroundMark x1="91385" y1="71250" x2="84923" y2="89000"/>
                        <a14:foregroundMark x1="86769" y1="85250" x2="9385" y2="87250"/>
                        <a14:foregroundMark x1="10308" y1="72500" x2="62000" y2="61250"/>
                        <a14:foregroundMark x1="63231" y1="61250" x2="83077" y2="76500"/>
                        <a14:foregroundMark x1="54000" y1="28500" x2="54462" y2="40000"/>
                        <a14:foregroundMark x1="21077" y1="51250" x2="20769" y2="65750"/>
                        <a14:foregroundMark x1="8462" y1="75250" x2="5692" y2="77000"/>
                        <a14:foregroundMark x1="73538" y1="16250" x2="75538" y2="18750"/>
                        <a14:foregroundMark x1="34923" y1="15750" x2="39385" y2="16250"/>
                        <a14:foregroundMark x1="71385" y1="56500" x2="72000" y2="39000"/>
                        <a14:foregroundMark x1="52769" y1="24750" x2="56769" y2="29750"/>
                        <a14:backgroundMark x1="68308" y1="19000" x2="83538" y2="18250"/>
                        <a14:backgroundMark x1="43077" y1="11250" x2="29846" y2="23000"/>
                        <a14:backgroundMark x1="74769" y1="15750" x2="74000" y2="20250"/>
                        <a14:backgroundMark x1="73077" y1="15500" x2="76308" y2="20250"/>
                        <a14:backgroundMark x1="39538" y1="16750" x2="34615" y2="15250"/>
                        <a14:backgroundMark x1="34615" y1="15500" x2="36615" y2="16500"/>
                        <a14:backgroundMark x1="39846" y1="15250" x2="38000" y2="18000"/>
                        <a14:backgroundMark x1="38462" y1="17000" x2="40462" y2="14750"/>
                        <a14:backgroundMark x1="74769" y1="17000" x2="73538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37" y="3832352"/>
            <a:ext cx="7647116" cy="25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44098" y="1886418"/>
            <a:ext cx="3314714" cy="633442"/>
          </a:xfrm>
          <a:prstGeom prst="rect">
            <a:avLst/>
          </a:prstGeom>
        </p:spPr>
      </p:pic>
      <p:sp>
        <p:nvSpPr>
          <p:cNvPr id="52" name="مستطيل 51"/>
          <p:cNvSpPr/>
          <p:nvPr/>
        </p:nvSpPr>
        <p:spPr>
          <a:xfrm>
            <a:off x="6501442" y="1940341"/>
            <a:ext cx="258876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ar-KW" sz="35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 ـ </a:t>
            </a:r>
            <a:r>
              <a:rPr lang="ar-AE" sz="35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</a:t>
            </a:r>
            <a:r>
              <a:rPr lang="ar-KW" sz="35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</p:txBody>
      </p:sp>
      <p:pic>
        <p:nvPicPr>
          <p:cNvPr id="53" name="صورة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39368" y="2763642"/>
            <a:ext cx="3314714" cy="633442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4573209" y="2847348"/>
            <a:ext cx="283337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ar-KW" sz="35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 ـ </a:t>
            </a:r>
            <a:r>
              <a:rPr lang="ar-AE" sz="35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خطأ</a:t>
            </a:r>
            <a:r>
              <a:rPr lang="ar-KW" sz="35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</p:txBody>
      </p:sp>
      <p:grpSp>
        <p:nvGrpSpPr>
          <p:cNvPr id="2" name="مجموعة 1"/>
          <p:cNvGrpSpPr/>
          <p:nvPr/>
        </p:nvGrpSpPr>
        <p:grpSpPr>
          <a:xfrm>
            <a:off x="-247973" y="862592"/>
            <a:ext cx="11732217" cy="919401"/>
            <a:chOff x="-1823729" y="1009233"/>
            <a:chExt cx="11732217" cy="919401"/>
          </a:xfrm>
        </p:grpSpPr>
        <p:pic>
          <p:nvPicPr>
            <p:cNvPr id="63" name="Google Shape;646;p47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/>
          </p:blipFill>
          <p:spPr>
            <a:xfrm>
              <a:off x="-1420773" y="1131466"/>
              <a:ext cx="11329261" cy="683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D3FE7CFA-DFC6-4489-882C-AAD2648EFDF6}"/>
                </a:ext>
              </a:extLst>
            </p:cNvPr>
            <p:cNvSpPr txBox="1"/>
            <p:nvPr/>
          </p:nvSpPr>
          <p:spPr>
            <a:xfrm>
              <a:off x="-1823729" y="1009233"/>
              <a:ext cx="11329261" cy="919401"/>
            </a:xfrm>
            <a:prstGeom prst="roundRect">
              <a:avLst/>
            </a:prstGeom>
            <a:noFill/>
            <a:ln w="3175">
              <a:noFill/>
            </a:ln>
          </p:spPr>
          <p:txBody>
            <a:bodyPr wrap="square" rtlCol="1">
              <a:spAutoFit/>
            </a:bodyPr>
            <a:lstStyle/>
            <a:p>
              <a:pPr algn="ctr" defTabSz="457200"/>
              <a:r>
                <a:rPr lang="ar-AE" sz="4800" b="1" dirty="0">
                  <a:solidFill>
                    <a:schemeClr val="bg1">
                      <a:lumMod val="95000"/>
                    </a:schemeClr>
                  </a:solidFill>
                  <a:latin typeface="Traditional Arabic" panose="02020603050405020304" pitchFamily="18" charset="-78"/>
                  <a:ea typeface="GE SS Text Bold" panose="020A0503020102020204" pitchFamily="18" charset="-78"/>
                  <a:cs typeface="Traditional Arabic" panose="02020603050405020304" pitchFamily="18" charset="-78"/>
                </a:rPr>
                <a:t>المكان الذي يحكمه القوانين يسوده السلام والاطمئنان</a:t>
              </a:r>
              <a:endParaRPr lang="ar-KW" sz="4800" b="1" dirty="0">
                <a:solidFill>
                  <a:schemeClr val="bg1">
                    <a:lumMod val="95000"/>
                  </a:schemeClr>
                </a:solidFill>
                <a:latin typeface="Traditional Arabic" panose="02020603050405020304" pitchFamily="18" charset="-78"/>
                <a:ea typeface="GE SS Text Bold" panose="020A05030201020202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58" name="صورة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7412" y="1909428"/>
            <a:ext cx="3482483" cy="633442"/>
          </a:xfrm>
          <a:prstGeom prst="rect">
            <a:avLst/>
          </a:prstGeom>
        </p:spPr>
      </p:pic>
      <p:sp>
        <p:nvSpPr>
          <p:cNvPr id="59" name="مستطيل 58"/>
          <p:cNvSpPr/>
          <p:nvPr/>
        </p:nvSpPr>
        <p:spPr>
          <a:xfrm>
            <a:off x="1756917" y="1859839"/>
            <a:ext cx="37420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ar-KW" sz="3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 ـ </a:t>
            </a:r>
            <a:r>
              <a:rPr lang="ar-AE" sz="3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خطا</a:t>
            </a:r>
            <a:r>
              <a:rPr lang="ar-KW" sz="3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</a:p>
        </p:txBody>
      </p:sp>
      <p:sp>
        <p:nvSpPr>
          <p:cNvPr id="61" name="مستطيل 60"/>
          <p:cNvSpPr/>
          <p:nvPr/>
        </p:nvSpPr>
        <p:spPr>
          <a:xfrm>
            <a:off x="1641911" y="3107742"/>
            <a:ext cx="3742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ar-KW" sz="14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ـ</a:t>
            </a:r>
            <a:endParaRPr lang="ar-KW" sz="3400" b="1" dirty="0">
              <a:solidFill>
                <a:prstClr val="black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1" name="Picture 6" descr="ÙØªÙØ¬Ø© Ø¨Ø­Ø« Ø§ÙØµÙØ± Ø¹Ù â«ÙÙØ¯ ÙÙØ¹Ø¨ Ø³ÙÙÙ ÙØ±ØªÙÙ pngâ¬â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94" b="95545" l="5077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781">
            <a:off x="7988974" y="3708833"/>
            <a:ext cx="1552093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Sound 13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8753394B-F489-4ACD-92E9-1BC9AE49C99A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2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C -0.03073 -0.00324 -0.06007 -0.01829 -0.08889 -0.03102 C -0.09792 -0.03495 -0.1158 -0.04583 -0.12448 -0.04583 " pathEditMode="relative" ptsTypes="ff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IMG-68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كرIMG-68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IMG-68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IMG-68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9" grpId="0"/>
      <p:bldP spid="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3976653" y="1178735"/>
            <a:ext cx="5003915" cy="2961314"/>
            <a:chOff x="2518913" y="1126794"/>
            <a:chExt cx="5003915" cy="2961314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2518913" y="1126794"/>
              <a:ext cx="5003915" cy="2961314"/>
              <a:chOff x="1452701" y="1126793"/>
              <a:chExt cx="6070128" cy="3051383"/>
            </a:xfrm>
          </p:grpSpPr>
          <p:pic>
            <p:nvPicPr>
              <p:cNvPr id="33" name="Google Shape;717;p50"/>
              <p:cNvPicPr preferRelativeResize="0"/>
              <p:nvPr/>
            </p:nvPicPr>
            <p:blipFill rotWithShape="1">
              <a:blip r:embed="rId3">
                <a:alphaModFix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452701" y="1126793"/>
                <a:ext cx="6070128" cy="30513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" name="مستطيل: زوايا قطرية مستديرة 8">
                <a:extLst>
                  <a:ext uri="{FF2B5EF4-FFF2-40B4-BE49-F238E27FC236}">
                    <a16:creationId xmlns:a16="http://schemas.microsoft.com/office/drawing/2014/main" id="{838AF51D-7D4F-413F-8F3B-624CB10E175B}"/>
                  </a:ext>
                </a:extLst>
              </p:cNvPr>
              <p:cNvSpPr/>
              <p:nvPr/>
            </p:nvSpPr>
            <p:spPr>
              <a:xfrm>
                <a:off x="2101500" y="1677010"/>
                <a:ext cx="4825608" cy="1837796"/>
              </a:xfrm>
              <a:prstGeom prst="round2Diag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457200"/>
                <a:r>
                  <a:rPr lang="ar-AE" sz="4800" b="1" dirty="0">
                    <a:solidFill>
                      <a:prstClr val="white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ما أعرفه عن النظام</a:t>
                </a:r>
                <a:r>
                  <a:rPr lang="ar-SA" sz="4800" b="1" dirty="0">
                    <a:solidFill>
                      <a:prstClr val="white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r>
                  <a:rPr lang="ar-KW" sz="4800" b="1" dirty="0">
                    <a:solidFill>
                      <a:prstClr val="white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في</a:t>
                </a:r>
              </a:p>
              <a:p>
                <a:pPr algn="ctr" defTabSz="457200"/>
                <a:endParaRPr lang="ar-KW" sz="4800" b="1" dirty="0">
                  <a:solidFill>
                    <a:prstClr val="white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</p:grp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A04F9BE5-DE81-4053-BA04-BD0D98475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0924" y1="29965" x2="54885" y2="27482"/>
                          <a14:foregroundMark x1="56483" y1="75532" x2="49201" y2="75000"/>
                          <a14:foregroundMark x1="54529" y1="78546" x2="48135" y2="78723"/>
                          <a14:foregroundMark x1="53108" y1="82447" x2="49378" y2="82447"/>
                          <a14:foregroundMark x1="35524" y1="69858" x2="36767" y2="67376"/>
                          <a14:foregroundMark x1="62522" y1="66844" x2="63943" y2="69149"/>
                          <a14:foregroundMark x1="69449" y1="61170" x2="70870" y2="62057"/>
                          <a14:foregroundMark x1="76909" y1="54965" x2="74600" y2="54610"/>
                          <a14:foregroundMark x1="75488" y1="45390" x2="77442" y2="45390"/>
                          <a14:foregroundMark x1="73002" y1="36879" x2="75844" y2="36348"/>
                          <a14:foregroundMark x1="71936" y1="26773" x2="69094" y2="28546"/>
                          <a14:foregroundMark x1="64476" y1="20567" x2="62700" y2="22518"/>
                          <a14:foregroundMark x1="55062" y1="16312" x2="54885" y2="17553"/>
                          <a14:foregroundMark x1="45648" y1="21277" x2="45115" y2="20213"/>
                          <a14:foregroundMark x1="37833" y1="24113" x2="36590" y2="23227"/>
                          <a14:foregroundMark x1="30551" y1="29255" x2="29485" y2="28191"/>
                          <a14:foregroundMark x1="25577" y1="36348" x2="24689" y2="35993"/>
                          <a14:foregroundMark x1="24689" y1="45745" x2="23268" y2="45567"/>
                          <a14:foregroundMark x1="26288" y1="54078" x2="24512" y2="54078"/>
                          <a14:foregroundMark x1="30373" y1="62057" x2="28064" y2="62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198" y="1442887"/>
              <a:ext cx="979088" cy="1164564"/>
            </a:xfrm>
            <a:prstGeom prst="rect">
              <a:avLst/>
            </a:prstGeom>
          </p:spPr>
        </p:pic>
      </p:grpSp>
      <p:pic>
        <p:nvPicPr>
          <p:cNvPr id="21" name="Picture 2" descr="ÙØªÙØ¬Ø© Ø¨Ø­Ø« Ø§ÙØµÙØ± Ø¹Ù Ø¬Ø¨Ø§Ù ÙØ·Ø¨ÙØ¹Ø© ÙØ±ØªÙÙ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077" y1="46000" x2="85077" y2="74500"/>
                        <a14:foregroundMark x1="91385" y1="71250" x2="84923" y2="89000"/>
                        <a14:foregroundMark x1="86769" y1="85250" x2="9385" y2="87250"/>
                        <a14:foregroundMark x1="10308" y1="72500" x2="62000" y2="61250"/>
                        <a14:foregroundMark x1="63231" y1="61250" x2="83077" y2="76500"/>
                        <a14:foregroundMark x1="54000" y1="28500" x2="54462" y2="40000"/>
                        <a14:foregroundMark x1="21077" y1="51250" x2="20769" y2="65750"/>
                        <a14:foregroundMark x1="8462" y1="75250" x2="5692" y2="77000"/>
                        <a14:foregroundMark x1="73538" y1="16250" x2="75538" y2="18750"/>
                        <a14:foregroundMark x1="34923" y1="15750" x2="39385" y2="16250"/>
                        <a14:foregroundMark x1="71385" y1="56500" x2="72000" y2="39000"/>
                        <a14:foregroundMark x1="52769" y1="24750" x2="56769" y2="29750"/>
                        <a14:backgroundMark x1="68308" y1="19000" x2="83538" y2="18250"/>
                        <a14:backgroundMark x1="43077" y1="11250" x2="29846" y2="23000"/>
                        <a14:backgroundMark x1="74769" y1="15750" x2="74000" y2="20250"/>
                        <a14:backgroundMark x1="73077" y1="15500" x2="76308" y2="20250"/>
                        <a14:backgroundMark x1="39538" y1="16750" x2="34615" y2="15250"/>
                        <a14:backgroundMark x1="34615" y1="15500" x2="36615" y2="16500"/>
                        <a14:backgroundMark x1="39846" y1="15250" x2="38000" y2="18000"/>
                        <a14:backgroundMark x1="38462" y1="17000" x2="40462" y2="14750"/>
                        <a14:backgroundMark x1="74769" y1="17000" x2="73538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37" y="3832352"/>
            <a:ext cx="7647116" cy="25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ÙØªÙØ¬Ø© Ø¨Ø­Ø« Ø§ÙØµÙØ± Ø¹Ù â«ÙÙØ¯ ÙÙØ¹Ø¨ Ø³ÙÙÙ ÙØ±ØªÙÙ pngâ¬â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94" b="95545" l="5077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22" y="2994150"/>
            <a:ext cx="1552093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Sound 8">
            <a:hlinkClick r:id="" action="ppaction://noaction" highlightClick="1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9E07F42A-BACF-411E-BC8B-04CEE0C1CC84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C -0.01093 0.00533 -0.02291 0.00949 -0.03437 0.01181 C -0.04288 0.01551 -0.05156 0.01875 -0.06007 0.02222 C -0.0625 0.02431 -0.06423 0.02755 -0.06666 0.02963 C -0.07448 0.03681 -0.06441 0.0206 -0.07673 0.03704 C -0.08021 0.04167 -0.08298 0.0456 -0.08784 0.04746 C -0.09236 0.05162 -0.09566 0.05764 -0.1 0.06227 C -0.10208 0.06459 -0.10659 0.06829 -0.10659 0.06852 C -0.11163 0.07801 -0.121 0.08009 -0.12882 0.08449 C -0.13038 0.08542 -0.13194 0.08634 -0.13333 0.0875 C -0.13455 0.08843 -0.13541 0.08982 -0.13663 0.09051 C -0.13993 0.09236 -0.14357 0.09259 -0.1467 0.09491 C -0.15798 0.10347 -0.14913 0.09861 -0.15659 0.10232 C -0.16475 0.11273 -0.15503 0.10185 -0.16441 0.1081 C -0.17916 0.11783 -0.16562 0.11181 -0.17448 0.11551 C -0.17777 0.11852 -0.18055 0.11991 -0.18437 0.12153 C -0.18715 0.12685 -0.18889 0.12709 -0.1934 0.12894 C -0.1967 0.13195 -0.20017 0.13287 -0.2033 0.13634 C -0.20451 0.13773 -0.20659 0.14074 -0.20659 0.14097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ولد يقرأ قران كرتون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 bwMode="auto">
          <a:xfrm>
            <a:off x="7754513" y="3735733"/>
            <a:ext cx="609705" cy="3098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ÙØªÙØ¬Ø© Ø¨Ø­Ø« Ø§ÙØµÙØ± Ø¹Ù Ø¬Ø¨Ø§Ù ÙØ·Ø¨ÙØ¹Ø© ÙØ±ØªÙÙ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077" y1="46000" x2="85077" y2="74500"/>
                        <a14:foregroundMark x1="91385" y1="71250" x2="84923" y2="89000"/>
                        <a14:foregroundMark x1="86769" y1="85250" x2="9385" y2="87250"/>
                        <a14:foregroundMark x1="10308" y1="72500" x2="62000" y2="61250"/>
                        <a14:foregroundMark x1="63231" y1="61250" x2="83077" y2="76500"/>
                        <a14:foregroundMark x1="54000" y1="28500" x2="54462" y2="40000"/>
                        <a14:foregroundMark x1="21077" y1="51250" x2="20769" y2="65750"/>
                        <a14:foregroundMark x1="8462" y1="75250" x2="5692" y2="77000"/>
                        <a14:foregroundMark x1="73538" y1="16250" x2="75538" y2="18750"/>
                        <a14:foregroundMark x1="34923" y1="15750" x2="39385" y2="16250"/>
                        <a14:foregroundMark x1="71385" y1="56500" x2="72000" y2="39000"/>
                        <a14:foregroundMark x1="52769" y1="24750" x2="56769" y2="29750"/>
                        <a14:backgroundMark x1="68308" y1="19000" x2="83538" y2="18250"/>
                        <a14:backgroundMark x1="43077" y1="11250" x2="29846" y2="23000"/>
                        <a14:backgroundMark x1="74769" y1="15750" x2="74000" y2="20250"/>
                        <a14:backgroundMark x1="73077" y1="15500" x2="76308" y2="20250"/>
                        <a14:backgroundMark x1="39538" y1="16750" x2="34615" y2="15250"/>
                        <a14:backgroundMark x1="34615" y1="15500" x2="36615" y2="16500"/>
                        <a14:backgroundMark x1="39846" y1="15250" x2="38000" y2="18000"/>
                        <a14:backgroundMark x1="38462" y1="17000" x2="40462" y2="14750"/>
                        <a14:backgroundMark x1="74769" y1="17000" x2="73538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62" y="4003266"/>
            <a:ext cx="6984875" cy="25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2629862" y="842981"/>
            <a:ext cx="7011565" cy="942898"/>
            <a:chOff x="2006950" y="650324"/>
            <a:chExt cx="6280344" cy="1005948"/>
          </a:xfrm>
        </p:grpSpPr>
        <p:pic>
          <p:nvPicPr>
            <p:cNvPr id="24" name="صورة 23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950" y="721970"/>
              <a:ext cx="6249508" cy="934302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F805932D-483E-409E-AD38-F4CEC543FEC6}"/>
                </a:ext>
              </a:extLst>
            </p:cNvPr>
            <p:cNvSpPr txBox="1"/>
            <p:nvPr/>
          </p:nvSpPr>
          <p:spPr>
            <a:xfrm>
              <a:off x="2084902" y="650324"/>
              <a:ext cx="6202392" cy="6074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457200"/>
              <a:r>
                <a:rPr lang="ar-AE" sz="3100" b="1" dirty="0">
                  <a:solidFill>
                    <a:prstClr val="black"/>
                  </a:solidFill>
                  <a:latin typeface="Traditional Arabic" panose="02020603050405020304" pitchFamily="18" charset="-78"/>
                  <a:ea typeface="GE SS Text Light" panose="020A0503020102020204" pitchFamily="18" charset="-78"/>
                  <a:cs typeface="Traditional Arabic" panose="02020603050405020304" pitchFamily="18" charset="-78"/>
                </a:rPr>
                <a:t>المكان الذي يدل على النظام</a:t>
              </a:r>
              <a:endParaRPr lang="ar-KW" sz="3100" b="1" dirty="0">
                <a:solidFill>
                  <a:prstClr val="black"/>
                </a:solidFill>
                <a:latin typeface="Traditional Arabic" panose="02020603050405020304" pitchFamily="18" charset="-78"/>
                <a:ea typeface="GE SS Text Light" panose="020A05030201020202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23" name="Picture 6" descr="ÙØªÙØ¬Ø© Ø¨Ø­Ø« Ø§ÙØµÙØ± Ø¹Ù â«ÙÙØ¯ ÙÙØ¹Ø¨ Ø³ÙÙÙ ÙØ±ØªÙÙ pngâ¬â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95545" l="5077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36" y="3735733"/>
            <a:ext cx="1552093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D4E28-BF88-4C74-8E61-4E02486487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127" y="2027183"/>
            <a:ext cx="2532359" cy="1517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95643-5DDD-4DBC-A98D-AB6ED1746F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646" t="33239" r="42256" b="54232"/>
          <a:stretch/>
        </p:blipFill>
        <p:spPr>
          <a:xfrm>
            <a:off x="4532494" y="2384757"/>
            <a:ext cx="2621520" cy="1533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C048C2-48B6-40C1-A027-2C9FAFBB47F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720" t="31282" r="25063" b="46696"/>
          <a:stretch/>
        </p:blipFill>
        <p:spPr>
          <a:xfrm>
            <a:off x="8010307" y="1970956"/>
            <a:ext cx="3137095" cy="1951727"/>
          </a:xfrm>
          <a:prstGeom prst="rect">
            <a:avLst/>
          </a:prstGeom>
        </p:spPr>
      </p:pic>
      <p:sp>
        <p:nvSpPr>
          <p:cNvPr id="13" name="Action Button: Sound 12">
            <a:hlinkClick r:id="" action="ppaction://noaction" highlightClick="1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49E235ED-8B5E-4EC6-926F-F54143E34B34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5.55556E-6 C -0.0078 0.00325 -0.01492 0.00973 -0.02221 0.01482 C -0.02725 0.02454 -0.02135 0.01505 -0.02777 0.02061 C -0.03159 0.02385 -0.03332 0.02755 -0.03784 0.02964 C -0.04773 0.04283 -0.03541 0.02755 -0.04444 0.03542 C -0.04582 0.03658 -0.04652 0.03866 -0.04791 0.03982 C -0.05346 0.04468 -0.06128 0.05047 -0.06787 0.05325 C -0.07135 0.05788 -0.07326 0.0588 -0.07777 0.06065 C -0.0828 0.06552 -0.08819 0.06806 -0.09339 0.07246 C -0.10069 0.07871 -0.10624 0.08403 -0.11457 0.08728 C -0.12117 0.09329 -0.12464 0.09052 -0.13332 0.09468 C -0.15225 0.10348 -0.17812 0.10695 -0.19791 0.1095 C -0.22135 0.1088 -0.24287 0.10857 -0.26544 0.10371 C -0.28003 0.1007 -0.29287 0.09329 -0.3078 0.09329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ذكيةIMG-6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97" t="52222" r="17862" b="33667"/>
          <a:stretch/>
        </p:blipFill>
        <p:spPr>
          <a:xfrm>
            <a:off x="9866756" y="1060086"/>
            <a:ext cx="1997724" cy="3740513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136649" y="5075724"/>
            <a:ext cx="271260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119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DC63F-9463-4387-9C2B-49B336441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60" t="15441" r="21883" b="8667"/>
          <a:stretch/>
        </p:blipFill>
        <p:spPr>
          <a:xfrm>
            <a:off x="327520" y="312857"/>
            <a:ext cx="9196485" cy="6198779"/>
          </a:xfrm>
          <a:prstGeom prst="rect">
            <a:avLst/>
          </a:prstGeom>
        </p:spPr>
      </p:pic>
      <p:sp>
        <p:nvSpPr>
          <p:cNvPr id="7" name="Action Button: Sound 6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2B0B9361-1AF7-455E-AFB4-9C0E03482FDA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27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062B3-D414-4FDB-8E03-E6323FA42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1269" name="Picture 2" descr="صورة ذات صلة">
            <a:hlinkClick r:id="rId4"/>
            <a:extLst>
              <a:ext uri="{FF2B5EF4-FFF2-40B4-BE49-F238E27FC236}">
                <a16:creationId xmlns:a16="http://schemas.microsoft.com/office/drawing/2014/main" id="{EBC614C5-A6F9-4414-8E2F-4C9BE7CE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34" y="388555"/>
            <a:ext cx="4047971" cy="646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AB6FDA-60E6-4A4B-B12A-76C0538D4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98" y="1184225"/>
            <a:ext cx="5381469" cy="4032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227F4A-8863-485D-892C-4F3D52B2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37" y="3200401"/>
            <a:ext cx="4301836" cy="1537853"/>
          </a:xfrm>
          <a:prstGeom prst="rect">
            <a:avLst/>
          </a:prstGeom>
        </p:spPr>
      </p:pic>
      <p:pic>
        <p:nvPicPr>
          <p:cNvPr id="6" name="Picture 10" descr="Expo 2020 Dubai GIFs - Find &amp;amp; Share on GIPHY">
            <a:extLst>
              <a:ext uri="{FF2B5EF4-FFF2-40B4-BE49-F238E27FC236}">
                <a16:creationId xmlns:a16="http://schemas.microsoft.com/office/drawing/2014/main" id="{B9D38E28-BC94-48E9-A228-6AC385B53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88" y="4214680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-3.7037E-7 L -0.6392 0.007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>
            <a:extLst>
              <a:ext uri="{FF2B5EF4-FFF2-40B4-BE49-F238E27FC236}">
                <a16:creationId xmlns:a16="http://schemas.microsoft.com/office/drawing/2014/main" id="{649BEE78-B669-4B14-A45B-A3E2C09E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"/>
            <a:ext cx="12268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2B1814-E72F-4D05-A42A-F502B374CA01}"/>
              </a:ext>
            </a:extLst>
          </p:cNvPr>
          <p:cNvSpPr/>
          <p:nvPr/>
        </p:nvSpPr>
        <p:spPr>
          <a:xfrm>
            <a:off x="1565275" y="6010275"/>
            <a:ext cx="9102725" cy="8477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579E69FB-A56C-49F2-9A07-A4DB5640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775950" y="5773738"/>
            <a:ext cx="11969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5" name="Group 22">
            <a:extLst>
              <a:ext uri="{FF2B5EF4-FFF2-40B4-BE49-F238E27FC236}">
                <a16:creationId xmlns:a16="http://schemas.microsoft.com/office/drawing/2014/main" id="{1F4A9B2C-D37B-43E7-A0A6-2358DC5011DB}"/>
              </a:ext>
            </a:extLst>
          </p:cNvPr>
          <p:cNvGrpSpPr>
            <a:grpSpLocks/>
          </p:cNvGrpSpPr>
          <p:nvPr/>
        </p:nvGrpSpPr>
        <p:grpSpPr bwMode="auto">
          <a:xfrm>
            <a:off x="1919535" y="1447800"/>
            <a:ext cx="8143627" cy="3495676"/>
            <a:chOff x="1" y="87546"/>
            <a:chExt cx="1388056" cy="864954"/>
          </a:xfrm>
        </p:grpSpPr>
        <p:pic>
          <p:nvPicPr>
            <p:cNvPr id="7180" name="Picture 6" descr="Free printable black and withe frame">
              <a:extLst>
                <a:ext uri="{FF2B5EF4-FFF2-40B4-BE49-F238E27FC236}">
                  <a16:creationId xmlns:a16="http://schemas.microsoft.com/office/drawing/2014/main" id="{F37EC481-BED8-460D-9F41-101D761E6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7546"/>
              <a:ext cx="1388056" cy="864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29">
              <a:extLst>
                <a:ext uri="{FF2B5EF4-FFF2-40B4-BE49-F238E27FC236}">
                  <a16:creationId xmlns:a16="http://schemas.microsoft.com/office/drawing/2014/main" id="{3D1226B9-55E3-40BE-8A74-3191968C4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53" y="302982"/>
              <a:ext cx="1170099" cy="43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ar-AE" altLang="ar-AE" sz="5400" b="1" dirty="0">
                  <a:solidFill>
                    <a:srgbClr val="000000"/>
                  </a:solidFill>
                  <a:highlight>
                    <a:srgbClr val="FFFF00"/>
                  </a:highlight>
                  <a:cs typeface="(AH) Manal Black" pitchFamily="2" charset="-78"/>
                </a:rPr>
                <a:t>مهارات القرن 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AE" altLang="ar-AE" sz="5400" b="1" dirty="0">
                  <a:solidFill>
                    <a:srgbClr val="000000"/>
                  </a:solidFill>
                  <a:cs typeface="(AH) Manal Black" pitchFamily="2" charset="-78"/>
                </a:rPr>
                <a:t>سؤال التحدي</a:t>
              </a:r>
              <a:endParaRPr lang="en-US" altLang="ar-AE" sz="5400" b="1" dirty="0">
                <a:solidFill>
                  <a:srgbClr val="00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7176" name="Picture 33" descr="قناة &quot;ماجد&quot; للأطفال تنطلق في 25 سبتمبر 2015 - صحيفة المختصر الإخبارية">
            <a:extLst>
              <a:ext uri="{FF2B5EF4-FFF2-40B4-BE49-F238E27FC236}">
                <a16:creationId xmlns:a16="http://schemas.microsoft.com/office/drawing/2014/main" id="{40EA2F6E-7332-4631-ABFF-836BB050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55788"/>
            <a:ext cx="2270125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37B3C298-85D8-43F2-A8FC-3B23C59F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1270EA6-0828-430B-ACA9-272B7066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F61E4184-DEBB-4DDF-AE3A-889AF90EB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8510" b="17168"/>
          <a:stretch>
            <a:fillRect/>
          </a:stretch>
        </p:blipFill>
        <p:spPr bwMode="auto">
          <a:xfrm>
            <a:off x="10668000" y="-188913"/>
            <a:ext cx="14128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صورة 11">
            <a:extLst>
              <a:ext uri="{FF2B5EF4-FFF2-40B4-BE49-F238E27FC236}">
                <a16:creationId xmlns:a16="http://schemas.microsoft.com/office/drawing/2014/main" id="{CD7F5512-42DB-4F62-A686-030394DC2F6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بوابة الكويتية للتعلم الإلكتروني &quot; سراج 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51" y="1217823"/>
            <a:ext cx="3941822" cy="5288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1950" y="5959316"/>
            <a:ext cx="2057400" cy="762161"/>
          </a:xfrm>
        </p:spPr>
        <p:txBody>
          <a:bodyPr/>
          <a:lstStyle/>
          <a:p>
            <a:fld id="{98C0CDE5-970C-4CC4-BF43-0DA127E73E82}" type="slidenum">
              <a:rPr lang="en-US" sz="5400"/>
              <a:t>46</a:t>
            </a:fld>
            <a:endParaRPr lang="en-US" sz="5400" dirty="0"/>
          </a:p>
        </p:txBody>
      </p:sp>
      <p:pic>
        <p:nvPicPr>
          <p:cNvPr id="1028" name="Picture 4" descr="التعود على النظام يقودك للنجاح والتمي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5" y="1217823"/>
            <a:ext cx="4246622" cy="51718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01966" y="6065165"/>
            <a:ext cx="446727" cy="6229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ar-AE" sz="5400" b="1" dirty="0"/>
          </a:p>
        </p:txBody>
      </p:sp>
      <p:sp>
        <p:nvSpPr>
          <p:cNvPr id="10" name="Rectangle 9"/>
          <p:cNvSpPr/>
          <p:nvPr/>
        </p:nvSpPr>
        <p:spPr>
          <a:xfrm>
            <a:off x="3776563" y="6003236"/>
            <a:ext cx="446727" cy="67785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ar-AE" sz="5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689044" y="76699"/>
            <a:ext cx="6813913" cy="901337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ايهما تفضل  </a:t>
            </a:r>
          </a:p>
        </p:txBody>
      </p:sp>
      <p:sp>
        <p:nvSpPr>
          <p:cNvPr id="9" name="Action Button: Sound 8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81DFA608-23F1-4490-BBF4-69122BE8DED9}"/>
              </a:ext>
            </a:extLst>
          </p:cNvPr>
          <p:cNvSpPr/>
          <p:nvPr/>
        </p:nvSpPr>
        <p:spPr>
          <a:xfrm>
            <a:off x="10872187" y="5578236"/>
            <a:ext cx="1074973" cy="762160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8008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741874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30620-88A4-4079-B9E3-AE5EC7617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97" t="52222" r="17862" b="33667"/>
          <a:stretch/>
        </p:blipFill>
        <p:spPr>
          <a:xfrm>
            <a:off x="9866756" y="1060086"/>
            <a:ext cx="1997724" cy="3740513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756" y="74873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547017" y="5075724"/>
            <a:ext cx="1891865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صفحة 119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ABFEF-1C51-4A8D-B801-06D7BD9498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27" t="15441" r="25060" b="8263"/>
          <a:stretch/>
        </p:blipFill>
        <p:spPr>
          <a:xfrm>
            <a:off x="221381" y="315403"/>
            <a:ext cx="9423994" cy="6467724"/>
          </a:xfrm>
          <a:prstGeom prst="rect">
            <a:avLst/>
          </a:prstGeom>
        </p:spPr>
      </p:pic>
      <p:sp>
        <p:nvSpPr>
          <p:cNvPr id="12" name="Action Button: Sound 11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2FBDE1C4-7DF4-463A-9C3A-9F279991575D}"/>
              </a:ext>
            </a:extLst>
          </p:cNvPr>
          <p:cNvSpPr/>
          <p:nvPr/>
        </p:nvSpPr>
        <p:spPr>
          <a:xfrm>
            <a:off x="11121038" y="573282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0" descr="Expo 2020 Dubai GIFs - Find &amp;amp; Share on GIPHY">
            <a:extLst>
              <a:ext uri="{FF2B5EF4-FFF2-40B4-BE49-F238E27FC236}">
                <a16:creationId xmlns:a16="http://schemas.microsoft.com/office/drawing/2014/main" id="{38FF6774-84D5-4E1E-86EC-B218A03D27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" y="-620717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2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2.22222E-6 L -0.63919 0.007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التقييم الختامي</a:t>
            </a: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3046709" y="3419906"/>
            <a:ext cx="6098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rPr>
              <a:t>الكتاب ص121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0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2750" y="-2610059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522" y="1203974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399610" y="2408724"/>
            <a:ext cx="2743059" cy="1077218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102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82DF816A-3D7B-42E6-A000-DCB1FBC10834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3F8B2-C604-4092-B87E-1EEF054C38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55" t="22613" r="20780" b="6998"/>
          <a:stretch/>
        </p:blipFill>
        <p:spPr>
          <a:xfrm>
            <a:off x="1387997" y="317633"/>
            <a:ext cx="7400282" cy="6222733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8B19CAC1-7846-4BD2-991D-6FBB7AB259AB}"/>
              </a:ext>
            </a:extLst>
          </p:cNvPr>
          <p:cNvSpPr/>
          <p:nvPr/>
        </p:nvSpPr>
        <p:spPr>
          <a:xfrm>
            <a:off x="7283907" y="2457241"/>
            <a:ext cx="904383" cy="97175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7BF4AAD-866F-4610-AAA0-707A6E8869B3}"/>
              </a:ext>
            </a:extLst>
          </p:cNvPr>
          <p:cNvSpPr/>
          <p:nvPr/>
        </p:nvSpPr>
        <p:spPr>
          <a:xfrm>
            <a:off x="7283907" y="5644592"/>
            <a:ext cx="904383" cy="97175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2818E2-85BB-48AC-BF1B-CE1B38881A08}"/>
              </a:ext>
            </a:extLst>
          </p:cNvPr>
          <p:cNvSpPr/>
          <p:nvPr/>
        </p:nvSpPr>
        <p:spPr>
          <a:xfrm>
            <a:off x="361048" y="0"/>
            <a:ext cx="2098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ص121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0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A89F-396E-4DC3-A1D4-D63F63AB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7FA95-376F-4BCF-B258-84B01D3B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32ECA-14BD-4AFA-AAE7-41095AFF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"/>
            <a:ext cx="12192000" cy="68546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C0086C-316C-461A-9D60-1E5B4E954A57}"/>
              </a:ext>
            </a:extLst>
          </p:cNvPr>
          <p:cNvSpPr/>
          <p:nvPr/>
        </p:nvSpPr>
        <p:spPr>
          <a:xfrm>
            <a:off x="611756" y="1825625"/>
            <a:ext cx="1437652" cy="1647706"/>
          </a:xfrm>
          <a:custGeom>
            <a:avLst/>
            <a:gdLst>
              <a:gd name="connsiteX0" fmla="*/ 0 w 1437652"/>
              <a:gd name="connsiteY0" fmla="*/ 0 h 1647706"/>
              <a:gd name="connsiteX1" fmla="*/ 479217 w 1437652"/>
              <a:gd name="connsiteY1" fmla="*/ 0 h 1647706"/>
              <a:gd name="connsiteX2" fmla="*/ 929682 w 1437652"/>
              <a:gd name="connsiteY2" fmla="*/ 0 h 1647706"/>
              <a:gd name="connsiteX3" fmla="*/ 1437652 w 1437652"/>
              <a:gd name="connsiteY3" fmla="*/ 0 h 1647706"/>
              <a:gd name="connsiteX4" fmla="*/ 1437652 w 1437652"/>
              <a:gd name="connsiteY4" fmla="*/ 499804 h 1647706"/>
              <a:gd name="connsiteX5" fmla="*/ 1437652 w 1437652"/>
              <a:gd name="connsiteY5" fmla="*/ 1065517 h 1647706"/>
              <a:gd name="connsiteX6" fmla="*/ 1437652 w 1437652"/>
              <a:gd name="connsiteY6" fmla="*/ 1647706 h 1647706"/>
              <a:gd name="connsiteX7" fmla="*/ 972811 w 1437652"/>
              <a:gd name="connsiteY7" fmla="*/ 1647706 h 1647706"/>
              <a:gd name="connsiteX8" fmla="*/ 522347 w 1437652"/>
              <a:gd name="connsiteY8" fmla="*/ 1647706 h 1647706"/>
              <a:gd name="connsiteX9" fmla="*/ 0 w 1437652"/>
              <a:gd name="connsiteY9" fmla="*/ 1647706 h 1647706"/>
              <a:gd name="connsiteX10" fmla="*/ 0 w 1437652"/>
              <a:gd name="connsiteY10" fmla="*/ 1065517 h 1647706"/>
              <a:gd name="connsiteX11" fmla="*/ 0 w 1437652"/>
              <a:gd name="connsiteY11" fmla="*/ 532758 h 1647706"/>
              <a:gd name="connsiteX12" fmla="*/ 0 w 1437652"/>
              <a:gd name="connsiteY12" fmla="*/ 0 h 164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7652" h="1647706" fill="none" extrusionOk="0">
                <a:moveTo>
                  <a:pt x="0" y="0"/>
                </a:moveTo>
                <a:cubicBezTo>
                  <a:pt x="138552" y="2056"/>
                  <a:pt x="315609" y="-19306"/>
                  <a:pt x="479217" y="0"/>
                </a:cubicBezTo>
                <a:cubicBezTo>
                  <a:pt x="642825" y="19306"/>
                  <a:pt x="714130" y="18530"/>
                  <a:pt x="929682" y="0"/>
                </a:cubicBezTo>
                <a:cubicBezTo>
                  <a:pt x="1145235" y="-18530"/>
                  <a:pt x="1209012" y="3285"/>
                  <a:pt x="1437652" y="0"/>
                </a:cubicBezTo>
                <a:cubicBezTo>
                  <a:pt x="1420675" y="191803"/>
                  <a:pt x="1437677" y="398125"/>
                  <a:pt x="1437652" y="499804"/>
                </a:cubicBezTo>
                <a:cubicBezTo>
                  <a:pt x="1437627" y="601483"/>
                  <a:pt x="1420823" y="942445"/>
                  <a:pt x="1437652" y="1065517"/>
                </a:cubicBezTo>
                <a:cubicBezTo>
                  <a:pt x="1454481" y="1188589"/>
                  <a:pt x="1451974" y="1399229"/>
                  <a:pt x="1437652" y="1647706"/>
                </a:cubicBezTo>
                <a:cubicBezTo>
                  <a:pt x="1268974" y="1637569"/>
                  <a:pt x="1176844" y="1662074"/>
                  <a:pt x="972811" y="1647706"/>
                </a:cubicBezTo>
                <a:cubicBezTo>
                  <a:pt x="768778" y="1633338"/>
                  <a:pt x="639503" y="1628789"/>
                  <a:pt x="522347" y="1647706"/>
                </a:cubicBezTo>
                <a:cubicBezTo>
                  <a:pt x="405191" y="1666623"/>
                  <a:pt x="129702" y="1667681"/>
                  <a:pt x="0" y="1647706"/>
                </a:cubicBezTo>
                <a:cubicBezTo>
                  <a:pt x="16636" y="1417527"/>
                  <a:pt x="24015" y="1289787"/>
                  <a:pt x="0" y="1065517"/>
                </a:cubicBezTo>
                <a:cubicBezTo>
                  <a:pt x="-24015" y="841247"/>
                  <a:pt x="-25914" y="708688"/>
                  <a:pt x="0" y="532758"/>
                </a:cubicBezTo>
                <a:cubicBezTo>
                  <a:pt x="25914" y="356828"/>
                  <a:pt x="-3129" y="148884"/>
                  <a:pt x="0" y="0"/>
                </a:cubicBezTo>
                <a:close/>
              </a:path>
              <a:path w="1437652" h="1647706" stroke="0" extrusionOk="0">
                <a:moveTo>
                  <a:pt x="0" y="0"/>
                </a:moveTo>
                <a:cubicBezTo>
                  <a:pt x="219862" y="-11081"/>
                  <a:pt x="335799" y="1962"/>
                  <a:pt x="493594" y="0"/>
                </a:cubicBezTo>
                <a:cubicBezTo>
                  <a:pt x="651389" y="-1962"/>
                  <a:pt x="720036" y="-1185"/>
                  <a:pt x="944058" y="0"/>
                </a:cubicBezTo>
                <a:cubicBezTo>
                  <a:pt x="1168080" y="1185"/>
                  <a:pt x="1230672" y="15566"/>
                  <a:pt x="1437652" y="0"/>
                </a:cubicBezTo>
                <a:cubicBezTo>
                  <a:pt x="1411527" y="238863"/>
                  <a:pt x="1456937" y="392743"/>
                  <a:pt x="1437652" y="565712"/>
                </a:cubicBezTo>
                <a:cubicBezTo>
                  <a:pt x="1418367" y="738681"/>
                  <a:pt x="1444329" y="895888"/>
                  <a:pt x="1437652" y="1081994"/>
                </a:cubicBezTo>
                <a:cubicBezTo>
                  <a:pt x="1430975" y="1268100"/>
                  <a:pt x="1429875" y="1395776"/>
                  <a:pt x="1437652" y="1647706"/>
                </a:cubicBezTo>
                <a:cubicBezTo>
                  <a:pt x="1268174" y="1634479"/>
                  <a:pt x="1126691" y="1633545"/>
                  <a:pt x="972811" y="1647706"/>
                </a:cubicBezTo>
                <a:cubicBezTo>
                  <a:pt x="818931" y="1661867"/>
                  <a:pt x="601878" y="1629696"/>
                  <a:pt x="464841" y="1647706"/>
                </a:cubicBezTo>
                <a:cubicBezTo>
                  <a:pt x="327804" y="1665717"/>
                  <a:pt x="187865" y="1642412"/>
                  <a:pt x="0" y="1647706"/>
                </a:cubicBezTo>
                <a:cubicBezTo>
                  <a:pt x="-17919" y="1512004"/>
                  <a:pt x="21707" y="1289454"/>
                  <a:pt x="0" y="1131425"/>
                </a:cubicBezTo>
                <a:cubicBezTo>
                  <a:pt x="-21707" y="973396"/>
                  <a:pt x="-26257" y="816822"/>
                  <a:pt x="0" y="598667"/>
                </a:cubicBezTo>
                <a:cubicBezTo>
                  <a:pt x="26257" y="380512"/>
                  <a:pt x="-24665" y="20192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1841638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4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83F9E-9FA8-496E-BD7B-A005803D6898}"/>
              </a:ext>
            </a:extLst>
          </p:cNvPr>
          <p:cNvSpPr/>
          <p:nvPr/>
        </p:nvSpPr>
        <p:spPr>
          <a:xfrm>
            <a:off x="626754" y="1675916"/>
            <a:ext cx="1295170" cy="1587243"/>
          </a:xfrm>
          <a:prstGeom prst="rect">
            <a:avLst/>
          </a:prstGeom>
          <a:noFill/>
        </p:spPr>
        <p:txBody>
          <a:bodyPr wrap="square" lIns="108851" tIns="54426" rIns="108851" bIns="54426">
            <a:spAutoFit/>
          </a:bodyPr>
          <a:lstStyle/>
          <a:p>
            <a:pPr marL="0" marR="0" lvl="0" indent="0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التقييم القبلي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F544FE-BA02-43FD-B028-C30B737E8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22" b="61979" l="66691" r="92387">
                        <a14:foregroundMark x1="92387" y1="35677" x2="88287" y2="43620"/>
                        <a14:foregroundMark x1="88287" y1="43620" x2="82723" y2="47786"/>
                        <a14:foregroundMark x1="92167" y1="32552" x2="89531" y2="27474"/>
                        <a14:foregroundMark x1="89531" y1="27474" x2="85944" y2="24609"/>
                        <a14:foregroundMark x1="85944" y1="24609" x2="85871" y2="24609"/>
                        <a14:foregroundMark x1="91947" y1="31641" x2="89312" y2="25911"/>
                        <a14:foregroundMark x1="89312" y1="25911" x2="86750" y2="24870"/>
                        <a14:foregroundMark x1="89312" y1="26302" x2="86018" y2="22396"/>
                        <a14:foregroundMark x1="86018" y1="22396" x2="84773" y2="21875"/>
                        <a14:foregroundMark x1="86091" y1="22396" x2="78038" y2="20573"/>
                        <a14:foregroundMark x1="78038" y1="20573" x2="73865" y2="23307"/>
                        <a14:foregroundMark x1="73865" y1="23307" x2="71449" y2="29167"/>
                        <a14:foregroundMark x1="71449" y1="29167" x2="71303" y2="33984"/>
                        <a14:foregroundMark x1="86310" y1="22917" x2="78551" y2="20443"/>
                        <a14:foregroundMark x1="78551" y1="20443" x2="78258" y2="20703"/>
                        <a14:foregroundMark x1="89678" y1="26693" x2="85798" y2="22396"/>
                        <a14:foregroundMark x1="85798" y1="22396" x2="77526" y2="21094"/>
                        <a14:foregroundMark x1="66545" y1="35417" x2="66764" y2="42578"/>
                        <a14:foregroundMark x1="66764" y1="42578" x2="69107" y2="48307"/>
                        <a14:foregroundMark x1="69107" y1="48307" x2="72914" y2="50911"/>
                        <a14:foregroundMark x1="72914" y1="50911" x2="73353" y2="50911"/>
                        <a14:foregroundMark x1="72694" y1="61979" x2="76794" y2="57422"/>
                        <a14:foregroundMark x1="76794" y1="57422" x2="77672" y2="54948"/>
                      </a14:backgroundRemoval>
                    </a14:imgEffect>
                  </a14:imgLayer>
                </a14:imgProps>
              </a:ext>
            </a:extLst>
          </a:blip>
          <a:srcRect l="63808" t="15163" r="4808" b="35583"/>
          <a:stretch/>
        </p:blipFill>
        <p:spPr>
          <a:xfrm>
            <a:off x="1418525" y="1148590"/>
            <a:ext cx="1059454" cy="1007777"/>
          </a:xfrm>
          <a:prstGeom prst="rect">
            <a:avLst/>
          </a:prstGeom>
        </p:spPr>
      </p:pic>
      <p:sp>
        <p:nvSpPr>
          <p:cNvPr id="12" name="مستطيل 6">
            <a:extLst>
              <a:ext uri="{FF2B5EF4-FFF2-40B4-BE49-F238E27FC236}">
                <a16:creationId xmlns:a16="http://schemas.microsoft.com/office/drawing/2014/main" id="{C7641693-7A27-46E7-9AA1-B5008A46B70E}"/>
              </a:ext>
            </a:extLst>
          </p:cNvPr>
          <p:cNvSpPr/>
          <p:nvPr/>
        </p:nvSpPr>
        <p:spPr>
          <a:xfrm>
            <a:off x="5285939" y="1240596"/>
            <a:ext cx="4605183" cy="1623879"/>
          </a:xfrm>
          <a:prstGeom prst="rect">
            <a:avLst/>
          </a:prstGeom>
          <a:noFill/>
        </p:spPr>
        <p:txBody>
          <a:bodyPr wrap="none" lIns="145135" tIns="72567" rIns="145135" bIns="72567">
            <a:spAutoFit/>
          </a:bodyPr>
          <a:lstStyle/>
          <a:p>
            <a:pPr marL="0" marR="0" lvl="0" indent="0" algn="ctr" defTabSz="14513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9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Roboto"/>
                <a:ea typeface="宋体"/>
                <a:cs typeface="Arial" panose="020B0604020202020204" pitchFamily="34" charset="0"/>
              </a:rPr>
              <a:t>استراتيجية</a:t>
            </a:r>
            <a:endParaRPr kumimoji="0" lang="ar-SA" sz="9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18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nch&#10;&#10;Description automatically generated">
            <a:extLst>
              <a:ext uri="{FF2B5EF4-FFF2-40B4-BE49-F238E27FC236}">
                <a16:creationId xmlns:a16="http://schemas.microsoft.com/office/drawing/2014/main" id="{5EEC9B4A-3B48-4E56-9E2D-D4BC3F7B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4515" y="-2667001"/>
            <a:ext cx="6858000" cy="1219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09EDD-0260-4526-90EB-8417B226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522" y="1203974"/>
            <a:ext cx="2225233" cy="11749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0A431-878F-490F-93AD-2B6522E39BA3}"/>
              </a:ext>
            </a:extLst>
          </p:cNvPr>
          <p:cNvSpPr/>
          <p:nvPr/>
        </p:nvSpPr>
        <p:spPr>
          <a:xfrm>
            <a:off x="9399610" y="2408724"/>
            <a:ext cx="2743059" cy="1077218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102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82DF816A-3D7B-42E6-A000-DCB1FBC10834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C2D0A-645B-4BE9-A3A0-79F5D4E224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73" t="20592" r="20780" b="22033"/>
          <a:stretch/>
        </p:blipFill>
        <p:spPr>
          <a:xfrm>
            <a:off x="65374" y="22305"/>
            <a:ext cx="9085892" cy="6594045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8B19CAC1-7846-4BD2-991D-6FBB7AB259AB}"/>
              </a:ext>
            </a:extLst>
          </p:cNvPr>
          <p:cNvSpPr/>
          <p:nvPr/>
        </p:nvSpPr>
        <p:spPr>
          <a:xfrm>
            <a:off x="7736098" y="819693"/>
            <a:ext cx="904383" cy="97175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7BF4AAD-866F-4610-AAA0-707A6E8869B3}"/>
              </a:ext>
            </a:extLst>
          </p:cNvPr>
          <p:cNvSpPr/>
          <p:nvPr/>
        </p:nvSpPr>
        <p:spPr>
          <a:xfrm>
            <a:off x="7736097" y="5588203"/>
            <a:ext cx="904383" cy="97175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BBC27A-FDBD-4458-AFB3-EE29D384C0E0}"/>
              </a:ext>
            </a:extLst>
          </p:cNvPr>
          <p:cNvSpPr/>
          <p:nvPr/>
        </p:nvSpPr>
        <p:spPr>
          <a:xfrm>
            <a:off x="361048" y="0"/>
            <a:ext cx="2098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ص121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69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Sound 3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D81E978B-09C9-454E-B93E-8CE30E3BE9F7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AB6D4-66E5-4D51-94E9-4105589C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55" y="509868"/>
            <a:ext cx="1778960" cy="1174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06AD9F-96F0-4CFA-9AF2-AEC3F033ACE1}"/>
              </a:ext>
            </a:extLst>
          </p:cNvPr>
          <p:cNvSpPr/>
          <p:nvPr/>
        </p:nvSpPr>
        <p:spPr>
          <a:xfrm>
            <a:off x="11033797" y="1684824"/>
            <a:ext cx="1108872" cy="2062103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122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F91EC-8F6A-4732-BC8B-26935857C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5" t="14528" r="22903" b="4624"/>
          <a:stretch/>
        </p:blipFill>
        <p:spPr>
          <a:xfrm>
            <a:off x="49331" y="133571"/>
            <a:ext cx="10732295" cy="6679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9F5C0D-4834-4078-88B6-1435DA6BFA45}"/>
              </a:ext>
            </a:extLst>
          </p:cNvPr>
          <p:cNvSpPr/>
          <p:nvPr/>
        </p:nvSpPr>
        <p:spPr>
          <a:xfrm>
            <a:off x="272916" y="99580"/>
            <a:ext cx="11421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رجاء تحفيظ  الطلبة خلال هذا الشهر أثر النظام على الفرد والمجتمع ص122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AE9137-2D8F-449F-9117-B615A52DBF16}"/>
              </a:ext>
            </a:extLst>
          </p:cNvPr>
          <p:cNvSpPr/>
          <p:nvPr/>
        </p:nvSpPr>
        <p:spPr>
          <a:xfrm>
            <a:off x="5114803" y="1427018"/>
            <a:ext cx="1962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الكراهية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8631C2-3433-4E0D-8D43-9EE843FA00F7}"/>
              </a:ext>
            </a:extLst>
          </p:cNvPr>
          <p:cNvSpPr/>
          <p:nvPr/>
        </p:nvSpPr>
        <p:spPr>
          <a:xfrm>
            <a:off x="4990124" y="4797628"/>
            <a:ext cx="2007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الحوادث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4B5DA4-EBC0-44D4-9353-D548BF32ED4F}"/>
              </a:ext>
            </a:extLst>
          </p:cNvPr>
          <p:cNvSpPr/>
          <p:nvPr/>
        </p:nvSpPr>
        <p:spPr>
          <a:xfrm>
            <a:off x="5169053" y="2377547"/>
            <a:ext cx="1944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الفوضى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3B5EB-E408-4BCE-ACA9-334B8A68D0EF}"/>
              </a:ext>
            </a:extLst>
          </p:cNvPr>
          <p:cNvSpPr/>
          <p:nvPr/>
        </p:nvSpPr>
        <p:spPr>
          <a:xfrm>
            <a:off x="5255049" y="3943670"/>
            <a:ext cx="1457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العنف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FCDDFC-D061-46B1-A385-A4B2A15DC042}"/>
              </a:ext>
            </a:extLst>
          </p:cNvPr>
          <p:cNvSpPr/>
          <p:nvPr/>
        </p:nvSpPr>
        <p:spPr>
          <a:xfrm>
            <a:off x="5611415" y="3029220"/>
            <a:ext cx="1249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الظلم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53423-7AC7-49B8-AAA6-3266AE71E28F}"/>
              </a:ext>
            </a:extLst>
          </p:cNvPr>
          <p:cNvSpPr/>
          <p:nvPr/>
        </p:nvSpPr>
        <p:spPr>
          <a:xfrm>
            <a:off x="5215792" y="5673451"/>
            <a:ext cx="176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الجرائم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531A8-A77F-4DE1-8102-743181064D72}"/>
              </a:ext>
            </a:extLst>
          </p:cNvPr>
          <p:cNvSpPr/>
          <p:nvPr/>
        </p:nvSpPr>
        <p:spPr>
          <a:xfrm>
            <a:off x="1252873" y="1418138"/>
            <a:ext cx="169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السعادة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F56E2F-601E-4CBF-9081-B5F878072948}"/>
              </a:ext>
            </a:extLst>
          </p:cNvPr>
          <p:cNvSpPr/>
          <p:nvPr/>
        </p:nvSpPr>
        <p:spPr>
          <a:xfrm>
            <a:off x="1329366" y="4788748"/>
            <a:ext cx="1340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الامن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3CAB71-1C60-492A-A031-E8A11B762436}"/>
              </a:ext>
            </a:extLst>
          </p:cNvPr>
          <p:cNvSpPr/>
          <p:nvPr/>
        </p:nvSpPr>
        <p:spPr>
          <a:xfrm>
            <a:off x="1170064" y="2368667"/>
            <a:ext cx="1954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الاحترام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DB6B07-AFA1-47BC-8232-6B65E595FB08}"/>
              </a:ext>
            </a:extLst>
          </p:cNvPr>
          <p:cNvSpPr/>
          <p:nvPr/>
        </p:nvSpPr>
        <p:spPr>
          <a:xfrm>
            <a:off x="869735" y="3934790"/>
            <a:ext cx="2239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الاستقرار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103EC1-6A3F-4218-8877-BA7050DAD0EE}"/>
              </a:ext>
            </a:extLst>
          </p:cNvPr>
          <p:cNvSpPr/>
          <p:nvPr/>
        </p:nvSpPr>
        <p:spPr>
          <a:xfrm>
            <a:off x="1472964" y="3020340"/>
            <a:ext cx="1537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المحبة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E18A-A9B7-4256-AC98-1E960E81FE55}"/>
              </a:ext>
            </a:extLst>
          </p:cNvPr>
          <p:cNvSpPr/>
          <p:nvPr/>
        </p:nvSpPr>
        <p:spPr>
          <a:xfrm>
            <a:off x="1262487" y="5664571"/>
            <a:ext cx="1678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التطور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78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od Sign Board Hanging With Rope. Stock Vector - Illustration of ...">
            <a:hlinkClick r:id="rId3"/>
            <a:extLst>
              <a:ext uri="{FF2B5EF4-FFF2-40B4-BE49-F238E27FC236}">
                <a16:creationId xmlns:a16="http://schemas.microsoft.com/office/drawing/2014/main" id="{70CE726E-955A-4079-AF4F-45571E322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8" t="6000" r="1875" b="7000"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CC8255A-86B9-4F04-A697-4F0A8E9967BC}"/>
              </a:ext>
            </a:extLst>
          </p:cNvPr>
          <p:cNvSpPr/>
          <p:nvPr/>
        </p:nvSpPr>
        <p:spPr>
          <a:xfrm>
            <a:off x="2889964" y="4273859"/>
            <a:ext cx="6628504" cy="17301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15A36C-B2F2-479F-B3EE-1B448C15C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716" y="0"/>
            <a:ext cx="1607284" cy="97587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30C3BE5-B7B8-4A94-AAA8-B70A34452B55}"/>
              </a:ext>
            </a:extLst>
          </p:cNvPr>
          <p:cNvSpPr/>
          <p:nvPr/>
        </p:nvSpPr>
        <p:spPr>
          <a:xfrm>
            <a:off x="2261412" y="1896755"/>
            <a:ext cx="7040624" cy="26322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بطاقة الخروج</a:t>
            </a:r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3E3E309C-2261-48E0-9DF9-BBC8336A8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4" y="613149"/>
            <a:ext cx="1586948" cy="15869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FA4D89B-977E-42DB-927D-94CE510E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-401638"/>
            <a:ext cx="1804988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3511E86-CED6-4960-B75A-F5648620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-390525"/>
            <a:ext cx="1806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D1A72B-B82E-45E6-BA15-5F17CFF8E6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83" y="59715"/>
            <a:ext cx="1787958" cy="83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233B9-7BBF-406D-98BD-314F4FEABA77}"/>
              </a:ext>
            </a:extLst>
          </p:cNvPr>
          <p:cNvSpPr txBox="1"/>
          <p:nvPr/>
        </p:nvSpPr>
        <p:spPr>
          <a:xfrm>
            <a:off x="3046709" y="3419906"/>
            <a:ext cx="6098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rPr>
              <a:t>البوابة الذكية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Kharabeesh" panose="01000000000000000000" pitchFamily="2" charset="-78"/>
              <a:ea typeface="+mn-ea"/>
              <a:cs typeface="Kharabeesh" panose="01000000000000000000" pitchFamily="2" charset="-78"/>
            </a:endParaRPr>
          </a:p>
        </p:txBody>
      </p:sp>
      <p:grpSp>
        <p:nvGrpSpPr>
          <p:cNvPr id="14" name="خطأ  1">
            <a:extLst>
              <a:ext uri="{FF2B5EF4-FFF2-40B4-BE49-F238E27FC236}">
                <a16:creationId xmlns:a16="http://schemas.microsoft.com/office/drawing/2014/main" id="{437DA1BF-6DA0-4DA2-B946-11C109860731}"/>
              </a:ext>
            </a:extLst>
          </p:cNvPr>
          <p:cNvGrpSpPr/>
          <p:nvPr/>
        </p:nvGrpSpPr>
        <p:grpSpPr>
          <a:xfrm>
            <a:off x="9169262" y="-255348"/>
            <a:ext cx="2309355" cy="2407579"/>
            <a:chOff x="1404730" y="2723202"/>
            <a:chExt cx="2309355" cy="2407579"/>
          </a:xfrm>
        </p:grpSpPr>
        <p:pic>
          <p:nvPicPr>
            <p:cNvPr id="15" name="Picture 4" descr="معروضات تفاعلية في إكسبو 2020">
              <a:extLst>
                <a:ext uri="{FF2B5EF4-FFF2-40B4-BE49-F238E27FC236}">
                  <a16:creationId xmlns:a16="http://schemas.microsoft.com/office/drawing/2014/main" id="{E160B217-0199-49B6-99AD-9E8E79F6C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25">
              <a:extLst>
                <a:ext uri="{FF2B5EF4-FFF2-40B4-BE49-F238E27FC236}">
                  <a16:creationId xmlns:a16="http://schemas.microsoft.com/office/drawing/2014/main" id="{F9604407-BA39-4777-AB67-1E57BBB465E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grpSp>
        <p:nvGrpSpPr>
          <p:cNvPr id="17" name="صح">
            <a:extLst>
              <a:ext uri="{FF2B5EF4-FFF2-40B4-BE49-F238E27FC236}">
                <a16:creationId xmlns:a16="http://schemas.microsoft.com/office/drawing/2014/main" id="{4FB29F5D-DCD2-4511-80E4-B38BBDD3CB9A}"/>
              </a:ext>
            </a:extLst>
          </p:cNvPr>
          <p:cNvGrpSpPr/>
          <p:nvPr/>
        </p:nvGrpSpPr>
        <p:grpSpPr>
          <a:xfrm>
            <a:off x="1106734" y="4181356"/>
            <a:ext cx="2309355" cy="2407579"/>
            <a:chOff x="1404730" y="2723202"/>
            <a:chExt cx="2309355" cy="2407579"/>
          </a:xfrm>
        </p:grpSpPr>
        <p:pic>
          <p:nvPicPr>
            <p:cNvPr id="18" name="Picture 4" descr="معروضات تفاعلية في إكسبو 2020">
              <a:extLst>
                <a:ext uri="{FF2B5EF4-FFF2-40B4-BE49-F238E27FC236}">
                  <a16:creationId xmlns:a16="http://schemas.microsoft.com/office/drawing/2014/main" id="{6C89D434-D515-40A8-9E82-7163CCDBB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ربع نص 28">
              <a:extLst>
                <a:ext uri="{FF2B5EF4-FFF2-40B4-BE49-F238E27FC236}">
                  <a16:creationId xmlns:a16="http://schemas.microsoft.com/office/drawing/2014/main" id="{6542313D-538A-4EC2-820F-58C456BC2F82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harabeesh" panose="01000000000000000000" pitchFamily="2" charset="-78"/>
                <a:ea typeface="+mn-ea"/>
                <a:cs typeface="Kharabeesh" panose="01000000000000000000" pitchFamily="2" charset="-78"/>
              </a:endParaRPr>
            </a:p>
          </p:txBody>
        </p:sp>
      </p:grpSp>
      <p:pic>
        <p:nvPicPr>
          <p:cNvPr id="20" name="Picture 10" descr="Expo 2020 Dubai GIFs - Find &amp;amp; Share on GIPHY">
            <a:extLst>
              <a:ext uri="{FF2B5EF4-FFF2-40B4-BE49-F238E27FC236}">
                <a16:creationId xmlns:a16="http://schemas.microsoft.com/office/drawing/2014/main" id="{EA0D2ADD-21E1-41CD-8CEF-063A01FA07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049" y="3368188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">
            <a:extLst>
              <a:ext uri="{FF2B5EF4-FFF2-40B4-BE49-F238E27FC236}">
                <a16:creationId xmlns:a16="http://schemas.microsoft.com/office/drawing/2014/main" id="{D67ED6C1-A6EB-46C4-AFC7-B5319ABCB19B}"/>
              </a:ext>
            </a:extLst>
          </p:cNvPr>
          <p:cNvSpPr txBox="1"/>
          <p:nvPr/>
        </p:nvSpPr>
        <p:spPr>
          <a:xfrm>
            <a:off x="11223009" y="-6270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Expo 2020 Dubai GIFs - Find &amp;amp; Share on GIPHY">
            <a:extLst>
              <a:ext uri="{FF2B5EF4-FFF2-40B4-BE49-F238E27FC236}">
                <a16:creationId xmlns:a16="http://schemas.microsoft.com/office/drawing/2014/main" id="{52AA7FA6-C779-4A85-8DEB-D88EF1197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58" y="-338279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60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-7.40741E-7 L -0.63919 0.0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صور رمضان كرتون">
            <a:extLst>
              <a:ext uri="{FF2B5EF4-FFF2-40B4-BE49-F238E27FC236}">
                <a16:creationId xmlns:a16="http://schemas.microsoft.com/office/drawing/2014/main" id="{12F64423-B1AA-4B2D-B286-3E7E894F1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21582"/>
          <a:stretch/>
        </p:blipFill>
        <p:spPr bwMode="auto">
          <a:xfrm>
            <a:off x="8801391" y="5089998"/>
            <a:ext cx="1866608" cy="18820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6F6506-7E48-4F05-82D9-B0B530B531D6}"/>
              </a:ext>
            </a:extLst>
          </p:cNvPr>
          <p:cNvSpPr/>
          <p:nvPr/>
        </p:nvSpPr>
        <p:spPr>
          <a:xfrm>
            <a:off x="4074149" y="50201"/>
            <a:ext cx="360707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تذكرة الخروج</a:t>
            </a:r>
          </a:p>
          <a:p>
            <a:pPr algn="ctr"/>
            <a:r>
              <a:rPr lang="ar-AE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الحصة</a:t>
            </a:r>
          </a:p>
          <a:p>
            <a:pPr algn="ctr"/>
            <a:r>
              <a:rPr lang="ar-AE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البوابة الذكية </a:t>
            </a:r>
          </a:p>
          <a:p>
            <a:pPr algn="ctr"/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AutoShape 2" descr="البوابة الذكية lms.moe gov.ae .. تسجيل الدخول في بوابة التعلم الذكي - موقع  محتويات">
            <a:extLst>
              <a:ext uri="{FF2B5EF4-FFF2-40B4-BE49-F238E27FC236}">
                <a16:creationId xmlns:a16="http://schemas.microsoft.com/office/drawing/2014/main" id="{31FE9E1C-2BAF-4B23-AB65-B0BCFAEEED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البوابة الذكية lms.moe gov.ae .. تسجيل الدخول في بوابة التعلم الذكي - موقع  محتويات">
            <a:extLst>
              <a:ext uri="{FF2B5EF4-FFF2-40B4-BE49-F238E27FC236}">
                <a16:creationId xmlns:a16="http://schemas.microsoft.com/office/drawing/2014/main" id="{8739526C-F26D-4883-BA2E-E2B973170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lms moe gov ae بوابة التعلم الذكي - موقع تثقف">
            <a:extLst>
              <a:ext uri="{FF2B5EF4-FFF2-40B4-BE49-F238E27FC236}">
                <a16:creationId xmlns:a16="http://schemas.microsoft.com/office/drawing/2014/main" id="{530DF252-DACE-4EC4-B0B1-943DA765A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b="26954"/>
          <a:stretch/>
        </p:blipFill>
        <p:spPr bwMode="auto">
          <a:xfrm>
            <a:off x="668734" y="1229040"/>
            <a:ext cx="10854531" cy="500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B792C7-0B52-4890-BDDE-A37C03D74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000" y1="31833" x2="37000" y2="31833"/>
                        <a14:foregroundMark x1="34000" y1="31500" x2="34000" y2="31500"/>
                        <a14:foregroundMark x1="32200" y1="36500" x2="31600" y2="2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038" y="5584874"/>
            <a:ext cx="1521318" cy="1232335"/>
          </a:xfrm>
          <a:prstGeom prst="rect">
            <a:avLst/>
          </a:prstGeom>
        </p:spPr>
      </p:pic>
      <p:pic>
        <p:nvPicPr>
          <p:cNvPr id="11" name="IMG_4793">
            <a:hlinkClick r:id="" action="ppaction://media"/>
            <a:extLst>
              <a:ext uri="{FF2B5EF4-FFF2-40B4-BE49-F238E27FC236}">
                <a16:creationId xmlns:a16="http://schemas.microsoft.com/office/drawing/2014/main" id="{A97C1E0A-80DA-4BD3-A4BA-7B54D27674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5035" y="5247984"/>
            <a:ext cx="1327820" cy="12452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B96A1F-341E-4EC3-900A-A7A6814ACDF7}"/>
              </a:ext>
            </a:extLst>
          </p:cNvPr>
          <p:cNvSpPr/>
          <p:nvPr/>
        </p:nvSpPr>
        <p:spPr>
          <a:xfrm>
            <a:off x="1565275" y="6051550"/>
            <a:ext cx="1196975" cy="755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4411D3-D3B8-40BB-BA58-B4BD581240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084" r="5400" b="15692"/>
          <a:stretch/>
        </p:blipFill>
        <p:spPr>
          <a:xfrm>
            <a:off x="1724107" y="6064045"/>
            <a:ext cx="4800783" cy="781050"/>
          </a:xfrm>
          <a:prstGeom prst="rect">
            <a:avLst/>
          </a:prstGeom>
        </p:spPr>
      </p:pic>
      <p:pic>
        <p:nvPicPr>
          <p:cNvPr id="14" name="Picture 4" descr="نتيجة بحث الصور عن down clipart gif">
            <a:extLst>
              <a:ext uri="{FF2B5EF4-FFF2-40B4-BE49-F238E27FC236}">
                <a16:creationId xmlns:a16="http://schemas.microsoft.com/office/drawing/2014/main" id="{7B43605B-457D-4B37-82C3-5AE027CF1E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05" y="4979438"/>
            <a:ext cx="616477" cy="11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9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Sound 3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D81E978B-09C9-454E-B93E-8CE30E3BE9F7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AB6D4-66E5-4D51-94E9-4105589C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55" y="509868"/>
            <a:ext cx="1778960" cy="1174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06AD9F-96F0-4CFA-9AF2-AEC3F033ACE1}"/>
              </a:ext>
            </a:extLst>
          </p:cNvPr>
          <p:cNvSpPr/>
          <p:nvPr/>
        </p:nvSpPr>
        <p:spPr>
          <a:xfrm>
            <a:off x="11033797" y="1684824"/>
            <a:ext cx="1108872" cy="2062103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122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9F5C0D-4834-4078-88B6-1435DA6BFA45}"/>
              </a:ext>
            </a:extLst>
          </p:cNvPr>
          <p:cNvSpPr/>
          <p:nvPr/>
        </p:nvSpPr>
        <p:spPr>
          <a:xfrm>
            <a:off x="361048" y="0"/>
            <a:ext cx="2098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ص122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37365-FFC8-4117-AAB3-6217F9299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15" t="38089" r="25643" b="18842"/>
          <a:stretch/>
        </p:blipFill>
        <p:spPr>
          <a:xfrm>
            <a:off x="361048" y="1097346"/>
            <a:ext cx="10002661" cy="49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12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Sound 3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D81E978B-09C9-454E-B93E-8CE30E3BE9F7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AB6D4-66E5-4D51-94E9-4105589C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55" y="509868"/>
            <a:ext cx="1778960" cy="1174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06AD9F-96F0-4CFA-9AF2-AEC3F033ACE1}"/>
              </a:ext>
            </a:extLst>
          </p:cNvPr>
          <p:cNvSpPr/>
          <p:nvPr/>
        </p:nvSpPr>
        <p:spPr>
          <a:xfrm>
            <a:off x="11033797" y="1684824"/>
            <a:ext cx="1108872" cy="2062103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123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9F5C0D-4834-4078-88B6-1435DA6BFA45}"/>
              </a:ext>
            </a:extLst>
          </p:cNvPr>
          <p:cNvSpPr/>
          <p:nvPr/>
        </p:nvSpPr>
        <p:spPr>
          <a:xfrm>
            <a:off x="10044017" y="3998553"/>
            <a:ext cx="2098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ص123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C5CA5-5744-4AA2-8E97-90AEBDAEA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72" t="20557" r="29071" b="3596"/>
          <a:stretch/>
        </p:blipFill>
        <p:spPr>
          <a:xfrm>
            <a:off x="345749" y="461665"/>
            <a:ext cx="9931535" cy="60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1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Sound 3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D81E978B-09C9-454E-B93E-8CE30E3BE9F7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AB6D4-66E5-4D51-94E9-4105589C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55" y="509868"/>
            <a:ext cx="1778960" cy="1174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06AD9F-96F0-4CFA-9AF2-AEC3F033ACE1}"/>
              </a:ext>
            </a:extLst>
          </p:cNvPr>
          <p:cNvSpPr/>
          <p:nvPr/>
        </p:nvSpPr>
        <p:spPr>
          <a:xfrm>
            <a:off x="11033797" y="1684824"/>
            <a:ext cx="1108872" cy="2062103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أحيب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الكتاب صفحة 124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9F5C0D-4834-4078-88B6-1435DA6BFA45}"/>
              </a:ext>
            </a:extLst>
          </p:cNvPr>
          <p:cNvSpPr/>
          <p:nvPr/>
        </p:nvSpPr>
        <p:spPr>
          <a:xfrm>
            <a:off x="361048" y="0"/>
            <a:ext cx="2098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ص124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E89A5-B74A-4336-A40E-B5000581E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16" t="13388" r="22546" b="8679"/>
          <a:stretch/>
        </p:blipFill>
        <p:spPr>
          <a:xfrm>
            <a:off x="574766" y="923329"/>
            <a:ext cx="10293285" cy="58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44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2100" dirty="0"/>
              <a:t>نستمع الى الأنشودة</a:t>
            </a:r>
            <a:endParaRPr lang="en-US" sz="2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اغنية النظا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754" y="136525"/>
            <a:ext cx="11817246" cy="70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BBD6CC5-A4C2-4F04-AF4A-D4FBE1E1F6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" y="-33130"/>
            <a:ext cx="12409435" cy="68054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EFFB92-C510-4207-B624-4C5B8E630970}"/>
              </a:ext>
            </a:extLst>
          </p:cNvPr>
          <p:cNvSpPr/>
          <p:nvPr/>
        </p:nvSpPr>
        <p:spPr>
          <a:xfrm>
            <a:off x="8671526" y="82703"/>
            <a:ext cx="3283766" cy="659419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البحث والاستكشاف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Wall, Note, Paper, Pin, Yellow, Notes, Free, Book, - Post It Note Clip Art  - Free Transparent PNG Clipart Images Download">
            <a:extLst>
              <a:ext uri="{FF2B5EF4-FFF2-40B4-BE49-F238E27FC236}">
                <a16:creationId xmlns:a16="http://schemas.microsoft.com/office/drawing/2014/main" id="{CA2686F0-503D-441F-9BD4-AAD737F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390" y="78130"/>
            <a:ext cx="9269669" cy="537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974B79C0-0D80-49E1-8547-1261C008E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" y="1715819"/>
            <a:ext cx="2379292" cy="874320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1ECED66F-B3ED-4304-8E24-40C68BD6D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65" y="876957"/>
            <a:ext cx="2379292" cy="2552043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370694CC-91E2-4333-AF88-19BBF4F30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7" y="1053522"/>
            <a:ext cx="1955345" cy="2070877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06B0650F-3516-4F0A-9F28-3D9CDD664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745" y="1416885"/>
            <a:ext cx="1644199" cy="134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ar-AE" sz="4000" b="1" dirty="0">
                <a:ln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بطاقة الخروج</a:t>
            </a:r>
            <a:endParaRPr lang="ar-AE" sz="4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5B6ADF-9F89-4E78-BA4C-F39EAF1C50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77" t="66068" r="44432" b="24230"/>
          <a:stretch/>
        </p:blipFill>
        <p:spPr>
          <a:xfrm>
            <a:off x="3384672" y="5560377"/>
            <a:ext cx="6239208" cy="998276"/>
          </a:xfrm>
          <a:prstGeom prst="rect">
            <a:avLst/>
          </a:prstGeom>
        </p:spPr>
      </p:pic>
      <p:pic>
        <p:nvPicPr>
          <p:cNvPr id="18" name="Picture 4" descr="نتيجة بحث الصور عن down clipart gif">
            <a:extLst>
              <a:ext uri="{FF2B5EF4-FFF2-40B4-BE49-F238E27FC236}">
                <a16:creationId xmlns:a16="http://schemas.microsoft.com/office/drawing/2014/main" id="{4F91D69D-D5BE-409C-8EE9-9D0950E78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9625">
            <a:off x="7297406" y="4542189"/>
            <a:ext cx="897269" cy="14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B2F89E0-6816-43D9-BDF3-D9B72DFBEB16}"/>
              </a:ext>
            </a:extLst>
          </p:cNvPr>
          <p:cNvSpPr/>
          <p:nvPr/>
        </p:nvSpPr>
        <p:spPr>
          <a:xfrm>
            <a:off x="3903134" y="1033661"/>
            <a:ext cx="70755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ابحث...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AE" sz="54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محرك البحث عن </a:t>
            </a:r>
            <a:br>
              <a:rPr lang="ar-AE" sz="5400" b="1" cap="none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</a:br>
            <a:r>
              <a:rPr lang="ar-AE" sz="5400" b="1" cap="none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البحث عن صور تعبر عن </a:t>
            </a:r>
            <a:r>
              <a:rPr lang="ar-AE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النظام</a:t>
            </a:r>
            <a:endParaRPr lang="ar-AE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 descr="بطاقات الأشخاص .. ميزة جديد من جوجل تجعلك تظهر في نتائج البحث - الوطن  الخليجية">
            <a:extLst>
              <a:ext uri="{FF2B5EF4-FFF2-40B4-BE49-F238E27FC236}">
                <a16:creationId xmlns:a16="http://schemas.microsoft.com/office/drawing/2014/main" id="{8DBEED0A-B1A0-4A71-8B8F-CD8F28DC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3" y="3922379"/>
            <a:ext cx="2847975" cy="24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نتيجة بحث الصور عن down clipart gif">
            <a:extLst>
              <a:ext uri="{FF2B5EF4-FFF2-40B4-BE49-F238E27FC236}">
                <a16:creationId xmlns:a16="http://schemas.microsoft.com/office/drawing/2014/main" id="{57628F4D-ACB2-4480-BDC9-6EF7BDCD8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6777">
            <a:off x="3044279" y="2310038"/>
            <a:ext cx="672952" cy="18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Sound 22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DD980B52-BC4F-4A0A-85BF-41877EFE0339}"/>
              </a:ext>
            </a:extLst>
          </p:cNvPr>
          <p:cNvSpPr/>
          <p:nvPr/>
        </p:nvSpPr>
        <p:spPr>
          <a:xfrm>
            <a:off x="11033797" y="62881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IMG_4793">
            <a:hlinkClick r:id="" action="ppaction://media"/>
            <a:extLst>
              <a:ext uri="{FF2B5EF4-FFF2-40B4-BE49-F238E27FC236}">
                <a16:creationId xmlns:a16="http://schemas.microsoft.com/office/drawing/2014/main" id="{373B1B95-92C7-49D3-A409-5F70F1BAD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0789" y="4924693"/>
            <a:ext cx="1327820" cy="12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3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55" y="2702257"/>
            <a:ext cx="4757525" cy="339823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595582" y="374601"/>
            <a:ext cx="4967785" cy="1570145"/>
          </a:xfrm>
          <a:prstGeom prst="wedgeRoundRectCallout">
            <a:avLst>
              <a:gd name="adj1" fmla="val -32893"/>
              <a:gd name="adj2" fmla="val 127402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لقد انتهت أسئلة اليوم يا أحبتي الصغار </a:t>
            </a:r>
          </a:p>
          <a:p>
            <a:pPr algn="ctr"/>
            <a:r>
              <a:rPr lang="ar-AE" sz="2000" b="1" dirty="0"/>
              <a:t>ودمتم رائعين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712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639A-033F-4FCD-A75B-F97604D1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ECE1F-01FA-418B-AEAE-36301B5AE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BBBF1-62DB-4219-B978-E811603E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AFC321BA-A247-4D47-8AB7-E9ACC452F6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1"/>
          <a:stretch/>
        </p:blipFill>
        <p:spPr>
          <a:xfrm rot="21058355">
            <a:off x="4939620" y="903277"/>
            <a:ext cx="1039091" cy="148876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5A1F128B-8095-4262-8D37-457CCE17D0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3" t="354" r="18431" b="-354"/>
          <a:stretch/>
        </p:blipFill>
        <p:spPr>
          <a:xfrm rot="543060">
            <a:off x="2522683" y="4763011"/>
            <a:ext cx="1025238" cy="1488764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58CA2067-EC2E-4C3F-82BC-54EE7855A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-13843" r="48737" b="13843"/>
          <a:stretch/>
        </p:blipFill>
        <p:spPr>
          <a:xfrm rot="397185">
            <a:off x="8214850" y="2428524"/>
            <a:ext cx="1039091" cy="1488764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72409D46-6B0B-4D3D-87FC-46DB597378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-2792" r="49651" b="2792"/>
          <a:stretch/>
        </p:blipFill>
        <p:spPr>
          <a:xfrm rot="21137618">
            <a:off x="2396226" y="828641"/>
            <a:ext cx="1025238" cy="1488764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93B3019-E861-4DAD-AD46-03CD66A12E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4"/>
          <a:stretch/>
        </p:blipFill>
        <p:spPr>
          <a:xfrm rot="520160">
            <a:off x="7155402" y="1313697"/>
            <a:ext cx="1156855" cy="1488764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766F8DD4-BE24-436C-9943-58E1364B4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-2792" r="49651" b="2792"/>
          <a:stretch/>
        </p:blipFill>
        <p:spPr>
          <a:xfrm rot="21137618">
            <a:off x="4929079" y="4282181"/>
            <a:ext cx="1025238" cy="1488764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4DC5A2D7-CC1E-4F83-AA27-343C3EE5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-2792" r="49651" b="2792"/>
          <a:stretch/>
        </p:blipFill>
        <p:spPr>
          <a:xfrm rot="21137618">
            <a:off x="10155883" y="3444786"/>
            <a:ext cx="1025238" cy="1488764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AD11D9FE-F1B9-4787-A88D-90D7CAF0A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1"/>
          <a:stretch/>
        </p:blipFill>
        <p:spPr>
          <a:xfrm rot="21058355">
            <a:off x="7812352" y="4818262"/>
            <a:ext cx="1039091" cy="1488764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76B3BCB1-7285-471D-AA3B-182EA109CD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4"/>
          <a:stretch/>
        </p:blipFill>
        <p:spPr>
          <a:xfrm rot="520160">
            <a:off x="1525776" y="3510512"/>
            <a:ext cx="1156855" cy="1488764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  <a:extLst>
              <a:ext uri="{FF2B5EF4-FFF2-40B4-BE49-F238E27FC236}">
                <a16:creationId xmlns:a16="http://schemas.microsoft.com/office/drawing/2014/main" id="{4E46E339-16B0-4CC7-9D0D-AE32B47D8E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4"/>
          <a:stretch/>
        </p:blipFill>
        <p:spPr>
          <a:xfrm rot="520160">
            <a:off x="6043307" y="5174669"/>
            <a:ext cx="1156855" cy="148876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  <a:extLst>
              <a:ext uri="{FF2B5EF4-FFF2-40B4-BE49-F238E27FC236}">
                <a16:creationId xmlns:a16="http://schemas.microsoft.com/office/drawing/2014/main" id="{389C59D5-D515-411D-A655-7FF5EDD2B9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3" t="354" r="18431" b="-354"/>
          <a:stretch/>
        </p:blipFill>
        <p:spPr>
          <a:xfrm rot="543060">
            <a:off x="9789214" y="1353197"/>
            <a:ext cx="1025238" cy="1488764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D9C88B6E-F82A-4163-BA94-16A3340CF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3" t="354" r="18431" b="-354"/>
          <a:stretch/>
        </p:blipFill>
        <p:spPr>
          <a:xfrm rot="543060">
            <a:off x="5815022" y="3119046"/>
            <a:ext cx="1025238" cy="1488764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68F30CAC-F151-46E0-B2EB-19A1AE42FD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-13843" r="48737" b="13843"/>
          <a:stretch/>
        </p:blipFill>
        <p:spPr>
          <a:xfrm rot="397185">
            <a:off x="3316035" y="2894849"/>
            <a:ext cx="1039091" cy="148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565BCE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اكتشف المفتاح الصحيح !</a:t>
            </a:r>
            <a:endParaRPr kumimoji="0" lang="en-AE" sz="2400" b="0" i="0" u="none" strike="noStrike" kern="1200" cap="none" spc="0" normalizeH="0" baseline="0" noProof="0" dirty="0">
              <a:ln>
                <a:noFill/>
              </a:ln>
              <a:solidFill>
                <a:srgbClr val="565BCE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4"/>
          <a:stretch/>
        </p:blipFill>
        <p:spPr>
          <a:xfrm rot="21217854">
            <a:off x="329745" y="394109"/>
            <a:ext cx="4828310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5126183" y="785677"/>
            <a:ext cx="6386946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جهة رسمية تتولى حفظ النظام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6762630" y="2452467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67868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6090472" y="4011474"/>
            <a:ext cx="250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الشرطة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8250122" y="2809963"/>
            <a:ext cx="250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البلدية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-970" r="67207" b="970"/>
          <a:stretch/>
        </p:blipFill>
        <p:spPr>
          <a:xfrm rot="21217854">
            <a:off x="1256876" y="336612"/>
            <a:ext cx="3272345" cy="6213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9009307" y="3898993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8288398" y="5441088"/>
            <a:ext cx="250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المهندس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3FA2F5C0-93E8-44D8-93C7-B48E42181F22}"/>
              </a:ext>
            </a:extLst>
          </p:cNvPr>
          <p:cNvSpPr/>
          <p:nvPr/>
        </p:nvSpPr>
        <p:spPr>
          <a:xfrm>
            <a:off x="11051695" y="5915859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/>
          </a:p>
        </p:txBody>
      </p:sp>
      <p:sp>
        <p:nvSpPr>
          <p:cNvPr id="19" name="Action Button: Sound 18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8F5A26B2-45B9-463F-B2CE-BB5A2D7B12B3}"/>
              </a:ext>
            </a:extLst>
          </p:cNvPr>
          <p:cNvSpPr/>
          <p:nvPr/>
        </p:nvSpPr>
        <p:spPr>
          <a:xfrm>
            <a:off x="11186197" y="64405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5426193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6888 -0.01296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-648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5234 -0.015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4263 0.179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8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2956 0.181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44089 -0.2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-1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44153 -0.2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565BCE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اكتشف المفتاح الصحيح !</a:t>
            </a:r>
            <a:endParaRPr kumimoji="0" lang="en-AE" sz="2400" b="0" i="0" u="none" strike="noStrike" kern="1200" cap="none" spc="0" normalizeH="0" baseline="0" noProof="0" dirty="0">
              <a:ln>
                <a:noFill/>
              </a:ln>
              <a:solidFill>
                <a:srgbClr val="565BCE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3901" r="49353" b="-3901"/>
          <a:stretch/>
        </p:blipFill>
        <p:spPr>
          <a:xfrm rot="21217854">
            <a:off x="811080" y="586805"/>
            <a:ext cx="4342378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3920837" y="785677"/>
            <a:ext cx="7592292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GungsuhChe" pitchFamily="49" charset="-127"/>
                <a:cs typeface="Khalid Art bold" pitchFamily="2" charset="-78"/>
              </a:rPr>
              <a:t>القواعد والمبادئ والاحترام بين الناس 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GungsuhChe" pitchFamily="49" charset="-127"/>
              <a:cs typeface="Khalid Art bold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875056" y="3851404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67868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8202898" y="5410411"/>
            <a:ext cx="2507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AE" sz="4400">
                <a:solidFill>
                  <a:srgbClr val="0070C0"/>
                </a:solidFill>
              </a:rPr>
              <a:t>الضوابط</a:t>
            </a:r>
            <a:endParaRPr lang="ar-AE" sz="44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8250122" y="2809963"/>
            <a:ext cx="2507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الشرطة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1" t="-1457" r="35633" b="1457"/>
          <a:stretch/>
        </p:blipFill>
        <p:spPr>
          <a:xfrm rot="21217854">
            <a:off x="1373392" y="298687"/>
            <a:ext cx="3272345" cy="6213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7211715" y="2575921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6490806" y="4118016"/>
            <a:ext cx="2507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العدالة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E54B4109-D6C4-418F-9FD7-07D6BBE68A7B}"/>
              </a:ext>
            </a:extLst>
          </p:cNvPr>
          <p:cNvSpPr/>
          <p:nvPr/>
        </p:nvSpPr>
        <p:spPr>
          <a:xfrm>
            <a:off x="11028801" y="5886888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4400">
              <a:solidFill>
                <a:srgbClr val="0070C0"/>
              </a:solidFill>
            </a:endParaRPr>
          </a:p>
        </p:txBody>
      </p:sp>
      <p:sp>
        <p:nvSpPr>
          <p:cNvPr id="19" name="Action Button: Sound 18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D460A454-7A65-416A-A72B-DF143A411471}"/>
              </a:ext>
            </a:extLst>
          </p:cNvPr>
          <p:cNvSpPr/>
          <p:nvPr/>
        </p:nvSpPr>
        <p:spPr>
          <a:xfrm>
            <a:off x="11186197" y="64405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4400">
              <a:solidFill>
                <a:srgbClr val="0070C0"/>
              </a:solidFill>
            </a:endParaRPr>
          </a:p>
        </p:txBody>
      </p:sp>
      <p:sp>
        <p:nvSpPr>
          <p:cNvPr id="20" name="Action Button: Sound 19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47EC05DE-0769-48C2-A674-C15778F15000}"/>
              </a:ext>
            </a:extLst>
          </p:cNvPr>
          <p:cNvSpPr/>
          <p:nvPr/>
        </p:nvSpPr>
        <p:spPr>
          <a:xfrm>
            <a:off x="11338597" y="6592990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4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668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42513 -0.2125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10625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42565 -0.2199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4263 0.179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8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42956 0.181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8073 -0.0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1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28516 -0.029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565BCE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اكتشف المفتاح الصحيح !</a:t>
            </a:r>
            <a:endParaRPr kumimoji="0" lang="en-AE" sz="2400" b="0" i="0" u="none" strike="noStrike" kern="1200" cap="none" spc="0" normalizeH="0" baseline="0" noProof="0" dirty="0">
              <a:ln>
                <a:noFill/>
              </a:ln>
              <a:solidFill>
                <a:srgbClr val="565BCE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7" t="-2534" r="18415" b="2534"/>
          <a:stretch/>
        </p:blipFill>
        <p:spPr>
          <a:xfrm rot="21217854">
            <a:off x="698857" y="407132"/>
            <a:ext cx="4224866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4475019" y="785677"/>
            <a:ext cx="7038110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القانون يضمن المساواة بين الناس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11902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6830764" y="2554693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8298873" y="2770909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AE" sz="3200" b="1" dirty="0">
                <a:solidFill>
                  <a:prstClr val="black"/>
                </a:solidFill>
              </a:rPr>
              <a:t>العدالة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6109855" y="4096788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الضوابط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9" t="6348" r="3835" b="-6348"/>
          <a:stretch/>
        </p:blipFill>
        <p:spPr>
          <a:xfrm rot="21217854">
            <a:off x="1398918" y="948007"/>
            <a:ext cx="3272345" cy="6213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9009307" y="3898993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8288398" y="5441088"/>
            <a:ext cx="250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6C64C28A-B281-4D12-BA8C-D5E1E697843C}"/>
              </a:ext>
            </a:extLst>
          </p:cNvPr>
          <p:cNvSpPr/>
          <p:nvPr/>
        </p:nvSpPr>
        <p:spPr>
          <a:xfrm>
            <a:off x="11063444" y="5887791"/>
            <a:ext cx="812454" cy="524731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500743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45 0.16435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218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44323 0.1643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6094 -0.052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26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25391 -0.050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44089 -0.2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-1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44153 -0.2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526</Words>
  <Application>Microsoft Office PowerPoint</Application>
  <PresentationFormat>Widescreen</PresentationFormat>
  <Paragraphs>208</Paragraphs>
  <Slides>59</Slides>
  <Notes>8</Notes>
  <HiddenSlides>1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79" baseType="lpstr">
      <vt:lpstr>Abadi</vt:lpstr>
      <vt:lpstr>Aldhabi</vt:lpstr>
      <vt:lpstr>Arial</vt:lpstr>
      <vt:lpstr>Calibri</vt:lpstr>
      <vt:lpstr>Calibri Light</vt:lpstr>
      <vt:lpstr>Century Gothic</vt:lpstr>
      <vt:lpstr>FF Hekaya Light</vt:lpstr>
      <vt:lpstr>Hand Of Sean</vt:lpstr>
      <vt:lpstr>Kharabeesh</vt:lpstr>
      <vt:lpstr>Lato</vt:lpstr>
      <vt:lpstr>Roboto</vt:lpstr>
      <vt:lpstr>Sakkal Majalla</vt:lpstr>
      <vt:lpstr>Times New Roman</vt:lpstr>
      <vt:lpstr>Traditional Arabic</vt:lpstr>
      <vt:lpstr>การออกแบบที่กำหนดเอง</vt:lpstr>
      <vt:lpstr>8_Office Theme</vt:lpstr>
      <vt:lpstr>12_Office Theme</vt:lpstr>
      <vt:lpstr>3_نسق Office</vt:lpstr>
      <vt:lpstr>1_Office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شاهد ودون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شاهد ودون</vt:lpstr>
      <vt:lpstr>PowerPoint Presentation</vt:lpstr>
      <vt:lpstr>PowerPoint Presentation</vt:lpstr>
      <vt:lpstr>PowerPoint Presentation</vt:lpstr>
      <vt:lpstr>شاهد ودون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نستمع الى الأنشودة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المدحاني</dc:creator>
  <cp:lastModifiedBy>خوله النقبي</cp:lastModifiedBy>
  <cp:revision>172</cp:revision>
  <dcterms:created xsi:type="dcterms:W3CDTF">2020-09-19T15:18:28Z</dcterms:created>
  <dcterms:modified xsi:type="dcterms:W3CDTF">2021-10-09T19:45:14Z</dcterms:modified>
</cp:coreProperties>
</file>