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4" r:id="rId2"/>
    <p:sldMasterId id="2147483928" r:id="rId3"/>
    <p:sldMasterId id="2147483947" r:id="rId4"/>
    <p:sldMasterId id="2147483959" r:id="rId5"/>
  </p:sldMasterIdLst>
  <p:notesMasterIdLst>
    <p:notesMasterId r:id="rId32"/>
  </p:notesMasterIdLst>
  <p:sldIdLst>
    <p:sldId id="1385" r:id="rId6"/>
    <p:sldId id="1726" r:id="rId7"/>
    <p:sldId id="1837" r:id="rId8"/>
    <p:sldId id="1689" r:id="rId9"/>
    <p:sldId id="1688" r:id="rId10"/>
    <p:sldId id="1441" r:id="rId11"/>
    <p:sldId id="1802" r:id="rId12"/>
    <p:sldId id="1356" r:id="rId13"/>
    <p:sldId id="1811" r:id="rId14"/>
    <p:sldId id="407" r:id="rId15"/>
    <p:sldId id="726" r:id="rId16"/>
    <p:sldId id="462" r:id="rId17"/>
    <p:sldId id="1812" r:id="rId18"/>
    <p:sldId id="1769" r:id="rId19"/>
    <p:sldId id="1388" r:id="rId20"/>
    <p:sldId id="1838" r:id="rId21"/>
    <p:sldId id="1815" r:id="rId22"/>
    <p:sldId id="1827" r:id="rId23"/>
    <p:sldId id="1824" r:id="rId24"/>
    <p:sldId id="1825" r:id="rId25"/>
    <p:sldId id="1826" r:id="rId26"/>
    <p:sldId id="1813" r:id="rId27"/>
    <p:sldId id="1829" r:id="rId28"/>
    <p:sldId id="1830" r:id="rId29"/>
    <p:sldId id="1828" r:id="rId30"/>
    <p:sldId id="1834" r:id="rId31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2E4"/>
    <a:srgbClr val="C198E0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53" d="100"/>
          <a:sy n="53" d="100"/>
        </p:scale>
        <p:origin x="324" y="6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8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25872-490A-401B-AC73-766E3DB07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2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25872-490A-401B-AC73-766E3DB07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1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4268420" y="757124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227" y="1318065"/>
            <a:ext cx="12382102" cy="5273986"/>
          </a:xfrm>
        </p:spPr>
        <p:txBody>
          <a:bodyPr anchor="ctr">
            <a:noAutofit/>
          </a:bodyPr>
          <a:lstStyle>
            <a:lvl1pPr algn="ctr">
              <a:defRPr sz="12000" spc="96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054" y="7175036"/>
            <a:ext cx="9654448" cy="8907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 i="0" cap="all" spc="480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4228" y="7650815"/>
            <a:ext cx="2795666" cy="41815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398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662" y="7650815"/>
            <a:ext cx="2795668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341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79585" y="458863"/>
            <a:ext cx="1790558" cy="672048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458863"/>
            <a:ext cx="10071102" cy="672048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3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776"/>
            <a:ext cx="14630401" cy="8309395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9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10" y="1"/>
            <a:ext cx="14620876" cy="8294370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612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10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941" y="680314"/>
            <a:ext cx="10678186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6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2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3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10093653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0093653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9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8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75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9050" y="1"/>
            <a:ext cx="14020572" cy="7905750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5138709"/>
            <a:ext cx="13595108" cy="2434614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0463495" cy="548252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94160" y="351980"/>
            <a:ext cx="13640539" cy="6902165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069442" y="795187"/>
            <a:ext cx="11706224" cy="3319834"/>
          </a:xfrm>
        </p:spPr>
        <p:txBody>
          <a:bodyPr anchor="b">
            <a:normAutofit/>
          </a:bodyPr>
          <a:lstStyle>
            <a:lvl1pPr algn="r">
              <a:defRPr sz="9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179675" y="4206251"/>
            <a:ext cx="11706224" cy="660400"/>
          </a:xfrm>
        </p:spPr>
        <p:txBody>
          <a:bodyPr anchor="t">
            <a:noAutofit/>
          </a:bodyPr>
          <a:lstStyle>
            <a:lvl1pPr marL="0" indent="0" algn="r">
              <a:buNone/>
              <a:defRPr sz="336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5938250" y="5494156"/>
            <a:ext cx="7372384" cy="1395734"/>
          </a:xfrm>
        </p:spPr>
        <p:txBody>
          <a:bodyPr/>
          <a:lstStyle>
            <a:lvl1pPr algn="ctr">
              <a:defRPr sz="648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6672" y="5859629"/>
            <a:ext cx="4856687" cy="1434646"/>
          </a:xfrm>
        </p:spPr>
        <p:txBody>
          <a:bodyPr vert="horz" lIns="91440" tIns="45720" rIns="91440" bIns="45720" rtlCol="0" anchor="ctr"/>
          <a:lstStyle>
            <a:lvl1pPr algn="r">
              <a:defRPr lang="en-US" sz="648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1822110" y="4599178"/>
            <a:ext cx="1088623" cy="598164"/>
          </a:xfrm>
        </p:spPr>
        <p:txBody>
          <a:bodyPr/>
          <a:lstStyle>
            <a:lvl1pPr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5065662" y="6133627"/>
            <a:ext cx="618463" cy="618463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064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822961" y="2476076"/>
            <a:ext cx="12473648" cy="397342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2" y="822961"/>
            <a:ext cx="12473648" cy="3832184"/>
          </a:xfrm>
        </p:spPr>
        <p:txBody>
          <a:bodyPr anchor="b">
            <a:normAutofit/>
          </a:bodyPr>
          <a:lstStyle>
            <a:lvl1pPr algn="l">
              <a:defRPr sz="648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2" y="4490720"/>
            <a:ext cx="12473648" cy="196753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85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22961" y="822960"/>
            <a:ext cx="12476258" cy="138976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822960" y="2476076"/>
            <a:ext cx="6106457" cy="3973427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7192765" y="2476076"/>
            <a:ext cx="6103846" cy="3973427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22962" y="822960"/>
            <a:ext cx="12473648" cy="138976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27" y="2476075"/>
            <a:ext cx="5827390" cy="8159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12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822963" y="3434080"/>
            <a:ext cx="6106454" cy="301542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61830" y="2476075"/>
            <a:ext cx="5837389" cy="8159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12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7192763" y="3434080"/>
            <a:ext cx="6106456" cy="301542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3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05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0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516" y="1288666"/>
            <a:ext cx="9824485" cy="4877552"/>
          </a:xfrm>
        </p:spPr>
        <p:txBody>
          <a:bodyPr anchor="b">
            <a:normAutofit/>
          </a:bodyPr>
          <a:lstStyle>
            <a:lvl1pPr>
              <a:defRPr sz="10080" spc="96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1516" y="6191738"/>
            <a:ext cx="8420986" cy="11413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 cap="all" spc="480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83856" y="7650815"/>
            <a:ext cx="1792736" cy="41815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34877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0921" y="7650815"/>
            <a:ext cx="1785079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3377566" cy="82296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89034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72" y="822960"/>
            <a:ext cx="4952232" cy="2427902"/>
          </a:xfrm>
        </p:spPr>
        <p:txBody>
          <a:bodyPr anchor="b">
            <a:normAutofit/>
          </a:bodyPr>
          <a:lstStyle>
            <a:lvl1pPr algn="ctr">
              <a:defRPr sz="432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6055359" y="822961"/>
            <a:ext cx="7241250" cy="562654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371" y="3250863"/>
            <a:ext cx="4952233" cy="3198640"/>
          </a:xfrm>
        </p:spPr>
        <p:txBody>
          <a:bodyPr anchor="t"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65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22960"/>
            <a:ext cx="7614362" cy="2427902"/>
          </a:xfrm>
        </p:spPr>
        <p:txBody>
          <a:bodyPr anchor="b">
            <a:normAutofit/>
          </a:bodyPr>
          <a:lstStyle>
            <a:lvl1pPr algn="ctr">
              <a:defRPr sz="432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78835" y="0"/>
            <a:ext cx="4317775" cy="608584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2" y="3250863"/>
            <a:ext cx="7614361" cy="28349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1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927600"/>
            <a:ext cx="12473650" cy="706615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22962" y="822959"/>
            <a:ext cx="12471016" cy="3833884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36" y="5643508"/>
            <a:ext cx="12473674" cy="818966"/>
          </a:xfrm>
        </p:spPr>
        <p:txBody>
          <a:bodyPr anchor="t"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1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822960"/>
            <a:ext cx="12476282" cy="3833884"/>
          </a:xfrm>
        </p:spPr>
        <p:txBody>
          <a:bodyPr anchor="ctr">
            <a:normAutofit/>
          </a:bodyPr>
          <a:lstStyle>
            <a:lvl1pPr algn="ctr">
              <a:defRPr sz="576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35" y="4927600"/>
            <a:ext cx="12473675" cy="15283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13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8" y="822960"/>
            <a:ext cx="11430024" cy="3500045"/>
          </a:xfrm>
        </p:spPr>
        <p:txBody>
          <a:bodyPr anchor="ctr">
            <a:normAutofit/>
          </a:bodyPr>
          <a:lstStyle>
            <a:lvl1pPr algn="ctr">
              <a:defRPr sz="576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60317" y="4332038"/>
            <a:ext cx="10401547" cy="453322"/>
          </a:xfrm>
        </p:spPr>
        <p:txBody>
          <a:bodyPr anchor="t">
            <a:normAutofit/>
          </a:bodyPr>
          <a:lstStyle>
            <a:lvl1pPr marL="0" indent="0" algn="r">
              <a:buNone/>
              <a:defRPr sz="16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4927601"/>
            <a:ext cx="12476258" cy="1521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2961" y="10711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67700" y="3507393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603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2068625"/>
            <a:ext cx="12473648" cy="3014202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5096962"/>
            <a:ext cx="12473648" cy="1368773"/>
          </a:xfrm>
        </p:spPr>
        <p:txBody>
          <a:bodyPr anchor="t">
            <a:normAutofit/>
          </a:bodyPr>
          <a:lstStyle>
            <a:lvl1pPr marL="0" indent="0" algn="l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22963" y="822961"/>
            <a:ext cx="12473647" cy="1382358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22962" y="2476074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22962" y="3167589"/>
            <a:ext cx="3972154" cy="32819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1546" y="2476074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081545" y="3167589"/>
            <a:ext cx="3972154" cy="32819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324456" y="2476074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324456" y="3167589"/>
            <a:ext cx="3972154" cy="32819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0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22961" y="822961"/>
            <a:ext cx="12476258" cy="1382358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0208" y="4575630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64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22936" y="2476075"/>
            <a:ext cx="3972154" cy="1844070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30208" y="5267145"/>
            <a:ext cx="3972154" cy="1182359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92" y="4575630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64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083199" y="2476075"/>
            <a:ext cx="3972154" cy="184228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83199" y="5267143"/>
            <a:ext cx="3972154" cy="118236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322733" y="4575630"/>
            <a:ext cx="397215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64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322583" y="2476073"/>
            <a:ext cx="3972154" cy="184463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322583" y="5267141"/>
            <a:ext cx="3972154" cy="1182362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5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822961" y="2476075"/>
            <a:ext cx="12473648" cy="3973428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27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79035" y="822961"/>
            <a:ext cx="2717575" cy="562654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822961" y="822961"/>
            <a:ext cx="9485317" cy="5626542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0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77355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1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67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10"/>
            <a:ext cx="14638020" cy="8250556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5347336" y="38100"/>
            <a:ext cx="0" cy="1906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3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15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5614"/>
            <a:ext cx="14640738" cy="8235215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91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7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438" y="680314"/>
            <a:ext cx="10524688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5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4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9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74" y="457201"/>
            <a:ext cx="12207240" cy="179222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760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60637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0637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90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21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10"/>
            <a:ext cx="14638020" cy="8250556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5347336" y="38100"/>
            <a:ext cx="0" cy="1906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6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829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5614"/>
            <a:ext cx="14640738" cy="8235215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760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01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438" y="680314"/>
            <a:ext cx="10524688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4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5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4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0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5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45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2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3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5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1" y="548640"/>
            <a:ext cx="3710538" cy="1436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cap="all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61" y="1104452"/>
            <a:ext cx="7390102" cy="5982149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3" y="2089603"/>
            <a:ext cx="3710538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8062" y="7650815"/>
            <a:ext cx="1480026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5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9217" y="7650815"/>
            <a:ext cx="1478947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245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0157" y="1"/>
            <a:ext cx="8826702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0" y="548640"/>
            <a:ext cx="3710540" cy="143600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0" y="2089603"/>
            <a:ext cx="3710540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9140" y="7650815"/>
            <a:ext cx="1478947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4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5082" y="7650815"/>
            <a:ext cx="1481328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2014" y="458862"/>
            <a:ext cx="12213986" cy="179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743202"/>
            <a:ext cx="12213986" cy="431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2014" y="7650815"/>
            <a:ext cx="2795666" cy="41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50815"/>
            <a:ext cx="4937760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2" y="7650815"/>
            <a:ext cx="3383279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062990" cy="8229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4290243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29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1097280" rtl="1" eaLnBrk="1" latinLnBrk="0" hangingPunct="1">
        <a:lnSpc>
          <a:spcPct val="90000"/>
        </a:lnSpc>
        <a:spcBef>
          <a:spcPct val="0"/>
        </a:spcBef>
        <a:buNone/>
        <a:defRPr sz="6120" kern="1200" cap="all" spc="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229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21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716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9202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6888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8048" y="682014"/>
            <a:ext cx="10677078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4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0476" y="1"/>
            <a:ext cx="14406420" cy="7972897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1" y="822961"/>
            <a:ext cx="12476258" cy="1382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476076"/>
            <a:ext cx="12476260" cy="3973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57700" y="6908801"/>
            <a:ext cx="4541520" cy="598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2" y="6908801"/>
            <a:ext cx="6599663" cy="598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4545" y="6908801"/>
            <a:ext cx="1088623" cy="598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648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6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92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64">
          <p15:clr>
            <a:srgbClr val="F26B43"/>
          </p15:clr>
        </p15:guide>
        <p15:guide id="2" pos="5888">
          <p15:clr>
            <a:srgbClr val="F26B43"/>
          </p15:clr>
        </p15:guide>
        <p15:guide id="3" pos="6400">
          <p15:clr>
            <a:srgbClr val="F26B43"/>
          </p15:clr>
        </p15:guide>
        <p15:guide id="4" pos="9824">
          <p15:clr>
            <a:srgbClr val="F26B43"/>
          </p15:clr>
        </p15:guide>
        <p15:guide id="5" pos="32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1848">
          <p15:clr>
            <a:srgbClr val="F26B43"/>
          </p15:clr>
        </p15:guide>
        <p15:guide id="8" orient="horz" pos="3960">
          <p15:clr>
            <a:srgbClr val="F26B43"/>
          </p15:clr>
        </p15:guide>
        <p15:guide id="9" orient="horz" pos="1536">
          <p15:clr>
            <a:srgbClr val="F26B43"/>
          </p15:clr>
        </p15:guide>
        <p15:guide id="10" orient="horz" pos="3840">
          <p15:clr>
            <a:srgbClr val="F26B43"/>
          </p15:clr>
        </p15:guide>
        <p15:guide id="11" pos="4416">
          <p15:clr>
            <a:srgbClr val="F26B43"/>
          </p15:clr>
        </p15:guide>
        <p15:guide id="12" pos="4800">
          <p15:clr>
            <a:srgbClr val="F26B43"/>
          </p15:clr>
        </p15:guide>
        <p15:guide id="13" orient="horz" pos="360">
          <p15:clr>
            <a:srgbClr val="F26B43"/>
          </p15:clr>
        </p15:guide>
        <p15:guide id="14" pos="7368">
          <p15:clr>
            <a:srgbClr val="F26B43"/>
          </p15:clr>
        </p15:guide>
        <p15:guide id="15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1" y="682014"/>
            <a:ext cx="10524685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87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1" y="682014"/>
            <a:ext cx="10524685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7C88E31-9B8A-4001-84E0-778AE56E961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eg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adrasa.org/category/arabic/section/section-%D8%A7%D9%84%D9%85%D8%AD%D8%A7%D8%AF%D8%AB%D8%A9/subsection/%D8%A7%D9%84%D8%AA%D8%B9%D8%A8%D9%8A%D8%B1%20%D8%B9%D9%86%20%D8%A7%D9%84%D9%86%D9%81%D8%B3/lesson/%D8%AA%D9%82%D8%AF%D9%8A%D9%85-%D8%B9%D8%B1%D8%B6-%D9%85%D8%B9%D9%84%D9%88%D9%85%D8%A7%D8%AA%D9%8A" TargetMode="Externa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2770632" y="507697"/>
            <a:ext cx="9089136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0" b="1" i="0" u="none" strike="noStrike" kern="1200" cap="none" spc="0" normalizeH="0" baseline="0" noProof="0" dirty="0">
                <a:ln>
                  <a:noFill/>
                </a:ln>
                <a:solidFill>
                  <a:srgbClr val="A6987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 الأولى 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653" y="3788107"/>
            <a:ext cx="3924300" cy="349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5E2ED-4240-4D5A-8042-C72FDA663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5" y="311428"/>
            <a:ext cx="3348937" cy="2887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894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2117558" y="841905"/>
            <a:ext cx="8563249" cy="1307281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اذكري ثلاثة أسماء  لأسواق شعبية تعرفت عليها في درس ( أسواق شعبية من العالم  .. عبق سيسحرك )</a:t>
            </a:r>
            <a:endParaRPr kumimoji="0" lang="ar-AE" sz="4000" b="1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1480507" y="130839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القبلي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750098" y="3699042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1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8277727" y="6432261"/>
            <a:ext cx="2862826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552" y="5517058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1094048" y="2297698"/>
            <a:ext cx="10666124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448E5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A6987D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ubuntu"/>
                <a:ea typeface="+mn-ea"/>
                <a:cs typeface="Arial" panose="020B0604020202020204" pitchFamily="34" charset="0"/>
              </a:rPr>
              <a:t>السوق الكبير في دبي – سوق العرصة في الشارقة – سوق المباركية في الكويت – سوق باب القطانين في القدس – سوق سور الأزبكية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srgbClr val="A6987D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ubuntu"/>
                <a:ea typeface="+mn-ea"/>
                <a:cs typeface="Arial" panose="020B0604020202020204" pitchFamily="34" charset="0"/>
              </a:rPr>
              <a:t> في القاهرة – سوق اللؤلؤ في بكين – سوق الأزهار في أمستردام .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A6987D">
                  <a:lumMod val="10000"/>
                </a:srgbClr>
              </a:solidFill>
              <a:effectLst/>
              <a:highlight>
                <a:srgbClr val="FFFF00"/>
              </a:highlight>
              <a:uLnTx/>
              <a:uFillTx/>
              <a:latin typeface="Impact" panose="020B080603090205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750DA099-A21D-4D01-A758-1D86BFC3C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70" y="77319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AD0096-9698-45A7-891C-A2C9F7665763}"/>
              </a:ext>
            </a:extLst>
          </p:cNvPr>
          <p:cNvSpPr txBox="1"/>
          <p:nvPr/>
        </p:nvSpPr>
        <p:spPr>
          <a:xfrm>
            <a:off x="5664972" y="-1032933"/>
            <a:ext cx="8645236" cy="719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73" b="1" dirty="0">
                <a:latin typeface="Arial" panose="020B0604020202020204" pitchFamily="34" charset="0"/>
                <a:cs typeface="Arial" panose="020B0604020202020204" pitchFamily="34" charset="0"/>
              </a:rPr>
              <a:t>تقنيات الكتابة : التشبيه المفصل والمجمل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F7687-6F6A-4B7A-BF4F-CE5DC7DB6036}"/>
              </a:ext>
            </a:extLst>
          </p:cNvPr>
          <p:cNvSpPr txBox="1"/>
          <p:nvPr/>
        </p:nvSpPr>
        <p:spPr>
          <a:xfrm>
            <a:off x="9272336" y="137751"/>
            <a:ext cx="6059056" cy="719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tabLst>
                <a:tab pos="2522538" algn="l"/>
              </a:tabLst>
            </a:pPr>
            <a:r>
              <a:rPr lang="ar-AE" sz="4073" b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موضوع العرض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8B6EE70-191C-4BF2-8047-5AA030FC1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85" r="8610" b="20066"/>
          <a:stretch/>
        </p:blipFill>
        <p:spPr>
          <a:xfrm>
            <a:off x="1106905" y="1034715"/>
            <a:ext cx="13074966" cy="647299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7AE861C-1491-4FE1-B947-08B62CE15FF4}"/>
              </a:ext>
            </a:extLst>
          </p:cNvPr>
          <p:cNvSpPr/>
          <p:nvPr/>
        </p:nvSpPr>
        <p:spPr>
          <a:xfrm>
            <a:off x="10635916" y="149885"/>
            <a:ext cx="3545954" cy="706974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CD4407D-E297-4558-81F5-0AE0CDB92390}"/>
              </a:ext>
            </a:extLst>
          </p:cNvPr>
          <p:cNvSpPr/>
          <p:nvPr/>
        </p:nvSpPr>
        <p:spPr>
          <a:xfrm>
            <a:off x="4860757" y="1308435"/>
            <a:ext cx="9023917" cy="70697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1C78721-2CCA-47C9-B486-52873E1BF658}"/>
              </a:ext>
            </a:extLst>
          </p:cNvPr>
          <p:cNvSpPr/>
          <p:nvPr/>
        </p:nvSpPr>
        <p:spPr>
          <a:xfrm>
            <a:off x="1459832" y="2071705"/>
            <a:ext cx="10431493" cy="3318442"/>
          </a:xfrm>
          <a:prstGeom prst="roundRect">
            <a:avLst/>
          </a:prstGeom>
          <a:solidFill>
            <a:srgbClr val="0070C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4DD50B6-23E8-449A-BB76-9B948EFCDF17}"/>
              </a:ext>
            </a:extLst>
          </p:cNvPr>
          <p:cNvSpPr/>
          <p:nvPr/>
        </p:nvSpPr>
        <p:spPr>
          <a:xfrm>
            <a:off x="7924800" y="5446443"/>
            <a:ext cx="3721768" cy="704460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72C3EBB-A4FF-4C16-9A3A-7909063ECC51}"/>
              </a:ext>
            </a:extLst>
          </p:cNvPr>
          <p:cNvSpPr/>
          <p:nvPr/>
        </p:nvSpPr>
        <p:spPr>
          <a:xfrm>
            <a:off x="7796463" y="6214192"/>
            <a:ext cx="6080189" cy="828292"/>
          </a:xfrm>
          <a:prstGeom prst="roundRect">
            <a:avLst/>
          </a:prstGeom>
          <a:solidFill>
            <a:srgbClr val="0070C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5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0748210" y="210330"/>
            <a:ext cx="42017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العرض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DE9F456-517F-440D-B045-DECB8BF5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7" t="24671" r="9683" b="29715"/>
          <a:stretch/>
        </p:blipFill>
        <p:spPr>
          <a:xfrm>
            <a:off x="1010654" y="1034715"/>
            <a:ext cx="12978062" cy="647299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0E4AF2B-E87A-4013-A589-28B1F0A96395}"/>
              </a:ext>
            </a:extLst>
          </p:cNvPr>
          <p:cNvSpPr/>
          <p:nvPr/>
        </p:nvSpPr>
        <p:spPr>
          <a:xfrm>
            <a:off x="11293642" y="210330"/>
            <a:ext cx="2951747" cy="707886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CFDBDDE-6734-4001-86DC-BDFC70D2BEFC}"/>
              </a:ext>
            </a:extLst>
          </p:cNvPr>
          <p:cNvSpPr/>
          <p:nvPr/>
        </p:nvSpPr>
        <p:spPr>
          <a:xfrm>
            <a:off x="1138989" y="1458121"/>
            <a:ext cx="12673263" cy="2985542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E67FFD0-848C-4F46-977F-20FB64BF9A52}"/>
              </a:ext>
            </a:extLst>
          </p:cNvPr>
          <p:cNvSpPr/>
          <p:nvPr/>
        </p:nvSpPr>
        <p:spPr>
          <a:xfrm>
            <a:off x="4812632" y="4560162"/>
            <a:ext cx="8999620" cy="733733"/>
          </a:xfrm>
          <a:prstGeom prst="roundRect">
            <a:avLst/>
          </a:prstGeom>
          <a:solidFill>
            <a:srgbClr val="0070C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FEDFD0F-5D1A-426D-8BDD-D42D17676296}"/>
              </a:ext>
            </a:extLst>
          </p:cNvPr>
          <p:cNvSpPr/>
          <p:nvPr/>
        </p:nvSpPr>
        <p:spPr>
          <a:xfrm>
            <a:off x="1299411" y="5540836"/>
            <a:ext cx="12512841" cy="1790406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42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0748210" y="210330"/>
            <a:ext cx="42017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قبل العرض :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8F55356-06A7-4CDD-BF4C-65C7DB23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3" t="18531" r="7833" b="9100"/>
          <a:stretch/>
        </p:blipFill>
        <p:spPr>
          <a:xfrm>
            <a:off x="978568" y="1090863"/>
            <a:ext cx="13411201" cy="668955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EA6F1BE-B9B6-49D5-AB49-07E4C6048A7B}"/>
              </a:ext>
            </a:extLst>
          </p:cNvPr>
          <p:cNvSpPr/>
          <p:nvPr/>
        </p:nvSpPr>
        <p:spPr>
          <a:xfrm>
            <a:off x="11589773" y="210330"/>
            <a:ext cx="2518610" cy="707886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4E77CCE-44EC-47B1-A3B2-B554AC10DB0D}"/>
              </a:ext>
            </a:extLst>
          </p:cNvPr>
          <p:cNvSpPr/>
          <p:nvPr/>
        </p:nvSpPr>
        <p:spPr>
          <a:xfrm>
            <a:off x="7507705" y="1281658"/>
            <a:ext cx="6384758" cy="434847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B29C2FE-7701-47AF-A2AF-387F868D9AD5}"/>
              </a:ext>
            </a:extLst>
          </p:cNvPr>
          <p:cNvSpPr/>
          <p:nvPr/>
        </p:nvSpPr>
        <p:spPr>
          <a:xfrm>
            <a:off x="1796716" y="1889152"/>
            <a:ext cx="12095747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3031382-5C25-402A-BB81-B0D54B8241F7}"/>
              </a:ext>
            </a:extLst>
          </p:cNvPr>
          <p:cNvSpPr/>
          <p:nvPr/>
        </p:nvSpPr>
        <p:spPr>
          <a:xfrm>
            <a:off x="1267326" y="2606834"/>
            <a:ext cx="12625137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8B4B7D4-A889-446A-9C30-5AB5DAA2A1C2}"/>
              </a:ext>
            </a:extLst>
          </p:cNvPr>
          <p:cNvSpPr/>
          <p:nvPr/>
        </p:nvSpPr>
        <p:spPr>
          <a:xfrm>
            <a:off x="2646947" y="3184350"/>
            <a:ext cx="11245515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719D1B0-FE5B-4B3F-A844-27B1A7E624E5}"/>
              </a:ext>
            </a:extLst>
          </p:cNvPr>
          <p:cNvSpPr/>
          <p:nvPr/>
        </p:nvSpPr>
        <p:spPr>
          <a:xfrm>
            <a:off x="5037221" y="3761866"/>
            <a:ext cx="8855242" cy="585545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9B4F66D-F2FB-4066-99B5-48BE1645AC57}"/>
              </a:ext>
            </a:extLst>
          </p:cNvPr>
          <p:cNvSpPr/>
          <p:nvPr/>
        </p:nvSpPr>
        <p:spPr>
          <a:xfrm>
            <a:off x="8117305" y="4465620"/>
            <a:ext cx="5775157" cy="44326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D9740BA-16A0-44B4-8FCB-0902064936EE}"/>
              </a:ext>
            </a:extLst>
          </p:cNvPr>
          <p:cNvSpPr/>
          <p:nvPr/>
        </p:nvSpPr>
        <p:spPr>
          <a:xfrm>
            <a:off x="6272463" y="5081531"/>
            <a:ext cx="7620000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26A0D94-E71A-466E-AD09-1E6B4A480CA6}"/>
              </a:ext>
            </a:extLst>
          </p:cNvPr>
          <p:cNvSpPr/>
          <p:nvPr/>
        </p:nvSpPr>
        <p:spPr>
          <a:xfrm>
            <a:off x="1796715" y="5629068"/>
            <a:ext cx="12095747" cy="58554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F0D31E3-6EB8-479F-8E66-A38CB0C05D06}"/>
              </a:ext>
            </a:extLst>
          </p:cNvPr>
          <p:cNvSpPr/>
          <p:nvPr/>
        </p:nvSpPr>
        <p:spPr>
          <a:xfrm>
            <a:off x="2871537" y="6327303"/>
            <a:ext cx="11020925" cy="470732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2F655C8-782E-4ADB-A35D-FFD8CA03A531}"/>
              </a:ext>
            </a:extLst>
          </p:cNvPr>
          <p:cNvSpPr/>
          <p:nvPr/>
        </p:nvSpPr>
        <p:spPr>
          <a:xfrm>
            <a:off x="1395663" y="7011586"/>
            <a:ext cx="12496799" cy="48468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72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-10862"/>
            <a:ext cx="14630400" cy="1190901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 panose="020B0806030902050204"/>
                <a:ea typeface="+mj-ea"/>
                <a:cs typeface="Times New Roman" panose="02020603050405020304" pitchFamily="18" charset="0"/>
              </a:rPr>
              <a:t>بطاقة الخروج </a:t>
            </a:r>
            <a:endParaRPr kumimoji="0" lang="en-US" altLang="ar-AE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mpact" panose="020B0806030902050204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0" y="1138687"/>
            <a:ext cx="14611647" cy="7090913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mpact" panose="020B0806030902050204"/>
                    <a:ea typeface="+mn-ea"/>
                    <a:cs typeface="+mn-cs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+mn-cs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412495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973498F-37E4-4C11-8C1E-F1A5BE1E62C0}"/>
              </a:ext>
            </a:extLst>
          </p:cNvPr>
          <p:cNvSpPr txBox="1"/>
          <p:nvPr/>
        </p:nvSpPr>
        <p:spPr>
          <a:xfrm>
            <a:off x="12137366" y="53126"/>
            <a:ext cx="264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الختامي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11" name="مستطيل مستدير الزوايا 6">
            <a:extLst>
              <a:ext uri="{FF2B5EF4-FFF2-40B4-BE49-F238E27FC236}">
                <a16:creationId xmlns:a16="http://schemas.microsoft.com/office/drawing/2014/main" id="{B963248A-0962-4485-991F-D46E085FD27D}"/>
              </a:ext>
            </a:extLst>
          </p:cNvPr>
          <p:cNvSpPr/>
          <p:nvPr/>
        </p:nvSpPr>
        <p:spPr>
          <a:xfrm>
            <a:off x="6063331" y="1464474"/>
            <a:ext cx="5613719" cy="6926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F8931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اختاري الإجابة الصحيحة :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FF07B4B-3D23-45AA-92C4-51687D1B033D}"/>
              </a:ext>
            </a:extLst>
          </p:cNvPr>
          <p:cNvSpPr/>
          <p:nvPr/>
        </p:nvSpPr>
        <p:spPr>
          <a:xfrm>
            <a:off x="4416725" y="2315893"/>
            <a:ext cx="8906933" cy="4140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◙</a:t>
            </a:r>
            <a:r>
              <a:rPr kumimoji="0" lang="ar-AE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العبارة الخطأ من العبارات الآتية قبل تقديم العرض : </a:t>
            </a: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أ ) </a:t>
            </a:r>
            <a:r>
              <a:rPr lang="ar-AE" sz="2800" b="1" dirty="0">
                <a:solidFill>
                  <a:prstClr val="black">
                    <a:lumMod val="1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التأكد من صحة العبارات من الناحية اللغوية .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(ب)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البحث عن مواد مرئية داعمة لمادة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العرض كالصور والأفلام وغيرها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ج ) عدم توزيع مهام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العمل على أعضاء المجموعة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 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C85DC756-312F-4650-BF34-86E1BB89BC44}"/>
              </a:ext>
            </a:extLst>
          </p:cNvPr>
          <p:cNvSpPr/>
          <p:nvPr/>
        </p:nvSpPr>
        <p:spPr>
          <a:xfrm>
            <a:off x="4813885" y="5132782"/>
            <a:ext cx="8394192" cy="65596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ar-AE" sz="6000" b="1" i="0" u="none" strike="noStrike" kern="1200" cap="none" spc="0" normalizeH="0" baseline="0" noProof="0" dirty="0">
              <a:ln w="22225">
                <a:solidFill>
                  <a:srgbClr val="F8931D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1CBF1504-74E0-46D1-BC79-51719B15A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01" y="741873"/>
            <a:ext cx="4184814" cy="57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2770632" y="507697"/>
            <a:ext cx="9089136" cy="39395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srgbClr val="A6987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 الثانية 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653" y="3788107"/>
            <a:ext cx="3924300" cy="349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5E2ED-4240-4D5A-8042-C72FDA663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5" y="311428"/>
            <a:ext cx="3348937" cy="2887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021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DF46DCBA-EA0F-4BD3-8687-52A91BA18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BF8EC8C2-DCAC-4F11-BDB0-1CE3372956A1}"/>
              </a:ext>
            </a:extLst>
          </p:cNvPr>
          <p:cNvSpPr/>
          <p:nvPr/>
        </p:nvSpPr>
        <p:spPr>
          <a:xfrm>
            <a:off x="270484" y="456074"/>
            <a:ext cx="10201886" cy="2818464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55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اذهبي إلى الشبكة المعلوماتية ، وابحثي عن معلومات عن أهم الأسواق في دولة الإمارات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55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ثم اكتبيها في بوابة التعلم الذكي 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55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utoShape 2" descr="Image">
            <a:extLst>
              <a:ext uri="{FF2B5EF4-FFF2-40B4-BE49-F238E27FC236}">
                <a16:creationId xmlns:a16="http://schemas.microsoft.com/office/drawing/2014/main" id="{A5AA2D92-6338-40E5-B5B0-CE0C83302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utoShape 6" descr="Image">
            <a:extLst>
              <a:ext uri="{FF2B5EF4-FFF2-40B4-BE49-F238E27FC236}">
                <a16:creationId xmlns:a16="http://schemas.microsoft.com/office/drawing/2014/main" id="{1ECC03BC-2BFB-4304-8E68-A2A252F97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B18C0C-5E46-4BE8-BF1D-37B8320085A7}"/>
              </a:ext>
            </a:extLst>
          </p:cNvPr>
          <p:cNvSpPr txBox="1"/>
          <p:nvPr/>
        </p:nvSpPr>
        <p:spPr>
          <a:xfrm>
            <a:off x="11076120" y="446431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5C72FC8F-6CE3-417D-AD8A-359A41EAA4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01" y="191990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10">
            <a:extLst>
              <a:ext uri="{FF2B5EF4-FFF2-40B4-BE49-F238E27FC236}">
                <a16:creationId xmlns:a16="http://schemas.microsoft.com/office/drawing/2014/main" id="{82A0E298-DA8D-4431-BDC1-FCB0CC879702}"/>
              </a:ext>
            </a:extLst>
          </p:cNvPr>
          <p:cNvSpPr/>
          <p:nvPr/>
        </p:nvSpPr>
        <p:spPr>
          <a:xfrm>
            <a:off x="2896726" y="5759990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C2BEADD7-0DC7-4C4D-819A-AB136D4E5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127" y="6522205"/>
            <a:ext cx="1973178" cy="1016936"/>
          </a:xfrm>
          <a:prstGeom prst="rect">
            <a:avLst/>
          </a:prstGeom>
        </p:spPr>
      </p:pic>
      <p:pic>
        <p:nvPicPr>
          <p:cNvPr id="3074" name="Picture 2" descr="جولة في اسواق ابوظبي الشعبية التي تجمع بين الماضي والحاضر | ماي بيوت">
            <a:extLst>
              <a:ext uri="{FF2B5EF4-FFF2-40B4-BE49-F238E27FC236}">
                <a16:creationId xmlns:a16="http://schemas.microsoft.com/office/drawing/2014/main" id="{EA076007-D7BC-48A6-A920-A7026B4F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27" y="2903948"/>
            <a:ext cx="8651093" cy="462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89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746819" y="3938498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727940" y="-41834"/>
            <a:ext cx="4646593" cy="1314206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9BBB59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تقديم عرض حول الأسواق </a:t>
            </a:r>
            <a:endParaRPr kumimoji="0" lang="en-US" sz="4000" b="1" i="0" u="sng" strike="noStrike" kern="1200" cap="none" spc="0" normalizeH="0" baseline="0" noProof="0" dirty="0">
              <a:ln w="0"/>
              <a:solidFill>
                <a:srgbClr val="9BBB59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+mn-cs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9BBB59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الثانية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8301559" y="7040770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/>
                <a:ea typeface="+mn-ea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B777CDF-7302-4AAD-9E5A-C140806A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7"/>
            <a:ext cx="5056976" cy="1725283"/>
          </a:xfrm>
          <a:prstGeom prst="rect">
            <a:avLst/>
          </a:prstGeom>
        </p:spPr>
      </p:pic>
      <p:pic>
        <p:nvPicPr>
          <p:cNvPr id="2050" name="Picture 2" descr="الأسواق العائمة» تقليد يجذب التجار وسياح العالم - اخترنا لكم - أسفار -  البيان">
            <a:extLst>
              <a:ext uri="{FF2B5EF4-FFF2-40B4-BE49-F238E27FC236}">
                <a16:creationId xmlns:a16="http://schemas.microsoft.com/office/drawing/2014/main" id="{3EF0731F-E416-4688-B797-08F8EAD0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76" y="1576387"/>
            <a:ext cx="9100182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1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DF46DCBA-EA0F-4BD3-8687-52A91BA18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9145436" y="912584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sng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9BBB59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4796589" y="2780581"/>
            <a:ext cx="9431306" cy="5072332"/>
          </a:xfrm>
          <a:prstGeom prst="roundRect">
            <a:avLst>
              <a:gd name="adj" fmla="val 6782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9BBB59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تعرض نصا معلوماتيا بأشكال مرئية أو باستخدام الوسائط المتعددة شارحة كيف تسهم تلك المعينات في توضيح الموضوع .</a:t>
            </a:r>
          </a:p>
        </p:txBody>
      </p:sp>
    </p:spTree>
    <p:extLst>
      <p:ext uri="{BB962C8B-B14F-4D97-AF65-F5344CB8AC3E}">
        <p14:creationId xmlns:p14="http://schemas.microsoft.com/office/powerpoint/2010/main" val="42551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122947" y="1100335"/>
            <a:ext cx="10039101" cy="155350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بعد قراءتكِ للنص قبل الحصة :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ما أهم الإرشادات المتبعة في أثناء العرض ؟</a:t>
            </a:r>
            <a:endParaRPr kumimoji="0" lang="ar-AE" sz="4800" b="1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1480507" y="130839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القبلي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4267199" y="3057648"/>
            <a:ext cx="9500808" cy="338150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1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3835939" y="5484227"/>
            <a:ext cx="2522375" cy="56861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2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5386" y="6192254"/>
            <a:ext cx="1713940" cy="1256890"/>
          </a:xfrm>
          <a:prstGeom prst="rect">
            <a:avLst/>
          </a:prstGeom>
        </p:spPr>
      </p:pic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750DA099-A21D-4D01-A758-1D86BFC3C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70" y="77319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8518358" y="210330"/>
            <a:ext cx="64315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أثناء العرض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869E86B-C3AC-4793-AD2E-C1BCE67BF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2" t="20505" r="13382" b="12829"/>
          <a:stretch/>
        </p:blipFill>
        <p:spPr>
          <a:xfrm>
            <a:off x="770021" y="1072787"/>
            <a:ext cx="13411201" cy="664346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6E9CF0A-A41A-4633-95C5-7DF07FFC94DD}"/>
              </a:ext>
            </a:extLst>
          </p:cNvPr>
          <p:cNvSpPr/>
          <p:nvPr/>
        </p:nvSpPr>
        <p:spPr>
          <a:xfrm>
            <a:off x="9609221" y="295104"/>
            <a:ext cx="3978443" cy="57498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6566092-45B0-4167-8755-CA3C05EADEF6}"/>
              </a:ext>
            </a:extLst>
          </p:cNvPr>
          <p:cNvSpPr/>
          <p:nvPr/>
        </p:nvSpPr>
        <p:spPr>
          <a:xfrm>
            <a:off x="6962274" y="1375804"/>
            <a:ext cx="7042484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3DC7AF4-105A-4382-8F8B-BA5914E8FBE6}"/>
              </a:ext>
            </a:extLst>
          </p:cNvPr>
          <p:cNvSpPr/>
          <p:nvPr/>
        </p:nvSpPr>
        <p:spPr>
          <a:xfrm>
            <a:off x="5117432" y="2113668"/>
            <a:ext cx="8887326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6A17067-2AD5-40DC-B962-868A2C5044AD}"/>
              </a:ext>
            </a:extLst>
          </p:cNvPr>
          <p:cNvSpPr/>
          <p:nvPr/>
        </p:nvSpPr>
        <p:spPr>
          <a:xfrm>
            <a:off x="4700337" y="2801687"/>
            <a:ext cx="9304421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FB003DE-8358-41FA-8229-E8E37B51CCB9}"/>
              </a:ext>
            </a:extLst>
          </p:cNvPr>
          <p:cNvSpPr/>
          <p:nvPr/>
        </p:nvSpPr>
        <p:spPr>
          <a:xfrm>
            <a:off x="1652338" y="3426434"/>
            <a:ext cx="12336378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664321D-0225-4F4D-859F-2D3E9DA940C4}"/>
              </a:ext>
            </a:extLst>
          </p:cNvPr>
          <p:cNvSpPr/>
          <p:nvPr/>
        </p:nvSpPr>
        <p:spPr>
          <a:xfrm>
            <a:off x="11405937" y="4096240"/>
            <a:ext cx="2598821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159405D-A389-4400-9B50-A503F8C73848}"/>
              </a:ext>
            </a:extLst>
          </p:cNvPr>
          <p:cNvSpPr/>
          <p:nvPr/>
        </p:nvSpPr>
        <p:spPr>
          <a:xfrm>
            <a:off x="1203159" y="4902162"/>
            <a:ext cx="12801600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523D686-61F0-481E-B3EE-DFB6BF957B7B}"/>
              </a:ext>
            </a:extLst>
          </p:cNvPr>
          <p:cNvSpPr/>
          <p:nvPr/>
        </p:nvSpPr>
        <p:spPr>
          <a:xfrm>
            <a:off x="11405937" y="5581389"/>
            <a:ext cx="2582779" cy="4348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9469E72-20E3-4759-81BE-4CD2EE4B80A6}"/>
              </a:ext>
            </a:extLst>
          </p:cNvPr>
          <p:cNvSpPr/>
          <p:nvPr/>
        </p:nvSpPr>
        <p:spPr>
          <a:xfrm>
            <a:off x="1203159" y="6196715"/>
            <a:ext cx="12785557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72E42C1-3EBC-4638-B152-025F007A9B61}"/>
              </a:ext>
            </a:extLst>
          </p:cNvPr>
          <p:cNvSpPr/>
          <p:nvPr/>
        </p:nvSpPr>
        <p:spPr>
          <a:xfrm>
            <a:off x="11405937" y="6939389"/>
            <a:ext cx="2582779" cy="434847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19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8518358" y="210330"/>
            <a:ext cx="64315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بعد العرض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7D3A655-6F18-4E5D-AD76-6D53085DA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6" t="14803" r="13628" b="14144"/>
          <a:stretch/>
        </p:blipFill>
        <p:spPr>
          <a:xfrm>
            <a:off x="946485" y="1144094"/>
            <a:ext cx="13074317" cy="669206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26B2DDA-FA92-4B0A-B48D-C6628B0B4E77}"/>
              </a:ext>
            </a:extLst>
          </p:cNvPr>
          <p:cNvSpPr/>
          <p:nvPr/>
        </p:nvSpPr>
        <p:spPr>
          <a:xfrm>
            <a:off x="10395284" y="277373"/>
            <a:ext cx="3136231" cy="640843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EA4680F-CB9F-4A6E-8E6F-5F5AF1C5FE5D}"/>
              </a:ext>
            </a:extLst>
          </p:cNvPr>
          <p:cNvSpPr/>
          <p:nvPr/>
        </p:nvSpPr>
        <p:spPr>
          <a:xfrm>
            <a:off x="7202906" y="1167709"/>
            <a:ext cx="6817896" cy="640843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F74B1D5-6914-49B5-9709-21EA2DFFE762}"/>
              </a:ext>
            </a:extLst>
          </p:cNvPr>
          <p:cNvSpPr/>
          <p:nvPr/>
        </p:nvSpPr>
        <p:spPr>
          <a:xfrm>
            <a:off x="12320337" y="4114800"/>
            <a:ext cx="1572127" cy="1671742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BFD174A-8BB9-42E0-A049-B71F044A84B1}"/>
              </a:ext>
            </a:extLst>
          </p:cNvPr>
          <p:cNvSpPr/>
          <p:nvPr/>
        </p:nvSpPr>
        <p:spPr>
          <a:xfrm>
            <a:off x="11101137" y="3278929"/>
            <a:ext cx="1090864" cy="1671742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53B6DE5-6BE8-40A2-AD6E-66F8DC7D2FB1}"/>
              </a:ext>
            </a:extLst>
          </p:cNvPr>
          <p:cNvSpPr/>
          <p:nvPr/>
        </p:nvSpPr>
        <p:spPr>
          <a:xfrm>
            <a:off x="11101135" y="6096000"/>
            <a:ext cx="1090865" cy="965892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4BF21A7-A006-45C7-AE27-613B0865E502}"/>
              </a:ext>
            </a:extLst>
          </p:cNvPr>
          <p:cNvSpPr/>
          <p:nvPr/>
        </p:nvSpPr>
        <p:spPr>
          <a:xfrm>
            <a:off x="1058780" y="2967788"/>
            <a:ext cx="2326106" cy="2534653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5163286-D042-463D-9B2F-FEE44A67DD59}"/>
              </a:ext>
            </a:extLst>
          </p:cNvPr>
          <p:cNvSpPr/>
          <p:nvPr/>
        </p:nvSpPr>
        <p:spPr>
          <a:xfrm>
            <a:off x="1034718" y="5728319"/>
            <a:ext cx="2326106" cy="1871829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65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1421979" y="0"/>
            <a:ext cx="2919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بعد العرض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EA37DAD-9A3D-44E1-ACA7-001A3DF9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8" t="22917" r="27200" b="11075"/>
          <a:stretch/>
        </p:blipFill>
        <p:spPr>
          <a:xfrm>
            <a:off x="417095" y="866274"/>
            <a:ext cx="13762831" cy="711655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8E6154-474B-43FC-B593-C319EC3D0655}"/>
              </a:ext>
            </a:extLst>
          </p:cNvPr>
          <p:cNvSpPr/>
          <p:nvPr/>
        </p:nvSpPr>
        <p:spPr>
          <a:xfrm>
            <a:off x="11043695" y="84102"/>
            <a:ext cx="3136231" cy="640843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F190B99-642A-4474-97A4-210C49D44EB2}"/>
              </a:ext>
            </a:extLst>
          </p:cNvPr>
          <p:cNvSpPr/>
          <p:nvPr/>
        </p:nvSpPr>
        <p:spPr>
          <a:xfrm>
            <a:off x="689811" y="866274"/>
            <a:ext cx="2326106" cy="1395663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0FDEB13-14A9-4D44-9083-B9A30D9F13F2}"/>
              </a:ext>
            </a:extLst>
          </p:cNvPr>
          <p:cNvSpPr/>
          <p:nvPr/>
        </p:nvSpPr>
        <p:spPr>
          <a:xfrm>
            <a:off x="577516" y="2646946"/>
            <a:ext cx="2582779" cy="2005265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178864F-2A80-4585-9FDE-76DB22C0B5E9}"/>
              </a:ext>
            </a:extLst>
          </p:cNvPr>
          <p:cNvSpPr/>
          <p:nvPr/>
        </p:nvSpPr>
        <p:spPr>
          <a:xfrm>
            <a:off x="3368843" y="4989094"/>
            <a:ext cx="2326106" cy="799035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AE75C4-6DD6-41DA-8206-2B7AAD7FA66F}"/>
              </a:ext>
            </a:extLst>
          </p:cNvPr>
          <p:cNvSpPr/>
          <p:nvPr/>
        </p:nvSpPr>
        <p:spPr>
          <a:xfrm>
            <a:off x="705852" y="5917999"/>
            <a:ext cx="2326106" cy="2005265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236162F-9520-4D9C-86FB-581A3F84F197}"/>
              </a:ext>
            </a:extLst>
          </p:cNvPr>
          <p:cNvSpPr/>
          <p:nvPr/>
        </p:nvSpPr>
        <p:spPr>
          <a:xfrm>
            <a:off x="11181347" y="1171075"/>
            <a:ext cx="1090864" cy="946484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669DA2B-57ED-45F4-9E6D-13777466EB99}"/>
              </a:ext>
            </a:extLst>
          </p:cNvPr>
          <p:cNvSpPr/>
          <p:nvPr/>
        </p:nvSpPr>
        <p:spPr>
          <a:xfrm>
            <a:off x="11181347" y="3167279"/>
            <a:ext cx="1090864" cy="946484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B470468-D302-453A-B007-BB1CDC28DEB3}"/>
              </a:ext>
            </a:extLst>
          </p:cNvPr>
          <p:cNvSpPr/>
          <p:nvPr/>
        </p:nvSpPr>
        <p:spPr>
          <a:xfrm>
            <a:off x="11181347" y="4971515"/>
            <a:ext cx="1090864" cy="946484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5EC6AB3-E180-4621-B062-990B00ADAB09}"/>
              </a:ext>
            </a:extLst>
          </p:cNvPr>
          <p:cNvSpPr/>
          <p:nvPr/>
        </p:nvSpPr>
        <p:spPr>
          <a:xfrm>
            <a:off x="11181347" y="6302509"/>
            <a:ext cx="1090864" cy="946484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BAB2D52-7A99-4B1B-8911-4403B2EF7CA6}"/>
              </a:ext>
            </a:extLst>
          </p:cNvPr>
          <p:cNvSpPr/>
          <p:nvPr/>
        </p:nvSpPr>
        <p:spPr>
          <a:xfrm>
            <a:off x="12680636" y="2430381"/>
            <a:ext cx="1090864" cy="946484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26A486A-E53A-4DE7-B4B6-C51591A548F9}"/>
              </a:ext>
            </a:extLst>
          </p:cNvPr>
          <p:cNvSpPr/>
          <p:nvPr/>
        </p:nvSpPr>
        <p:spPr>
          <a:xfrm>
            <a:off x="12705346" y="5829267"/>
            <a:ext cx="1090864" cy="946484"/>
          </a:xfrm>
          <a:prstGeom prst="roundRect">
            <a:avLst/>
          </a:prstGeom>
          <a:solidFill>
            <a:srgbClr val="EE12E4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2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-10862"/>
            <a:ext cx="14630400" cy="1190901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 panose="020B0806030902050204"/>
                <a:ea typeface="+mj-ea"/>
                <a:cs typeface="Times New Roman" panose="02020603050405020304" pitchFamily="18" charset="0"/>
              </a:rPr>
              <a:t>بطاقة الخروج </a:t>
            </a:r>
            <a:endParaRPr kumimoji="0" lang="en-US" altLang="ar-AE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mpact" panose="020B0806030902050204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0" y="1138687"/>
            <a:ext cx="14611647" cy="7090913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mpact" panose="020B0806030902050204"/>
                    <a:ea typeface="+mn-ea"/>
                    <a:cs typeface="+mn-cs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+mn-cs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409959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973498F-37E4-4C11-8C1E-F1A5BE1E62C0}"/>
              </a:ext>
            </a:extLst>
          </p:cNvPr>
          <p:cNvSpPr txBox="1"/>
          <p:nvPr/>
        </p:nvSpPr>
        <p:spPr>
          <a:xfrm>
            <a:off x="12137366" y="53126"/>
            <a:ext cx="264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الختامي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11" name="مستطيل مستدير الزوايا 6">
            <a:extLst>
              <a:ext uri="{FF2B5EF4-FFF2-40B4-BE49-F238E27FC236}">
                <a16:creationId xmlns:a16="http://schemas.microsoft.com/office/drawing/2014/main" id="{B963248A-0962-4485-991F-D46E085FD27D}"/>
              </a:ext>
            </a:extLst>
          </p:cNvPr>
          <p:cNvSpPr/>
          <p:nvPr/>
        </p:nvSpPr>
        <p:spPr>
          <a:xfrm>
            <a:off x="6063331" y="1464474"/>
            <a:ext cx="5613719" cy="6926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F8931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اختاري الإجابة الصحيحة :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FF07B4B-3D23-45AA-92C4-51687D1B033D}"/>
              </a:ext>
            </a:extLst>
          </p:cNvPr>
          <p:cNvSpPr/>
          <p:nvPr/>
        </p:nvSpPr>
        <p:spPr>
          <a:xfrm>
            <a:off x="4416725" y="2315893"/>
            <a:ext cx="8906933" cy="4140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◙</a:t>
            </a:r>
            <a:r>
              <a:rPr kumimoji="0" lang="ar-AE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العبارة الصحيحة من العبارات الآتية قبل تقديم العرض : </a:t>
            </a: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أ )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العناية بجمال شكل العرض هو جزء من فشل العرض وتميزه .</a:t>
            </a: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(ب)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البحث عن المعلومات في المصادر العلمية الموثوقة .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ج ) عدم الاتفاق على موعد لتجهيز مادة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العرض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 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C85DC756-312F-4650-BF34-86E1BB89BC44}"/>
              </a:ext>
            </a:extLst>
          </p:cNvPr>
          <p:cNvSpPr/>
          <p:nvPr/>
        </p:nvSpPr>
        <p:spPr>
          <a:xfrm>
            <a:off x="4818007" y="4386300"/>
            <a:ext cx="8394192" cy="65596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ar-AE" sz="6000" b="1" i="0" u="none" strike="noStrike" kern="1200" cap="none" spc="0" normalizeH="0" baseline="0" noProof="0" dirty="0">
              <a:ln w="22225">
                <a:solidFill>
                  <a:srgbClr val="F8931D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1CBF1504-74E0-46D1-BC79-51719B15A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01" y="741873"/>
            <a:ext cx="4184814" cy="57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0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عبدالله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- 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مها محسن </a:t>
            </a:r>
            <a:endParaRPr kumimoji="0" lang="ar-AE" sz="3200" b="1" i="0" u="sng" strike="noStrike" kern="1200" cap="none" spc="0" normalizeH="0" baseline="0" noProof="0" dirty="0">
              <a:ln>
                <a:noFill/>
              </a:ln>
              <a:solidFill>
                <a:srgbClr val="448E59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هند عبدالقادر -  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- 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6" name="وجه ضاحك 5">
            <a:extLst>
              <a:ext uri="{FF2B5EF4-FFF2-40B4-BE49-F238E27FC236}">
                <a16:creationId xmlns:a16="http://schemas.microsoft.com/office/drawing/2014/main" id="{34DDD26A-FF64-479A-830C-7DB84401210F}"/>
              </a:ext>
            </a:extLst>
          </p:cNvPr>
          <p:cNvSpPr/>
          <p:nvPr/>
        </p:nvSpPr>
        <p:spPr>
          <a:xfrm>
            <a:off x="12140568" y="912210"/>
            <a:ext cx="1253067" cy="9689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9B79B1F9-052A-4FFB-9B82-60E2CB0CFB35}"/>
              </a:ext>
            </a:extLst>
          </p:cNvPr>
          <p:cNvSpPr/>
          <p:nvPr/>
        </p:nvSpPr>
        <p:spPr>
          <a:xfrm>
            <a:off x="12140568" y="3187767"/>
            <a:ext cx="1253067" cy="968924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وجه ضاحك 10">
            <a:extLst>
              <a:ext uri="{FF2B5EF4-FFF2-40B4-BE49-F238E27FC236}">
                <a16:creationId xmlns:a16="http://schemas.microsoft.com/office/drawing/2014/main" id="{6B4C0D0E-3D91-4998-BA91-E9685A74EAAD}"/>
              </a:ext>
            </a:extLst>
          </p:cNvPr>
          <p:cNvSpPr/>
          <p:nvPr/>
        </p:nvSpPr>
        <p:spPr>
          <a:xfrm>
            <a:off x="1374174" y="938519"/>
            <a:ext cx="1253067" cy="968924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وجه ضاحك 11">
            <a:extLst>
              <a:ext uri="{FF2B5EF4-FFF2-40B4-BE49-F238E27FC236}">
                <a16:creationId xmlns:a16="http://schemas.microsoft.com/office/drawing/2014/main" id="{0DFC3F6E-09FC-44BA-B4D6-0448AAABFAB2}"/>
              </a:ext>
            </a:extLst>
          </p:cNvPr>
          <p:cNvSpPr/>
          <p:nvPr/>
        </p:nvSpPr>
        <p:spPr>
          <a:xfrm>
            <a:off x="1400417" y="3260258"/>
            <a:ext cx="1253067" cy="968924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شهد خالد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مروة محمود </a:t>
            </a:r>
          </a:p>
        </p:txBody>
      </p:sp>
      <p:sp>
        <p:nvSpPr>
          <p:cNvPr id="14" name="وجه ضاحك 13">
            <a:extLst>
              <a:ext uri="{FF2B5EF4-FFF2-40B4-BE49-F238E27FC236}">
                <a16:creationId xmlns:a16="http://schemas.microsoft.com/office/drawing/2014/main" id="{DE1F890B-0DC3-44EB-BDAF-28ED764559C7}"/>
              </a:ext>
            </a:extLst>
          </p:cNvPr>
          <p:cNvSpPr/>
          <p:nvPr/>
        </p:nvSpPr>
        <p:spPr>
          <a:xfrm>
            <a:off x="9730596" y="5396194"/>
            <a:ext cx="1253067" cy="1185333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1637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DF42579-DD6C-4033-A57D-67F62508DAD8}"/>
              </a:ext>
            </a:extLst>
          </p:cNvPr>
          <p:cNvSpPr txBox="1"/>
          <p:nvPr/>
        </p:nvSpPr>
        <p:spPr>
          <a:xfrm>
            <a:off x="11122881" y="5673757"/>
            <a:ext cx="2518913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الرئيسة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النائبة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0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أسما محمد – 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خديجة عبداللطيف </a:t>
            </a:r>
            <a:endParaRPr kumimoji="0" lang="ar-AE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ملاك سامي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ملاك أحمد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– 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غلا إبراهيم - فاطمة يوسف</a:t>
            </a:r>
          </a:p>
        </p:txBody>
      </p:sp>
      <p:sp>
        <p:nvSpPr>
          <p:cNvPr id="6" name="وجه ضاحك 5">
            <a:extLst>
              <a:ext uri="{FF2B5EF4-FFF2-40B4-BE49-F238E27FC236}">
                <a16:creationId xmlns:a16="http://schemas.microsoft.com/office/drawing/2014/main" id="{34DDD26A-FF64-479A-830C-7DB84401210F}"/>
              </a:ext>
            </a:extLst>
          </p:cNvPr>
          <p:cNvSpPr/>
          <p:nvPr/>
        </p:nvSpPr>
        <p:spPr>
          <a:xfrm>
            <a:off x="12256776" y="912210"/>
            <a:ext cx="1253067" cy="9689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9B79B1F9-052A-4FFB-9B82-60E2CB0CFB35}"/>
              </a:ext>
            </a:extLst>
          </p:cNvPr>
          <p:cNvSpPr/>
          <p:nvPr/>
        </p:nvSpPr>
        <p:spPr>
          <a:xfrm>
            <a:off x="12140568" y="3187767"/>
            <a:ext cx="1253067" cy="968924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وجه ضاحك 10">
            <a:extLst>
              <a:ext uri="{FF2B5EF4-FFF2-40B4-BE49-F238E27FC236}">
                <a16:creationId xmlns:a16="http://schemas.microsoft.com/office/drawing/2014/main" id="{6B4C0D0E-3D91-4998-BA91-E9685A74EAAD}"/>
              </a:ext>
            </a:extLst>
          </p:cNvPr>
          <p:cNvSpPr/>
          <p:nvPr/>
        </p:nvSpPr>
        <p:spPr>
          <a:xfrm>
            <a:off x="1374174" y="938519"/>
            <a:ext cx="1253067" cy="968924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وجه ضاحك 11">
            <a:extLst>
              <a:ext uri="{FF2B5EF4-FFF2-40B4-BE49-F238E27FC236}">
                <a16:creationId xmlns:a16="http://schemas.microsoft.com/office/drawing/2014/main" id="{0DFC3F6E-09FC-44BA-B4D6-0448AAABFAB2}"/>
              </a:ext>
            </a:extLst>
          </p:cNvPr>
          <p:cNvSpPr/>
          <p:nvPr/>
        </p:nvSpPr>
        <p:spPr>
          <a:xfrm>
            <a:off x="1400417" y="3260258"/>
            <a:ext cx="1253067" cy="968924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– 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 – ميثا محمد</a:t>
            </a:r>
          </a:p>
        </p:txBody>
      </p:sp>
      <p:sp>
        <p:nvSpPr>
          <p:cNvPr id="14" name="وجه ضاحك 13">
            <a:extLst>
              <a:ext uri="{FF2B5EF4-FFF2-40B4-BE49-F238E27FC236}">
                <a16:creationId xmlns:a16="http://schemas.microsoft.com/office/drawing/2014/main" id="{DE1F890B-0DC3-44EB-BDAF-28ED764559C7}"/>
              </a:ext>
            </a:extLst>
          </p:cNvPr>
          <p:cNvSpPr/>
          <p:nvPr/>
        </p:nvSpPr>
        <p:spPr>
          <a:xfrm>
            <a:off x="10075653" y="5328156"/>
            <a:ext cx="1253067" cy="1185333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823" y="592082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17E12E7-71F1-4296-85D9-9713F1B3AC46}"/>
              </a:ext>
            </a:extLst>
          </p:cNvPr>
          <p:cNvSpPr txBox="1"/>
          <p:nvPr/>
        </p:nvSpPr>
        <p:spPr>
          <a:xfrm>
            <a:off x="11426813" y="5870840"/>
            <a:ext cx="2518913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الرئيسة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8E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النائبة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B18A2D7-B984-4BA3-A21E-7EB055373301}"/>
              </a:ext>
            </a:extLst>
          </p:cNvPr>
          <p:cNvSpPr/>
          <p:nvPr/>
        </p:nvSpPr>
        <p:spPr>
          <a:xfrm>
            <a:off x="4010525" y="205679"/>
            <a:ext cx="10250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drasa.org/category/arabic/section/section-%D8%A7%D9%84%D9%85%D8%AD%D8%A7%D8%AF%D8%AB%D8%A9/subsection/%D8%A7%D9%84%D8%AA%D8%B9%D8%A8%D9%8A%D8%B1%20%D8%B9%D9%86%20%D8%A7%D9%84%D9%86%D9%81%D8%B3/lesson/%D8%AA%D9%82%D8%AF%D9%8A%D9%85-%D8%B9%D8%B1%D8%B6-%D9%85%D8%B9%D9%84%D9%88%D9%85%D8%A7%D8%AA%D9%8A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11A27B2-408D-427E-9D6E-A8DF7BB2C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35" y="2452151"/>
            <a:ext cx="9120438" cy="51277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5EC459A-D289-4B56-939C-457285BCB9EC}"/>
              </a:ext>
            </a:extLst>
          </p:cNvPr>
          <p:cNvSpPr txBox="1"/>
          <p:nvPr/>
        </p:nvSpPr>
        <p:spPr>
          <a:xfrm>
            <a:off x="4504266" y="1334977"/>
            <a:ext cx="101261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Tw Cen MT" panose="020B0602020104020603"/>
              </a:rPr>
              <a:t>هيا لنذهب إلى منصة مدرسة ونشاهد هذه الفيديو </a:t>
            </a:r>
          </a:p>
        </p:txBody>
      </p:sp>
    </p:spTree>
    <p:extLst>
      <p:ext uri="{BB962C8B-B14F-4D97-AF65-F5344CB8AC3E}">
        <p14:creationId xmlns:p14="http://schemas.microsoft.com/office/powerpoint/2010/main" val="77176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6962275" y="6714444"/>
            <a:ext cx="3242550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1076120" y="446431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1017" y="5902030"/>
            <a:ext cx="2701636" cy="1981200"/>
          </a:xfrm>
          <a:prstGeom prst="rect">
            <a:avLst/>
          </a:prstGeom>
        </p:spPr>
      </p:pic>
      <p:pic>
        <p:nvPicPr>
          <p:cNvPr id="6" name="Picture 6" descr="Image">
            <a:extLst>
              <a:ext uri="{FF2B5EF4-FFF2-40B4-BE49-F238E27FC236}">
                <a16:creationId xmlns:a16="http://schemas.microsoft.com/office/drawing/2014/main" id="{D441F74D-3CD6-4653-B1FA-E1C5CE3372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619" y="0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A54CFBC7-7C08-479A-895D-D367ADFA83DD}"/>
              </a:ext>
            </a:extLst>
          </p:cNvPr>
          <p:cNvSpPr/>
          <p:nvPr/>
        </p:nvSpPr>
        <p:spPr>
          <a:xfrm>
            <a:off x="3728260" y="2831854"/>
            <a:ext cx="10005502" cy="3750449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white">
                    <a:lumMod val="1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ماذا استفدتن من الفيديو السابق ؟</a:t>
            </a:r>
            <a:endParaRPr kumimoji="0" lang="ar-AE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10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746819" y="3938498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727940" y="-41834"/>
            <a:ext cx="4646593" cy="1314206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تقديم عرض حول الأسواق </a:t>
            </a:r>
            <a:endParaRPr kumimoji="0" lang="en-US" sz="4000" b="1" i="0" u="sng" strike="noStrike" kern="1200" cap="none" spc="0" normalizeH="0" baseline="0" noProof="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الأولى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8301559" y="7040770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/>
                <a:ea typeface="+mn-ea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B777CDF-7302-4AAD-9E5A-C140806A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7"/>
            <a:ext cx="5056976" cy="1725283"/>
          </a:xfrm>
          <a:prstGeom prst="rect">
            <a:avLst/>
          </a:prstGeom>
        </p:spPr>
      </p:pic>
      <p:pic>
        <p:nvPicPr>
          <p:cNvPr id="2" name="Picture 2" descr="الأسواق العائمة» تقليد يجذب التجار وسياح العالم - اخترنا لكم - أسفار -  البيان">
            <a:extLst>
              <a:ext uri="{FF2B5EF4-FFF2-40B4-BE49-F238E27FC236}">
                <a16:creationId xmlns:a16="http://schemas.microsoft.com/office/drawing/2014/main" id="{34099E7C-BB29-46C0-BC00-3788F40D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76" y="1576387"/>
            <a:ext cx="8987887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9145436" y="912584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sng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4796589" y="2780581"/>
            <a:ext cx="9431306" cy="5072332"/>
          </a:xfrm>
          <a:prstGeom prst="roundRect">
            <a:avLst>
              <a:gd name="adj" fmla="val 6782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تعرض نصا معلوماتيا بأشكال مرئية أو باستخدام الوسائط المتعددة شارحة كيف تسهم تلك المعينات في توضيح الموضوع .</a:t>
            </a:r>
          </a:p>
        </p:txBody>
      </p:sp>
    </p:spTree>
    <p:extLst>
      <p:ext uri="{BB962C8B-B14F-4D97-AF65-F5344CB8AC3E}">
        <p14:creationId xmlns:p14="http://schemas.microsoft.com/office/powerpoint/2010/main" val="31962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الشارة">
  <a:themeElements>
    <a:clrScheme name="مخصص 1">
      <a:dk1>
        <a:srgbClr val="FFFFFF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D7AED3"/>
      </a:accent2>
      <a:accent3>
        <a:srgbClr val="FEDCE6"/>
      </a:accent3>
      <a:accent4>
        <a:srgbClr val="FCDDFA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1_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3.xml><?xml version="1.0" encoding="utf-8"?>
<a:theme xmlns:a="http://schemas.openxmlformats.org/drawingml/2006/main" name="الحدث الرئيسي">
  <a:themeElements>
    <a:clrScheme name="الحدث الرئيسي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الحدث الرئيسي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الحدث الرئيسي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4.xml><?xml version="1.0" encoding="utf-8"?>
<a:theme xmlns:a="http://schemas.openxmlformats.org/drawingml/2006/main" name="2_Feather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5.xml><?xml version="1.0" encoding="utf-8"?>
<a:theme xmlns:a="http://schemas.openxmlformats.org/drawingml/2006/main" name="3_Feather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2508</TotalTime>
  <Words>754</Words>
  <Application>Microsoft Office PowerPoint</Application>
  <PresentationFormat>مخصص</PresentationFormat>
  <Paragraphs>174</Paragraphs>
  <Slides>26</Slides>
  <Notes>3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26</vt:i4>
      </vt:variant>
    </vt:vector>
  </HeadingPairs>
  <TitlesOfParts>
    <vt:vector size="41" baseType="lpstr">
      <vt:lpstr>Aldhabi</vt:lpstr>
      <vt:lpstr>Arial</vt:lpstr>
      <vt:lpstr>Calibri</vt:lpstr>
      <vt:lpstr>Century Schoolbook</vt:lpstr>
      <vt:lpstr>Corbel</vt:lpstr>
      <vt:lpstr>Gill Sans MT</vt:lpstr>
      <vt:lpstr>Impact</vt:lpstr>
      <vt:lpstr>Sakkal Majalla</vt:lpstr>
      <vt:lpstr>Tw Cen MT</vt:lpstr>
      <vt:lpstr>ubuntu</vt:lpstr>
      <vt:lpstr>1_الشارة</vt:lpstr>
      <vt:lpstr>1_Feathered</vt:lpstr>
      <vt:lpstr>الحدث الرئيسي</vt:lpstr>
      <vt:lpstr>2_Feathered</vt:lpstr>
      <vt:lpstr>3_Feathered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عائشة الظاهري</cp:lastModifiedBy>
  <cp:revision>449</cp:revision>
  <dcterms:created xsi:type="dcterms:W3CDTF">2020-04-01T15:38:05Z</dcterms:created>
  <dcterms:modified xsi:type="dcterms:W3CDTF">2021-09-02T15:25:14Z</dcterms:modified>
</cp:coreProperties>
</file>