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2" r:id="rId3"/>
    <p:sldId id="303" r:id="rId4"/>
    <p:sldId id="319" r:id="rId5"/>
    <p:sldId id="266" r:id="rId6"/>
    <p:sldId id="256" r:id="rId7"/>
    <p:sldId id="258" r:id="rId8"/>
    <p:sldId id="268" r:id="rId9"/>
    <p:sldId id="317" r:id="rId10"/>
    <p:sldId id="260" r:id="rId11"/>
    <p:sldId id="262" r:id="rId12"/>
    <p:sldId id="259" r:id="rId13"/>
    <p:sldId id="347" r:id="rId14"/>
    <p:sldId id="306" r:id="rId15"/>
    <p:sldId id="285" r:id="rId16"/>
    <p:sldId id="307" r:id="rId17"/>
    <p:sldId id="305" r:id="rId18"/>
    <p:sldId id="318" r:id="rId19"/>
    <p:sldId id="304" r:id="rId20"/>
    <p:sldId id="308" r:id="rId21"/>
    <p:sldId id="329" r:id="rId22"/>
    <p:sldId id="340" r:id="rId23"/>
    <p:sldId id="323" r:id="rId24"/>
    <p:sldId id="324" r:id="rId25"/>
    <p:sldId id="309" r:id="rId26"/>
    <p:sldId id="313" r:id="rId27"/>
    <p:sldId id="332" r:id="rId28"/>
    <p:sldId id="331" r:id="rId29"/>
    <p:sldId id="334" r:id="rId30"/>
    <p:sldId id="333" r:id="rId31"/>
    <p:sldId id="341" r:id="rId32"/>
    <p:sldId id="335" r:id="rId33"/>
    <p:sldId id="337" r:id="rId34"/>
    <p:sldId id="336" r:id="rId35"/>
    <p:sldId id="342" r:id="rId36"/>
    <p:sldId id="346" r:id="rId37"/>
    <p:sldId id="338" r:id="rId38"/>
    <p:sldId id="339" r:id="rId39"/>
    <p:sldId id="343" r:id="rId40"/>
    <p:sldId id="344" r:id="rId41"/>
    <p:sldId id="287" r:id="rId42"/>
    <p:sldId id="31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30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6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55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1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4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39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3E19A3-40DD-47CC-B7D9-C3F4A39F6FF1}"/>
              </a:ext>
            </a:extLst>
          </p:cNvPr>
          <p:cNvSpPr txBox="1"/>
          <p:nvPr/>
        </p:nvSpPr>
        <p:spPr>
          <a:xfrm>
            <a:off x="1912691" y="6087158"/>
            <a:ext cx="588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dirty="0">
                <a:cs typeface="(AH) Manal Black" pitchFamily="2" charset="-78"/>
              </a:rPr>
              <a:t>إعداد المعلمة :فاطمة رباع                           روضة و مدرسة الرمس ح1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DB9010-ABEA-4848-AE0A-EE44D37FE14E}"/>
              </a:ext>
            </a:extLst>
          </p:cNvPr>
          <p:cNvSpPr txBox="1"/>
          <p:nvPr/>
        </p:nvSpPr>
        <p:spPr>
          <a:xfrm>
            <a:off x="2667698" y="221181"/>
            <a:ext cx="3523376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الحصة الثالثة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09125F-6A55-4DC1-9D5A-77BE060D696D}"/>
              </a:ext>
            </a:extLst>
          </p:cNvPr>
          <p:cNvSpPr txBox="1"/>
          <p:nvPr/>
        </p:nvSpPr>
        <p:spPr>
          <a:xfrm>
            <a:off x="429091" y="2370592"/>
            <a:ext cx="3352593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/>
              <a:t>التجريد الشفوي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18C4BB-D8B5-4937-A933-A72A8093FD95}"/>
              </a:ext>
            </a:extLst>
          </p:cNvPr>
          <p:cNvSpPr txBox="1"/>
          <p:nvPr/>
        </p:nvSpPr>
        <p:spPr>
          <a:xfrm>
            <a:off x="1014280" y="1374357"/>
            <a:ext cx="4471331" cy="830997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800" dirty="0" err="1"/>
              <a:t>ثَعْلوبٌ</a:t>
            </a:r>
            <a:r>
              <a:rPr lang="ar-AE" sz="4800" dirty="0"/>
              <a:t> مُمثل بارِعٌ</a:t>
            </a:r>
          </a:p>
        </p:txBody>
      </p:sp>
      <p:pic>
        <p:nvPicPr>
          <p:cNvPr id="10" name="Picture 2" descr="كتاب ثعلوب ممثل بارع تأليف مريم المهيري">
            <a:extLst>
              <a:ext uri="{FF2B5EF4-FFF2-40B4-BE49-F238E27FC236}">
                <a16:creationId xmlns:a16="http://schemas.microsoft.com/office/drawing/2014/main" id="{422830E6-DEEF-40FE-B9FB-320B3ED06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1" y="3341075"/>
            <a:ext cx="2018993" cy="23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ED9347B-59A0-46DB-A4F0-F374CD497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75" t="23215" r="44818" b="59398"/>
          <a:stretch/>
        </p:blipFill>
        <p:spPr>
          <a:xfrm>
            <a:off x="6191074" y="1538120"/>
            <a:ext cx="2051776" cy="2693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522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3492E8E-70F0-4A66-A0C9-F02534E3C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38824" r="20207" b="49147"/>
          <a:stretch/>
        </p:blipFill>
        <p:spPr bwMode="auto">
          <a:xfrm>
            <a:off x="1031846" y="5167942"/>
            <a:ext cx="6954473" cy="96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6119A9-4146-4B6D-8E1A-928FE0E4D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83"/>
          <a:stretch/>
        </p:blipFill>
        <p:spPr>
          <a:xfrm>
            <a:off x="1344042" y="725647"/>
            <a:ext cx="6642277" cy="456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883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FC83882-6150-4A2E-8170-45D2A0A2B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2" t="50813" r="19348" b="32131"/>
          <a:stretch/>
        </p:blipFill>
        <p:spPr bwMode="auto">
          <a:xfrm>
            <a:off x="931179" y="5042773"/>
            <a:ext cx="7110306" cy="132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0166C-74B4-41A4-92B1-B62DA3C9C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14" t="14520" r="20368" b="25055"/>
          <a:stretch/>
        </p:blipFill>
        <p:spPr>
          <a:xfrm>
            <a:off x="1040235" y="493989"/>
            <a:ext cx="7063530" cy="4504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495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860DFE1-4C0A-4593-97D8-E6AC790F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8" t="67332" r="23882" b="19018"/>
          <a:stretch/>
        </p:blipFill>
        <p:spPr bwMode="auto">
          <a:xfrm>
            <a:off x="1119499" y="5168911"/>
            <a:ext cx="6845181" cy="89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17948B-FA27-4E75-8ED8-A0A72A56D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55"/>
          <a:stretch/>
        </p:blipFill>
        <p:spPr>
          <a:xfrm>
            <a:off x="4471332" y="494950"/>
            <a:ext cx="3794754" cy="4606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003C4-D6EF-4273-BE41-32C27D6C2D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7" r="49543" b="19125"/>
          <a:stretch/>
        </p:blipFill>
        <p:spPr>
          <a:xfrm>
            <a:off x="1019928" y="528508"/>
            <a:ext cx="3552072" cy="460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2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08CB6D2-5DEA-4616-96EB-58FA511B4A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5" t="81703" r="21389" b="5081"/>
          <a:stretch/>
        </p:blipFill>
        <p:spPr bwMode="auto">
          <a:xfrm>
            <a:off x="1375794" y="5083729"/>
            <a:ext cx="6392411" cy="91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D4B63CE-694C-496B-971E-B69B260A6AE6}"/>
              </a:ext>
            </a:extLst>
          </p:cNvPr>
          <p:cNvGrpSpPr/>
          <p:nvPr/>
        </p:nvGrpSpPr>
        <p:grpSpPr>
          <a:xfrm>
            <a:off x="1375794" y="861213"/>
            <a:ext cx="6325299" cy="4138626"/>
            <a:chOff x="1375794" y="861213"/>
            <a:chExt cx="6325299" cy="4138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D00322-67C2-4112-AF46-487B82ACE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31" t="13766" r="20512" b="23350"/>
            <a:stretch/>
          </p:blipFill>
          <p:spPr>
            <a:xfrm>
              <a:off x="1375794" y="861213"/>
              <a:ext cx="6325299" cy="41386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 descr="A picture containing sitting, table, frog, cat&#10;&#10;Description automatically generated">
              <a:extLst>
                <a:ext uri="{FF2B5EF4-FFF2-40B4-BE49-F238E27FC236}">
                  <a16:creationId xmlns:a16="http://schemas.microsoft.com/office/drawing/2014/main" id="{BEA25197-D3CD-4264-9DA4-419A6FC1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907" y="2521372"/>
              <a:ext cx="1753211" cy="20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453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9FB92-F733-4886-ABF4-4B8874374A06}"/>
              </a:ext>
            </a:extLst>
          </p:cNvPr>
          <p:cNvSpPr/>
          <p:nvPr/>
        </p:nvSpPr>
        <p:spPr>
          <a:xfrm>
            <a:off x="1786856" y="637485"/>
            <a:ext cx="6172398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اسمع الكلمة ثم أعد قراءتها:- 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6547B-D1F0-411A-8DDB-ABABA91A27CA}"/>
              </a:ext>
            </a:extLst>
          </p:cNvPr>
          <p:cNvSpPr/>
          <p:nvPr/>
        </p:nvSpPr>
        <p:spPr>
          <a:xfrm>
            <a:off x="755009" y="2297534"/>
            <a:ext cx="7332229" cy="35495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11500" dirty="0">
              <a:solidFill>
                <a:schemeClr val="tx1"/>
              </a:solidFill>
            </a:endParaRPr>
          </a:p>
          <a:p>
            <a:pPr algn="ctr"/>
            <a:r>
              <a:rPr lang="ar-AE" sz="19900" dirty="0" err="1">
                <a:solidFill>
                  <a:srgbClr val="FF0000"/>
                </a:solidFill>
              </a:rPr>
              <a:t>ثَـ</a:t>
            </a:r>
            <a:r>
              <a:rPr lang="ar-AE" sz="19900" dirty="0" err="1">
                <a:solidFill>
                  <a:schemeClr val="tx1"/>
                </a:solidFill>
              </a:rPr>
              <a:t>ـعْلوبٌ</a:t>
            </a:r>
            <a:endParaRPr lang="ar-AE" sz="19900" dirty="0">
              <a:solidFill>
                <a:schemeClr val="tx1"/>
              </a:solidFill>
            </a:endParaRPr>
          </a:p>
          <a:p>
            <a:pPr algn="ctr"/>
            <a:endParaRPr lang="en-US" sz="1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8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36A19-7538-478C-9EF2-44CA062D6D99}"/>
              </a:ext>
            </a:extLst>
          </p:cNvPr>
          <p:cNvSpPr/>
          <p:nvPr/>
        </p:nvSpPr>
        <p:spPr>
          <a:xfrm>
            <a:off x="1786856" y="637485"/>
            <a:ext cx="6172398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اسمع الكلمة ثم أعد قراءتها:- 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1347AB-D38C-41FC-9F93-9CE62A90FB00}"/>
              </a:ext>
            </a:extLst>
          </p:cNvPr>
          <p:cNvSpPr/>
          <p:nvPr/>
        </p:nvSpPr>
        <p:spPr>
          <a:xfrm>
            <a:off x="1786856" y="637485"/>
            <a:ext cx="6172398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اسمع الكلمة ثم أعد قراءتها:- 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663FE-ABE0-46CC-8FE1-1B6EEE3C60BE}"/>
              </a:ext>
            </a:extLst>
          </p:cNvPr>
          <p:cNvSpPr/>
          <p:nvPr/>
        </p:nvSpPr>
        <p:spPr>
          <a:xfrm>
            <a:off x="1023331" y="2016581"/>
            <a:ext cx="7332229" cy="35495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16600" dirty="0">
              <a:solidFill>
                <a:schemeClr val="tx1"/>
              </a:solidFill>
            </a:endParaRPr>
          </a:p>
          <a:p>
            <a:pPr algn="ctr"/>
            <a:r>
              <a:rPr lang="ar-AE" sz="28700" dirty="0">
                <a:solidFill>
                  <a:srgbClr val="FF0000"/>
                </a:solidFill>
              </a:rPr>
              <a:t>ثَـ</a:t>
            </a:r>
            <a:r>
              <a:rPr lang="ar-AE" sz="28700" dirty="0">
                <a:solidFill>
                  <a:schemeClr val="tx1"/>
                </a:solidFill>
              </a:rPr>
              <a:t>ـوْرٌ</a:t>
            </a:r>
          </a:p>
          <a:p>
            <a:pPr algn="ctr"/>
            <a:endParaRPr lang="en-US" sz="1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692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1AC0AF-F448-4D7D-AFC6-298D57D9919E}"/>
              </a:ext>
            </a:extLst>
          </p:cNvPr>
          <p:cNvSpPr/>
          <p:nvPr/>
        </p:nvSpPr>
        <p:spPr>
          <a:xfrm>
            <a:off x="1786856" y="637485"/>
            <a:ext cx="6172398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اسمع الكلمة ثم أعد قراءتها:- 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5D7329-9EDA-4088-903B-2B65456DE171}"/>
              </a:ext>
            </a:extLst>
          </p:cNvPr>
          <p:cNvSpPr/>
          <p:nvPr/>
        </p:nvSpPr>
        <p:spPr>
          <a:xfrm>
            <a:off x="627025" y="1804147"/>
            <a:ext cx="7332229" cy="35495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00" dirty="0">
                <a:solidFill>
                  <a:srgbClr val="FF0000"/>
                </a:solidFill>
              </a:rPr>
              <a:t>ثُ</a:t>
            </a:r>
            <a:r>
              <a:rPr lang="ar-AE" sz="23900" dirty="0">
                <a:solidFill>
                  <a:schemeClr val="tx1"/>
                </a:solidFill>
              </a:rPr>
              <a:t>عْـبانٌ</a:t>
            </a:r>
            <a:endParaRPr lang="en-US" sz="23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92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DADE93-4C66-48E6-89A5-D94638B156A8}"/>
              </a:ext>
            </a:extLst>
          </p:cNvPr>
          <p:cNvSpPr/>
          <p:nvPr/>
        </p:nvSpPr>
        <p:spPr>
          <a:xfrm>
            <a:off x="1786856" y="637485"/>
            <a:ext cx="6172398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dirty="0">
                <a:solidFill>
                  <a:schemeClr val="tx1"/>
                </a:solidFill>
              </a:rPr>
              <a:t>اسمع الكلمة ثم أعد قراءتها:- 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6BBB31-E55B-4C04-9D9B-ABC9929CEC01}"/>
              </a:ext>
            </a:extLst>
          </p:cNvPr>
          <p:cNvSpPr/>
          <p:nvPr/>
        </p:nvSpPr>
        <p:spPr>
          <a:xfrm>
            <a:off x="520118" y="1752250"/>
            <a:ext cx="7944625" cy="354959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3900" dirty="0">
                <a:solidFill>
                  <a:srgbClr val="FF0000"/>
                </a:solidFill>
              </a:rPr>
              <a:t>تِـ</a:t>
            </a:r>
            <a:r>
              <a:rPr lang="ar-AE" sz="23900" dirty="0">
                <a:solidFill>
                  <a:schemeClr val="tx1"/>
                </a:solidFill>
              </a:rPr>
              <a:t>ـمْساحٌ</a:t>
            </a:r>
            <a:endParaRPr lang="en-US" sz="23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2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27C1D4-1A7A-4C77-9502-544AE207FC02}"/>
              </a:ext>
            </a:extLst>
          </p:cNvPr>
          <p:cNvSpPr txBox="1"/>
          <p:nvPr/>
        </p:nvSpPr>
        <p:spPr>
          <a:xfrm>
            <a:off x="1632357" y="1698337"/>
            <a:ext cx="566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يميز المتعلم الحركات القصيرة لحرف( ث) و ينطقها نطقا صحيحا </a:t>
            </a:r>
            <a:endParaRPr lang="en-US" sz="7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AAC63-6695-4469-927A-5FECD508D66A}"/>
              </a:ext>
            </a:extLst>
          </p:cNvPr>
          <p:cNvSpPr txBox="1"/>
          <p:nvPr/>
        </p:nvSpPr>
        <p:spPr>
          <a:xfrm>
            <a:off x="1632357" y="2480525"/>
            <a:ext cx="566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يعرف المتعلّم اسم حرف ث وترتيبه و أشكاله في مواقعه المختلفة من الكلمة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59116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C84FDD5-5072-40E8-8134-B68C2CC8CE00}"/>
              </a:ext>
            </a:extLst>
          </p:cNvPr>
          <p:cNvSpPr/>
          <p:nvPr/>
        </p:nvSpPr>
        <p:spPr>
          <a:xfrm>
            <a:off x="1059529" y="1087518"/>
            <a:ext cx="6607953" cy="763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</a:rPr>
              <a:t>استمع و أُمَيِّزُ الصَّوْتَ الْقَصيرَ لِحَرْفِ (ت) :- 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CCF1F-BACE-46FA-9D14-CBB4A6EE4638}"/>
              </a:ext>
            </a:extLst>
          </p:cNvPr>
          <p:cNvSpPr txBox="1"/>
          <p:nvPr/>
        </p:nvSpPr>
        <p:spPr>
          <a:xfrm>
            <a:off x="6574259" y="2552593"/>
            <a:ext cx="102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/>
              <a:t> </a:t>
            </a:r>
            <a:r>
              <a:rPr lang="ar-AE" sz="4800" b="1" dirty="0">
                <a:solidFill>
                  <a:srgbClr val="FF0000"/>
                </a:solidFill>
              </a:rPr>
              <a:t>ثَـ</a:t>
            </a:r>
            <a:endParaRPr lang="ar-AE" sz="4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27061-88B2-4CCB-A1A8-098E18EC5211}"/>
              </a:ext>
            </a:extLst>
          </p:cNvPr>
          <p:cNvSpPr txBox="1"/>
          <p:nvPr/>
        </p:nvSpPr>
        <p:spPr>
          <a:xfrm>
            <a:off x="2024455" y="2546440"/>
            <a:ext cx="1140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/>
              <a:t> </a:t>
            </a:r>
            <a:r>
              <a:rPr lang="ar-AE" sz="4800" b="1" dirty="0">
                <a:solidFill>
                  <a:srgbClr val="FF0000"/>
                </a:solidFill>
              </a:rPr>
              <a:t>ثِـ</a:t>
            </a:r>
            <a:endParaRPr lang="ar-AE" sz="4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35688D-EC88-4EF2-9822-A79BE02F0869}"/>
              </a:ext>
            </a:extLst>
          </p:cNvPr>
          <p:cNvSpPr txBox="1"/>
          <p:nvPr/>
        </p:nvSpPr>
        <p:spPr>
          <a:xfrm>
            <a:off x="368778" y="2549403"/>
            <a:ext cx="7989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/>
              <a:t>لَعِبَ </a:t>
            </a:r>
            <a:r>
              <a:rPr lang="ar-AE" sz="4800" b="1" dirty="0" err="1">
                <a:solidFill>
                  <a:srgbClr val="FF0000"/>
                </a:solidFill>
              </a:rPr>
              <a:t>ثَـ</a:t>
            </a:r>
            <a:r>
              <a:rPr lang="ar-AE" sz="4800" b="1" dirty="0" err="1"/>
              <a:t>عْـلوب</a:t>
            </a:r>
            <a:r>
              <a:rPr lang="ar-AE" sz="4800" b="1" dirty="0" err="1">
                <a:solidFill>
                  <a:srgbClr val="FF0000"/>
                </a:solidFill>
              </a:rPr>
              <a:t>ٌ</a:t>
            </a:r>
            <a:r>
              <a:rPr lang="ar-AE" sz="4800" b="1" dirty="0"/>
              <a:t> </a:t>
            </a:r>
            <a:r>
              <a:rPr lang="ar-AE" sz="4800" b="1" dirty="0">
                <a:solidFill>
                  <a:srgbClr val="FF0000"/>
                </a:solidFill>
              </a:rPr>
              <a:t>ثُـ</a:t>
            </a:r>
            <a:r>
              <a:rPr lang="ar-AE" sz="4800" b="1" dirty="0"/>
              <a:t>مَّ جَلَسَ يَأْكُلُ </a:t>
            </a:r>
            <a:r>
              <a:rPr lang="ar-AE" sz="4800" b="1" dirty="0" err="1">
                <a:solidFill>
                  <a:srgbClr val="FF0000"/>
                </a:solidFill>
              </a:rPr>
              <a:t>ثِ</a:t>
            </a:r>
            <a:r>
              <a:rPr lang="ar-AE" sz="4800" b="1" dirty="0" err="1"/>
              <a:t>ـمارَالتّوتِ</a:t>
            </a:r>
            <a:r>
              <a:rPr lang="ar-AE" sz="4800" b="1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6C09E3-59CB-4BA9-9F12-84A5AE29D5C8}"/>
              </a:ext>
            </a:extLst>
          </p:cNvPr>
          <p:cNvSpPr txBox="1"/>
          <p:nvPr/>
        </p:nvSpPr>
        <p:spPr>
          <a:xfrm>
            <a:off x="5070400" y="2563218"/>
            <a:ext cx="882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/>
              <a:t> </a:t>
            </a:r>
            <a:r>
              <a:rPr lang="ar-AE" sz="4400" b="1" dirty="0">
                <a:solidFill>
                  <a:srgbClr val="FF0000"/>
                </a:solidFill>
              </a:rPr>
              <a:t>ثُـ</a:t>
            </a:r>
            <a:endParaRPr lang="ar-AE" sz="3600" b="1" dirty="0"/>
          </a:p>
        </p:txBody>
      </p:sp>
    </p:spTree>
    <p:extLst>
      <p:ext uri="{BB962C8B-B14F-4D97-AF65-F5344CB8AC3E}">
        <p14:creationId xmlns:p14="http://schemas.microsoft.com/office/powerpoint/2010/main" val="183132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185 L 0.00434 0.263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ED_ARAB_EMIRATES_NATIONAL_ANTHEM_'Ishy_Bilady'_عيشي_بلادي_النشيد">
            <a:hlinkClick r:id="" action="ppaction://media"/>
            <a:extLst>
              <a:ext uri="{FF2B5EF4-FFF2-40B4-BE49-F238E27FC236}">
                <a16:creationId xmlns:a16="http://schemas.microsoft.com/office/drawing/2014/main" id="{513E1D92-B330-400A-838F-90C0C51933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223" y="423078"/>
            <a:ext cx="8721553" cy="60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1C83E5-EA76-4DA6-B268-DB30278917DE}"/>
              </a:ext>
            </a:extLst>
          </p:cNvPr>
          <p:cNvSpPr/>
          <p:nvPr/>
        </p:nvSpPr>
        <p:spPr>
          <a:xfrm>
            <a:off x="113802" y="2103314"/>
            <a:ext cx="734481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ـ</a:t>
            </a:r>
            <a:r>
              <a:rPr lang="ar-AE" sz="199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لاثَـةٌ</a:t>
            </a:r>
            <a:endParaRPr lang="en-US" sz="19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0E9290E-D360-42D0-AC2F-B623635A303F}"/>
              </a:ext>
            </a:extLst>
          </p:cNvPr>
          <p:cNvSpPr/>
          <p:nvPr/>
        </p:nvSpPr>
        <p:spPr>
          <a:xfrm>
            <a:off x="5803151" y="2095777"/>
            <a:ext cx="138371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ثَـ</a:t>
            </a:r>
            <a:endParaRPr lang="en-US" sz="19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1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18F223-AEA3-47DD-A819-D4CD8E8A5C3B}"/>
              </a:ext>
            </a:extLst>
          </p:cNvPr>
          <p:cNvSpPr/>
          <p:nvPr/>
        </p:nvSpPr>
        <p:spPr>
          <a:xfrm>
            <a:off x="769269" y="1543868"/>
            <a:ext cx="571182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39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ـعْبـانٌ</a:t>
            </a:r>
            <a:endParaRPr lang="en-US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21DAC5-9F69-46F1-B9D6-9EC5772C2D96}"/>
              </a:ext>
            </a:extLst>
          </p:cNvPr>
          <p:cNvSpPr/>
          <p:nvPr/>
        </p:nvSpPr>
        <p:spPr>
          <a:xfrm>
            <a:off x="6369395" y="1543867"/>
            <a:ext cx="1624163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3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ثُـ</a:t>
            </a:r>
            <a:endParaRPr lang="en-US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80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3.88889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87723E-4FFB-4F04-BF07-DEC73C8371AC}"/>
              </a:ext>
            </a:extLst>
          </p:cNvPr>
          <p:cNvSpPr/>
          <p:nvPr/>
        </p:nvSpPr>
        <p:spPr>
          <a:xfrm>
            <a:off x="197007" y="1730185"/>
            <a:ext cx="7344816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99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ـمـا</a:t>
            </a:r>
            <a:r>
              <a:rPr lang="ar-AE" sz="199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رٌ</a:t>
            </a:r>
            <a:endParaRPr lang="en-US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4AB53-6679-4A32-8CF0-07EDAB18DF9E}"/>
              </a:ext>
            </a:extLst>
          </p:cNvPr>
          <p:cNvSpPr/>
          <p:nvPr/>
        </p:nvSpPr>
        <p:spPr>
          <a:xfrm>
            <a:off x="5604593" y="1730185"/>
            <a:ext cx="138371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ثِـ</a:t>
            </a:r>
            <a:endParaRPr lang="en-US" sz="287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89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3B3CAC4-438A-409F-B8D2-A2BBDBCF052E}"/>
              </a:ext>
            </a:extLst>
          </p:cNvPr>
          <p:cNvSpPr/>
          <p:nvPr/>
        </p:nvSpPr>
        <p:spPr>
          <a:xfrm>
            <a:off x="1132988" y="1667252"/>
            <a:ext cx="6436377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مُـ  ـلَّـثٌ</a:t>
            </a:r>
            <a:endParaRPr lang="en-US" sz="19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77F7D-3983-4A21-AE9D-11E01D2D9D1D}"/>
              </a:ext>
            </a:extLst>
          </p:cNvPr>
          <p:cNvSpPr/>
          <p:nvPr/>
        </p:nvSpPr>
        <p:spPr>
          <a:xfrm>
            <a:off x="4351176" y="1667252"/>
            <a:ext cx="189026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9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ـثَـ</a:t>
            </a:r>
            <a:endParaRPr lang="en-US" sz="19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6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2.22222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9F951D-1AD0-4EBC-B089-033AC603AADC}"/>
              </a:ext>
            </a:extLst>
          </p:cNvPr>
          <p:cNvSpPr/>
          <p:nvPr/>
        </p:nvSpPr>
        <p:spPr>
          <a:xfrm>
            <a:off x="3801807" y="1412776"/>
            <a:ext cx="3722494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3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حَـرَ</a:t>
            </a:r>
            <a:endParaRPr lang="en-US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14BBE-8FA8-4655-A5C0-83F159E4B155}"/>
              </a:ext>
            </a:extLst>
          </p:cNvPr>
          <p:cNvSpPr/>
          <p:nvPr/>
        </p:nvSpPr>
        <p:spPr>
          <a:xfrm>
            <a:off x="1590845" y="1412775"/>
            <a:ext cx="217559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39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ثَ</a:t>
            </a:r>
            <a:endParaRPr lang="en-US" sz="23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1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1.94444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1">
            <a:extLst>
              <a:ext uri="{FF2B5EF4-FFF2-40B4-BE49-F238E27FC236}">
                <a16:creationId xmlns:a16="http://schemas.microsoft.com/office/drawing/2014/main" id="{730F3757-24CE-49F6-8BCF-EDE45861A5E5}"/>
              </a:ext>
            </a:extLst>
          </p:cNvPr>
          <p:cNvSpPr/>
          <p:nvPr/>
        </p:nvSpPr>
        <p:spPr>
          <a:xfrm>
            <a:off x="6297164" y="1802162"/>
            <a:ext cx="15664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6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ثَ</a:t>
            </a:r>
            <a:endParaRPr lang="ar-SA" sz="1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مستطيل 2">
            <a:extLst>
              <a:ext uri="{FF2B5EF4-FFF2-40B4-BE49-F238E27FC236}">
                <a16:creationId xmlns:a16="http://schemas.microsoft.com/office/drawing/2014/main" id="{D75DA8F2-DD0B-4EE6-8568-79C45B824EDF}"/>
              </a:ext>
            </a:extLst>
          </p:cNvPr>
          <p:cNvSpPr/>
          <p:nvPr/>
        </p:nvSpPr>
        <p:spPr>
          <a:xfrm>
            <a:off x="3939080" y="1802162"/>
            <a:ext cx="15664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ثُ</a:t>
            </a:r>
            <a:endParaRPr lang="ar-SA" sz="1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مستطيل 4">
            <a:extLst>
              <a:ext uri="{FF2B5EF4-FFF2-40B4-BE49-F238E27FC236}">
                <a16:creationId xmlns:a16="http://schemas.microsoft.com/office/drawing/2014/main" id="{DD5EBF71-2531-4645-ADCB-8D1F80A2B993}"/>
              </a:ext>
            </a:extLst>
          </p:cNvPr>
          <p:cNvSpPr/>
          <p:nvPr/>
        </p:nvSpPr>
        <p:spPr>
          <a:xfrm>
            <a:off x="1580996" y="1802162"/>
            <a:ext cx="1566454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6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ثِ</a:t>
            </a:r>
            <a:endParaRPr lang="ar-SA" sz="1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049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3AF54-C83A-4946-8552-72C25ADED949}"/>
              </a:ext>
            </a:extLst>
          </p:cNvPr>
          <p:cNvSpPr txBox="1"/>
          <p:nvPr/>
        </p:nvSpPr>
        <p:spPr>
          <a:xfrm>
            <a:off x="1570181" y="2705725"/>
            <a:ext cx="2568634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cs typeface="(AH) Manal Black" pitchFamily="2" charset="-78"/>
              </a:rPr>
              <a:t>حل أسئلة الكتاب </a:t>
            </a:r>
            <a:endParaRPr lang="en-US" sz="4400" dirty="0">
              <a:cs typeface="(AH) Manal Black" pitchFamily="2" charset="-78"/>
            </a:endParaRPr>
          </a:p>
        </p:txBody>
      </p:sp>
      <p:pic>
        <p:nvPicPr>
          <p:cNvPr id="6146" name="Picture 2" descr="اللغة العربية كتاب الطالب الفصل الدارسي الأول (2019-2020) للصف الأول -  ملفاتي">
            <a:extLst>
              <a:ext uri="{FF2B5EF4-FFF2-40B4-BE49-F238E27FC236}">
                <a16:creationId xmlns:a16="http://schemas.microsoft.com/office/drawing/2014/main" id="{B8F71FD5-EA29-4DB0-95F3-46FC0161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6247"/>
            <a:ext cx="2654011" cy="43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3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0D0BD-19A1-4681-829E-580C8B4550A4}"/>
              </a:ext>
            </a:extLst>
          </p:cNvPr>
          <p:cNvSpPr/>
          <p:nvPr/>
        </p:nvSpPr>
        <p:spPr>
          <a:xfrm>
            <a:off x="1040235" y="511728"/>
            <a:ext cx="7323589" cy="5717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8B58C0-DC5B-42A3-B6A5-ADCE87E9A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46" t="7775"/>
          <a:stretch/>
        </p:blipFill>
        <p:spPr>
          <a:xfrm>
            <a:off x="4856948" y="1366332"/>
            <a:ext cx="3221928" cy="485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7A1C1-7FFF-4070-A901-0193848C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" t="25013" r="75312" b="22993"/>
          <a:stretch/>
        </p:blipFill>
        <p:spPr>
          <a:xfrm>
            <a:off x="1576197" y="1963023"/>
            <a:ext cx="1351261" cy="3680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93C4A-5746-4042-8126-4E6284AD7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03" y="640735"/>
            <a:ext cx="5400995" cy="64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B68B20-77AE-40E9-9B23-DC6C34FB1884}"/>
              </a:ext>
            </a:extLst>
          </p:cNvPr>
          <p:cNvCxnSpPr>
            <a:cxnSpLocks/>
          </p:cNvCxnSpPr>
          <p:nvPr/>
        </p:nvCxnSpPr>
        <p:spPr>
          <a:xfrm flipH="1">
            <a:off x="2659310" y="4076941"/>
            <a:ext cx="3808602" cy="6796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4C204E-A88F-4005-BDF6-D1B9AE9B00E9}"/>
              </a:ext>
            </a:extLst>
          </p:cNvPr>
          <p:cNvCxnSpPr>
            <a:cxnSpLocks/>
          </p:cNvCxnSpPr>
          <p:nvPr/>
        </p:nvCxnSpPr>
        <p:spPr>
          <a:xfrm flipH="1">
            <a:off x="2592712" y="2040447"/>
            <a:ext cx="3709513" cy="146927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463D96-4203-4C8A-8542-596EBA51174D}"/>
              </a:ext>
            </a:extLst>
          </p:cNvPr>
          <p:cNvCxnSpPr>
            <a:cxnSpLocks/>
          </p:cNvCxnSpPr>
          <p:nvPr/>
        </p:nvCxnSpPr>
        <p:spPr>
          <a:xfrm flipH="1" flipV="1">
            <a:off x="2678181" y="2625481"/>
            <a:ext cx="3605173" cy="290292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E288D0-6E2F-4536-A177-6073BD1BBC01}"/>
              </a:ext>
            </a:extLst>
          </p:cNvPr>
          <p:cNvCxnSpPr>
            <a:cxnSpLocks/>
          </p:cNvCxnSpPr>
          <p:nvPr/>
        </p:nvCxnSpPr>
        <p:spPr>
          <a:xfrm flipH="1">
            <a:off x="2678182" y="2992504"/>
            <a:ext cx="3789730" cy="68798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A216BC-E5BD-4640-B657-D2112522F413}"/>
              </a:ext>
            </a:extLst>
          </p:cNvPr>
          <p:cNvCxnSpPr>
            <a:cxnSpLocks/>
          </p:cNvCxnSpPr>
          <p:nvPr/>
        </p:nvCxnSpPr>
        <p:spPr>
          <a:xfrm flipH="1" flipV="1">
            <a:off x="2678182" y="4858352"/>
            <a:ext cx="3882009" cy="1079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7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061CBF-94A3-40D2-9A35-6F75A0DB962A}"/>
              </a:ext>
            </a:extLst>
          </p:cNvPr>
          <p:cNvSpPr txBox="1"/>
          <p:nvPr/>
        </p:nvSpPr>
        <p:spPr>
          <a:xfrm>
            <a:off x="878559" y="1611671"/>
            <a:ext cx="7009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يتعرف المتعلم على الصوت الطويل (المد بالألف و المد بالواو المد بالياء  ) لحرف ث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20814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FA0EAE-E087-4A17-B8F5-6A5F0B689F0B}"/>
              </a:ext>
            </a:extLst>
          </p:cNvPr>
          <p:cNvSpPr/>
          <p:nvPr/>
        </p:nvSpPr>
        <p:spPr>
          <a:xfrm>
            <a:off x="1276539" y="552261"/>
            <a:ext cx="360327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tx1"/>
                </a:solidFill>
              </a:rPr>
              <a:t>قصة قصيرة كانت الفتحة</a:t>
            </a:r>
          </a:p>
          <a:p>
            <a:pPr algn="r"/>
            <a:r>
              <a:rPr lang="ar-AE" b="1" dirty="0">
                <a:solidFill>
                  <a:schemeClr val="tx1"/>
                </a:solidFill>
              </a:rPr>
              <a:t>قصيرة عندما شربت الحليب أصبحت طويلة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up of Milk Clipart Free PNG Image｜Illustoon">
            <a:extLst>
              <a:ext uri="{FF2B5EF4-FFF2-40B4-BE49-F238E27FC236}">
                <a16:creationId xmlns:a16="http://schemas.microsoft.com/office/drawing/2014/main" id="{787CE6E6-A841-4A6E-9DC1-A00F27E8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47" y="1009461"/>
            <a:ext cx="6913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042FAF12-E513-4FFB-98B2-ACF846FBFF32}"/>
              </a:ext>
            </a:extLst>
          </p:cNvPr>
          <p:cNvSpPr/>
          <p:nvPr/>
        </p:nvSpPr>
        <p:spPr>
          <a:xfrm>
            <a:off x="5505276" y="1663916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ثـ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7C23BBA9-60F1-4F25-8112-C31364D0915D}"/>
              </a:ext>
            </a:extLst>
          </p:cNvPr>
          <p:cNvSpPr/>
          <p:nvPr/>
        </p:nvSpPr>
        <p:spPr>
          <a:xfrm>
            <a:off x="1934068" y="2536511"/>
            <a:ext cx="177644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ـا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03A94-4900-44A6-B538-2024C22CF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6" t="38515" r="56263" b="48608"/>
          <a:stretch/>
        </p:blipFill>
        <p:spPr>
          <a:xfrm>
            <a:off x="5605560" y="296511"/>
            <a:ext cx="19844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1632 3.7037E-6 C -0.16841 3.7037E-6 -0.23247 0.03495 -0.23247 0.06342 L -0.23247 0.1268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توجيهات و قوانين التعلم عن بعد بطاقات ملونه للاطفال">
            <a:extLst>
              <a:ext uri="{FF2B5EF4-FFF2-40B4-BE49-F238E27FC236}">
                <a16:creationId xmlns:a16="http://schemas.microsoft.com/office/drawing/2014/main" id="{59101FA7-EE08-4865-AE6F-5861527CA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5" y="605323"/>
            <a:ext cx="851884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725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FA0EAE-E087-4A17-B8F5-6A5F0B689F0B}"/>
              </a:ext>
            </a:extLst>
          </p:cNvPr>
          <p:cNvSpPr/>
          <p:nvPr/>
        </p:nvSpPr>
        <p:spPr>
          <a:xfrm>
            <a:off x="1276539" y="552261"/>
            <a:ext cx="360327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tx1"/>
                </a:solidFill>
              </a:rPr>
              <a:t>قصة قصيرة كانت الضمة قصيرة عندما شربت الحليب أصبحت طويلة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up of Milk Clipart Free PNG Image｜Illustoon">
            <a:extLst>
              <a:ext uri="{FF2B5EF4-FFF2-40B4-BE49-F238E27FC236}">
                <a16:creationId xmlns:a16="http://schemas.microsoft.com/office/drawing/2014/main" id="{787CE6E6-A841-4A6E-9DC1-A00F27E8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47" y="1009461"/>
            <a:ext cx="6913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042FAF12-E513-4FFB-98B2-ACF846FBFF32}"/>
              </a:ext>
            </a:extLst>
          </p:cNvPr>
          <p:cNvSpPr/>
          <p:nvPr/>
        </p:nvSpPr>
        <p:spPr>
          <a:xfrm>
            <a:off x="5505276" y="1663916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ثـ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7C23BBA9-60F1-4F25-8112-C31364D0915D}"/>
              </a:ext>
            </a:extLst>
          </p:cNvPr>
          <p:cNvSpPr/>
          <p:nvPr/>
        </p:nvSpPr>
        <p:spPr>
          <a:xfrm>
            <a:off x="1899603" y="2490331"/>
            <a:ext cx="184537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و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B8F90-1471-4394-9113-F99DF1873E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3004" r="39010" b="41507"/>
          <a:stretch/>
        </p:blipFill>
        <p:spPr>
          <a:xfrm>
            <a:off x="5771696" y="778186"/>
            <a:ext cx="1736835" cy="13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1632 3.7037E-6 C -0.16841 3.7037E-6 -0.23247 0.03495 -0.23247 0.06342 L -0.23247 0.126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FA0EAE-E087-4A17-B8F5-6A5F0B689F0B}"/>
              </a:ext>
            </a:extLst>
          </p:cNvPr>
          <p:cNvSpPr/>
          <p:nvPr/>
        </p:nvSpPr>
        <p:spPr>
          <a:xfrm>
            <a:off x="1276539" y="552261"/>
            <a:ext cx="3603279" cy="1828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AE" b="1" dirty="0">
                <a:solidFill>
                  <a:schemeClr val="tx1"/>
                </a:solidFill>
              </a:rPr>
              <a:t>قصة قصيرة كانت الضمة قصيرة عندما شربت الحليب أصبحت طويلة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up of Milk Clipart Free PNG Image｜Illustoon">
            <a:extLst>
              <a:ext uri="{FF2B5EF4-FFF2-40B4-BE49-F238E27FC236}">
                <a16:creationId xmlns:a16="http://schemas.microsoft.com/office/drawing/2014/main" id="{787CE6E6-A841-4A6E-9DC1-A00F27E8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47" y="1009461"/>
            <a:ext cx="6913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2">
            <a:extLst>
              <a:ext uri="{FF2B5EF4-FFF2-40B4-BE49-F238E27FC236}">
                <a16:creationId xmlns:a16="http://schemas.microsoft.com/office/drawing/2014/main" id="{042FAF12-E513-4FFB-98B2-ACF846FBFF32}"/>
              </a:ext>
            </a:extLst>
          </p:cNvPr>
          <p:cNvSpPr/>
          <p:nvPr/>
        </p:nvSpPr>
        <p:spPr>
          <a:xfrm>
            <a:off x="5505276" y="1663916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ثـ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7C23BBA9-60F1-4F25-8112-C31364D0915D}"/>
              </a:ext>
            </a:extLst>
          </p:cNvPr>
          <p:cNvSpPr/>
          <p:nvPr/>
        </p:nvSpPr>
        <p:spPr>
          <a:xfrm>
            <a:off x="1690127" y="2522604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يـ</a:t>
            </a:r>
            <a:endParaRPr lang="ar-SA" sz="287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0FC06-4309-4B25-8962-BD0ABF149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6" t="41678" r="56263" b="51430"/>
          <a:stretch/>
        </p:blipFill>
        <p:spPr>
          <a:xfrm>
            <a:off x="5469380" y="4989688"/>
            <a:ext cx="1984493" cy="9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1632 3.7037E-6 C -0.16841 3.7037E-6 -0.23247 0.03495 -0.23247 0.06342 L -0.23247 0.126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1">
            <a:extLst>
              <a:ext uri="{FF2B5EF4-FFF2-40B4-BE49-F238E27FC236}">
                <a16:creationId xmlns:a16="http://schemas.microsoft.com/office/drawing/2014/main" id="{4BBEA8EC-23D8-4967-B5BA-7CB668FF8C72}"/>
              </a:ext>
            </a:extLst>
          </p:cNvPr>
          <p:cNvSpPr/>
          <p:nvPr/>
        </p:nvSpPr>
        <p:spPr>
          <a:xfrm>
            <a:off x="6999306" y="767996"/>
            <a:ext cx="8771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ثَـ</a:t>
            </a:r>
            <a:endParaRPr lang="ar-SA" sz="11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19" name="رابط كسهم مستقيم 3">
            <a:extLst>
              <a:ext uri="{FF2B5EF4-FFF2-40B4-BE49-F238E27FC236}">
                <a16:creationId xmlns:a16="http://schemas.microsoft.com/office/drawing/2014/main" id="{9E5CC917-EEFF-480B-AE22-183C69C3FEE8}"/>
              </a:ext>
            </a:extLst>
          </p:cNvPr>
          <p:cNvCxnSpPr/>
          <p:nvPr/>
        </p:nvCxnSpPr>
        <p:spPr>
          <a:xfrm flipH="1">
            <a:off x="4828004" y="1905606"/>
            <a:ext cx="1944216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مستطيل 5">
            <a:extLst>
              <a:ext uri="{FF2B5EF4-FFF2-40B4-BE49-F238E27FC236}">
                <a16:creationId xmlns:a16="http://schemas.microsoft.com/office/drawing/2014/main" id="{4280D02E-67EC-4753-9C29-9FE206CC603F}"/>
              </a:ext>
            </a:extLst>
          </p:cNvPr>
          <p:cNvSpPr/>
          <p:nvPr/>
        </p:nvSpPr>
        <p:spPr>
          <a:xfrm>
            <a:off x="3301364" y="767996"/>
            <a:ext cx="122341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</a:t>
            </a:r>
            <a:r>
              <a:rPr lang="ar-AE" sz="115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ـا</a:t>
            </a:r>
            <a:endParaRPr lang="ar-SA" sz="11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مستطيل 1">
            <a:extLst>
              <a:ext uri="{FF2B5EF4-FFF2-40B4-BE49-F238E27FC236}">
                <a16:creationId xmlns:a16="http://schemas.microsoft.com/office/drawing/2014/main" id="{0E419EE9-9372-4A8B-9220-AAA2EE9E649B}"/>
              </a:ext>
            </a:extLst>
          </p:cNvPr>
          <p:cNvSpPr/>
          <p:nvPr/>
        </p:nvSpPr>
        <p:spPr>
          <a:xfrm>
            <a:off x="6999306" y="2789650"/>
            <a:ext cx="8771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ثُـ</a:t>
            </a:r>
            <a:endParaRPr lang="ar-SA" sz="11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2" name="رابط كسهم مستقيم 3">
            <a:extLst>
              <a:ext uri="{FF2B5EF4-FFF2-40B4-BE49-F238E27FC236}">
                <a16:creationId xmlns:a16="http://schemas.microsoft.com/office/drawing/2014/main" id="{0601806D-6015-45A8-8CB7-0EF62E7498C2}"/>
              </a:ext>
            </a:extLst>
          </p:cNvPr>
          <p:cNvCxnSpPr/>
          <p:nvPr/>
        </p:nvCxnSpPr>
        <p:spPr>
          <a:xfrm flipH="1">
            <a:off x="4828004" y="3951966"/>
            <a:ext cx="1944216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مستطيل 5">
            <a:extLst>
              <a:ext uri="{FF2B5EF4-FFF2-40B4-BE49-F238E27FC236}">
                <a16:creationId xmlns:a16="http://schemas.microsoft.com/office/drawing/2014/main" id="{B69AEE11-11C6-440B-9323-A5695491AE94}"/>
              </a:ext>
            </a:extLst>
          </p:cNvPr>
          <p:cNvSpPr/>
          <p:nvPr/>
        </p:nvSpPr>
        <p:spPr>
          <a:xfrm>
            <a:off x="3172051" y="2789650"/>
            <a:ext cx="154241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</a:t>
            </a:r>
            <a:r>
              <a:rPr lang="ar-AE" sz="11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ـو</a:t>
            </a:r>
            <a:endParaRPr lang="ar-SA" sz="11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مستطيل 1">
            <a:extLst>
              <a:ext uri="{FF2B5EF4-FFF2-40B4-BE49-F238E27FC236}">
                <a16:creationId xmlns:a16="http://schemas.microsoft.com/office/drawing/2014/main" id="{E2F30BDC-C955-4E6F-B59E-562946EB24D8}"/>
              </a:ext>
            </a:extLst>
          </p:cNvPr>
          <p:cNvSpPr/>
          <p:nvPr/>
        </p:nvSpPr>
        <p:spPr>
          <a:xfrm>
            <a:off x="6947104" y="4408952"/>
            <a:ext cx="114165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115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ثِ</a:t>
            </a:r>
            <a:endParaRPr lang="ar-SA" sz="115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cxnSp>
        <p:nvCxnSpPr>
          <p:cNvPr id="25" name="رابط كسهم مستقيم 3">
            <a:extLst>
              <a:ext uri="{FF2B5EF4-FFF2-40B4-BE49-F238E27FC236}">
                <a16:creationId xmlns:a16="http://schemas.microsoft.com/office/drawing/2014/main" id="{DFC13796-DD6A-41DE-9E9B-092DA152686A}"/>
              </a:ext>
            </a:extLst>
          </p:cNvPr>
          <p:cNvCxnSpPr/>
          <p:nvPr/>
        </p:nvCxnSpPr>
        <p:spPr>
          <a:xfrm flipH="1">
            <a:off x="4922842" y="5487095"/>
            <a:ext cx="1944216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مستطيل 5">
            <a:extLst>
              <a:ext uri="{FF2B5EF4-FFF2-40B4-BE49-F238E27FC236}">
                <a16:creationId xmlns:a16="http://schemas.microsoft.com/office/drawing/2014/main" id="{4CE4E194-DEBF-41B1-A9A4-85AB95382355}"/>
              </a:ext>
            </a:extLst>
          </p:cNvPr>
          <p:cNvSpPr/>
          <p:nvPr/>
        </p:nvSpPr>
        <p:spPr>
          <a:xfrm>
            <a:off x="3128826" y="4436302"/>
            <a:ext cx="14734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</a:t>
            </a:r>
            <a:r>
              <a:rPr lang="ar-AE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ـي</a:t>
            </a:r>
            <a:endParaRPr lang="ar-SA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7" name="مستطيل 5">
            <a:extLst>
              <a:ext uri="{FF2B5EF4-FFF2-40B4-BE49-F238E27FC236}">
                <a16:creationId xmlns:a16="http://schemas.microsoft.com/office/drawing/2014/main" id="{8B5A40C5-5E51-4E98-8F5B-64A0C00EBD39}"/>
              </a:ext>
            </a:extLst>
          </p:cNvPr>
          <p:cNvSpPr/>
          <p:nvPr/>
        </p:nvSpPr>
        <p:spPr>
          <a:xfrm>
            <a:off x="1328635" y="4555146"/>
            <a:ext cx="13420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ث</a:t>
            </a:r>
            <a:r>
              <a:rPr lang="ar-AE" sz="9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ـي</a:t>
            </a:r>
            <a:r>
              <a:rPr lang="ar-AE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ـ</a:t>
            </a:r>
            <a:endParaRPr lang="ar-SA" sz="9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648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C7BA3-C429-462F-9FAB-12B18B24007A}"/>
              </a:ext>
            </a:extLst>
          </p:cNvPr>
          <p:cNvSpPr/>
          <p:nvPr/>
        </p:nvSpPr>
        <p:spPr>
          <a:xfrm>
            <a:off x="2676328" y="742791"/>
            <a:ext cx="5543041" cy="548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Akhbar MT" pitchFamily="2" charset="-78"/>
              </a:rPr>
              <a:t>أستمع و أميز الصوت الطويل من القصير لحرف ث</a:t>
            </a:r>
            <a:endParaRPr lang="en-US" sz="4800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4CAE2-0CF9-465D-960B-7DB11B921288}"/>
              </a:ext>
            </a:extLst>
          </p:cNvPr>
          <p:cNvSpPr txBox="1"/>
          <p:nvPr/>
        </p:nvSpPr>
        <p:spPr>
          <a:xfrm>
            <a:off x="4763294" y="3159412"/>
            <a:ext cx="3564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ــمَـرٌ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8E65-FD2B-4512-8D06-85A637EDDEFE}"/>
              </a:ext>
            </a:extLst>
          </p:cNvPr>
          <p:cNvSpPr txBox="1"/>
          <p:nvPr/>
        </p:nvSpPr>
        <p:spPr>
          <a:xfrm>
            <a:off x="6501464" y="3159412"/>
            <a:ext cx="2459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FF0000"/>
                </a:solidFill>
              </a:rPr>
              <a:t>ثَـ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9429-10BD-48C9-862B-A281C2D420DA}"/>
              </a:ext>
            </a:extLst>
          </p:cNvPr>
          <p:cNvSpPr txBox="1"/>
          <p:nvPr/>
        </p:nvSpPr>
        <p:spPr>
          <a:xfrm>
            <a:off x="2193460" y="3159412"/>
            <a:ext cx="22926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 err="1">
                <a:solidFill>
                  <a:srgbClr val="FF0000"/>
                </a:solidFill>
              </a:rPr>
              <a:t>ثا</a:t>
            </a:r>
            <a:endParaRPr lang="en-US" sz="11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699F09-234B-409F-8629-70F751264DBB}"/>
              </a:ext>
            </a:extLst>
          </p:cNvPr>
          <p:cNvSpPr txBox="1"/>
          <p:nvPr/>
        </p:nvSpPr>
        <p:spPr>
          <a:xfrm>
            <a:off x="1217478" y="3146248"/>
            <a:ext cx="27928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1500" b="1" dirty="0"/>
              <a:t>أَ  ثٌ</a:t>
            </a:r>
            <a:endParaRPr lang="en-US" sz="115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FB1C1-6353-47EA-9AAF-BF7611C64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75" y="1658611"/>
            <a:ext cx="2700649" cy="1383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1826F8-860E-453E-B053-58BBA9449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007" y="1407930"/>
            <a:ext cx="2365087" cy="165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07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3.88889E-6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C7BA3-C429-462F-9FAB-12B18B24007A}"/>
              </a:ext>
            </a:extLst>
          </p:cNvPr>
          <p:cNvSpPr/>
          <p:nvPr/>
        </p:nvSpPr>
        <p:spPr>
          <a:xfrm>
            <a:off x="2511162" y="567471"/>
            <a:ext cx="5684850" cy="597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Akhbar MT" pitchFamily="2" charset="-78"/>
              </a:rPr>
              <a:t>أستمع و أميز الصوت الطويل من القصير لحرف ث</a:t>
            </a:r>
            <a:endParaRPr lang="en-US" sz="4800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4CAE2-0CF9-465D-960B-7DB11B921288}"/>
              </a:ext>
            </a:extLst>
          </p:cNvPr>
          <p:cNvSpPr txBox="1"/>
          <p:nvPr/>
        </p:nvSpPr>
        <p:spPr>
          <a:xfrm>
            <a:off x="4618012" y="3139125"/>
            <a:ext cx="3695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ــلوجٌ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8E65-FD2B-4512-8D06-85A637EDDEFE}"/>
              </a:ext>
            </a:extLst>
          </p:cNvPr>
          <p:cNvSpPr txBox="1"/>
          <p:nvPr/>
        </p:nvSpPr>
        <p:spPr>
          <a:xfrm>
            <a:off x="6650520" y="3139125"/>
            <a:ext cx="2751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FF0000"/>
                </a:solidFill>
              </a:rPr>
              <a:t>ثُـ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9429-10BD-48C9-862B-A281C2D420DA}"/>
              </a:ext>
            </a:extLst>
          </p:cNvPr>
          <p:cNvSpPr txBox="1"/>
          <p:nvPr/>
        </p:nvSpPr>
        <p:spPr>
          <a:xfrm>
            <a:off x="1606572" y="3049256"/>
            <a:ext cx="262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مٌ</a:t>
            </a:r>
            <a:endParaRPr lang="en-US" sz="9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964575-6F81-4781-8421-D05B7AE8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22" y="1308070"/>
            <a:ext cx="3284400" cy="166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7634D-EE8F-4BE8-AB5A-F1D80DD4A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8"/>
          <a:stretch/>
        </p:blipFill>
        <p:spPr>
          <a:xfrm>
            <a:off x="1586940" y="1308070"/>
            <a:ext cx="2181287" cy="19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225F5-9450-4B7D-954F-AA5A3E3477C2}"/>
              </a:ext>
            </a:extLst>
          </p:cNvPr>
          <p:cNvSpPr txBox="1"/>
          <p:nvPr/>
        </p:nvSpPr>
        <p:spPr>
          <a:xfrm>
            <a:off x="1993202" y="3218711"/>
            <a:ext cx="262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FF0000"/>
                </a:solidFill>
              </a:rPr>
              <a:t>ثو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9924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7.40741E-7 L 0.00035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1.66667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C7BA3-C429-462F-9FAB-12B18B24007A}"/>
              </a:ext>
            </a:extLst>
          </p:cNvPr>
          <p:cNvSpPr/>
          <p:nvPr/>
        </p:nvSpPr>
        <p:spPr>
          <a:xfrm>
            <a:off x="2348918" y="668173"/>
            <a:ext cx="5746458" cy="50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Akhbar MT" pitchFamily="2" charset="-78"/>
              </a:rPr>
              <a:t>أستمع و أميز الصوت الطويل من القصير لحرف ث</a:t>
            </a:r>
            <a:endParaRPr lang="en-US" sz="4800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4CAE2-0CF9-465D-960B-7DB11B921288}"/>
              </a:ext>
            </a:extLst>
          </p:cNvPr>
          <p:cNvSpPr txBox="1"/>
          <p:nvPr/>
        </p:nvSpPr>
        <p:spPr>
          <a:xfrm>
            <a:off x="5073665" y="3006436"/>
            <a:ext cx="3695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</a:t>
            </a:r>
            <a:r>
              <a:rPr lang="ar-AE" sz="9600" b="1" dirty="0" err="1"/>
              <a:t>يابٌ</a:t>
            </a:r>
            <a:endParaRPr lang="en-US" sz="9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8E65-FD2B-4512-8D06-85A637EDDEFE}"/>
              </a:ext>
            </a:extLst>
          </p:cNvPr>
          <p:cNvSpPr txBox="1"/>
          <p:nvPr/>
        </p:nvSpPr>
        <p:spPr>
          <a:xfrm>
            <a:off x="6650230" y="3007170"/>
            <a:ext cx="1170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>
                <a:solidFill>
                  <a:srgbClr val="FF0000"/>
                </a:solidFill>
              </a:rPr>
              <a:t>ثِـ</a:t>
            </a:r>
            <a:endParaRPr lang="en-US" sz="9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9429-10BD-48C9-862B-A281C2D420DA}"/>
              </a:ext>
            </a:extLst>
          </p:cNvPr>
          <p:cNvSpPr txBox="1"/>
          <p:nvPr/>
        </p:nvSpPr>
        <p:spPr>
          <a:xfrm>
            <a:off x="2232822" y="3016210"/>
            <a:ext cx="262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 err="1">
                <a:solidFill>
                  <a:srgbClr val="FF0000"/>
                </a:solidFill>
              </a:rPr>
              <a:t>ثي</a:t>
            </a:r>
            <a:r>
              <a:rPr lang="ar-AE" sz="9600" b="1" dirty="0">
                <a:solidFill>
                  <a:srgbClr val="FF0000"/>
                </a:solidFill>
              </a:rPr>
              <a:t>ـ  </a:t>
            </a:r>
            <a:endParaRPr lang="en-US" sz="9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75493-D5B5-4D47-8ED0-74512293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43" y="1520400"/>
            <a:ext cx="7066282" cy="157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6436AD-0FD3-44A5-87B6-786B3D9A56C3}"/>
              </a:ext>
            </a:extLst>
          </p:cNvPr>
          <p:cNvSpPr txBox="1"/>
          <p:nvPr/>
        </p:nvSpPr>
        <p:spPr>
          <a:xfrm>
            <a:off x="600962" y="3017494"/>
            <a:ext cx="2624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9600" b="1" dirty="0"/>
              <a:t>ــرانٌ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46317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2.22222E-6 L 0.00034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2C7BA3-C429-462F-9FAB-12B18B24007A}"/>
              </a:ext>
            </a:extLst>
          </p:cNvPr>
          <p:cNvSpPr/>
          <p:nvPr/>
        </p:nvSpPr>
        <p:spPr>
          <a:xfrm>
            <a:off x="4009237" y="752837"/>
            <a:ext cx="4175533" cy="6145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Akhbar MT" pitchFamily="2" charset="-78"/>
              </a:rPr>
              <a:t>ركب الـمقطع ثم اقرأ الكلمة :-</a:t>
            </a:r>
            <a:endParaRPr lang="en-US" sz="4800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44DB2A-8E46-4C32-966D-82FBC8DEE3DF}"/>
              </a:ext>
            </a:extLst>
          </p:cNvPr>
          <p:cNvSpPr/>
          <p:nvPr/>
        </p:nvSpPr>
        <p:spPr>
          <a:xfrm>
            <a:off x="6182686" y="2399493"/>
            <a:ext cx="1786153" cy="176029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dirty="0" err="1">
                <a:solidFill>
                  <a:schemeClr val="tx1"/>
                </a:solidFill>
              </a:rPr>
              <a:t>ثــا</a:t>
            </a:r>
            <a:r>
              <a:rPr lang="ar-AE" sz="7200" dirty="0">
                <a:solidFill>
                  <a:schemeClr val="tx1"/>
                </a:solidFill>
              </a:rPr>
              <a:t> </a:t>
            </a:r>
            <a:endParaRPr lang="en-US" sz="72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F13E6D-F931-46F2-A57F-77F65028512A}"/>
              </a:ext>
            </a:extLst>
          </p:cNvPr>
          <p:cNvCxnSpPr>
            <a:cxnSpLocks/>
          </p:cNvCxnSpPr>
          <p:nvPr/>
        </p:nvCxnSpPr>
        <p:spPr>
          <a:xfrm flipH="1" flipV="1">
            <a:off x="4387443" y="2506695"/>
            <a:ext cx="1838943" cy="8124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1E2A04-6227-4AC1-B9A4-047FDF196FBE}"/>
              </a:ext>
            </a:extLst>
          </p:cNvPr>
          <p:cNvCxnSpPr>
            <a:cxnSpLocks/>
            <a:endCxn id="19" idx="6"/>
          </p:cNvCxnSpPr>
          <p:nvPr/>
        </p:nvCxnSpPr>
        <p:spPr>
          <a:xfrm flipH="1">
            <a:off x="4798487" y="3319109"/>
            <a:ext cx="1400462" cy="1300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88A2A9C-75F8-46F0-9CEB-D1377AAB1F8C}"/>
              </a:ext>
            </a:extLst>
          </p:cNvPr>
          <p:cNvSpPr/>
          <p:nvPr/>
        </p:nvSpPr>
        <p:spPr>
          <a:xfrm>
            <a:off x="3494190" y="1806187"/>
            <a:ext cx="1198926" cy="110191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AE" sz="6600" dirty="0">
              <a:solidFill>
                <a:schemeClr val="tx1"/>
              </a:solidFill>
            </a:endParaRPr>
          </a:p>
          <a:p>
            <a:pPr algn="ctr"/>
            <a:r>
              <a:rPr lang="ar-AE" sz="6600" dirty="0">
                <a:solidFill>
                  <a:schemeClr val="tx1"/>
                </a:solidFill>
              </a:rPr>
              <a:t>بَ </a:t>
            </a:r>
            <a:endParaRPr lang="en-US" sz="66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8794F5-82F0-455C-AA97-EA2BA8A40F88}"/>
              </a:ext>
            </a:extLst>
          </p:cNvPr>
          <p:cNvSpPr/>
          <p:nvPr/>
        </p:nvSpPr>
        <p:spPr>
          <a:xfrm>
            <a:off x="3599561" y="4068580"/>
            <a:ext cx="1198926" cy="110191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dirty="0">
                <a:solidFill>
                  <a:schemeClr val="tx1"/>
                </a:solidFill>
              </a:rPr>
              <a:t>رَ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2F5051-74B3-455B-B9E8-E63212A64033}"/>
              </a:ext>
            </a:extLst>
          </p:cNvPr>
          <p:cNvSpPr/>
          <p:nvPr/>
        </p:nvSpPr>
        <p:spPr>
          <a:xfrm>
            <a:off x="1703650" y="1971170"/>
            <a:ext cx="1602297" cy="771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ثابَ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58D194-5DFA-4CE5-8D79-A5F6E83CB435}"/>
              </a:ext>
            </a:extLst>
          </p:cNvPr>
          <p:cNvSpPr/>
          <p:nvPr/>
        </p:nvSpPr>
        <p:spPr>
          <a:xfrm>
            <a:off x="1703651" y="4233563"/>
            <a:ext cx="1602297" cy="7719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ثارَ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1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73AF54-C83A-4946-8552-72C25ADED949}"/>
              </a:ext>
            </a:extLst>
          </p:cNvPr>
          <p:cNvSpPr txBox="1"/>
          <p:nvPr/>
        </p:nvSpPr>
        <p:spPr>
          <a:xfrm>
            <a:off x="1570181" y="2705725"/>
            <a:ext cx="2568634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cs typeface="(AH) Manal Black" pitchFamily="2" charset="-78"/>
              </a:rPr>
              <a:t>حل أسئلة الكتاب </a:t>
            </a:r>
            <a:endParaRPr lang="en-US" sz="4400" dirty="0">
              <a:cs typeface="(AH) Manal Black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5FC9202-AD46-4C74-847E-89AF4EE82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75" t="23215" r="44818" b="59398"/>
          <a:stretch/>
        </p:blipFill>
        <p:spPr>
          <a:xfrm>
            <a:off x="4885976" y="2003633"/>
            <a:ext cx="2051776" cy="2693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569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7805C-9DB9-4036-8599-0617FA381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06" y="1335372"/>
            <a:ext cx="7102988" cy="444464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15253-3EB2-4E64-93D1-E57FA3FE18A1}"/>
              </a:ext>
            </a:extLst>
          </p:cNvPr>
          <p:cNvCxnSpPr/>
          <p:nvPr/>
        </p:nvCxnSpPr>
        <p:spPr>
          <a:xfrm flipH="1">
            <a:off x="7262969" y="2232002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137682-D50A-47B2-8BB6-B28041C5BB33}"/>
              </a:ext>
            </a:extLst>
          </p:cNvPr>
          <p:cNvCxnSpPr/>
          <p:nvPr/>
        </p:nvCxnSpPr>
        <p:spPr>
          <a:xfrm flipH="1">
            <a:off x="7262968" y="5095865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618585-1119-4D11-94A4-4E284E006A99}"/>
              </a:ext>
            </a:extLst>
          </p:cNvPr>
          <p:cNvCxnSpPr/>
          <p:nvPr/>
        </p:nvCxnSpPr>
        <p:spPr>
          <a:xfrm flipH="1">
            <a:off x="4571999" y="2232002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B7365E-0618-41DA-85B4-F40E997698BC}"/>
              </a:ext>
            </a:extLst>
          </p:cNvPr>
          <p:cNvCxnSpPr/>
          <p:nvPr/>
        </p:nvCxnSpPr>
        <p:spPr>
          <a:xfrm flipH="1">
            <a:off x="4675331" y="2890813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21B64AF-2049-41BC-8228-902A59C02FD4}"/>
              </a:ext>
            </a:extLst>
          </p:cNvPr>
          <p:cNvCxnSpPr/>
          <p:nvPr/>
        </p:nvCxnSpPr>
        <p:spPr>
          <a:xfrm flipH="1">
            <a:off x="2434993" y="4368628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30E3F8-4F30-4B91-961D-997607EDA34B}"/>
              </a:ext>
            </a:extLst>
          </p:cNvPr>
          <p:cNvCxnSpPr/>
          <p:nvPr/>
        </p:nvCxnSpPr>
        <p:spPr>
          <a:xfrm flipH="1">
            <a:off x="2561741" y="5108002"/>
            <a:ext cx="44334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6422628-4471-4B98-8D4E-F5A76D893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75" y="592038"/>
            <a:ext cx="6791049" cy="7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D3018-4514-4565-91DB-FE9376CA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127" y="939567"/>
            <a:ext cx="7071749" cy="501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2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يروس كورونا - 7 خطوات للوقاية من انتشار الفيروس">
            <a:hlinkClick r:id="" action="ppaction://media"/>
            <a:extLst>
              <a:ext uri="{FF2B5EF4-FFF2-40B4-BE49-F238E27FC236}">
                <a16:creationId xmlns:a16="http://schemas.microsoft.com/office/drawing/2014/main" id="{88CE8BC9-0F4C-4EF0-8AB7-8890D0146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394" y="117446"/>
            <a:ext cx="8286497" cy="61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A6092-2BDE-43EF-8FDE-AF07338B8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3" y="865829"/>
            <a:ext cx="6853806" cy="49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74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x, drawing, refrigerator&#10;&#10;Description automatically generated">
            <a:extLst>
              <a:ext uri="{FF2B5EF4-FFF2-40B4-BE49-F238E27FC236}">
                <a16:creationId xmlns:a16="http://schemas.microsoft.com/office/drawing/2014/main" id="{47B563E3-66CB-4448-9057-A85FCA38F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91"/>
            <a:ext cx="9043332" cy="66944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4406DA-DCB9-4D47-A3AD-3B7B463E3B65}"/>
              </a:ext>
            </a:extLst>
          </p:cNvPr>
          <p:cNvSpPr/>
          <p:nvPr/>
        </p:nvSpPr>
        <p:spPr>
          <a:xfrm>
            <a:off x="687896" y="528506"/>
            <a:ext cx="1174459" cy="1333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غلق الدرس 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D8F3D9-29A2-42F2-9CF7-BC7524CD7E6E}"/>
              </a:ext>
            </a:extLst>
          </p:cNvPr>
          <p:cNvSpPr/>
          <p:nvPr/>
        </p:nvSpPr>
        <p:spPr>
          <a:xfrm>
            <a:off x="4740585" y="698383"/>
            <a:ext cx="2041914" cy="27306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/>
              <a:t>كلمة تبدأ بالصوت القصير لحرف ث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88592A-16E7-4E3F-834B-4A212774FA26}"/>
              </a:ext>
            </a:extLst>
          </p:cNvPr>
          <p:cNvSpPr/>
          <p:nvPr/>
        </p:nvSpPr>
        <p:spPr>
          <a:xfrm>
            <a:off x="2479752" y="2182186"/>
            <a:ext cx="2041914" cy="249362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/>
              <a:t>كلمة تبدأ بالصوت الطويل لحرف ث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5201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F68CD-459F-42DD-87F0-89757B7D8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9" t="16931" r="16881" b="11305"/>
          <a:stretch/>
        </p:blipFill>
        <p:spPr>
          <a:xfrm>
            <a:off x="1233182" y="388259"/>
            <a:ext cx="7176856" cy="55595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829FF-209B-4E78-9475-DADB49F346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151002" y="2923077"/>
            <a:ext cx="2811657" cy="3750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468476-BF57-4F7F-A3D7-2F2AA44956D4}"/>
              </a:ext>
            </a:extLst>
          </p:cNvPr>
          <p:cNvSpPr/>
          <p:nvPr/>
        </p:nvSpPr>
        <p:spPr>
          <a:xfrm>
            <a:off x="2637228" y="3045127"/>
            <a:ext cx="4157855" cy="4796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/>
              <a:t>نفذ التدريبات الخاصة بالتجريد في كتاب «أدرس في البيت » </a:t>
            </a:r>
            <a:r>
              <a:rPr lang="ar-AE" sz="3200"/>
              <a:t>حرف ث</a:t>
            </a:r>
            <a:endParaRPr lang="ar-AE" sz="3200" dirty="0"/>
          </a:p>
          <a:p>
            <a:pPr algn="ctr"/>
            <a:r>
              <a:rPr lang="ar-AE" sz="3200" dirty="0"/>
              <a:t>و تذكر سنبدأ الحصة القادمة بقراءة النص تدرب جيدا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8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0C84AE-E6A4-4D60-97B1-B5BEAB064DFC}"/>
              </a:ext>
            </a:extLst>
          </p:cNvPr>
          <p:cNvSpPr txBox="1"/>
          <p:nvPr/>
        </p:nvSpPr>
        <p:spPr>
          <a:xfrm>
            <a:off x="1912690" y="427839"/>
            <a:ext cx="488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بسم الله الرحمن الرحيـم </a:t>
            </a:r>
            <a:endParaRPr lang="en-US" sz="44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3DDA1-1346-478D-8DCE-B381A20F89DF}"/>
              </a:ext>
            </a:extLst>
          </p:cNvPr>
          <p:cNvSpPr txBox="1"/>
          <p:nvPr/>
        </p:nvSpPr>
        <p:spPr>
          <a:xfrm>
            <a:off x="5590310" y="1117134"/>
            <a:ext cx="2900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اليوم :الخميس</a:t>
            </a:r>
            <a:endParaRPr lang="en-US" sz="28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23C6F-A8F8-4A96-A666-4A23FCDAD8FE}"/>
              </a:ext>
            </a:extLst>
          </p:cNvPr>
          <p:cNvSpPr txBox="1"/>
          <p:nvPr/>
        </p:nvSpPr>
        <p:spPr>
          <a:xfrm>
            <a:off x="736835" y="1131286"/>
            <a:ext cx="4532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التاريخ :</a:t>
            </a:r>
            <a:r>
              <a:rPr lang="ar-AE" sz="28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24/9/2020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38EE0-BE54-4D1F-BAC1-4F7802CA3976}"/>
              </a:ext>
            </a:extLst>
          </p:cNvPr>
          <p:cNvSpPr txBox="1"/>
          <p:nvPr/>
        </p:nvSpPr>
        <p:spPr>
          <a:xfrm>
            <a:off x="6400798" y="5956184"/>
            <a:ext cx="2374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200" dirty="0"/>
              <a:t>دائما نسأل الطلاب عن اليوم و التاريخ 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3DDA3-8B5C-4E4E-81A5-775F5232AE2E}"/>
              </a:ext>
            </a:extLst>
          </p:cNvPr>
          <p:cNvSpPr txBox="1"/>
          <p:nvPr/>
        </p:nvSpPr>
        <p:spPr>
          <a:xfrm>
            <a:off x="5880683" y="2241678"/>
            <a:ext cx="25264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المادة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937C7-EBF7-42A2-B01A-6B049D786314}"/>
              </a:ext>
            </a:extLst>
          </p:cNvPr>
          <p:cNvSpPr txBox="1"/>
          <p:nvPr/>
        </p:nvSpPr>
        <p:spPr>
          <a:xfrm>
            <a:off x="3008853" y="2303133"/>
            <a:ext cx="3786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اللغة العربية</a:t>
            </a:r>
            <a:endParaRPr lang="en-US" sz="3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1557B2-4E2E-4D6F-AF0F-8091C22CEA18}"/>
              </a:ext>
            </a:extLst>
          </p:cNvPr>
          <p:cNvSpPr txBox="1"/>
          <p:nvPr/>
        </p:nvSpPr>
        <p:spPr>
          <a:xfrm>
            <a:off x="5780015" y="3459714"/>
            <a:ext cx="3036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الحصة :</a:t>
            </a:r>
            <a:r>
              <a:rPr lang="ar-AE" sz="36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3600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5CDEA-328E-4D64-87FD-5E852B41274A}"/>
              </a:ext>
            </a:extLst>
          </p:cNvPr>
          <p:cNvSpPr txBox="1"/>
          <p:nvPr/>
        </p:nvSpPr>
        <p:spPr>
          <a:xfrm>
            <a:off x="2499919" y="3751423"/>
            <a:ext cx="414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الثالثة "التجريد الشفوي "</a:t>
            </a:r>
            <a:endParaRPr lang="en-US" sz="1600" dirty="0">
              <a:solidFill>
                <a:srgbClr val="FFFF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0362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293CB9-BC43-4D17-A7FE-0EDD165BB22F}"/>
              </a:ext>
            </a:extLst>
          </p:cNvPr>
          <p:cNvSpPr txBox="1"/>
          <p:nvPr/>
        </p:nvSpPr>
        <p:spPr>
          <a:xfrm>
            <a:off x="5914239" y="313189"/>
            <a:ext cx="2256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التهيئة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81FF2-1427-47C7-98AC-861503B705D6}"/>
              </a:ext>
            </a:extLst>
          </p:cNvPr>
          <p:cNvSpPr txBox="1"/>
          <p:nvPr/>
        </p:nvSpPr>
        <p:spPr>
          <a:xfrm>
            <a:off x="533400" y="444616"/>
            <a:ext cx="2256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9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التهيئة1</a:t>
            </a:r>
            <a:endParaRPr lang="en-US" sz="9600" b="1" u="sng" dirty="0">
              <a:solidFill>
                <a:srgbClr val="FF0000"/>
              </a:solidFill>
            </a:endParaRPr>
          </a:p>
        </p:txBody>
      </p:sp>
      <p:pic>
        <p:nvPicPr>
          <p:cNvPr id="6" name="videoplayback (5).mp4">
            <a:hlinkClick r:id="" action="ppaction://media"/>
            <a:extLst>
              <a:ext uri="{FF2B5EF4-FFF2-40B4-BE49-F238E27FC236}">
                <a16:creationId xmlns:a16="http://schemas.microsoft.com/office/drawing/2014/main" id="{40158B5D-EF01-40E7-84AD-D2DC45969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9" y="612396"/>
            <a:ext cx="7755826" cy="55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DC85132-A7F7-4E11-A430-2A3394365176}"/>
              </a:ext>
            </a:extLst>
          </p:cNvPr>
          <p:cNvSpPr txBox="1"/>
          <p:nvPr/>
        </p:nvSpPr>
        <p:spPr>
          <a:xfrm>
            <a:off x="3129094" y="145409"/>
            <a:ext cx="4555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96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عنوان الدرس </a:t>
            </a:r>
            <a:endParaRPr lang="en-US" sz="96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F57A8-FE55-4072-A088-214A79F0D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46" y="1715069"/>
            <a:ext cx="3437067" cy="418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CB8A7-7F2E-45C5-93EE-43489A512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0" t="7961" r="29817" b="12773"/>
          <a:stretch/>
        </p:blipFill>
        <p:spPr>
          <a:xfrm>
            <a:off x="914400" y="1715069"/>
            <a:ext cx="3531765" cy="425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895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57A6CF-03BB-4B3A-888F-DFB2F91EE758}"/>
              </a:ext>
            </a:extLst>
          </p:cNvPr>
          <p:cNvSpPr txBox="1"/>
          <p:nvPr/>
        </p:nvSpPr>
        <p:spPr>
          <a:xfrm>
            <a:off x="1904301" y="975919"/>
            <a:ext cx="4555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u="sng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نواتج التعلم </a:t>
            </a:r>
            <a:endParaRPr lang="en-US" sz="6000" b="1" u="sng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18AB1-4615-4809-93A3-24A6F4B673F9}"/>
              </a:ext>
            </a:extLst>
          </p:cNvPr>
          <p:cNvSpPr txBox="1"/>
          <p:nvPr/>
        </p:nvSpPr>
        <p:spPr>
          <a:xfrm>
            <a:off x="1665914" y="2134565"/>
            <a:ext cx="566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1"/>
            <a:r>
              <a:rPr lang="ar-AE" sz="2000" b="1" dirty="0"/>
              <a:t>يميز المتعلم الحركات القصيرة لحرف( ث) و ينطقها نطقا صحيحا </a:t>
            </a:r>
            <a:endParaRPr lang="en-US" sz="7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43935-302A-4948-943D-A4EE8D8A1EE0}"/>
              </a:ext>
            </a:extLst>
          </p:cNvPr>
          <p:cNvSpPr txBox="1"/>
          <p:nvPr/>
        </p:nvSpPr>
        <p:spPr>
          <a:xfrm>
            <a:off x="914400" y="2841251"/>
            <a:ext cx="6655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000" b="1" dirty="0"/>
              <a:t>يعرف المتعلّم اسم حرف ث وترتيبه و أشكاله في مواقعه المختلفة من الكلمة</a:t>
            </a:r>
            <a:endParaRPr lang="en-US" sz="9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D0112B-B5DB-4B98-9FA6-310370DF04EE}"/>
              </a:ext>
            </a:extLst>
          </p:cNvPr>
          <p:cNvSpPr txBox="1"/>
          <p:nvPr/>
        </p:nvSpPr>
        <p:spPr>
          <a:xfrm>
            <a:off x="677222" y="3616640"/>
            <a:ext cx="7009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/>
              <a:t>يتعرف المتعلم على الصوت الطويل (المد بالألف - المد بالواو - المد بالياء   )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16021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A6E55D-8FD3-4B24-9CB0-86408114AEEE}"/>
              </a:ext>
            </a:extLst>
          </p:cNvPr>
          <p:cNvSpPr txBox="1"/>
          <p:nvPr/>
        </p:nvSpPr>
        <p:spPr>
          <a:xfrm>
            <a:off x="258618" y="1924809"/>
            <a:ext cx="8081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/>
              <a:t>يقرأ المتعلّم الكلمات المألوفة والمتكررة قراءة سريعة وصحيحة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11781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348</Words>
  <Application>Microsoft Office PowerPoint</Application>
  <PresentationFormat>عرض على الشاشة (4:3)</PresentationFormat>
  <Paragraphs>98</Paragraphs>
  <Slides>42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8" baseType="lpstr">
      <vt:lpstr>Andalus</vt:lpstr>
      <vt:lpstr>Arabic Typesetting</vt:lpstr>
      <vt:lpstr>Arial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عبد الله الشحي</dc:creator>
  <cp:lastModifiedBy>فاطمة عبد الله الشحي</cp:lastModifiedBy>
  <cp:revision>91</cp:revision>
  <dcterms:created xsi:type="dcterms:W3CDTF">2020-08-30T10:53:36Z</dcterms:created>
  <dcterms:modified xsi:type="dcterms:W3CDTF">2021-09-20T14:57:03Z</dcterms:modified>
</cp:coreProperties>
</file>