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4" r:id="rId2"/>
    <p:sldMasterId id="2147483846" r:id="rId3"/>
    <p:sldMasterId id="2147483870" r:id="rId4"/>
    <p:sldMasterId id="2147483882" r:id="rId5"/>
    <p:sldMasterId id="2147483894" r:id="rId6"/>
  </p:sldMasterIdLst>
  <p:notesMasterIdLst>
    <p:notesMasterId r:id="rId46"/>
  </p:notesMasterIdLst>
  <p:sldIdLst>
    <p:sldId id="1017" r:id="rId7"/>
    <p:sldId id="410" r:id="rId8"/>
    <p:sldId id="411" r:id="rId9"/>
    <p:sldId id="268" r:id="rId10"/>
    <p:sldId id="343" r:id="rId11"/>
    <p:sldId id="414" r:id="rId12"/>
    <p:sldId id="969" r:id="rId13"/>
    <p:sldId id="970" r:id="rId14"/>
    <p:sldId id="264" r:id="rId15"/>
    <p:sldId id="265" r:id="rId16"/>
    <p:sldId id="266" r:id="rId17"/>
    <p:sldId id="267" r:id="rId18"/>
    <p:sldId id="448" r:id="rId19"/>
    <p:sldId id="971" r:id="rId20"/>
    <p:sldId id="972" r:id="rId21"/>
    <p:sldId id="417" r:id="rId22"/>
    <p:sldId id="952" r:id="rId23"/>
    <p:sldId id="419" r:id="rId24"/>
    <p:sldId id="1026" r:id="rId25"/>
    <p:sldId id="1035" r:id="rId26"/>
    <p:sldId id="1037" r:id="rId27"/>
    <p:sldId id="1038" r:id="rId28"/>
    <p:sldId id="1039" r:id="rId29"/>
    <p:sldId id="1040" r:id="rId30"/>
    <p:sldId id="958" r:id="rId31"/>
    <p:sldId id="979" r:id="rId32"/>
    <p:sldId id="1041" r:id="rId33"/>
    <p:sldId id="1042" r:id="rId34"/>
    <p:sldId id="1045" r:id="rId35"/>
    <p:sldId id="1047" r:id="rId36"/>
    <p:sldId id="1046" r:id="rId37"/>
    <p:sldId id="373" r:id="rId38"/>
    <p:sldId id="1043" r:id="rId39"/>
    <p:sldId id="1044" r:id="rId40"/>
    <p:sldId id="437" r:id="rId41"/>
    <p:sldId id="1015" r:id="rId42"/>
    <p:sldId id="408" r:id="rId43"/>
    <p:sldId id="321" r:id="rId44"/>
    <p:sldId id="1624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69FF"/>
    <a:srgbClr val="FF0066"/>
    <a:srgbClr val="92FF0D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088" autoAdjust="0"/>
    <p:restoredTop sz="94660"/>
  </p:normalViewPr>
  <p:slideViewPr>
    <p:cSldViewPr>
      <p:cViewPr varScale="1">
        <p:scale>
          <a:sx n="68" d="100"/>
          <a:sy n="68" d="100"/>
        </p:scale>
        <p:origin x="85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AAC7EC6-DDD4-43A2-9698-BF23B141E7B3}" type="datetimeFigureOut">
              <a:rPr lang="ar-AE" smtClean="0"/>
              <a:t>13/02/1443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6C7A2FA3-F1A3-4BF4-8191-4E37D916C8B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3022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7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0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2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2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28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08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55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64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56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6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8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08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40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32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60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B82B19-EEC9-4129-868E-B7A548A155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FE52DC-5E05-4300-97D7-558192D1F9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008294-D19F-48F5-8F2C-4F2AF8EDAF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1AA57-7C0C-462A-95B3-07C9AE32DA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558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C27017-EF44-47A4-A905-BD5B8185C4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8FDD43-98AC-46C1-A819-396F8417CD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65F68F-DAA8-4FB6-AEBF-5E6785BB0D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6184E-B512-4481-913C-5E075D3146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67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72C031-114C-4427-9F10-947F8C8147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FAB937-B17F-4172-8A5B-297E40B540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FED9B8-2091-4CE8-9C50-CFB4348D55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B56DB7-7692-40EA-97A0-408154DED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539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BC5BA4-9881-4049-803F-9603BD64B5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71E350-3990-47DB-9032-16945AC69A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AC3B50-C73E-48F2-8F8F-70058D8D65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2A6E7-1338-448A-A4BD-FDF9477C84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8813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6CC328A-4D68-406C-A70E-0B4E59FC8A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BFB4337-77A6-469D-8C98-9FBBB941CC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BB4525A-C8DE-411F-9D33-7C5DA4AD60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647D4-831D-423F-8624-B9EC8E4C32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516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D3F81D9-5B91-4520-B243-AE440948FA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E629B7-1B28-4209-9C1A-86C017C329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E2A9007-EF2D-4C06-9054-4FD771E168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0BFB2F-64D2-43F1-920E-F9CEED9E0D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388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A2278DB-683A-4676-854D-DF20CF8B18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03C150D-FDE3-4AAE-9C98-F96D7B3AEC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EFC8D2-8C11-4B87-B0E5-909A41D9F2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DB3909-B552-40C5-B10D-7C19430F36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420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48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5982B3-E106-40D1-919A-E50C7CE6E6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87A7B6-742A-41CC-889F-0D724335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FE4682-69BF-45E8-804E-E067B56D56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DED5CF-27F5-43C0-B7DF-787C3B8868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3178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BFA4ED-E5CA-4688-A556-477302F02A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8AEDE5-DB9D-4075-A077-43DFDB6797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A25FA-AD8D-42F3-9567-9268490185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7D61D5-F42C-4860-866F-8D4509A219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3206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4BED81-241E-40A9-9536-1C3157CAAC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30C00B-1F10-416A-868E-7AFB6312F1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DF902A-B4D6-4EFF-916F-4CB0250F2E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374BEF-99F2-40ED-9BB3-49BC1044D7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5689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673AB5-5114-4E32-9AEA-D3CC8504AF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AB16C3-DDF4-4835-97C5-45AAEA3E66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8DFA4B-60C5-42F5-B785-B08111A9D8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E8046-8649-4872-B8A3-CA2A793F8E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434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3D3C-2D20-4DE7-9AFC-94CA483FA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9EF1D-8603-497D-912A-C06898048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89683-DC1D-48FD-85F1-6C9638D2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A48E1-5FE6-4120-9337-5338226B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566A8-754A-4DDA-BB85-2CB2F239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794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51A5-4A03-4E5F-A337-90873423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F486-7243-4E54-A906-5B1782D61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AF8D4-8C99-47D0-BFFF-F3B99BCF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B00ED-6536-402E-935C-CFC78E90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117BC-3DB0-4B09-B457-5743271E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617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49643-856E-4B3A-A7B2-304873BE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52D90-7EA9-45E1-AA2C-EBA0619D4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75773-3506-4D60-A4A3-77422977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43B90-CF4A-49C2-A22C-2E2CBAA1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CECED-725F-4DCE-B551-733D5D94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67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A281-44DC-447E-86D6-279E1CF6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8CE4-759D-4FD0-BA1E-7B6602920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ABAA2-DB27-41B6-ABE6-0D54D37A7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C3988-4DF3-4167-9C71-4A943384B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624FF-90EB-44AC-8754-082ABFEA4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7B4F-C22A-4D5C-A164-4B78A026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431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5AE0-427E-46A6-98B7-E6AB983B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1EA0-13E1-4C2F-BA2C-C96310EAA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6CD81-551D-43A4-A334-0DC6BED7F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C79761-9C3B-4D8F-907C-296193E51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0FE53-E784-472E-AAC4-513B3B4D8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72DA3E-7934-469A-B098-18D64F2E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8539B1-A10D-46DD-A79E-70755485F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7C7B1F-B6D4-4FD4-8DD9-A78F7CD2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90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F04-FD88-4B04-8150-DA9C8757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576D4-C866-452A-A5E1-7921FFDE4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07494-62E6-4248-BD0B-DD6AC45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771B5-397F-40B0-A141-F201B875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47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63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5250D-EE15-441C-8FED-AF0D069C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2F1A20-9277-49EA-8FB7-C5F80ADC2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E55B-46EF-4629-A35C-918A7369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949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7192-E44E-49CF-B036-0F9C5BA7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79FB-E8EA-43A1-BC85-4B4E3A1A4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040E6-D879-436A-B1B9-E03EAD0A6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BA023-3126-44C3-923D-F36347BD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5BE90-FBB8-4323-9BEE-FB28E0B9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7A1ED-3386-48F6-9BA1-0FCEEDAA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425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ED2B-68A6-40B1-9F07-DA42E33D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E889BB-39CD-4FA0-B243-3CD801D5A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3ACBD-91A6-44EC-AEEE-995FF1D0F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E2330-DB60-4277-B8BF-BDE87124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C6069-117A-45E8-8B79-A34ED168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5AFBE-BFF3-4C77-B71C-8B3133D3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31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806D-BDAE-46B4-B320-8EF05882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71924-9268-4C64-AB4F-D5838FF0E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C3DB-81F4-48D7-8EE0-5B25AB90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B9E2-8065-48C8-BABB-136E3774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6BAD1-8493-4717-B9E5-414A75F0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292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E0382-CE57-4D46-A6F5-8BF890E4D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B40217-C31A-4220-A7AB-67EF5FBF8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39EC-388D-4954-B580-994166A3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912C7-BE71-4C21-8E41-6CBAA058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34D9C-3B6D-43B6-8A7D-6342745B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527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290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302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90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869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23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29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06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531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107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389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166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58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86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912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105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01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959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5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513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270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186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79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244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1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86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0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0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5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B599A07-21DE-429A-9BA8-70BA0F0EE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5007F68-1418-4D66-AA5E-29FCFFB188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2215941-B8A5-4F9C-83C5-6570BB0D8AB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E1BFF0-BF6A-44E5-A2E5-0DC330896E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A2249E9-E33C-4D00-994A-AF43E1C01AF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FE7199D-2CEB-44D5-BBE9-279FFB92DF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19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C9BF6-FB20-40B5-AD3F-CE30148A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4FA8B-6864-4465-8069-98BC0131B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B1D1F-FA27-4A9A-9CF6-A2FC3240C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01C8E-9275-4D30-9D1B-68083AB2B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76CD5-F201-4D32-9DDB-C2761AFBC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7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25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6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JPG"/><Relationship Id="rId7" Type="http://schemas.openxmlformats.org/officeDocument/2006/relationships/image" Target="../media/image1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media" Target="../media/media5.WAV"/><Relationship Id="rId7" Type="http://schemas.openxmlformats.org/officeDocument/2006/relationships/audio" Target="../media/audio2.wav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media5.WAV"/><Relationship Id="rId9" Type="http://schemas.openxmlformats.org/officeDocument/2006/relationships/image" Target="../media/image1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media" Target="../media/media5.WAV"/><Relationship Id="rId7" Type="http://schemas.openxmlformats.org/officeDocument/2006/relationships/image" Target="../media/image15.JP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slideLayout" Target="../slideLayouts/slideLayout34.xml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media5.WAV"/><Relationship Id="rId9" Type="http://schemas.openxmlformats.org/officeDocument/2006/relationships/image" Target="../media/image25.tm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audio" Target="../media/media5.WAV"/><Relationship Id="rId7" Type="http://schemas.openxmlformats.org/officeDocument/2006/relationships/image" Target="../media/image15.JPG"/><Relationship Id="rId2" Type="http://schemas.microsoft.com/office/2007/relationships/media" Target="../media/media5.WAV"/><Relationship Id="rId1" Type="http://schemas.openxmlformats.org/officeDocument/2006/relationships/audio" Target="../media/audio3.wav"/><Relationship Id="rId6" Type="http://schemas.openxmlformats.org/officeDocument/2006/relationships/slideLayout" Target="../slideLayouts/slideLayout34.xml"/><Relationship Id="rId5" Type="http://schemas.openxmlformats.org/officeDocument/2006/relationships/audio" Target="../media/media4.WAV"/><Relationship Id="rId10" Type="http://schemas.openxmlformats.org/officeDocument/2006/relationships/image" Target="../media/image24.png"/><Relationship Id="rId4" Type="http://schemas.microsoft.com/office/2007/relationships/media" Target="../media/media4.WAV"/><Relationship Id="rId9" Type="http://schemas.openxmlformats.org/officeDocument/2006/relationships/image" Target="../media/image26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8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0.tm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10.jpg"/><Relationship Id="rId7" Type="http://schemas.openxmlformats.org/officeDocument/2006/relationships/image" Target="../media/image33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svg"/><Relationship Id="rId11" Type="http://schemas.openxmlformats.org/officeDocument/2006/relationships/image" Target="../media/image37.emf"/><Relationship Id="rId5" Type="http://schemas.openxmlformats.org/officeDocument/2006/relationships/image" Target="../media/image31.png"/><Relationship Id="rId10" Type="http://schemas.openxmlformats.org/officeDocument/2006/relationships/image" Target="../media/image36.emf"/><Relationship Id="rId4" Type="http://schemas.openxmlformats.org/officeDocument/2006/relationships/image" Target="../media/image13.jpg"/><Relationship Id="rId9" Type="http://schemas.openxmlformats.org/officeDocument/2006/relationships/image" Target="../media/image35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4.xml"/><Relationship Id="rId3" Type="http://schemas.openxmlformats.org/officeDocument/2006/relationships/image" Target="../media/image8.png"/><Relationship Id="rId7" Type="http://schemas.openxmlformats.org/officeDocument/2006/relationships/slide" Target="slide8.xml"/><Relationship Id="rId12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9.xml"/><Relationship Id="rId11" Type="http://schemas.openxmlformats.org/officeDocument/2006/relationships/slide" Target="slide7.xml"/><Relationship Id="rId5" Type="http://schemas.openxmlformats.org/officeDocument/2006/relationships/slide" Target="slide10.xml"/><Relationship Id="rId10" Type="http://schemas.openxmlformats.org/officeDocument/2006/relationships/slide" Target="slide11.xml"/><Relationship Id="rId4" Type="http://schemas.openxmlformats.org/officeDocument/2006/relationships/image" Target="../media/image9.png"/><Relationship Id="rId9" Type="http://schemas.openxmlformats.org/officeDocument/2006/relationships/slide" Target="slide12.xml"/><Relationship Id="rId14" Type="http://schemas.openxmlformats.org/officeDocument/2006/relationships/slide" Target="slide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63829"/>
            <a:ext cx="9144000" cy="674136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583668" y="270892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ثَعْلوبٌ</a:t>
            </a: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مُمَثّلٌ بارعٌ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A013-C645-4010-9318-B587AC1EB6C7}"/>
              </a:ext>
            </a:extLst>
          </p:cNvPr>
          <p:cNvSpPr txBox="1">
            <a:spLocks/>
          </p:cNvSpPr>
          <p:nvPr/>
        </p:nvSpPr>
        <p:spPr>
          <a:xfrm>
            <a:off x="107504" y="4450512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إعداد أحلام فوزي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547BBF-A0EA-45BA-A291-0D0AC0723C7B}"/>
              </a:ext>
            </a:extLst>
          </p:cNvPr>
          <p:cNvSpPr txBox="1">
            <a:spLocks/>
          </p:cNvSpPr>
          <p:nvPr/>
        </p:nvSpPr>
        <p:spPr>
          <a:xfrm>
            <a:off x="1583668" y="3627534"/>
            <a:ext cx="7272808" cy="1055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الوعي الصوتي ( الحركات القصيرة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الثّاء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9EFC6E-0AB2-4212-A2C6-CF89FE960F4D}"/>
              </a:ext>
            </a:extLst>
          </p:cNvPr>
          <p:cNvSpPr txBox="1">
            <a:spLocks/>
          </p:cNvSpPr>
          <p:nvPr/>
        </p:nvSpPr>
        <p:spPr>
          <a:xfrm>
            <a:off x="1679771" y="189213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اللغة العربية / الصف الأول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17577C-5B8A-4F36-B28A-ECB6FB45E775}"/>
              </a:ext>
            </a:extLst>
          </p:cNvPr>
          <p:cNvSpPr txBox="1">
            <a:spLocks/>
          </p:cNvSpPr>
          <p:nvPr/>
        </p:nvSpPr>
        <p:spPr>
          <a:xfrm>
            <a:off x="905413" y="5248763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مدرسة وروضة الجوري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0FBFF3-EAEA-43A2-887B-E63DF992B9F4}"/>
              </a:ext>
            </a:extLst>
          </p:cNvPr>
          <p:cNvSpPr txBox="1">
            <a:spLocks/>
          </p:cNvSpPr>
          <p:nvPr/>
        </p:nvSpPr>
        <p:spPr>
          <a:xfrm>
            <a:off x="779430" y="5631361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مديرة المدرسة / هند الكعبي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74182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0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C3FBA98A-39C6-432B-B6CD-25D583988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137" y="4495800"/>
            <a:ext cx="1103263" cy="11032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25F798-9EAC-479F-9D6F-78FF0D079B5F}"/>
              </a:ext>
            </a:extLst>
          </p:cNvPr>
          <p:cNvSpPr txBox="1">
            <a:spLocks/>
          </p:cNvSpPr>
          <p:nvPr/>
        </p:nvSpPr>
        <p:spPr>
          <a:xfrm>
            <a:off x="1763688" y="2362200"/>
            <a:ext cx="6395612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ar-AE" sz="31000" b="1" dirty="0">
                <a:solidFill>
                  <a:srgbClr val="0070C0"/>
                </a:solidFill>
                <a:latin typeface="Calibri Light" panose="020F0302020204030204"/>
                <a:cs typeface="Times New Roman" panose="02020603050405020304" pitchFamily="18" charset="0"/>
              </a:rPr>
              <a:t>ثَ</a:t>
            </a:r>
            <a:r>
              <a:rPr lang="ar-AE" sz="310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وبٌ</a:t>
            </a:r>
            <a:endParaRPr lang="en-US" sz="310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EB587B8-1857-4B38-87D1-588BAC96AF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16016" y="-171400"/>
            <a:ext cx="1440160" cy="1515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320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93FF0A75-10D5-456F-A58D-CD5E13FF2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137" y="4495800"/>
            <a:ext cx="1103263" cy="11032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3A2F18F-CFC6-4B19-A68E-DDED2201558F}"/>
              </a:ext>
            </a:extLst>
          </p:cNvPr>
          <p:cNvSpPr txBox="1">
            <a:spLocks/>
          </p:cNvSpPr>
          <p:nvPr/>
        </p:nvSpPr>
        <p:spPr>
          <a:xfrm>
            <a:off x="1691680" y="2132856"/>
            <a:ext cx="6395612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ar-AE" sz="31000" b="1" dirty="0" err="1">
                <a:solidFill>
                  <a:srgbClr val="0070C0"/>
                </a:solidFill>
                <a:latin typeface="Calibri Light" panose="020F0302020204030204"/>
                <a:cs typeface="Times New Roman" panose="02020603050405020304" pitchFamily="18" charset="0"/>
              </a:rPr>
              <a:t>ثـ</a:t>
            </a:r>
            <a:r>
              <a:rPr lang="ar-AE" sz="31000" b="1" dirty="0" err="1">
                <a:latin typeface="Calibri Light" panose="020F0302020204030204"/>
                <a:cs typeface="Times New Roman" panose="02020603050405020304" pitchFamily="18" charset="0"/>
              </a:rPr>
              <a:t>ـا</a:t>
            </a:r>
            <a:endParaRPr lang="en-US" sz="31000" b="1" dirty="0">
              <a:latin typeface="Calibri Light" panose="020F0302020204030204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7C6F1DC-D92C-450F-95BA-4C971E649E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16016" y="-171400"/>
            <a:ext cx="1440160" cy="1515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488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3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22E90BE1-D474-4062-8D2E-C80A78A7B3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137" y="4495800"/>
            <a:ext cx="1103263" cy="11032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218D1E7-90AF-4DC8-968C-AC13F77E8E12}"/>
              </a:ext>
            </a:extLst>
          </p:cNvPr>
          <p:cNvSpPr txBox="1">
            <a:spLocks/>
          </p:cNvSpPr>
          <p:nvPr/>
        </p:nvSpPr>
        <p:spPr>
          <a:xfrm>
            <a:off x="1413251" y="1588496"/>
            <a:ext cx="6395612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ar-AE" sz="25800" b="1" dirty="0">
                <a:solidFill>
                  <a:srgbClr val="0070C0"/>
                </a:solidFill>
                <a:latin typeface="Calibri Light" panose="020F0302020204030204"/>
                <a:cs typeface="Times New Roman" panose="02020603050405020304" pitchFamily="18" charset="0"/>
              </a:rPr>
              <a:t>ثُ</a:t>
            </a:r>
            <a:r>
              <a:rPr lang="ar-AE" sz="258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عْـبان</a:t>
            </a:r>
            <a:endParaRPr lang="en-US" sz="258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FAFFAC-2897-46BA-8650-EE9BBD4CE1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16016" y="-171400"/>
            <a:ext cx="1440160" cy="1515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668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1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8F8ACC64-C528-4A05-9848-A2F783D25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137" y="4495800"/>
            <a:ext cx="1103263" cy="11032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4714442-B953-4C0A-96C6-EDF8613D04D1}"/>
              </a:ext>
            </a:extLst>
          </p:cNvPr>
          <p:cNvSpPr txBox="1">
            <a:spLocks/>
          </p:cNvSpPr>
          <p:nvPr/>
        </p:nvSpPr>
        <p:spPr>
          <a:xfrm>
            <a:off x="1619672" y="1394846"/>
            <a:ext cx="6395612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ar-AE" sz="25800" b="1" dirty="0">
                <a:solidFill>
                  <a:srgbClr val="0070C0"/>
                </a:solidFill>
                <a:latin typeface="Calibri Light" panose="020F0302020204030204"/>
                <a:cs typeface="Times New Roman" panose="02020603050405020304" pitchFamily="18" charset="0"/>
              </a:rPr>
              <a:t>ثَـ</a:t>
            </a:r>
            <a:r>
              <a:rPr lang="ar-AE" sz="258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وْرٌ</a:t>
            </a:r>
            <a:endParaRPr lang="en-US" sz="258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EEF86F-127E-4CE5-84CF-0B4D02D0AA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16016" y="-171400"/>
            <a:ext cx="1440160" cy="1515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502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2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B18206D0-1B43-4FE9-8D13-7D9432E46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137" y="4495800"/>
            <a:ext cx="1103263" cy="11032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AE5FCBD-91C5-4FB0-86F9-448ABF492E34}"/>
              </a:ext>
            </a:extLst>
          </p:cNvPr>
          <p:cNvSpPr txBox="1">
            <a:spLocks/>
          </p:cNvSpPr>
          <p:nvPr/>
        </p:nvSpPr>
        <p:spPr>
          <a:xfrm>
            <a:off x="1187624" y="1236808"/>
            <a:ext cx="7115692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ar-AE" sz="21500" b="1" dirty="0" err="1">
                <a:solidFill>
                  <a:srgbClr val="0070C0"/>
                </a:solidFill>
                <a:latin typeface="Calibri Light" panose="020F0302020204030204"/>
                <a:cs typeface="Times New Roman" panose="02020603050405020304" pitchFamily="18" charset="0"/>
              </a:rPr>
              <a:t>ثَ</a:t>
            </a:r>
            <a:r>
              <a:rPr lang="ar-AE" sz="21500" b="1" dirty="0" err="1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عْـلوبٌ</a:t>
            </a:r>
            <a:endParaRPr lang="en-US" sz="21500" b="1" dirty="0">
              <a:solidFill>
                <a:srgbClr val="00B050"/>
              </a:solidFill>
              <a:latin typeface="Calibri Light" panose="020F0302020204030204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713B23-BAD3-459B-9758-19E354D531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16016" y="-171400"/>
            <a:ext cx="1440160" cy="1515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641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2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5BA0251D-5E2F-46DC-A066-BDA8BED99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137" y="4495800"/>
            <a:ext cx="1103263" cy="110326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C7A85A5-744D-4E76-AA3A-76BB36E39F11}"/>
              </a:ext>
            </a:extLst>
          </p:cNvPr>
          <p:cNvSpPr txBox="1">
            <a:spLocks/>
          </p:cNvSpPr>
          <p:nvPr/>
        </p:nvSpPr>
        <p:spPr>
          <a:xfrm>
            <a:off x="1444972" y="1700808"/>
            <a:ext cx="6395612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ar-AE" sz="25800" b="1" dirty="0">
                <a:solidFill>
                  <a:srgbClr val="0070C0"/>
                </a:solidFill>
                <a:latin typeface="Calibri Light" panose="020F0302020204030204"/>
                <a:cs typeface="Times New Roman" panose="02020603050405020304" pitchFamily="18" charset="0"/>
              </a:rPr>
              <a:t>ثَ</a:t>
            </a:r>
            <a:r>
              <a:rPr lang="ar-AE" sz="258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عْـلَبْ</a:t>
            </a:r>
            <a:endParaRPr lang="en-US" sz="25800" b="1" dirty="0">
              <a:solidFill>
                <a:srgbClr val="00B050"/>
              </a:solidFill>
              <a:latin typeface="Calibri Light" panose="020F0302020204030204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7908C52-C446-4F0B-A600-621A1BA6C1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16016" y="-171400"/>
            <a:ext cx="1440160" cy="1515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244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0"/>
            <a:ext cx="9144000" cy="678304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29768" y="2241805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التهيئة الحافزة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818D76-CEF2-40B3-ACD0-0E83E5D9F393}"/>
              </a:ext>
            </a:extLst>
          </p:cNvPr>
          <p:cNvSpPr txBox="1">
            <a:spLocks/>
          </p:cNvSpPr>
          <p:nvPr/>
        </p:nvSpPr>
        <p:spPr>
          <a:xfrm>
            <a:off x="2057839" y="3138151"/>
            <a:ext cx="6096585" cy="1442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حرف الثّـاء / منصة مدرسة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A3D4CC-C349-47D7-9E63-100A9271C3CC}"/>
              </a:ext>
            </a:extLst>
          </p:cNvPr>
          <p:cNvSpPr txBox="1"/>
          <p:nvPr/>
        </p:nvSpPr>
        <p:spPr>
          <a:xfrm>
            <a:off x="4139952" y="5385410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 دقائق</a:t>
            </a:r>
          </a:p>
        </p:txBody>
      </p:sp>
      <p:pic>
        <p:nvPicPr>
          <p:cNvPr id="7" name="Picture 6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C1AADE5C-9BB5-46FC-9BA5-A4B32E45E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97" y="4808821"/>
            <a:ext cx="1296144" cy="142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17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أغنية حرف الثاء - الصف الأول - أساسيات القراءة">
            <a:hlinkClick r:id="" action="ppaction://media"/>
            <a:extLst>
              <a:ext uri="{FF2B5EF4-FFF2-40B4-BE49-F238E27FC236}">
                <a16:creationId xmlns:a16="http://schemas.microsoft.com/office/drawing/2014/main" id="{2F8E09AE-1962-4A68-97D1-621BF48D34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5" y="332656"/>
            <a:ext cx="8352928" cy="6336704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C00000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262902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08520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920562" y="2060848"/>
            <a:ext cx="82296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الجلسة القرائية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22F52-AD2B-471F-9836-313AF0E83C04}"/>
              </a:ext>
            </a:extLst>
          </p:cNvPr>
          <p:cNvSpPr txBox="1"/>
          <p:nvPr/>
        </p:nvSpPr>
        <p:spPr>
          <a:xfrm>
            <a:off x="3960947" y="5376554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دقيقة</a:t>
            </a:r>
          </a:p>
        </p:txBody>
      </p:sp>
      <p:pic>
        <p:nvPicPr>
          <p:cNvPr id="6" name="Picture 5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A74F8520-BF51-40E7-AE70-E516A7597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54" y="5028425"/>
            <a:ext cx="1152128" cy="120888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DE59387-75BB-4F80-AAE1-36519B82FE59}"/>
              </a:ext>
            </a:extLst>
          </p:cNvPr>
          <p:cNvSpPr txBox="1">
            <a:spLocks/>
          </p:cNvSpPr>
          <p:nvPr/>
        </p:nvSpPr>
        <p:spPr>
          <a:xfrm>
            <a:off x="1547664" y="3377245"/>
            <a:ext cx="726871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النّص القرائي ( </a:t>
            </a:r>
            <a:r>
              <a:rPr kumimoji="0" lang="ar-AE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ثَعْلوبٌ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مُمَثّلٌ بارعٌ 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6650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5FE72D-4B4A-485B-8F30-7B6B0894E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t="32560" r="19157" b="5081"/>
          <a:stretch/>
        </p:blipFill>
        <p:spPr bwMode="auto">
          <a:xfrm>
            <a:off x="827585" y="1046418"/>
            <a:ext cx="7380820" cy="5352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2343A-3CE6-4973-A4EE-D8175BCBF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167" y="-33508"/>
            <a:ext cx="943762" cy="1158252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219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r="-8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821FB6F-7AC9-4421-9716-D3C82BA20E4C}"/>
              </a:ext>
            </a:extLst>
          </p:cNvPr>
          <p:cNvSpPr txBox="1">
            <a:spLocks/>
          </p:cNvSpPr>
          <p:nvPr/>
        </p:nvSpPr>
        <p:spPr>
          <a:xfrm>
            <a:off x="611560" y="194862"/>
            <a:ext cx="5976664" cy="32486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اليــوم  :</a:t>
            </a:r>
            <a:endParaRPr kumimoji="0" lang="ar-AE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التاريخ :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64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2343A-3CE6-4973-A4EE-D8175BCBF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67" y="-33508"/>
            <a:ext cx="943762" cy="1158252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FFBC77F-59FA-497F-BA82-76AEBE0A4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t="38824" r="20207" b="49147"/>
          <a:stretch/>
        </p:blipFill>
        <p:spPr bwMode="auto">
          <a:xfrm>
            <a:off x="809580" y="1391135"/>
            <a:ext cx="7632848" cy="146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3B5D59-CEB4-4E3D-9285-8751D1D95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2339752" y="2996952"/>
            <a:ext cx="4464496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9896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2343A-3CE6-4973-A4EE-D8175BCBF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67" y="-33508"/>
            <a:ext cx="943762" cy="1158252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928DABA-FFF1-4160-AD51-3E63175B6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t="50813" r="19348" b="32131"/>
          <a:stretch/>
        </p:blipFill>
        <p:spPr bwMode="auto">
          <a:xfrm>
            <a:off x="935595" y="1412776"/>
            <a:ext cx="7524837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4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A00B257F-5988-482C-ABE4-5A5DE7E71F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8" t="16008" r="1720" b="16008"/>
          <a:stretch/>
        </p:blipFill>
        <p:spPr>
          <a:xfrm>
            <a:off x="2123728" y="2780928"/>
            <a:ext cx="5112568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137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2343A-3CE6-4973-A4EE-D8175BCBF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67" y="-33508"/>
            <a:ext cx="943762" cy="1158252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BBF1D8D-FAEA-4259-8936-D20E861F1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8" t="67332" r="23882" b="19018"/>
          <a:stretch/>
        </p:blipFill>
        <p:spPr bwMode="auto">
          <a:xfrm>
            <a:off x="827585" y="1239354"/>
            <a:ext cx="7776864" cy="1397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4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88C9EE81-289B-45BA-BBA4-512591D835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r="4749" b="16454"/>
          <a:stretch/>
        </p:blipFill>
        <p:spPr>
          <a:xfrm>
            <a:off x="4788024" y="2751521"/>
            <a:ext cx="3816425" cy="3740395"/>
          </a:xfrm>
          <a:prstGeom prst="rect">
            <a:avLst/>
          </a:prstGeom>
        </p:spPr>
      </p:pic>
      <p:pic>
        <p:nvPicPr>
          <p:cNvPr id="11" name="Content Placeholder 4" descr="A close up of a logo&#10;&#10;Description generated with high confidence">
            <a:extLst>
              <a:ext uri="{FF2B5EF4-FFF2-40B4-BE49-F238E27FC236}">
                <a16:creationId xmlns:a16="http://schemas.microsoft.com/office/drawing/2014/main" id="{194EAEF4-CF0C-42AD-BC97-140FB7E8920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1" b="18769"/>
          <a:stretch/>
        </p:blipFill>
        <p:spPr>
          <a:xfrm>
            <a:off x="827586" y="2751569"/>
            <a:ext cx="3672402" cy="374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5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2343A-3CE6-4973-A4EE-D8175BCBF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67" y="-33508"/>
            <a:ext cx="943762" cy="1158252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DFCB674-D162-4587-A5BC-5B6374735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5" t="81703" r="21389" b="5081"/>
          <a:stretch/>
        </p:blipFill>
        <p:spPr bwMode="auto">
          <a:xfrm>
            <a:off x="935595" y="1412776"/>
            <a:ext cx="7380821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4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7B438BAE-3B66-45EE-ACA9-D34DFBE683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r="1478" b="20686"/>
          <a:stretch/>
        </p:blipFill>
        <p:spPr>
          <a:xfrm>
            <a:off x="1367642" y="2708920"/>
            <a:ext cx="6516725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082110-05CC-49E6-99AF-C3CE604A68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853" flipH="1">
            <a:off x="2214770" y="4751459"/>
            <a:ext cx="1872209" cy="171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2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2343A-3CE6-4973-A4EE-D8175BCBF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67" y="-33508"/>
            <a:ext cx="943762" cy="1158252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F7B66F-1855-449F-A471-B305BBC38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t="25339" r="22062" b="28428"/>
          <a:stretch/>
        </p:blipFill>
        <p:spPr bwMode="auto">
          <a:xfrm>
            <a:off x="251519" y="1124744"/>
            <a:ext cx="8640960" cy="5472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8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08520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115616" y="2761457"/>
            <a:ext cx="8229600" cy="1841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صوت الحرف مع الحركات القصيرة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ثَ  ، ثُ ، ثِ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5775A-E35A-4227-BA57-DA358E7B9484}"/>
              </a:ext>
            </a:extLst>
          </p:cNvPr>
          <p:cNvSpPr txBox="1"/>
          <p:nvPr/>
        </p:nvSpPr>
        <p:spPr>
          <a:xfrm>
            <a:off x="3960947" y="545741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12 دقيقة </a:t>
            </a:r>
          </a:p>
        </p:txBody>
      </p:sp>
      <p:pic>
        <p:nvPicPr>
          <p:cNvPr id="8" name="Picture 7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F041E05F-B229-4D8E-A666-E0EE63006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012120"/>
            <a:ext cx="1152128" cy="12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47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A6CABF57-EED1-497C-8EDD-B4DE8A90A6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260648"/>
            <a:ext cx="8280920" cy="6264696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C00000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75476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2E90DAA-B65A-45E4-86FD-926E5CFDC439}"/>
              </a:ext>
            </a:extLst>
          </p:cNvPr>
          <p:cNvSpPr/>
          <p:nvPr/>
        </p:nvSpPr>
        <p:spPr>
          <a:xfrm>
            <a:off x="1089079" y="1498426"/>
            <a:ext cx="7127042" cy="2866678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2343A-3CE6-4973-A4EE-D8175BCBF6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167" y="-33508"/>
            <a:ext cx="943762" cy="1158252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مستطيل 1">
            <a:extLst>
              <a:ext uri="{FF2B5EF4-FFF2-40B4-BE49-F238E27FC236}">
                <a16:creationId xmlns:a16="http://schemas.microsoft.com/office/drawing/2014/main" id="{3C04C425-0544-4D2C-9A30-56EFD6C4ED3F}"/>
              </a:ext>
            </a:extLst>
          </p:cNvPr>
          <p:cNvSpPr/>
          <p:nvPr/>
        </p:nvSpPr>
        <p:spPr>
          <a:xfrm>
            <a:off x="6210443" y="1498426"/>
            <a:ext cx="2005678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9900" b="0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</a:rPr>
              <a:t>ثَ</a:t>
            </a:r>
            <a:endParaRPr kumimoji="0" lang="ar-SA" sz="16600" b="1" i="0" u="none" strike="noStrike" kern="0" cap="none" spc="0" normalizeH="0" baseline="0" noProof="0" dirty="0">
              <a:ln w="18000">
                <a:solidFill>
                  <a:srgbClr val="ED7D31">
                    <a:satMod val="140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" name="مستطيل 2">
            <a:extLst>
              <a:ext uri="{FF2B5EF4-FFF2-40B4-BE49-F238E27FC236}">
                <a16:creationId xmlns:a16="http://schemas.microsoft.com/office/drawing/2014/main" id="{84FFA864-0DC2-4D36-856F-4400A34F2627}"/>
              </a:ext>
            </a:extLst>
          </p:cNvPr>
          <p:cNvSpPr/>
          <p:nvPr/>
        </p:nvSpPr>
        <p:spPr>
          <a:xfrm>
            <a:off x="3688894" y="1498426"/>
            <a:ext cx="2005678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9900" i="0" u="none" strike="noStrike" kern="120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ثُ</a:t>
            </a:r>
            <a:endParaRPr kumimoji="0" lang="ar-SA" sz="16600" b="1" i="0" u="none" strike="noStrike" kern="1200" cap="none" spc="0" normalizeH="0" baseline="0" noProof="0" dirty="0">
              <a:ln w="18000">
                <a:solidFill>
                  <a:srgbClr val="ED7D31">
                    <a:satMod val="140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4">
            <a:extLst>
              <a:ext uri="{FF2B5EF4-FFF2-40B4-BE49-F238E27FC236}">
                <a16:creationId xmlns:a16="http://schemas.microsoft.com/office/drawing/2014/main" id="{0B4A037A-0FA9-4DAC-9017-1BC06ECB50C1}"/>
              </a:ext>
            </a:extLst>
          </p:cNvPr>
          <p:cNvSpPr/>
          <p:nvPr/>
        </p:nvSpPr>
        <p:spPr>
          <a:xfrm>
            <a:off x="1148752" y="1426418"/>
            <a:ext cx="2005678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9900" i="0" u="none" strike="noStrike" kern="120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ثِ</a:t>
            </a:r>
            <a:endParaRPr kumimoji="0" lang="ar-SA" sz="19900" b="1" i="0" u="none" strike="noStrike" kern="1200" cap="none" spc="0" normalizeH="0" baseline="0" noProof="0" dirty="0">
              <a:ln w="18000">
                <a:solidFill>
                  <a:srgbClr val="ED7D31">
                    <a:satMod val="140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12">
            <a:hlinkClick r:id="" action="ppaction://media"/>
            <a:extLst>
              <a:ext uri="{FF2B5EF4-FFF2-40B4-BE49-F238E27FC236}">
                <a16:creationId xmlns:a16="http://schemas.microsoft.com/office/drawing/2014/main" id="{0574C694-9188-493E-A1E1-A44901B9BE8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700" y="5514351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5">
            <a:hlinkClick r:id="" action="ppaction://media"/>
            <a:extLst>
              <a:ext uri="{FF2B5EF4-FFF2-40B4-BE49-F238E27FC236}">
                <a16:creationId xmlns:a16="http://schemas.microsoft.com/office/drawing/2014/main" id="{DD9381C2-AEBC-41AD-A23F-BADDACFD6DE0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52354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hlinkClick r:id="" action="ppaction://media"/>
            <a:extLst>
              <a:ext uri="{FF2B5EF4-FFF2-40B4-BE49-F238E27FC236}">
                <a16:creationId xmlns:a16="http://schemas.microsoft.com/office/drawing/2014/main" id="{D1C1B7AD-9F2E-41D3-BCB3-ED7DBCAFF6F3}"/>
              </a:ext>
            </a:extLst>
          </p:cNvPr>
          <p:cNvPicPr>
            <a:picLocks noRot="1" noChangeAspect="1" noChangeArrowheads="1"/>
          </p:cNvPicPr>
          <p:nvPr>
            <a:wavAudioFile r:embed="rId5" name="صوت مسجّل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91" y="554680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44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FD0D667-8564-4ABF-A574-BEC6B011BA88}"/>
              </a:ext>
            </a:extLst>
          </p:cNvPr>
          <p:cNvSpPr/>
          <p:nvPr/>
        </p:nvSpPr>
        <p:spPr>
          <a:xfrm>
            <a:off x="899592" y="748726"/>
            <a:ext cx="7626139" cy="586529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D75128-78DC-4435-B0D1-F39698BD037A}"/>
              </a:ext>
            </a:extLst>
          </p:cNvPr>
          <p:cNvSpPr/>
          <p:nvPr/>
        </p:nvSpPr>
        <p:spPr>
          <a:xfrm>
            <a:off x="1268023" y="908720"/>
            <a:ext cx="6607953" cy="576064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Arial" panose="020B0604020202020204" pitchFamily="34" charset="0"/>
              </a:rPr>
              <a:t>أ</a:t>
            </a:r>
            <a:r>
              <a:rPr kumimoji="0" lang="ar-AE" sz="3200" b="1" i="0" u="none" strike="noStrike" kern="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سْتمع و أُمَيِّزُ الصَّوْتَ الْقَصيرَ لِحَرْفِ (ث) :- </a:t>
            </a:r>
            <a:endParaRPr kumimoji="0" lang="en-US" sz="4800" b="1" i="0" u="none" strike="noStrike" kern="0" spc="50" normalizeH="0" baseline="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0AFDE829-0597-4217-8868-4F01D3B6EB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37858"/>
            <a:ext cx="7626139" cy="11460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395F26-B513-4B95-BC68-616521472968}"/>
              </a:ext>
            </a:extLst>
          </p:cNvPr>
          <p:cNvSpPr txBox="1"/>
          <p:nvPr/>
        </p:nvSpPr>
        <p:spPr>
          <a:xfrm>
            <a:off x="6508241" y="4221088"/>
            <a:ext cx="1127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ثَـــ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4CE00C-5C03-4A8F-8D55-C4A1F871E023}"/>
              </a:ext>
            </a:extLst>
          </p:cNvPr>
          <p:cNvSpPr txBox="1"/>
          <p:nvPr/>
        </p:nvSpPr>
        <p:spPr>
          <a:xfrm>
            <a:off x="4853392" y="4221868"/>
            <a:ext cx="1127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ثُــ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8210A6-F454-4A8C-97A5-53175A6B3DC1}"/>
              </a:ext>
            </a:extLst>
          </p:cNvPr>
          <p:cNvSpPr txBox="1"/>
          <p:nvPr/>
        </p:nvSpPr>
        <p:spPr>
          <a:xfrm>
            <a:off x="2535296" y="4101400"/>
            <a:ext cx="1127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ar-AE" sz="7200" b="1" dirty="0">
                <a:solidFill>
                  <a:srgbClr val="0070C0"/>
                </a:solidFill>
                <a:latin typeface="Calibri" panose="020F0502020204030204"/>
                <a:cs typeface="Arial" panose="020B0604020202020204" pitchFamily="34" charset="0"/>
              </a:rPr>
              <a:t>ثِــ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2" name="Picture 12">
            <a:hlinkClick r:id="" action="ppaction://media"/>
            <a:extLst>
              <a:ext uri="{FF2B5EF4-FFF2-40B4-BE49-F238E27FC236}">
                <a16:creationId xmlns:a16="http://schemas.microsoft.com/office/drawing/2014/main" id="{59BD9143-3303-4AED-8E57-605D567BB46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700" y="5514351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5">
            <a:hlinkClick r:id="" action="ppaction://media"/>
            <a:extLst>
              <a:ext uri="{FF2B5EF4-FFF2-40B4-BE49-F238E27FC236}">
                <a16:creationId xmlns:a16="http://schemas.microsoft.com/office/drawing/2014/main" id="{800C7ED8-67BC-4701-BCCC-81869EB6F52C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851" y="564448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hlinkClick r:id="" action="ppaction://media"/>
            <a:extLst>
              <a:ext uri="{FF2B5EF4-FFF2-40B4-BE49-F238E27FC236}">
                <a16:creationId xmlns:a16="http://schemas.microsoft.com/office/drawing/2014/main" id="{3F2B12BA-C082-4153-978F-3C41C0C12579}"/>
              </a:ext>
            </a:extLst>
          </p:cNvPr>
          <p:cNvPicPr>
            <a:picLocks noRot="1" noChangeAspect="1" noChangeArrowheads="1"/>
          </p:cNvPicPr>
          <p:nvPr>
            <a:wavAudioFile r:embed="rId5" name="صوت مسجّل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179" y="564448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93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04F1D9-4C8F-438C-8DE0-37D55CD1C1E1}"/>
              </a:ext>
            </a:extLst>
          </p:cNvPr>
          <p:cNvSpPr/>
          <p:nvPr/>
        </p:nvSpPr>
        <p:spPr>
          <a:xfrm>
            <a:off x="1089078" y="748726"/>
            <a:ext cx="7323589" cy="586529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395F26-B513-4B95-BC68-616521472968}"/>
              </a:ext>
            </a:extLst>
          </p:cNvPr>
          <p:cNvSpPr txBox="1"/>
          <p:nvPr/>
        </p:nvSpPr>
        <p:spPr>
          <a:xfrm>
            <a:off x="7143106" y="4747731"/>
            <a:ext cx="1127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ثَـــ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4CE00C-5C03-4A8F-8D55-C4A1F871E023}"/>
              </a:ext>
            </a:extLst>
          </p:cNvPr>
          <p:cNvSpPr txBox="1"/>
          <p:nvPr/>
        </p:nvSpPr>
        <p:spPr>
          <a:xfrm>
            <a:off x="4399689" y="4835531"/>
            <a:ext cx="1127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ثُــ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8210A6-F454-4A8C-97A5-53175A6B3DC1}"/>
              </a:ext>
            </a:extLst>
          </p:cNvPr>
          <p:cNvSpPr txBox="1"/>
          <p:nvPr/>
        </p:nvSpPr>
        <p:spPr>
          <a:xfrm>
            <a:off x="1900722" y="4653607"/>
            <a:ext cx="1127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ثِــ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F0D0FE4-33F7-4805-89A0-7C47EEA84F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78" y="816548"/>
            <a:ext cx="7323589" cy="3436480"/>
          </a:xfrm>
          <a:prstGeom prst="rect">
            <a:avLst/>
          </a:prstGeom>
        </p:spPr>
      </p:pic>
      <p:pic>
        <p:nvPicPr>
          <p:cNvPr id="9" name="Picture 8">
            <a:hlinkClick r:id="" action="ppaction://media"/>
            <a:extLst>
              <a:ext uri="{FF2B5EF4-FFF2-40B4-BE49-F238E27FC236}">
                <a16:creationId xmlns:a16="http://schemas.microsoft.com/office/drawing/2014/main" id="{01E83242-89F0-4EC1-BFC6-62355C92DD6C}"/>
              </a:ext>
            </a:extLst>
          </p:cNvPr>
          <p:cNvPicPr>
            <a:picLocks noRot="1" noChangeAspect="1" noChangeArrowheads="1"/>
          </p:cNvPicPr>
          <p:nvPr>
            <a:wavAudioFile r:embed="rId1" name="صوت مسجّل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951" y="596555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>
            <a:hlinkClick r:id="" action="ppaction://media"/>
            <a:extLst>
              <a:ext uri="{FF2B5EF4-FFF2-40B4-BE49-F238E27FC236}">
                <a16:creationId xmlns:a16="http://schemas.microsoft.com/office/drawing/2014/main" id="{F0D149B8-DCE0-40E9-AEC2-FEAC964BA11F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111" y="59568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" action="ppaction://media"/>
            <a:extLst>
              <a:ext uri="{FF2B5EF4-FFF2-40B4-BE49-F238E27FC236}">
                <a16:creationId xmlns:a16="http://schemas.microsoft.com/office/drawing/2014/main" id="{D1A0C13C-13BB-4C7C-91E6-82DE2556F4EC}"/>
              </a:ext>
            </a:extLst>
          </p:cNvPr>
          <p:cNvPicPr>
            <a:picLocks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915" y="59653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5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F11E797-FAB4-4AE7-97C9-915C3434CB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4484077" y="973309"/>
            <a:ext cx="4273061" cy="50274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881871-DF6F-49A6-80A5-CAA15FDC4500}"/>
              </a:ext>
            </a:extLst>
          </p:cNvPr>
          <p:cNvSpPr/>
          <p:nvPr/>
        </p:nvSpPr>
        <p:spPr>
          <a:xfrm>
            <a:off x="947760" y="3670959"/>
            <a:ext cx="322556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الحضور والغياب</a:t>
            </a:r>
          </a:p>
        </p:txBody>
      </p:sp>
      <p:pic>
        <p:nvPicPr>
          <p:cNvPr id="5" name="y2mate.com - ياحي ياقيوم برحمتك استغيث أصلح لي شأني كله ولا تكلني إلى نفسي طرفة عين">
            <a:hlinkClick r:id="" action="ppaction://media"/>
            <a:extLst>
              <a:ext uri="{FF2B5EF4-FFF2-40B4-BE49-F238E27FC236}">
                <a16:creationId xmlns:a16="http://schemas.microsoft.com/office/drawing/2014/main" id="{F98958EA-B162-41EC-87E4-3114F401C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956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394" y="4940398"/>
            <a:ext cx="767062" cy="6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3)_Trim">
            <a:hlinkClick r:id="" action="ppaction://media"/>
            <a:extLst>
              <a:ext uri="{FF2B5EF4-FFF2-40B4-BE49-F238E27FC236}">
                <a16:creationId xmlns:a16="http://schemas.microsoft.com/office/drawing/2014/main" id="{4CC0FE82-7D01-403E-A0D8-A6B4737099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260648"/>
            <a:ext cx="8208912" cy="6264696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B7400A-48FD-4D98-93C2-E2AD38A190BA}"/>
              </a:ext>
            </a:extLst>
          </p:cNvPr>
          <p:cNvSpPr/>
          <p:nvPr/>
        </p:nvSpPr>
        <p:spPr>
          <a:xfrm>
            <a:off x="611560" y="5445224"/>
            <a:ext cx="8064896" cy="108012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600" b="1" dirty="0"/>
              <a:t>الأصوات القصيرة لحرف الثّاء </a:t>
            </a:r>
          </a:p>
        </p:txBody>
      </p:sp>
    </p:spTree>
    <p:extLst>
      <p:ext uri="{BB962C8B-B14F-4D97-AF65-F5344CB8AC3E}">
        <p14:creationId xmlns:p14="http://schemas.microsoft.com/office/powerpoint/2010/main" val="21708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2AC5C99-48B8-4C17-B068-5212CFA52318}"/>
              </a:ext>
            </a:extLst>
          </p:cNvPr>
          <p:cNvSpPr/>
          <p:nvPr/>
        </p:nvSpPr>
        <p:spPr>
          <a:xfrm>
            <a:off x="6444208" y="41562"/>
            <a:ext cx="1728192" cy="100811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6000" dirty="0">
                <a:solidFill>
                  <a:schemeClr val="bg1"/>
                </a:solidFill>
              </a:rPr>
              <a:t>اقرأ</a:t>
            </a:r>
            <a:endParaRPr lang="ar-AE" dirty="0">
              <a:solidFill>
                <a:schemeClr val="bg1"/>
              </a:solidFill>
            </a:endParaRPr>
          </a:p>
        </p:txBody>
      </p:sp>
      <p:pic>
        <p:nvPicPr>
          <p:cNvPr id="9" name="Picture 8" descr="A close up of a wire fence&#10;&#10;Description automatically generated">
            <a:extLst>
              <a:ext uri="{FF2B5EF4-FFF2-40B4-BE49-F238E27FC236}">
                <a16:creationId xmlns:a16="http://schemas.microsoft.com/office/drawing/2014/main" id="{503B4F85-7AA2-43E7-8BED-1AF5294CF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7416824" cy="54006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8959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43508" y="0"/>
            <a:ext cx="9000492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79712" y="2018563"/>
            <a:ext cx="684076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التجريد الشفوي- الحركات القصيرة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FF849B-1813-406D-A028-794D675600F4}"/>
              </a:ext>
            </a:extLst>
          </p:cNvPr>
          <p:cNvSpPr txBox="1">
            <a:spLocks/>
          </p:cNvSpPr>
          <p:nvPr/>
        </p:nvSpPr>
        <p:spPr>
          <a:xfrm>
            <a:off x="2424311" y="3644520"/>
            <a:ext cx="5580112" cy="105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أنشطة كتاب الطالب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pic>
        <p:nvPicPr>
          <p:cNvPr id="5" name="Picture 4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1859F63F-3619-48CA-A514-D56D6F4FE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076984"/>
            <a:ext cx="1637745" cy="1468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3B9E45-7FF9-4B8A-9C9B-3E465F482523}"/>
              </a:ext>
            </a:extLst>
          </p:cNvPr>
          <p:cNvSpPr txBox="1"/>
          <p:nvPr/>
        </p:nvSpPr>
        <p:spPr>
          <a:xfrm>
            <a:off x="4139952" y="545741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دقيقة</a:t>
            </a:r>
          </a:p>
        </p:txBody>
      </p:sp>
    </p:spTree>
    <p:extLst>
      <p:ext uri="{BB962C8B-B14F-4D97-AF65-F5344CB8AC3E}">
        <p14:creationId xmlns:p14="http://schemas.microsoft.com/office/powerpoint/2010/main" val="35145214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363BEDF-472D-4E3F-848D-D1420F7128B9}"/>
              </a:ext>
            </a:extLst>
          </p:cNvPr>
          <p:cNvSpPr/>
          <p:nvPr/>
        </p:nvSpPr>
        <p:spPr>
          <a:xfrm>
            <a:off x="1089078" y="748726"/>
            <a:ext cx="7323589" cy="586529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C43050-47FD-492F-B772-077A9AB69544}"/>
              </a:ext>
            </a:extLst>
          </p:cNvPr>
          <p:cNvSpPr/>
          <p:nvPr/>
        </p:nvSpPr>
        <p:spPr>
          <a:xfrm>
            <a:off x="1083808" y="762694"/>
            <a:ext cx="6544337" cy="36205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Arial" panose="020B0604020202020204" pitchFamily="34" charset="0"/>
              </a:rPr>
              <a:t>أصل الصورة بصوت الحرف المناسب في العمود المقابل </a:t>
            </a:r>
            <a:r>
              <a:rPr kumimoji="0" lang="ar-AE" sz="2400" b="1" i="0" u="none" strike="noStrike" kern="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:- </a:t>
            </a:r>
            <a:endParaRPr kumimoji="0" lang="en-US" sz="4000" b="1" i="0" u="none" strike="noStrike" kern="0" spc="50" normalizeH="0" baseline="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762E9A-0641-4333-B498-E6CA63911A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46" t="7775"/>
          <a:stretch/>
        </p:blipFill>
        <p:spPr>
          <a:xfrm>
            <a:off x="4463988" y="1141410"/>
            <a:ext cx="3672408" cy="5486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BB9349-0F61-4DDC-A7E6-BB587AA0FD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4" t="25013" r="75312" b="22993"/>
          <a:stretch/>
        </p:blipFill>
        <p:spPr>
          <a:xfrm>
            <a:off x="1632046" y="1127441"/>
            <a:ext cx="1627651" cy="5486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A5FC85-45E3-40CE-82C5-3D276DE08981}"/>
              </a:ext>
            </a:extLst>
          </p:cNvPr>
          <p:cNvCxnSpPr>
            <a:cxnSpLocks/>
          </p:cNvCxnSpPr>
          <p:nvPr/>
        </p:nvCxnSpPr>
        <p:spPr>
          <a:xfrm flipH="1">
            <a:off x="2987824" y="1988840"/>
            <a:ext cx="2304257" cy="144016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EBD978-B9DB-4ABE-AC2E-C1C243623AB0}"/>
              </a:ext>
            </a:extLst>
          </p:cNvPr>
          <p:cNvCxnSpPr>
            <a:cxnSpLocks/>
          </p:cNvCxnSpPr>
          <p:nvPr/>
        </p:nvCxnSpPr>
        <p:spPr>
          <a:xfrm flipH="1">
            <a:off x="2987824" y="2996952"/>
            <a:ext cx="2232248" cy="72008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C504E95-C736-4238-9F43-E03EF0A05406}"/>
              </a:ext>
            </a:extLst>
          </p:cNvPr>
          <p:cNvCxnSpPr>
            <a:cxnSpLocks/>
          </p:cNvCxnSpPr>
          <p:nvPr/>
        </p:nvCxnSpPr>
        <p:spPr>
          <a:xfrm flipH="1">
            <a:off x="3059832" y="4221088"/>
            <a:ext cx="1728192" cy="1224136"/>
          </a:xfrm>
          <a:prstGeom prst="straightConnector1">
            <a:avLst/>
          </a:prstGeom>
          <a:noFill/>
          <a:ln w="762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87A8696-C595-4081-9DE7-C7304F5E038A}"/>
              </a:ext>
            </a:extLst>
          </p:cNvPr>
          <p:cNvCxnSpPr>
            <a:cxnSpLocks/>
          </p:cNvCxnSpPr>
          <p:nvPr/>
        </p:nvCxnSpPr>
        <p:spPr>
          <a:xfrm flipH="1">
            <a:off x="2987824" y="5157192"/>
            <a:ext cx="1800200" cy="432048"/>
          </a:xfrm>
          <a:prstGeom prst="straightConnector1">
            <a:avLst/>
          </a:prstGeom>
          <a:noFill/>
          <a:ln w="762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D0327C1-8069-48E1-82C9-0784BEFA64B1}"/>
              </a:ext>
            </a:extLst>
          </p:cNvPr>
          <p:cNvCxnSpPr>
            <a:cxnSpLocks/>
          </p:cNvCxnSpPr>
          <p:nvPr/>
        </p:nvCxnSpPr>
        <p:spPr>
          <a:xfrm flipH="1" flipV="1">
            <a:off x="3059832" y="2564904"/>
            <a:ext cx="1872208" cy="3530402"/>
          </a:xfrm>
          <a:prstGeom prst="straightConnector1">
            <a:avLst/>
          </a:prstGeom>
          <a:noFill/>
          <a:ln w="76200" cap="flat" cmpd="sng" algn="ctr">
            <a:solidFill>
              <a:schemeClr val="accent5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3225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C764D33-B9E6-4E30-8C50-812AEF35B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7560840" cy="525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385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280320" y="2061211"/>
            <a:ext cx="799288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1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بطاقة الخروج </a:t>
            </a:r>
          </a:p>
        </p:txBody>
      </p:sp>
      <p:pic>
        <p:nvPicPr>
          <p:cNvPr id="4" name="Picture 3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DAC265BB-9018-477C-A738-32F89CCDD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28" y="4331996"/>
            <a:ext cx="1296144" cy="1423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624987-EEE4-458D-B4A7-8B095AADD0A4}"/>
              </a:ext>
            </a:extLst>
          </p:cNvPr>
          <p:cNvSpPr txBox="1"/>
          <p:nvPr/>
        </p:nvSpPr>
        <p:spPr>
          <a:xfrm>
            <a:off x="3995936" y="4921472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</p:spTree>
    <p:extLst>
      <p:ext uri="{BB962C8B-B14F-4D97-AF65-F5344CB8AC3E}">
        <p14:creationId xmlns:p14="http://schemas.microsoft.com/office/powerpoint/2010/main" val="29063141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t="-12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B61541AB-92C2-48D0-AF63-5C8FD2969FEB}"/>
              </a:ext>
            </a:extLst>
          </p:cNvPr>
          <p:cNvSpPr/>
          <p:nvPr/>
        </p:nvSpPr>
        <p:spPr>
          <a:xfrm>
            <a:off x="731334" y="748726"/>
            <a:ext cx="7801106" cy="586529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471103-2E53-4B7E-89E8-411923BBB4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FC6D20-836F-43AA-B778-0A32AF0F5742}"/>
              </a:ext>
            </a:extLst>
          </p:cNvPr>
          <p:cNvSpPr/>
          <p:nvPr/>
        </p:nvSpPr>
        <p:spPr>
          <a:xfrm>
            <a:off x="1590073" y="363711"/>
            <a:ext cx="5986754" cy="454994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0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Arial" panose="020B0604020202020204" pitchFamily="34" charset="0"/>
              </a:rPr>
              <a:t>أضع علامة          في المربع المناسب لشكل الحرف في الكلمة :</a:t>
            </a:r>
            <a:endParaRPr kumimoji="0" lang="en-US" sz="3600" b="1" i="0" u="none" strike="noStrike" kern="0" spc="50" normalizeH="0" baseline="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291546-2CC7-4945-BE3A-E772310CAB7E}"/>
              </a:ext>
            </a:extLst>
          </p:cNvPr>
          <p:cNvSpPr txBox="1"/>
          <p:nvPr/>
        </p:nvSpPr>
        <p:spPr>
          <a:xfrm>
            <a:off x="4823566" y="1748508"/>
            <a:ext cx="144108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800" b="1" dirty="0">
                <a:solidFill>
                  <a:srgbClr val="0070C0"/>
                </a:solidFill>
              </a:rPr>
              <a:t>ثـ</a:t>
            </a:r>
            <a:r>
              <a:rPr lang="ar-AE" sz="4800" b="1" dirty="0"/>
              <a:t>ياب</a:t>
            </a:r>
            <a:r>
              <a:rPr lang="ar-AE" sz="24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229157-60DB-4EE8-BD5D-18046E08DA4B}"/>
              </a:ext>
            </a:extLst>
          </p:cNvPr>
          <p:cNvSpPr txBox="1"/>
          <p:nvPr/>
        </p:nvSpPr>
        <p:spPr>
          <a:xfrm>
            <a:off x="5168946" y="5238832"/>
            <a:ext cx="142787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5400" b="1" dirty="0">
                <a:solidFill>
                  <a:srgbClr val="0070C0"/>
                </a:solidFill>
              </a:rPr>
              <a:t>ثـ</a:t>
            </a:r>
            <a:r>
              <a:rPr lang="ar-AE" sz="5400" b="1" dirty="0"/>
              <a:t>مر</a:t>
            </a:r>
            <a:endParaRPr lang="ar-AE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A30C14-948A-4FBE-A396-010FC6991265}"/>
              </a:ext>
            </a:extLst>
          </p:cNvPr>
          <p:cNvSpPr txBox="1"/>
          <p:nvPr/>
        </p:nvSpPr>
        <p:spPr>
          <a:xfrm>
            <a:off x="4908172" y="3465488"/>
            <a:ext cx="156994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800" b="1" dirty="0">
                <a:solidFill>
                  <a:srgbClr val="0070C0"/>
                </a:solidFill>
              </a:rPr>
              <a:t>ثـ</a:t>
            </a:r>
            <a:r>
              <a:rPr lang="ar-AE" sz="4800" b="1" dirty="0"/>
              <a:t>لوج</a:t>
            </a:r>
            <a:r>
              <a:rPr lang="ar-AE" sz="28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1D378F-0CF8-4C51-A604-610D9E65C254}"/>
              </a:ext>
            </a:extLst>
          </p:cNvPr>
          <p:cNvSpPr txBox="1"/>
          <p:nvPr/>
        </p:nvSpPr>
        <p:spPr>
          <a:xfrm>
            <a:off x="3767274" y="794509"/>
            <a:ext cx="88705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000" b="1" dirty="0">
                <a:solidFill>
                  <a:srgbClr val="0070C0"/>
                </a:solidFill>
              </a:rPr>
              <a:t>ثَـ</a:t>
            </a:r>
            <a:endParaRPr lang="ar-AE" sz="3200" b="1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C02AC-F085-45D8-9FC0-CA3663F6059C}"/>
              </a:ext>
            </a:extLst>
          </p:cNvPr>
          <p:cNvSpPr txBox="1"/>
          <p:nvPr/>
        </p:nvSpPr>
        <p:spPr>
          <a:xfrm>
            <a:off x="1211604" y="863628"/>
            <a:ext cx="95160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000" b="1" dirty="0">
                <a:solidFill>
                  <a:srgbClr val="0070C0"/>
                </a:solidFill>
              </a:rPr>
              <a:t>ثِـ</a:t>
            </a:r>
            <a:endParaRPr lang="ar-AE" sz="3600" b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742FA8-1D95-4C19-8BE8-48F76354578A}"/>
              </a:ext>
            </a:extLst>
          </p:cNvPr>
          <p:cNvSpPr txBox="1"/>
          <p:nvPr/>
        </p:nvSpPr>
        <p:spPr>
          <a:xfrm>
            <a:off x="2501983" y="882106"/>
            <a:ext cx="95160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000" b="1" dirty="0">
                <a:solidFill>
                  <a:srgbClr val="0070C0"/>
                </a:solidFill>
              </a:rPr>
              <a:t>ثُـ</a:t>
            </a:r>
            <a:endParaRPr lang="ar-AE" sz="3600" b="1" dirty="0">
              <a:solidFill>
                <a:srgbClr val="0070C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953D37-6978-4A21-8230-4937717E3954}"/>
              </a:ext>
            </a:extLst>
          </p:cNvPr>
          <p:cNvSpPr/>
          <p:nvPr/>
        </p:nvSpPr>
        <p:spPr>
          <a:xfrm>
            <a:off x="3754942" y="1838794"/>
            <a:ext cx="647112" cy="5998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EC5538-F55B-4024-AACE-BE8E9ED5813C}"/>
              </a:ext>
            </a:extLst>
          </p:cNvPr>
          <p:cNvSpPr/>
          <p:nvPr/>
        </p:nvSpPr>
        <p:spPr>
          <a:xfrm>
            <a:off x="1302507" y="1838796"/>
            <a:ext cx="647112" cy="5998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91F570-D7C3-46B6-8F61-83F54FCAC71C}"/>
              </a:ext>
            </a:extLst>
          </p:cNvPr>
          <p:cNvSpPr/>
          <p:nvPr/>
        </p:nvSpPr>
        <p:spPr>
          <a:xfrm>
            <a:off x="2470757" y="1838795"/>
            <a:ext cx="647112" cy="5998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F3165D-D030-4E83-81D7-B928822B8E23}"/>
              </a:ext>
            </a:extLst>
          </p:cNvPr>
          <p:cNvSpPr/>
          <p:nvPr/>
        </p:nvSpPr>
        <p:spPr>
          <a:xfrm>
            <a:off x="3858263" y="3645143"/>
            <a:ext cx="647112" cy="5998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A45450-E15E-4991-87E7-B03732E9F366}"/>
              </a:ext>
            </a:extLst>
          </p:cNvPr>
          <p:cNvSpPr/>
          <p:nvPr/>
        </p:nvSpPr>
        <p:spPr>
          <a:xfrm>
            <a:off x="2599086" y="3645143"/>
            <a:ext cx="647112" cy="5998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30EA97-80B5-42F0-95C9-F40ED955D463}"/>
              </a:ext>
            </a:extLst>
          </p:cNvPr>
          <p:cNvSpPr/>
          <p:nvPr/>
        </p:nvSpPr>
        <p:spPr>
          <a:xfrm>
            <a:off x="1335344" y="3641632"/>
            <a:ext cx="647112" cy="5998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925AF6D-5FF3-437B-A658-61AB15292157}"/>
              </a:ext>
            </a:extLst>
          </p:cNvPr>
          <p:cNvSpPr/>
          <p:nvPr/>
        </p:nvSpPr>
        <p:spPr>
          <a:xfrm>
            <a:off x="3989439" y="5463664"/>
            <a:ext cx="647112" cy="5998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909EBBF-B07A-42A7-A802-EE0269EED6F3}"/>
              </a:ext>
            </a:extLst>
          </p:cNvPr>
          <p:cNvSpPr/>
          <p:nvPr/>
        </p:nvSpPr>
        <p:spPr>
          <a:xfrm>
            <a:off x="2697815" y="5510370"/>
            <a:ext cx="647112" cy="5998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CD1188-ED3E-4553-9347-9F05039CEF99}"/>
              </a:ext>
            </a:extLst>
          </p:cNvPr>
          <p:cNvSpPr/>
          <p:nvPr/>
        </p:nvSpPr>
        <p:spPr>
          <a:xfrm>
            <a:off x="1335344" y="5482234"/>
            <a:ext cx="647112" cy="5998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34" name="Graphic 33" descr="Checkmark">
            <a:extLst>
              <a:ext uri="{FF2B5EF4-FFF2-40B4-BE49-F238E27FC236}">
                <a16:creationId xmlns:a16="http://schemas.microsoft.com/office/drawing/2014/main" id="{2AD3BD2D-3044-4B94-A64A-4979888AD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02649" y="1630140"/>
            <a:ext cx="914400" cy="914400"/>
          </a:xfrm>
          <a:prstGeom prst="rect">
            <a:avLst/>
          </a:prstGeom>
        </p:spPr>
      </p:pic>
      <p:pic>
        <p:nvPicPr>
          <p:cNvPr id="35" name="Graphic 34" descr="Checkmark">
            <a:extLst>
              <a:ext uri="{FF2B5EF4-FFF2-40B4-BE49-F238E27FC236}">
                <a16:creationId xmlns:a16="http://schemas.microsoft.com/office/drawing/2014/main" id="{5B8974B9-37B6-492B-9109-180EA7197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28304" y="3443256"/>
            <a:ext cx="914400" cy="914400"/>
          </a:xfrm>
          <a:prstGeom prst="rect">
            <a:avLst/>
          </a:prstGeom>
        </p:spPr>
      </p:pic>
      <p:pic>
        <p:nvPicPr>
          <p:cNvPr id="36" name="Graphic 35" descr="Checkmark">
            <a:extLst>
              <a:ext uri="{FF2B5EF4-FFF2-40B4-BE49-F238E27FC236}">
                <a16:creationId xmlns:a16="http://schemas.microsoft.com/office/drawing/2014/main" id="{86C3C219-E3E1-4908-9438-38D7CA261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86342" y="5264151"/>
            <a:ext cx="914400" cy="914400"/>
          </a:xfrm>
          <a:prstGeom prst="rect">
            <a:avLst/>
          </a:prstGeom>
        </p:spPr>
      </p:pic>
      <p:pic>
        <p:nvPicPr>
          <p:cNvPr id="39" name="Picture 38" descr="A picture containing drawing, accessory, umbrella&#10;&#10;Description automatically generated">
            <a:extLst>
              <a:ext uri="{FF2B5EF4-FFF2-40B4-BE49-F238E27FC236}">
                <a16:creationId xmlns:a16="http://schemas.microsoft.com/office/drawing/2014/main" id="{770C8FD5-8CEA-4788-AD02-3E5FC22410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85" y="330474"/>
            <a:ext cx="454994" cy="43028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9C438E2-A293-4030-B027-3D45CF123576}"/>
              </a:ext>
            </a:extLst>
          </p:cNvPr>
          <p:cNvSpPr txBox="1"/>
          <p:nvPr/>
        </p:nvSpPr>
        <p:spPr>
          <a:xfrm>
            <a:off x="3910661" y="2471910"/>
            <a:ext cx="887058" cy="11232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600" b="1" dirty="0">
                <a:solidFill>
                  <a:srgbClr val="0070C0"/>
                </a:solidFill>
              </a:rPr>
              <a:t>ثَـ</a:t>
            </a:r>
            <a:endParaRPr lang="ar-AE" sz="3600" b="1" dirty="0">
              <a:solidFill>
                <a:srgbClr val="0070C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B56C2BE-4CBF-4628-B71A-95DBC27FF75A}"/>
              </a:ext>
            </a:extLst>
          </p:cNvPr>
          <p:cNvSpPr txBox="1"/>
          <p:nvPr/>
        </p:nvSpPr>
        <p:spPr>
          <a:xfrm>
            <a:off x="4000013" y="4288022"/>
            <a:ext cx="887058" cy="11232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600" b="1" dirty="0">
                <a:solidFill>
                  <a:srgbClr val="0070C0"/>
                </a:solidFill>
              </a:rPr>
              <a:t>ثَـ</a:t>
            </a:r>
            <a:endParaRPr lang="ar-AE" sz="3600" b="1" dirty="0">
              <a:solidFill>
                <a:srgbClr val="0070C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321B6C-394B-44F7-8E76-0FA3BA85956E}"/>
              </a:ext>
            </a:extLst>
          </p:cNvPr>
          <p:cNvSpPr txBox="1"/>
          <p:nvPr/>
        </p:nvSpPr>
        <p:spPr>
          <a:xfrm>
            <a:off x="2545566" y="2539633"/>
            <a:ext cx="95160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000" b="1" dirty="0">
                <a:solidFill>
                  <a:srgbClr val="0070C0"/>
                </a:solidFill>
              </a:rPr>
              <a:t>ثُـ</a:t>
            </a:r>
            <a:endParaRPr lang="ar-AE" sz="3600" b="1" dirty="0">
              <a:solidFill>
                <a:srgbClr val="0070C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413FD89-0D7C-41B0-8861-A11AAA5B26F3}"/>
              </a:ext>
            </a:extLst>
          </p:cNvPr>
          <p:cNvSpPr txBox="1"/>
          <p:nvPr/>
        </p:nvSpPr>
        <p:spPr>
          <a:xfrm>
            <a:off x="2668766" y="4286689"/>
            <a:ext cx="95160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000" b="1" dirty="0">
                <a:solidFill>
                  <a:srgbClr val="0070C0"/>
                </a:solidFill>
              </a:rPr>
              <a:t>ثُـ</a:t>
            </a:r>
            <a:endParaRPr lang="ar-AE" sz="3600" b="1" dirty="0">
              <a:solidFill>
                <a:srgbClr val="0070C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AEE0C9B-CCF5-407B-9E27-9A0313B0B091}"/>
              </a:ext>
            </a:extLst>
          </p:cNvPr>
          <p:cNvSpPr txBox="1"/>
          <p:nvPr/>
        </p:nvSpPr>
        <p:spPr>
          <a:xfrm>
            <a:off x="1465636" y="2519001"/>
            <a:ext cx="95160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000" b="1" dirty="0">
                <a:solidFill>
                  <a:srgbClr val="0070C0"/>
                </a:solidFill>
              </a:rPr>
              <a:t>ثِـ</a:t>
            </a:r>
            <a:endParaRPr lang="ar-AE" sz="3600" b="1" dirty="0">
              <a:solidFill>
                <a:srgbClr val="0070C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2E6A5F-4E5F-404E-BB93-D34BB6F813BC}"/>
              </a:ext>
            </a:extLst>
          </p:cNvPr>
          <p:cNvSpPr txBox="1"/>
          <p:nvPr/>
        </p:nvSpPr>
        <p:spPr>
          <a:xfrm>
            <a:off x="1407800" y="4298993"/>
            <a:ext cx="95160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000" b="1" dirty="0">
                <a:solidFill>
                  <a:srgbClr val="0070C0"/>
                </a:solidFill>
              </a:rPr>
              <a:t>ثِـ</a:t>
            </a:r>
            <a:endParaRPr lang="ar-AE" sz="3600" b="1" dirty="0">
              <a:solidFill>
                <a:srgbClr val="0070C0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8277832-57AB-4BA9-9585-51BADE619D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5836" y="3175704"/>
            <a:ext cx="1807939" cy="1120782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BAD7BBD-46DC-4147-A7DE-159C105BFBA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3999" r="4608"/>
          <a:stretch/>
        </p:blipFill>
        <p:spPr>
          <a:xfrm>
            <a:off x="6433884" y="1364840"/>
            <a:ext cx="1976149" cy="1405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72B93C9-795D-4132-BC95-C2D4871309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0451" y="5083255"/>
            <a:ext cx="2061989" cy="1056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BA95D43-90EA-4B01-9E47-C56C9B8C1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b="5865"/>
          <a:stretch/>
        </p:blipFill>
        <p:spPr>
          <a:xfrm>
            <a:off x="29117" y="38473"/>
            <a:ext cx="1013102" cy="156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9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07704" y="2420888"/>
            <a:ext cx="612068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/>
            <a:r>
              <a:rPr lang="ar-AE" sz="6000" b="1" dirty="0"/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5849913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51920" y="2447846"/>
            <a:ext cx="4752528" cy="89255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نَقْرَأُ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النص القرائي – </a:t>
            </a:r>
            <a:r>
              <a:rPr kumimoji="0" lang="ar-A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ثعلوب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ممثل بارع</a:t>
            </a:r>
            <a:endParaRPr kumimoji="0" lang="ar-EG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8508"/>
            <a:ext cx="8352928" cy="1205283"/>
          </a:xfrm>
          <a:prstGeom prst="rect">
            <a:avLst/>
          </a:prstGeom>
          <a:ln w="9525">
            <a:solidFill>
              <a:srgbClr val="FF0066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BD148AA2-40B4-4699-ABF7-F0421C2CAF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r="4546"/>
          <a:stretch/>
        </p:blipFill>
        <p:spPr>
          <a:xfrm>
            <a:off x="539552" y="1968433"/>
            <a:ext cx="2952328" cy="1841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ECAE5F-7822-4DB2-A45F-D462D746BF49}"/>
              </a:ext>
            </a:extLst>
          </p:cNvPr>
          <p:cNvSpPr/>
          <p:nvPr/>
        </p:nvSpPr>
        <p:spPr>
          <a:xfrm>
            <a:off x="3851920" y="4558782"/>
            <a:ext cx="49898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حل أنشطة حرف  </a:t>
            </a:r>
            <a:r>
              <a:rPr lang="ar-AE" sz="44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( ث ) </a:t>
            </a:r>
            <a:r>
              <a:rPr lang="ar-AE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في كتاب النشاط أدرس في البيت</a:t>
            </a:r>
            <a:endParaRPr kumimoji="0" lang="ar-EG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3E924E-E1A7-491C-A1AD-E15A657A9F7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0" r="-1" b="16354"/>
          <a:stretch/>
        </p:blipFill>
        <p:spPr bwMode="auto">
          <a:xfrm>
            <a:off x="652702" y="4509120"/>
            <a:ext cx="2952328" cy="18417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10146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657665" y="2038364"/>
            <a:ext cx="7828670" cy="24583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إلى اللقاء في الحصة القادمة </a:t>
            </a:r>
          </a:p>
        </p:txBody>
      </p:sp>
    </p:spTree>
    <p:extLst>
      <p:ext uri="{BB962C8B-B14F-4D97-AF65-F5344CB8AC3E}">
        <p14:creationId xmlns:p14="http://schemas.microsoft.com/office/powerpoint/2010/main" val="2218657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C0B19D-4E6D-4AFD-8DFA-4B526B29D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60" r="7018"/>
          <a:stretch/>
        </p:blipFill>
        <p:spPr>
          <a:xfrm>
            <a:off x="179513" y="1556792"/>
            <a:ext cx="8856983" cy="5301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FD2B95-DD9C-4488-B6EA-972BB47E4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403575"/>
            <a:ext cx="2908044" cy="603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0491BA-0B59-4834-9280-97212F5D30FD}"/>
              </a:ext>
            </a:extLst>
          </p:cNvPr>
          <p:cNvSpPr txBox="1"/>
          <p:nvPr/>
        </p:nvSpPr>
        <p:spPr>
          <a:xfrm>
            <a:off x="0" y="332656"/>
            <a:ext cx="6011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قوانين التعلم عن بعد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596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4029" r="3292" b="14137"/>
          <a:stretch/>
        </p:blipFill>
        <p:spPr>
          <a:xfrm>
            <a:off x="0" y="260649"/>
            <a:ext cx="9144000" cy="640871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35696" y="2780928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0C1531-3B04-4B31-B586-DA75EA418DE9}"/>
              </a:ext>
            </a:extLst>
          </p:cNvPr>
          <p:cNvSpPr txBox="1">
            <a:spLocks/>
          </p:cNvSpPr>
          <p:nvPr/>
        </p:nvSpPr>
        <p:spPr>
          <a:xfrm>
            <a:off x="389556" y="3573016"/>
            <a:ext cx="8783320" cy="1584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سأتعلم اليوم :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أقرأ الكلمات المألوفة والمتكررة قراءة سريعة وصحيحة .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أعرف الحركات القصيرة لحرف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(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ث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)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وأنطقها نطقا صحيحا </a:t>
            </a: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1647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19157" y="119921"/>
            <a:ext cx="8701315" cy="645347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2339752" y="2060848"/>
            <a:ext cx="554461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الروتين اليومي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Picture 6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0FB7799B-4B55-4FDB-BF6A-014EA3545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869160"/>
            <a:ext cx="1296144" cy="1423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6FDFD2-0B3F-435D-A6BA-CDEFEEC63DF6}"/>
              </a:ext>
            </a:extLst>
          </p:cNvPr>
          <p:cNvSpPr txBox="1"/>
          <p:nvPr/>
        </p:nvSpPr>
        <p:spPr>
          <a:xfrm>
            <a:off x="3779912" y="5227143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8CD1D1F-A2A2-41B3-8EB0-6A85BDD986C6}"/>
              </a:ext>
            </a:extLst>
          </p:cNvPr>
          <p:cNvSpPr txBox="1">
            <a:spLocks/>
          </p:cNvSpPr>
          <p:nvPr/>
        </p:nvSpPr>
        <p:spPr>
          <a:xfrm>
            <a:off x="1757983" y="3046292"/>
            <a:ext cx="6768752" cy="1341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الكلمات المتكررة / لعبة العجلة الكبيرة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59751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86A770A-C26B-4C87-A27A-FEBA4423FC08}"/>
              </a:ext>
            </a:extLst>
          </p:cNvPr>
          <p:cNvSpPr/>
          <p:nvPr/>
        </p:nvSpPr>
        <p:spPr>
          <a:xfrm>
            <a:off x="152400" y="1143000"/>
            <a:ext cx="5029200" cy="4648200"/>
          </a:xfrm>
          <a:prstGeom prst="rect">
            <a:avLst/>
          </a:prstGeom>
          <a:solidFill>
            <a:schemeClr val="bg1"/>
          </a:solidFill>
          <a:ln w="4762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8" name="Line 33">
            <a:extLst>
              <a:ext uri="{FF2B5EF4-FFF2-40B4-BE49-F238E27FC236}">
                <a16:creationId xmlns:a16="http://schemas.microsoft.com/office/drawing/2014/main" id="{9F119243-C69C-4269-920E-4126C76E2C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4953000"/>
            <a:ext cx="2667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9" name="Line 3">
            <a:extLst>
              <a:ext uri="{FF2B5EF4-FFF2-40B4-BE49-F238E27FC236}">
                <a16:creationId xmlns:a16="http://schemas.microsoft.com/office/drawing/2014/main" id="{E69B41AA-B184-432D-80E1-F6449540C9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0800" y="5562600"/>
            <a:ext cx="0" cy="8382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38">
            <a:extLst>
              <a:ext uri="{FF2B5EF4-FFF2-40B4-BE49-F238E27FC236}">
                <a16:creationId xmlns:a16="http://schemas.microsoft.com/office/drawing/2014/main" id="{11389798-8A78-4EEB-BF34-DB244681718D}"/>
              </a:ext>
            </a:extLst>
          </p:cNvPr>
          <p:cNvGrpSpPr>
            <a:grpSpLocks/>
          </p:cNvGrpSpPr>
          <p:nvPr/>
        </p:nvGrpSpPr>
        <p:grpSpPr bwMode="auto">
          <a:xfrm>
            <a:off x="6281738" y="5086350"/>
            <a:ext cx="2667000" cy="1619250"/>
            <a:chOff x="6281738" y="5086350"/>
            <a:chExt cx="2667000" cy="1619250"/>
          </a:xfrm>
        </p:grpSpPr>
        <p:pic>
          <p:nvPicPr>
            <p:cNvPr id="1054" name="Picture 36">
              <a:extLst>
                <a:ext uri="{FF2B5EF4-FFF2-40B4-BE49-F238E27FC236}">
                  <a16:creationId xmlns:a16="http://schemas.microsoft.com/office/drawing/2014/main" id="{A10AA660-61E1-4E7C-9999-1CC9003FB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610"/>
            <a:stretch>
              <a:fillRect/>
            </a:stretch>
          </p:blipFill>
          <p:spPr bwMode="auto">
            <a:xfrm>
              <a:off x="6855702" y="5086350"/>
              <a:ext cx="1601839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" name="Text Box 2">
              <a:extLst>
                <a:ext uri="{FF2B5EF4-FFF2-40B4-BE49-F238E27FC236}">
                  <a16:creationId xmlns:a16="http://schemas.microsoft.com/office/drawing/2014/main" id="{9197A4FE-316D-4489-BBC0-1383CDEE3C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1738" y="5654675"/>
              <a:ext cx="2667000" cy="4048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5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1E2F73F-83AF-42DE-AA47-71907FE21E49}"/>
                </a:ext>
              </a:extLst>
            </p:cNvPr>
            <p:cNvSpPr/>
            <p:nvPr/>
          </p:nvSpPr>
          <p:spPr>
            <a:xfrm>
              <a:off x="6513930" y="5562600"/>
              <a:ext cx="2198038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 w="10160">
                    <a:solidFill>
                      <a:srgbClr val="BBE0E3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اجعل العجلة تدور</a:t>
              </a:r>
              <a:endParaRPr kumimoji="0" lang="en-US" sz="2800" b="0" i="0" u="none" strike="noStrike" kern="1200" cap="none" spc="0" normalizeH="0" baseline="0" noProof="0" dirty="0">
                <a:ln w="10160">
                  <a:solidFill>
                    <a:srgbClr val="BBE0E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F3152979-0481-455D-AB85-D080A9D1B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343025"/>
            <a:ext cx="423862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3" name="WordArt 10">
            <a:extLst>
              <a:ext uri="{FF2B5EF4-FFF2-40B4-BE49-F238E27FC236}">
                <a16:creationId xmlns:a16="http://schemas.microsoft.com/office/drawing/2014/main" id="{56B463F0-01A9-4A5F-B16C-EC49632076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" y="533400"/>
            <a:ext cx="4114800" cy="6477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لعبة العجلة الكبيرة</a:t>
            </a:r>
            <a:endParaRPr kumimoji="0" lang="en-US" sz="4400" b="0" i="0" u="none" strike="noStrike" kern="10" cap="none" spc="0" normalizeH="0" baseline="0" noProof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Oval 2">
            <a:hlinkClick r:id="rId5" action="ppaction://hlinksldjump"/>
            <a:extLst>
              <a:ext uri="{FF2B5EF4-FFF2-40B4-BE49-F238E27FC236}">
                <a16:creationId xmlns:a16="http://schemas.microsoft.com/office/drawing/2014/main" id="{69950C54-5BF2-46BE-9F30-09C58B8F48F6}"/>
              </a:ext>
            </a:extLst>
          </p:cNvPr>
          <p:cNvSpPr/>
          <p:nvPr/>
        </p:nvSpPr>
        <p:spPr>
          <a:xfrm>
            <a:off x="7772400" y="647700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Oval 30">
            <a:hlinkClick r:id="rId6" action="ppaction://hlinksldjump"/>
            <a:extLst>
              <a:ext uri="{FF2B5EF4-FFF2-40B4-BE49-F238E27FC236}">
                <a16:creationId xmlns:a16="http://schemas.microsoft.com/office/drawing/2014/main" id="{B639A213-1B05-45F3-8F93-1DE53517D8BE}"/>
              </a:ext>
            </a:extLst>
          </p:cNvPr>
          <p:cNvSpPr/>
          <p:nvPr/>
        </p:nvSpPr>
        <p:spPr>
          <a:xfrm>
            <a:off x="6617985" y="647699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Oval 31">
            <a:hlinkClick r:id="rId7" action="ppaction://hlinksldjump"/>
            <a:extLst>
              <a:ext uri="{FF2B5EF4-FFF2-40B4-BE49-F238E27FC236}">
                <a16:creationId xmlns:a16="http://schemas.microsoft.com/office/drawing/2014/main" id="{D986CEF8-651D-4C2C-AD65-A706837BA43F}"/>
              </a:ext>
            </a:extLst>
          </p:cNvPr>
          <p:cNvSpPr/>
          <p:nvPr/>
        </p:nvSpPr>
        <p:spPr>
          <a:xfrm>
            <a:off x="5449550" y="647698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Oval 32">
            <a:hlinkClick r:id="rId8" action="ppaction://hlinksldjump"/>
            <a:extLst>
              <a:ext uri="{FF2B5EF4-FFF2-40B4-BE49-F238E27FC236}">
                <a16:creationId xmlns:a16="http://schemas.microsoft.com/office/drawing/2014/main" id="{6CD2776A-8137-49DC-B3F6-63A2BC0E736D}"/>
              </a:ext>
            </a:extLst>
          </p:cNvPr>
          <p:cNvSpPr/>
          <p:nvPr/>
        </p:nvSpPr>
        <p:spPr>
          <a:xfrm>
            <a:off x="7809867" y="1686112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Oval 34">
            <a:hlinkClick r:id="rId9" action="ppaction://hlinksldjump"/>
            <a:extLst>
              <a:ext uri="{FF2B5EF4-FFF2-40B4-BE49-F238E27FC236}">
                <a16:creationId xmlns:a16="http://schemas.microsoft.com/office/drawing/2014/main" id="{9ED57EA3-1305-4334-8AFB-58C937888C0A}"/>
              </a:ext>
            </a:extLst>
          </p:cNvPr>
          <p:cNvSpPr/>
          <p:nvPr/>
        </p:nvSpPr>
        <p:spPr>
          <a:xfrm>
            <a:off x="6655452" y="1686111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Oval 35">
            <a:hlinkClick r:id="rId10" action="ppaction://hlinksldjump"/>
            <a:extLst>
              <a:ext uri="{FF2B5EF4-FFF2-40B4-BE49-F238E27FC236}">
                <a16:creationId xmlns:a16="http://schemas.microsoft.com/office/drawing/2014/main" id="{7984A6EB-6733-4CA5-8C8D-F39C1979EB89}"/>
              </a:ext>
            </a:extLst>
          </p:cNvPr>
          <p:cNvSpPr/>
          <p:nvPr/>
        </p:nvSpPr>
        <p:spPr>
          <a:xfrm>
            <a:off x="5487017" y="1686110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Oval 36">
            <a:hlinkClick r:id="rId11" action="ppaction://hlinksldjump"/>
            <a:extLst>
              <a:ext uri="{FF2B5EF4-FFF2-40B4-BE49-F238E27FC236}">
                <a16:creationId xmlns:a16="http://schemas.microsoft.com/office/drawing/2014/main" id="{D0C4DCC8-55F9-4E03-82A8-4A765D8B9449}"/>
              </a:ext>
            </a:extLst>
          </p:cNvPr>
          <p:cNvSpPr/>
          <p:nvPr/>
        </p:nvSpPr>
        <p:spPr>
          <a:xfrm>
            <a:off x="7789101" y="2724524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38">
            <a:hlinkClick r:id="rId12" action="ppaction://hlinksldjump"/>
            <a:extLst>
              <a:ext uri="{FF2B5EF4-FFF2-40B4-BE49-F238E27FC236}">
                <a16:creationId xmlns:a16="http://schemas.microsoft.com/office/drawing/2014/main" id="{11945368-8C8E-40E2-9D5F-2E8591BEE8BA}"/>
              </a:ext>
            </a:extLst>
          </p:cNvPr>
          <p:cNvSpPr/>
          <p:nvPr/>
        </p:nvSpPr>
        <p:spPr>
          <a:xfrm>
            <a:off x="6634686" y="2724523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Oval 40">
            <a:hlinkClick r:id="rId13" action="ppaction://hlinksldjump"/>
            <a:extLst>
              <a:ext uri="{FF2B5EF4-FFF2-40B4-BE49-F238E27FC236}">
                <a16:creationId xmlns:a16="http://schemas.microsoft.com/office/drawing/2014/main" id="{6220C677-046E-495F-BCEC-DEC627E7F5B3}"/>
              </a:ext>
            </a:extLst>
          </p:cNvPr>
          <p:cNvSpPr/>
          <p:nvPr/>
        </p:nvSpPr>
        <p:spPr>
          <a:xfrm>
            <a:off x="5466251" y="2724522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Oval 41">
            <a:hlinkClick r:id="rId7" action="ppaction://hlinksldjump"/>
            <a:extLst>
              <a:ext uri="{FF2B5EF4-FFF2-40B4-BE49-F238E27FC236}">
                <a16:creationId xmlns:a16="http://schemas.microsoft.com/office/drawing/2014/main" id="{77112D64-C1B0-430D-8128-95D2305FB5A0}"/>
              </a:ext>
            </a:extLst>
          </p:cNvPr>
          <p:cNvSpPr/>
          <p:nvPr/>
        </p:nvSpPr>
        <p:spPr>
          <a:xfrm>
            <a:off x="6655452" y="3796422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Action Button: Go Home 5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E1F5519C-A758-4271-9823-30875B6CC1A8}"/>
              </a:ext>
            </a:extLst>
          </p:cNvPr>
          <p:cNvSpPr/>
          <p:nvPr/>
        </p:nvSpPr>
        <p:spPr>
          <a:xfrm>
            <a:off x="195262" y="6059488"/>
            <a:ext cx="920354" cy="7985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2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079BB991-6034-41F2-96B9-D56977353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75656" y="4703881"/>
            <a:ext cx="1103263" cy="1103263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85F226-F335-4943-8DA2-EACF9D2A66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16016" y="-171400"/>
            <a:ext cx="1440160" cy="1515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8A0CB0F-0913-48FF-BC73-485CBC1BF1D9}"/>
              </a:ext>
            </a:extLst>
          </p:cNvPr>
          <p:cNvSpPr txBox="1">
            <a:spLocks/>
          </p:cNvSpPr>
          <p:nvPr/>
        </p:nvSpPr>
        <p:spPr>
          <a:xfrm>
            <a:off x="1691680" y="2708920"/>
            <a:ext cx="6395612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ث</a:t>
            </a:r>
            <a:r>
              <a:rPr kumimoji="0" lang="ar-AE" sz="3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ابَ</a:t>
            </a:r>
            <a:endParaRPr kumimoji="0" lang="en-US" sz="3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151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1000" r="-6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4B63D70C-25A9-4F0B-A2E5-192CFD4D5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137" y="4495800"/>
            <a:ext cx="1103263" cy="11032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809151E-B173-4674-BCD4-03417EB10685}"/>
              </a:ext>
            </a:extLst>
          </p:cNvPr>
          <p:cNvSpPr txBox="1">
            <a:spLocks/>
          </p:cNvSpPr>
          <p:nvPr/>
        </p:nvSpPr>
        <p:spPr>
          <a:xfrm>
            <a:off x="1867692" y="1918056"/>
            <a:ext cx="6395612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ar-AE" sz="31000" b="1" dirty="0">
                <a:solidFill>
                  <a:srgbClr val="0070C0"/>
                </a:solidFill>
                <a:latin typeface="Calibri Light" panose="020F0302020204030204"/>
                <a:cs typeface="Times New Roman" panose="02020603050405020304" pitchFamily="18" charset="0"/>
              </a:rPr>
              <a:t>ثـ</a:t>
            </a:r>
            <a:r>
              <a:rPr lang="ar-AE" sz="310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ومٌ</a:t>
            </a:r>
            <a:endParaRPr lang="en-US" sz="310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9B95142-FD2F-40C3-B46D-1391BC7E48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16016" y="-171400"/>
            <a:ext cx="1440160" cy="1515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943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220</Words>
  <Application>Microsoft Office PowerPoint</Application>
  <PresentationFormat>On-screen Show (4:3)</PresentationFormat>
  <Paragraphs>82</Paragraphs>
  <Slides>39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Wingdings</vt:lpstr>
      <vt:lpstr>نسق Office</vt:lpstr>
      <vt:lpstr>1_نسق Office</vt:lpstr>
      <vt:lpstr>Default Design</vt:lpstr>
      <vt:lpstr>4_Office Theme</vt:lpstr>
      <vt:lpstr>3_نسق Office</vt:lpstr>
      <vt:lpstr>2_نسق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Ahlam Fawzi Moh'D Essous</dc:creator>
  <cp:lastModifiedBy>Ahlam Fawzi Moh'D Essous</cp:lastModifiedBy>
  <cp:revision>224</cp:revision>
  <dcterms:created xsi:type="dcterms:W3CDTF">2020-03-23T18:31:31Z</dcterms:created>
  <dcterms:modified xsi:type="dcterms:W3CDTF">2021-09-20T16:03:28Z</dcterms:modified>
</cp:coreProperties>
</file>