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</p:sldIdLst>
  <p:sldSz cx="6858000" cy="9906000" type="A4"/>
  <p:notesSz cx="6858000" cy="92964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1728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BAA4-C60B-4445-B94A-592DCCD22D4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4361-B434-487E-AB3C-10ADA16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BAA4-C60B-4445-B94A-592DCCD22D4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4361-B434-487E-AB3C-10ADA16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1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BAA4-C60B-4445-B94A-592DCCD22D4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4361-B434-487E-AB3C-10ADA16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8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BAA4-C60B-4445-B94A-592DCCD22D4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4361-B434-487E-AB3C-10ADA16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BAA4-C60B-4445-B94A-592DCCD22D4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4361-B434-487E-AB3C-10ADA16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3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BAA4-C60B-4445-B94A-592DCCD22D4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4361-B434-487E-AB3C-10ADA16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6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BAA4-C60B-4445-B94A-592DCCD22D4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4361-B434-487E-AB3C-10ADA16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2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BAA4-C60B-4445-B94A-592DCCD22D4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4361-B434-487E-AB3C-10ADA16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BAA4-C60B-4445-B94A-592DCCD22D4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4361-B434-487E-AB3C-10ADA16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2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BAA4-C60B-4445-B94A-592DCCD22D4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4361-B434-487E-AB3C-10ADA16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BAA4-C60B-4445-B94A-592DCCD22D4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4361-B434-487E-AB3C-10ADA16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BAA4-C60B-4445-B94A-592DCCD22D4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4361-B434-487E-AB3C-10ADA16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6E1A-0C02-4F0D-9EFB-C1B5EA9D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57" y="588723"/>
            <a:ext cx="3824939" cy="60078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r-AE" dirty="0"/>
              <a:t>نموذج لاختبار اللغة العربية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466E5-A0F6-4269-9DD0-AF7E3CB6D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716066"/>
            <a:ext cx="5915025" cy="720621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ar-AE" sz="2000" b="1" dirty="0">
                <a:solidFill>
                  <a:srgbClr val="FF0000"/>
                </a:solidFill>
              </a:rPr>
              <a:t>1- تمسوحٌ يحب التلوين .</a:t>
            </a:r>
          </a:p>
          <a:p>
            <a:pPr marL="0" indent="0" algn="r">
              <a:buNone/>
            </a:pPr>
            <a:r>
              <a:rPr lang="ar-AE" sz="2000" b="1" dirty="0"/>
              <a:t>جملة                   -  كلمة            -   حرف</a:t>
            </a:r>
          </a:p>
          <a:p>
            <a:pPr marL="0" indent="0" algn="r">
              <a:buNone/>
            </a:pPr>
            <a:r>
              <a:rPr lang="ar-AE" sz="2000" b="1" dirty="0">
                <a:solidFill>
                  <a:srgbClr val="FF0000"/>
                </a:solidFill>
              </a:rPr>
              <a:t>2- ما الصوت القصير الذي تبدأ منه اسم الصورة</a:t>
            </a:r>
          </a:p>
          <a:p>
            <a:pPr marL="0" indent="0" algn="r">
              <a:buNone/>
            </a:pPr>
            <a:endParaRPr lang="ar-AE" sz="2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AE" sz="2400" b="1" dirty="0"/>
              <a:t>بَـــ             -         بُـ            -     بِـــ  </a:t>
            </a:r>
          </a:p>
          <a:p>
            <a:pPr marL="0" indent="0" algn="r">
              <a:buNone/>
            </a:pPr>
            <a:r>
              <a:rPr lang="ar-AE" sz="2000" b="1" dirty="0">
                <a:solidFill>
                  <a:srgbClr val="FF0000"/>
                </a:solidFill>
              </a:rPr>
              <a:t>3- ما الصوت الطويل الذي تبدأ به اسم الصورة</a:t>
            </a:r>
          </a:p>
          <a:p>
            <a:pPr marL="0" indent="0" algn="r">
              <a:buNone/>
            </a:pPr>
            <a:r>
              <a:rPr lang="ar-AE" sz="2000" b="1" dirty="0"/>
              <a:t>بو                  -    بيــ             -      مو</a:t>
            </a:r>
          </a:p>
          <a:p>
            <a:pPr marL="0" indent="0" algn="r">
              <a:buNone/>
            </a:pPr>
            <a:r>
              <a:rPr lang="ar-AE" sz="2000" b="1" dirty="0">
                <a:solidFill>
                  <a:srgbClr val="FF0000"/>
                </a:solidFill>
              </a:rPr>
              <a:t>4- الصوت الطويل في هذه الصورة </a:t>
            </a:r>
          </a:p>
          <a:p>
            <a:pPr marL="0" indent="0" algn="r">
              <a:buNone/>
            </a:pPr>
            <a:r>
              <a:rPr lang="ar-AE" sz="2000" b="1" dirty="0"/>
              <a:t>ثيـ                  -   ثو               -   ثِــ</a:t>
            </a:r>
          </a:p>
          <a:p>
            <a:pPr marL="0" indent="0" algn="r">
              <a:buNone/>
            </a:pPr>
            <a:r>
              <a:rPr lang="ar-AE" sz="2000" b="1" dirty="0">
                <a:solidFill>
                  <a:srgbClr val="FF0000"/>
                </a:solidFill>
              </a:rPr>
              <a:t>5- ما الصوت القصير المختلف في الصور </a:t>
            </a:r>
          </a:p>
          <a:p>
            <a:pPr marL="0" indent="0" algn="r">
              <a:buNone/>
            </a:pPr>
            <a:endParaRPr lang="ar-AE" sz="2000" b="1" dirty="0"/>
          </a:p>
          <a:p>
            <a:pPr marL="0" indent="0" algn="r">
              <a:buNone/>
            </a:pPr>
            <a:r>
              <a:rPr lang="ar-AE" sz="2000" b="1" dirty="0"/>
              <a:t>جُــ        -     جَــ            -           جِــ </a:t>
            </a:r>
          </a:p>
          <a:p>
            <a:pPr marL="0" indent="0" algn="r">
              <a:buNone/>
            </a:pPr>
            <a:r>
              <a:rPr lang="ar-AE" sz="2000" b="1" dirty="0">
                <a:solidFill>
                  <a:srgbClr val="FF0000"/>
                </a:solidFill>
              </a:rPr>
              <a:t>6- (أنا أحب أن ألعب )   كم عدد الكلمات </a:t>
            </a:r>
          </a:p>
          <a:p>
            <a:pPr marL="0" indent="0" algn="r">
              <a:buNone/>
            </a:pPr>
            <a:r>
              <a:rPr lang="ar-AE" sz="2000" b="1" dirty="0"/>
              <a:t>     4         -       5     -        7</a:t>
            </a:r>
          </a:p>
          <a:p>
            <a:pPr marL="0" indent="0" algn="r">
              <a:buNone/>
            </a:pPr>
            <a:r>
              <a:rPr lang="ar-AE" sz="2000" b="1" dirty="0">
                <a:solidFill>
                  <a:srgbClr val="FF0000"/>
                </a:solidFill>
              </a:rPr>
              <a:t>7-  (  أنا أحب مدرستي )   ما الكلمة الأخيرة في الجملة .</a:t>
            </a:r>
          </a:p>
          <a:p>
            <a:pPr marL="0" indent="0" algn="r">
              <a:buNone/>
            </a:pPr>
            <a:r>
              <a:rPr lang="ar-AE" sz="2000" b="1" dirty="0"/>
              <a:t>أنا              -    أحب                 -   مدرستي    </a:t>
            </a:r>
          </a:p>
          <a:p>
            <a:pPr marL="0" indent="0" algn="r">
              <a:buNone/>
            </a:pPr>
            <a:r>
              <a:rPr lang="ar-AE" sz="2000" b="1" dirty="0">
                <a:solidFill>
                  <a:srgbClr val="FF0000"/>
                </a:solidFill>
              </a:rPr>
              <a:t>9- الرسم الصحيح للصورة </a:t>
            </a:r>
          </a:p>
          <a:p>
            <a:pPr marL="0" indent="0" algn="r">
              <a:buNone/>
            </a:pPr>
            <a:endParaRPr lang="ar-AE" sz="2000" b="1" dirty="0"/>
          </a:p>
          <a:p>
            <a:pPr marL="0" indent="0" algn="r">
              <a:buNone/>
            </a:pPr>
            <a:r>
              <a:rPr lang="ar-AE" sz="2000" b="1" dirty="0"/>
              <a:t>بَرْجٌ          -    بُرْجٌ     -   بورْجٌ </a:t>
            </a:r>
            <a:endParaRPr lang="en-US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8BFE0-407C-4FA3-AFFC-731FD5E34754}"/>
              </a:ext>
            </a:extLst>
          </p:cNvPr>
          <p:cNvSpPr/>
          <p:nvPr/>
        </p:nvSpPr>
        <p:spPr>
          <a:xfrm>
            <a:off x="3839847" y="1189504"/>
            <a:ext cx="28135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اختار الإجابة الصحيحة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5CC73-2490-448C-A744-1E4F78F07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1" t="47237" r="64192" b="38197"/>
          <a:stretch/>
        </p:blipFill>
        <p:spPr>
          <a:xfrm>
            <a:off x="870411" y="2377440"/>
            <a:ext cx="1203525" cy="6606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395DE-04FB-4863-BA1B-4378C072C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15" t="28315" r="61341" b="55877"/>
          <a:stretch/>
        </p:blipFill>
        <p:spPr>
          <a:xfrm>
            <a:off x="997710" y="3564701"/>
            <a:ext cx="1203525" cy="64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55663-75E3-4B9B-BFDB-E8ED2C50FD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74" t="61708" r="52405" b="24452"/>
          <a:stretch/>
        </p:blipFill>
        <p:spPr>
          <a:xfrm>
            <a:off x="1084162" y="4386037"/>
            <a:ext cx="1117073" cy="707309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F5AAE8C-AC55-4A06-B80C-A73A9BA70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46007" r="57191" b="49345"/>
          <a:stretch/>
        </p:blipFill>
        <p:spPr>
          <a:xfrm>
            <a:off x="506596" y="5236423"/>
            <a:ext cx="2296402" cy="460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3102AB-34B0-4309-9A13-82C4D3CF22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696" t="34029" r="48863" b="49309"/>
          <a:stretch/>
        </p:blipFill>
        <p:spPr>
          <a:xfrm>
            <a:off x="1266475" y="8048257"/>
            <a:ext cx="689763" cy="79159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57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C38A1C3F-ECE2-4FBE-A927-AFC02F1CC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827669"/>
              </p:ext>
            </p:extLst>
          </p:nvPr>
        </p:nvGraphicFramePr>
        <p:xfrm>
          <a:off x="588931" y="1173836"/>
          <a:ext cx="5915025" cy="259278"/>
        </p:xfrm>
        <a:graphic>
          <a:graphicData uri="http://schemas.openxmlformats.org/drawingml/2006/table">
            <a:tbl>
              <a:tblPr rtl="1" firstRow="1" firstCol="1" bandRow="1"/>
              <a:tblGrid>
                <a:gridCol w="2249253">
                  <a:extLst>
                    <a:ext uri="{9D8B030D-6E8A-4147-A177-3AD203B41FA5}">
                      <a16:colId xmlns:a16="http://schemas.microsoft.com/office/drawing/2014/main" val="2651443526"/>
                    </a:ext>
                  </a:extLst>
                </a:gridCol>
                <a:gridCol w="1125170">
                  <a:extLst>
                    <a:ext uri="{9D8B030D-6E8A-4147-A177-3AD203B41FA5}">
                      <a16:colId xmlns:a16="http://schemas.microsoft.com/office/drawing/2014/main" val="2028552828"/>
                    </a:ext>
                  </a:extLst>
                </a:gridCol>
                <a:gridCol w="2540602">
                  <a:extLst>
                    <a:ext uri="{9D8B030D-6E8A-4147-A177-3AD203B41FA5}">
                      <a16:colId xmlns:a16="http://schemas.microsoft.com/office/drawing/2014/main" val="1457862811"/>
                    </a:ext>
                  </a:extLst>
                </a:gridCol>
              </a:tblGrid>
              <a:tr h="2592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الاسم : ................</a:t>
                      </a:r>
                      <a:r>
                        <a:rPr lang="en-GB" sz="12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.............</a:t>
                      </a:r>
                      <a:r>
                        <a:rPr lang="ar-A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............................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05" marR="5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الدرجة : </a:t>
                      </a:r>
                      <a:r>
                        <a:rPr lang="en-GB" sz="12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____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05" marR="5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أحسنت في .........................................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05" marR="58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157909"/>
                  </a:ext>
                </a:extLst>
              </a:tr>
            </a:tbl>
          </a:graphicData>
        </a:graphic>
      </p:graphicFrame>
      <p:sp>
        <p:nvSpPr>
          <p:cNvPr id="26" name="Rectangle 23">
            <a:extLst>
              <a:ext uri="{FF2B5EF4-FFF2-40B4-BE49-F238E27FC236}">
                <a16:creationId xmlns:a16="http://schemas.microsoft.com/office/drawing/2014/main" id="{EA409861-06A9-49F4-BC30-6AC0C8D47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6543" y="243277"/>
            <a:ext cx="35750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روضة و</a:t>
            </a: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مدرسة كدرة للتعليم الأساسي والثانوي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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 اختبار قراءة    /   الصف: </a:t>
            </a:r>
            <a:r>
              <a:rPr kumimoji="0" lang="ar-AE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الأول الأساسي  </a:t>
            </a: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   ش .........  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C180DD83-8F75-42F9-A5BA-28F03B476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757" y="68368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7ACCDE2-B1D0-4110-BDB6-DF9281330115}"/>
              </a:ext>
            </a:extLst>
          </p:cNvPr>
          <p:cNvSpPr txBox="1">
            <a:spLocks/>
          </p:cNvSpPr>
          <p:nvPr/>
        </p:nvSpPr>
        <p:spPr>
          <a:xfrm>
            <a:off x="175364" y="1716065"/>
            <a:ext cx="6537022" cy="76542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AE" sz="2400" b="1" dirty="0"/>
              <a:t>1-  ما الصوت الطويل في اسم الصورة التالية</a:t>
            </a:r>
          </a:p>
          <a:p>
            <a:pPr lvl="3" algn="r">
              <a:buFontTx/>
              <a:buChar char="-"/>
            </a:pPr>
            <a:r>
              <a:rPr lang="ar-AE" sz="2800" b="1" dirty="0">
                <a:solidFill>
                  <a:srgbClr val="FF0000"/>
                </a:solidFill>
              </a:rPr>
              <a:t> </a:t>
            </a:r>
            <a:r>
              <a:rPr lang="ar-AE" sz="2800" b="1" dirty="0">
                <a:solidFill>
                  <a:srgbClr val="C00000"/>
                </a:solidFill>
              </a:rPr>
              <a:t>-  بو              - بَـ              - با </a:t>
            </a:r>
          </a:p>
          <a:p>
            <a:pPr marL="0" indent="0" algn="r">
              <a:buNone/>
            </a:pPr>
            <a:r>
              <a:rPr lang="ar-AE" sz="2400" b="1" dirty="0"/>
              <a:t>2- الصوت القصير في أول الكلمة للصورة التالية</a:t>
            </a:r>
          </a:p>
          <a:p>
            <a:pPr algn="r">
              <a:buFontTx/>
              <a:buChar char="-"/>
            </a:pPr>
            <a:r>
              <a:rPr lang="ar-AE" sz="2800" b="1" dirty="0">
                <a:solidFill>
                  <a:srgbClr val="C00000"/>
                </a:solidFill>
              </a:rPr>
              <a:t>تُــ                   -تو               - تَــ</a:t>
            </a:r>
          </a:p>
          <a:p>
            <a:pPr algn="r">
              <a:buFontTx/>
              <a:buChar char="-"/>
            </a:pPr>
            <a:r>
              <a:rPr lang="ar-AE" sz="2800" b="1" dirty="0"/>
              <a:t>3- </a:t>
            </a:r>
            <a:r>
              <a:rPr lang="ar-AE" sz="2400" b="1" dirty="0"/>
              <a:t>ما الكلمة التي تختلف في الإيقاع </a:t>
            </a:r>
            <a:r>
              <a:rPr lang="ar-AE" sz="2800" b="1" dirty="0">
                <a:solidFill>
                  <a:srgbClr val="FF0000"/>
                </a:solidFill>
              </a:rPr>
              <a:t> </a:t>
            </a:r>
            <a:r>
              <a:rPr lang="ar-AE" sz="2400" b="1" dirty="0">
                <a:solidFill>
                  <a:srgbClr val="FF0000"/>
                </a:solidFill>
              </a:rPr>
              <a:t>( كتابٌ - ربابٌ –   قلمٌ  ) </a:t>
            </a:r>
            <a:r>
              <a:rPr lang="ar-AE" sz="2400" b="1" dirty="0">
                <a:solidFill>
                  <a:srgbClr val="C00000"/>
                </a:solidFill>
              </a:rPr>
              <a:t>قلمٌ          -           كتابٌ             - ربابٌ  </a:t>
            </a:r>
          </a:p>
          <a:p>
            <a:pPr algn="r">
              <a:buFontTx/>
              <a:buChar char="-"/>
            </a:pPr>
            <a:r>
              <a:rPr lang="ar-AE" sz="2400" b="1" dirty="0"/>
              <a:t>4- ما الصوت القصير الذي تنتهي به اسم الصورة</a:t>
            </a:r>
          </a:p>
          <a:p>
            <a:pPr marL="0" indent="0" algn="r">
              <a:buNone/>
            </a:pPr>
            <a:r>
              <a:rPr lang="ar-AE" sz="2800" b="1" dirty="0">
                <a:solidFill>
                  <a:srgbClr val="C00000"/>
                </a:solidFill>
              </a:rPr>
              <a:t> تِـ            -       تا             -    حٌ</a:t>
            </a:r>
          </a:p>
          <a:p>
            <a:pPr algn="r">
              <a:buFontTx/>
              <a:buChar char="-"/>
            </a:pPr>
            <a:r>
              <a:rPr lang="ar-AE" sz="2400" b="1" dirty="0">
                <a:solidFill>
                  <a:srgbClr val="002060"/>
                </a:solidFill>
              </a:rPr>
              <a:t>5- ما الكلمة التي تحتوي على المقطع الساكن </a:t>
            </a:r>
          </a:p>
          <a:p>
            <a:pPr marL="0" indent="0" algn="r">
              <a:buNone/>
            </a:pPr>
            <a:r>
              <a:rPr lang="ar-AE" sz="2400" b="1" dirty="0">
                <a:solidFill>
                  <a:srgbClr val="C00000"/>
                </a:solidFill>
              </a:rPr>
              <a:t>حوتٌ              -   تَحْتَ                  -  حِصانٌ </a:t>
            </a:r>
          </a:p>
          <a:p>
            <a:pPr marL="0" indent="0" algn="r">
              <a:buNone/>
            </a:pPr>
            <a:r>
              <a:rPr lang="ar-AE" sz="2400" b="1" dirty="0"/>
              <a:t>6-  ما الصوت الطويل المشترك  في الصور التالية</a:t>
            </a:r>
          </a:p>
          <a:p>
            <a:pPr marL="0" indent="0" algn="r">
              <a:buNone/>
            </a:pPr>
            <a:r>
              <a:rPr lang="ar-AE" sz="2400" b="1" dirty="0">
                <a:solidFill>
                  <a:srgbClr val="C00000"/>
                </a:solidFill>
              </a:rPr>
              <a:t>بو                -    طو                 - كو</a:t>
            </a:r>
          </a:p>
          <a:p>
            <a:pPr marL="0" indent="0" algn="r">
              <a:buNone/>
            </a:pPr>
            <a:r>
              <a:rPr lang="ar-AE" sz="2400" b="1" dirty="0"/>
              <a:t>7-   كم عدد الكلمات في الجملة (( رَجعَ أبي منَ الْعملِ ) </a:t>
            </a:r>
          </a:p>
          <a:p>
            <a:pPr marL="0" indent="0" algn="r">
              <a:buNone/>
            </a:pPr>
            <a:r>
              <a:rPr lang="ar-AE" sz="2400" b="1" dirty="0">
                <a:solidFill>
                  <a:srgbClr val="C00000"/>
                </a:solidFill>
              </a:rPr>
              <a:t>   أربع كلمات     -  خمس كلمات            - كلمتان  </a:t>
            </a:r>
          </a:p>
          <a:p>
            <a:pPr marL="0" indent="0" algn="r">
              <a:buNone/>
            </a:pPr>
            <a:r>
              <a:rPr lang="ar-AE" sz="2400" b="1" dirty="0"/>
              <a:t>8-  الرسم الصحيح للكلمة  </a:t>
            </a:r>
          </a:p>
          <a:p>
            <a:pPr marL="0" indent="0" algn="r">
              <a:buNone/>
            </a:pPr>
            <a:r>
              <a:rPr lang="ar-AE" sz="2400" b="1" dirty="0">
                <a:solidFill>
                  <a:srgbClr val="C00000"/>
                </a:solidFill>
              </a:rPr>
              <a:t> حلزونٌ          -   حلزنٌ                - حالزونٌ</a:t>
            </a:r>
          </a:p>
          <a:p>
            <a:pPr algn="r">
              <a:buFontTx/>
              <a:buChar char="-"/>
            </a:pPr>
            <a:endParaRPr lang="ar-AE" sz="2400" b="1" dirty="0">
              <a:solidFill>
                <a:srgbClr val="FF0000"/>
              </a:solidFill>
            </a:endParaRPr>
          </a:p>
          <a:p>
            <a:pPr algn="r">
              <a:buFontTx/>
              <a:buChar char="-"/>
            </a:pPr>
            <a:endParaRPr lang="ar-AE" sz="2400" b="1" dirty="0">
              <a:solidFill>
                <a:srgbClr val="FF0000"/>
              </a:solidFill>
            </a:endParaRPr>
          </a:p>
          <a:p>
            <a:pPr algn="r">
              <a:buFontTx/>
              <a:buChar char="-"/>
            </a:pPr>
            <a:endParaRPr lang="ar-AE" sz="2400" b="1" dirty="0">
              <a:solidFill>
                <a:srgbClr val="FF000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DE0FE6A-79A2-4AF2-80D2-09DD03BB0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7" t="34848" r="63406" b="35037"/>
          <a:stretch/>
        </p:blipFill>
        <p:spPr>
          <a:xfrm>
            <a:off x="705530" y="1730487"/>
            <a:ext cx="671031" cy="6176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EDB936-E737-448F-BD9B-AA92EDE39D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03" t="44667" r="30814" b="29669"/>
          <a:stretch/>
        </p:blipFill>
        <p:spPr>
          <a:xfrm>
            <a:off x="705530" y="2617130"/>
            <a:ext cx="589973" cy="617660"/>
          </a:xfrm>
          <a:prstGeom prst="rect">
            <a:avLst/>
          </a:prstGeom>
        </p:spPr>
      </p:pic>
      <p:pic>
        <p:nvPicPr>
          <p:cNvPr id="2049" name="Picture 2048" descr="A close up of a spider&#10;&#10;Description automatically generated">
            <a:extLst>
              <a:ext uri="{FF2B5EF4-FFF2-40B4-BE49-F238E27FC236}">
                <a16:creationId xmlns:a16="http://schemas.microsoft.com/office/drawing/2014/main" id="{4D8905D4-BD83-406F-A59D-016FAF22B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4" y="6111501"/>
            <a:ext cx="618651" cy="47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2050">
            <a:extLst>
              <a:ext uri="{FF2B5EF4-FFF2-40B4-BE49-F238E27FC236}">
                <a16:creationId xmlns:a16="http://schemas.microsoft.com/office/drawing/2014/main" id="{541EC32F-B5BE-478B-8972-85FABCBEE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9" y="6111501"/>
            <a:ext cx="648676" cy="47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266F02C-AA8B-4280-BAFF-327D51915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9" y="7970452"/>
            <a:ext cx="861072" cy="968375"/>
          </a:xfrm>
          <a:prstGeom prst="rect">
            <a:avLst/>
          </a:prstGeom>
        </p:spPr>
      </p:pic>
      <p:pic>
        <p:nvPicPr>
          <p:cNvPr id="4" name="صورة 3" descr="صورة تحتوي على لعبة, رسوم المتجهات&#10;&#10;تم إنشاء الوصف تلقائياً">
            <a:extLst>
              <a:ext uri="{FF2B5EF4-FFF2-40B4-BE49-F238E27FC236}">
                <a16:creationId xmlns:a16="http://schemas.microsoft.com/office/drawing/2014/main" id="{D84BF7DF-01B1-4058-A2FA-FCA835B886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7" y="4186108"/>
            <a:ext cx="1274676" cy="12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078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7888773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256</Words>
  <Application>Microsoft Office PowerPoint</Application>
  <PresentationFormat>A4 Paper (210x297 mm)‎</PresentationFormat>
  <Paragraphs>42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Sakkal Majalla</vt:lpstr>
      <vt:lpstr>Office Theme</vt:lpstr>
      <vt:lpstr>نموذج لاختبار اللغة العربية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شيخه محمد الدهماني</dc:creator>
  <cp:lastModifiedBy>SHAIKA MOHAMED HELAL KHABBAB ALDAHMANI</cp:lastModifiedBy>
  <cp:revision>21</cp:revision>
  <cp:lastPrinted>2018-11-04T09:03:18Z</cp:lastPrinted>
  <dcterms:created xsi:type="dcterms:W3CDTF">2018-11-03T10:16:21Z</dcterms:created>
  <dcterms:modified xsi:type="dcterms:W3CDTF">2021-10-08T10:19:20Z</dcterms:modified>
</cp:coreProperties>
</file>