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D5"/>
    <a:srgbClr val="E2DFEF"/>
    <a:srgbClr val="FFFFCC"/>
    <a:srgbClr val="FFF3D1"/>
    <a:srgbClr val="FCEBE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36" y="175676"/>
            <a:ext cx="12218836" cy="652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885"/>
            <a:ext cx="12192000" cy="650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66" y="0"/>
            <a:ext cx="11486413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1" y="1765300"/>
            <a:ext cx="3073399" cy="7747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2" y="2751610"/>
            <a:ext cx="3073398" cy="77898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1" y="3632982"/>
            <a:ext cx="3073399" cy="82471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1" y="4623581"/>
            <a:ext cx="3073399" cy="65962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501" y="5283202"/>
            <a:ext cx="2946399" cy="78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3" y="0"/>
            <a:ext cx="1218042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09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11" name="مستطيل مستدير الزوايا 10"/>
          <p:cNvSpPr/>
          <p:nvPr/>
        </p:nvSpPr>
        <p:spPr>
          <a:xfrm>
            <a:off x="177801" y="2894227"/>
            <a:ext cx="4914900" cy="647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 smtClean="0">
                <a:solidFill>
                  <a:schemeClr val="accent6">
                    <a:lumMod val="75000"/>
                  </a:schemeClr>
                </a:solidFill>
                <a:cs typeface="DecoType Naskh Special" panose="02010000000000000000" pitchFamily="2" charset="-78"/>
              </a:rPr>
              <a:t>موظف مخلص في عمله ينفق على أهل بيته </a:t>
            </a:r>
            <a:endParaRPr lang="ar-AE" sz="2800" b="1" dirty="0">
              <a:solidFill>
                <a:schemeClr val="accent6">
                  <a:lumMod val="75000"/>
                </a:schemeClr>
              </a:solidFill>
              <a:cs typeface="DecoType Naskh Special" panose="02010000000000000000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77800" y="3644066"/>
            <a:ext cx="4914900" cy="647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 smtClean="0">
                <a:solidFill>
                  <a:schemeClr val="accent6">
                    <a:lumMod val="75000"/>
                  </a:schemeClr>
                </a:solidFill>
                <a:cs typeface="DecoType Naskh Special" panose="02010000000000000000" pitchFamily="2" charset="-78"/>
              </a:rPr>
              <a:t>تاجر مجتهد في عمله ويشارك في حفلات محرمة </a:t>
            </a:r>
            <a:endParaRPr lang="ar-AE" sz="2800" b="1" dirty="0">
              <a:solidFill>
                <a:schemeClr val="accent6">
                  <a:lumMod val="75000"/>
                </a:schemeClr>
              </a:solidFill>
              <a:cs typeface="DecoType Naskh Special" panose="02010000000000000000" pitchFamily="2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177800" y="6011672"/>
            <a:ext cx="3587750" cy="647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 smtClean="0">
                <a:solidFill>
                  <a:schemeClr val="accent6">
                    <a:lumMod val="75000"/>
                  </a:schemeClr>
                </a:solidFill>
                <a:cs typeface="DecoType Naskh Special" panose="02010000000000000000" pitchFamily="2" charset="-78"/>
              </a:rPr>
              <a:t>لأكون من الفائزين في الدنيا والآخرة </a:t>
            </a:r>
            <a:endParaRPr lang="ar-AE" sz="2800" b="1" dirty="0">
              <a:solidFill>
                <a:schemeClr val="accent6">
                  <a:lumMod val="75000"/>
                </a:schemeClr>
              </a:solidFill>
              <a:cs typeface="DecoType Naskh Special" panose="0201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7800" y="5072390"/>
            <a:ext cx="4914900" cy="647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 smtClean="0">
                <a:solidFill>
                  <a:schemeClr val="accent6">
                    <a:lumMod val="75000"/>
                  </a:schemeClr>
                </a:solidFill>
                <a:cs typeface="DecoType Naskh Special" panose="02010000000000000000" pitchFamily="2" charset="-78"/>
              </a:rPr>
              <a:t>رجل يكسب ماله من القمار وينفق ماله على المعاصي </a:t>
            </a:r>
            <a:endParaRPr lang="ar-AE" sz="2800" b="1" dirty="0">
              <a:solidFill>
                <a:schemeClr val="accent6">
                  <a:lumMod val="75000"/>
                </a:schemeClr>
              </a:solidFill>
              <a:cs typeface="DecoType Naskh Special" panose="02010000000000000000" pitchFamily="2" charset="-78"/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77800" y="4358228"/>
            <a:ext cx="4914900" cy="647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 smtClean="0">
                <a:solidFill>
                  <a:schemeClr val="accent6">
                    <a:lumMod val="75000"/>
                  </a:schemeClr>
                </a:solidFill>
                <a:cs typeface="DecoType Naskh Special" panose="02010000000000000000" pitchFamily="2" charset="-78"/>
              </a:rPr>
              <a:t>تاجر يتعامل بالربا ويساهم في بناء مسجد </a:t>
            </a:r>
            <a:endParaRPr lang="ar-AE" sz="2800" b="1" dirty="0">
              <a:solidFill>
                <a:schemeClr val="accent6">
                  <a:lumMod val="75000"/>
                </a:schemeClr>
              </a:solidFill>
              <a:cs typeface="DecoType Naskh Special" panose="02010000000000000000" pitchFamily="2" charset="-7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6175420" y="6028436"/>
            <a:ext cx="4064000" cy="647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 smtClean="0">
                <a:solidFill>
                  <a:schemeClr val="accent6">
                    <a:lumMod val="75000"/>
                  </a:schemeClr>
                </a:solidFill>
                <a:cs typeface="DecoType Naskh Special" panose="02010000000000000000" pitchFamily="2" charset="-78"/>
              </a:rPr>
              <a:t>الأول .. يكسب من حلال وينفقه في الحلال </a:t>
            </a:r>
            <a:endParaRPr lang="ar-AE" sz="2800" b="1" dirty="0">
              <a:solidFill>
                <a:schemeClr val="accent6">
                  <a:lumMod val="75000"/>
                </a:schemeClr>
              </a:solidFill>
              <a:cs typeface="DecoType Naskh Special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05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328" y="0"/>
            <a:ext cx="12241328" cy="6722772"/>
          </a:xfrm>
          <a:prstGeom prst="rect">
            <a:avLst/>
          </a:prstGeom>
        </p:spPr>
      </p:pic>
      <p:cxnSp>
        <p:nvCxnSpPr>
          <p:cNvPr id="11" name="رابط مستقيم 10"/>
          <p:cNvCxnSpPr/>
          <p:nvPr/>
        </p:nvCxnSpPr>
        <p:spPr>
          <a:xfrm flipH="1">
            <a:off x="4521200" y="3327400"/>
            <a:ext cx="330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2508618" y="3414422"/>
            <a:ext cx="1835150" cy="1181100"/>
          </a:xfrm>
          <a:prstGeom prst="ellipse">
            <a:avLst/>
          </a:prstGeom>
          <a:solidFill>
            <a:srgbClr val="E2D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الإرث</a:t>
            </a:r>
            <a:endParaRPr lang="ar-AE" sz="40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4699184" y="3454400"/>
            <a:ext cx="1631950" cy="1181100"/>
          </a:xfrm>
          <a:prstGeom prst="ellipse">
            <a:avLst/>
          </a:prstGeom>
          <a:solidFill>
            <a:srgbClr val="E2D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الوظيفة</a:t>
            </a:r>
            <a:endParaRPr lang="ar-AE" sz="40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496036" y="3429000"/>
            <a:ext cx="1835150" cy="1181100"/>
          </a:xfrm>
          <a:prstGeom prst="ellipse">
            <a:avLst/>
          </a:prstGeom>
          <a:solidFill>
            <a:srgbClr val="E2D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4000" b="1" dirty="0" smtClean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JO" sz="40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الهبة </a:t>
            </a:r>
            <a:r>
              <a:rPr lang="ar-JO" sz="4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أو الهدية </a:t>
            </a:r>
            <a:endParaRPr lang="ar-AE" sz="40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ar-AE" sz="40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" name="شكل بيضاوي 17"/>
          <p:cNvSpPr/>
          <p:nvPr/>
        </p:nvSpPr>
        <p:spPr>
          <a:xfrm>
            <a:off x="6686550" y="3429000"/>
            <a:ext cx="1631950" cy="1181100"/>
          </a:xfrm>
          <a:prstGeom prst="ellipse">
            <a:avLst/>
          </a:prstGeom>
          <a:solidFill>
            <a:srgbClr val="E2D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التجارة </a:t>
            </a:r>
            <a:endParaRPr lang="ar-AE" sz="40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9" name="شكل بيضاوي 18"/>
          <p:cNvSpPr/>
          <p:nvPr/>
        </p:nvSpPr>
        <p:spPr>
          <a:xfrm>
            <a:off x="6686550" y="4898086"/>
            <a:ext cx="1631950" cy="1181100"/>
          </a:xfrm>
          <a:prstGeom prst="ellipse">
            <a:avLst/>
          </a:prstGeom>
          <a:solidFill>
            <a:srgbClr val="FFF4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النفقة على الأسرة </a:t>
            </a:r>
            <a:endParaRPr lang="ar-AE" sz="36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4851400" y="4898086"/>
            <a:ext cx="1631950" cy="1181100"/>
          </a:xfrm>
          <a:prstGeom prst="ellipse">
            <a:avLst/>
          </a:prstGeom>
          <a:solidFill>
            <a:srgbClr val="FFF4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النفقة على الوالدين </a:t>
            </a:r>
            <a:endParaRPr lang="ar-AE" sz="36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" name="شكل بيضاوي 20"/>
          <p:cNvSpPr/>
          <p:nvPr/>
        </p:nvSpPr>
        <p:spPr>
          <a:xfrm>
            <a:off x="562574" y="4898086"/>
            <a:ext cx="1768612" cy="1181100"/>
          </a:xfrm>
          <a:prstGeom prst="ellipse">
            <a:avLst/>
          </a:prstGeom>
          <a:solidFill>
            <a:srgbClr val="FFF4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إطعام جائع </a:t>
            </a:r>
            <a:endParaRPr lang="ar-AE" sz="40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2" name="شكل بيضاوي 21"/>
          <p:cNvSpPr/>
          <p:nvPr/>
        </p:nvSpPr>
        <p:spPr>
          <a:xfrm>
            <a:off x="2706987" y="4898086"/>
            <a:ext cx="1631950" cy="1181100"/>
          </a:xfrm>
          <a:prstGeom prst="ellipse">
            <a:avLst/>
          </a:prstGeom>
          <a:solidFill>
            <a:srgbClr val="FFF4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كفالة اليتيم </a:t>
            </a:r>
            <a:endParaRPr lang="ar-AE" sz="40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2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471"/>
            <a:ext cx="12192001" cy="582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18135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3" name="مستطيل مستدير الزوايا 2"/>
          <p:cNvSpPr/>
          <p:nvPr/>
        </p:nvSpPr>
        <p:spPr>
          <a:xfrm>
            <a:off x="141668" y="1582921"/>
            <a:ext cx="4443032" cy="7736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 smtClean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عمل جيد و يثاب عليه ويبارك الله تعالى  له فيه </a:t>
            </a:r>
            <a:endParaRPr lang="ar-AE" sz="32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141668" y="2430620"/>
            <a:ext cx="4150933" cy="7736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عمل جيد يثاب عليه ويملأ </a:t>
            </a:r>
            <a:r>
              <a:rPr lang="ar-JO" sz="3200" b="1" dirty="0" smtClean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الله </a:t>
            </a:r>
            <a:r>
              <a:rPr lang="ar-JO" sz="32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قلبه نورا </a:t>
            </a:r>
            <a:endParaRPr lang="ar-AE" sz="32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141667" y="3333061"/>
            <a:ext cx="4150933" cy="7736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 smtClean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آثم وسيحاسب عن هدر الوقت وإيذاء عينيه</a:t>
            </a:r>
            <a:endParaRPr lang="ar-AE" sz="32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41667" y="4235502"/>
            <a:ext cx="4303333" cy="7736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عمل جيد </a:t>
            </a:r>
            <a:r>
              <a:rPr lang="ar-JO" sz="3200" b="1" dirty="0" smtClean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ومأجور عليه إن كان في طاعة الله  </a:t>
            </a:r>
            <a:endParaRPr lang="ar-AE" sz="32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141667" y="5134001"/>
            <a:ext cx="4150933" cy="7736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 smtClean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آثم وعليه التواضع لله والاستغفار </a:t>
            </a:r>
            <a:endParaRPr lang="ar-AE" sz="32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141667" y="5987864"/>
            <a:ext cx="6068633" cy="7736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 smtClean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مأجور عليه طاعة للرسول صلى الله عليه وسلم وحفاظا على قوته </a:t>
            </a:r>
            <a:endParaRPr lang="ar-AE" sz="32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58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49837" cy="6858000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1054100" y="4584700"/>
            <a:ext cx="9956800" cy="1282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 يستغل الإنسان عمره وماله وعلمه وجسده في طاعة الله تعالى  وخدمة دينه ووطنه  </a:t>
            </a:r>
            <a:endParaRPr lang="ar-AE" sz="4000" b="1" dirty="0">
              <a:solidFill>
                <a:srgbClr val="7030A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08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5265" y="-6575"/>
            <a:ext cx="12231102" cy="6864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4" name="مستطيل مستدير الزوايا 3"/>
          <p:cNvSpPr/>
          <p:nvPr/>
        </p:nvSpPr>
        <p:spPr>
          <a:xfrm>
            <a:off x="6184900" y="6159500"/>
            <a:ext cx="2108200" cy="469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تصدق منه </a:t>
            </a:r>
            <a:endParaRPr lang="ar-AE" sz="32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71273" y="4622800"/>
            <a:ext cx="1459127" cy="469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علمه</a:t>
            </a:r>
            <a:endParaRPr lang="ar-AE" sz="32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748338" y="4622800"/>
            <a:ext cx="990600" cy="469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جسده</a:t>
            </a:r>
            <a:endParaRPr lang="ar-AE" sz="32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262766" y="4622800"/>
            <a:ext cx="1191397" cy="469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ماله</a:t>
            </a:r>
            <a:endParaRPr lang="ar-AE" sz="32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21785" y="6159500"/>
            <a:ext cx="2908765" cy="469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 منفعة الناس ونشر الخير  </a:t>
            </a:r>
            <a:endParaRPr lang="ar-AE" sz="32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657600" y="6159500"/>
            <a:ext cx="1498600" cy="469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خدمة وطنه </a:t>
            </a:r>
            <a:endParaRPr lang="ar-AE" sz="32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59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63" y="0"/>
            <a:ext cx="11666789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2413000"/>
            <a:ext cx="4330700" cy="46635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600" y="3046557"/>
            <a:ext cx="4038600" cy="50232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4600" y="3803638"/>
            <a:ext cx="4038600" cy="50232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4601" y="4555752"/>
            <a:ext cx="4038600" cy="51502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000" y="5237983"/>
            <a:ext cx="3708400" cy="65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" y="180304"/>
            <a:ext cx="12188611" cy="64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10"/>
            <a:ext cx="12192000" cy="661788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0" y="3670300"/>
            <a:ext cx="7277100" cy="7366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200" y="5156200"/>
            <a:ext cx="73914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572"/>
            <a:ext cx="12177769" cy="607574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644" y="1181099"/>
            <a:ext cx="6464300" cy="71286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700" y="2906586"/>
            <a:ext cx="6165244" cy="80181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01" y="4721017"/>
            <a:ext cx="3320444" cy="89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" y="-114299"/>
            <a:ext cx="12174258" cy="66519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" name="مستطيل مستدير الزوايا 2"/>
          <p:cNvSpPr/>
          <p:nvPr/>
        </p:nvSpPr>
        <p:spPr>
          <a:xfrm>
            <a:off x="2527300" y="4711700"/>
            <a:ext cx="7988300" cy="1333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 smtClean="0">
                <a:solidFill>
                  <a:srgbClr val="0070C0"/>
                </a:solidFill>
                <a:cs typeface="DecoType Naskh Special" panose="02010000000000000000" pitchFamily="2" charset="-78"/>
              </a:rPr>
              <a:t>ضرورة ربط القول بالعمل في الدنيا </a:t>
            </a:r>
            <a:endParaRPr lang="ar-AE" sz="4400" b="1" dirty="0">
              <a:solidFill>
                <a:srgbClr val="0070C0"/>
              </a:solidFill>
              <a:cs typeface="DecoType Naskh Special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3" y="100548"/>
            <a:ext cx="12176787" cy="656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7" y="0"/>
            <a:ext cx="11887201" cy="68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1" y="103031"/>
            <a:ext cx="12178029" cy="6606861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4076700" y="3000061"/>
            <a:ext cx="5753100" cy="812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مشفقين خائفين متندمين </a:t>
            </a:r>
            <a:endParaRPr lang="ar-AE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076700" y="4673600"/>
            <a:ext cx="5753100" cy="723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كل أفعال الخير ، وطاعة الله ورسوله </a:t>
            </a:r>
            <a:endParaRPr lang="ar-AE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076700" y="5588000"/>
            <a:ext cx="57531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لأكون من الفائزين في الآخرة </a:t>
            </a:r>
            <a:endParaRPr lang="ar-AE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9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4" y="-50800"/>
            <a:ext cx="12093726" cy="6858000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6145137" y="1816100"/>
            <a:ext cx="2057400" cy="711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عمره</a:t>
            </a:r>
            <a:endParaRPr lang="ar-AE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9677400" y="5410200"/>
            <a:ext cx="2146300" cy="711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علمه </a:t>
            </a:r>
            <a:endParaRPr lang="ar-AE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784600" y="5410200"/>
            <a:ext cx="1968500" cy="711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وقته </a:t>
            </a:r>
            <a:endParaRPr lang="ar-AE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20637" y="1816100"/>
            <a:ext cx="1714500" cy="711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ماله</a:t>
            </a:r>
            <a:endParaRPr lang="ar-AE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6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8271" cy="6664816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0312400" y="3149600"/>
            <a:ext cx="1562100" cy="7239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983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02" y="152400"/>
            <a:ext cx="12205702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02" y="0"/>
            <a:ext cx="11890169" cy="6858000"/>
          </a:xfrm>
          <a:prstGeom prst="rect">
            <a:avLst/>
          </a:prstGeom>
        </p:spPr>
      </p:pic>
      <p:sp>
        <p:nvSpPr>
          <p:cNvPr id="3" name="شكل بيضاوي 2"/>
          <p:cNvSpPr/>
          <p:nvPr/>
        </p:nvSpPr>
        <p:spPr>
          <a:xfrm>
            <a:off x="9436100" y="5880100"/>
            <a:ext cx="1003300" cy="7239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 smtClean="0">
                <a:solidFill>
                  <a:srgbClr val="C00000"/>
                </a:solidFill>
              </a:rPr>
              <a:t>4</a:t>
            </a:r>
            <a:endParaRPr lang="ar-AE" sz="3200" dirty="0">
              <a:solidFill>
                <a:srgbClr val="C00000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9436100" y="5143500"/>
            <a:ext cx="1003300" cy="736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 smtClean="0">
                <a:solidFill>
                  <a:srgbClr val="C00000"/>
                </a:solidFill>
              </a:rPr>
              <a:t>5</a:t>
            </a:r>
            <a:endParaRPr lang="ar-AE" dirty="0">
              <a:solidFill>
                <a:srgbClr val="C00000"/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9436100" y="4406900"/>
            <a:ext cx="1003300" cy="736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 smtClean="0">
                <a:solidFill>
                  <a:srgbClr val="C00000"/>
                </a:solidFill>
              </a:rPr>
              <a:t>1</a:t>
            </a:r>
            <a:endParaRPr lang="ar-AE" sz="3200" dirty="0">
              <a:solidFill>
                <a:srgbClr val="C00000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9436100" y="3670300"/>
            <a:ext cx="1003300" cy="736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 smtClean="0">
                <a:solidFill>
                  <a:srgbClr val="C00000"/>
                </a:solidFill>
              </a:rPr>
              <a:t>3</a:t>
            </a:r>
            <a:endParaRPr lang="ar-AE" sz="3200" dirty="0">
              <a:solidFill>
                <a:srgbClr val="C00000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9436100" y="2933700"/>
            <a:ext cx="1003300" cy="736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 smtClean="0">
                <a:solidFill>
                  <a:srgbClr val="C00000"/>
                </a:solidFill>
              </a:rPr>
              <a:t>2</a:t>
            </a:r>
            <a:endParaRPr lang="ar-AE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49" y="1"/>
            <a:ext cx="1139854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168</Words>
  <Application>Microsoft Office PowerPoint</Application>
  <PresentationFormat>ملء الشاشة</PresentationFormat>
  <Paragraphs>41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0" baseType="lpstr">
      <vt:lpstr>Arabic Typesetting</vt:lpstr>
      <vt:lpstr>Arial</vt:lpstr>
      <vt:lpstr>Calibri</vt:lpstr>
      <vt:lpstr>Calibri Light</vt:lpstr>
      <vt:lpstr>DecoType Naskh Special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جميل نمر الجغبير</cp:lastModifiedBy>
  <cp:revision>42</cp:revision>
  <dcterms:created xsi:type="dcterms:W3CDTF">2016-08-24T13:36:29Z</dcterms:created>
  <dcterms:modified xsi:type="dcterms:W3CDTF">2016-10-29T17:31:24Z</dcterms:modified>
</cp:coreProperties>
</file>