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3"/>
  </p:notesMasterIdLst>
  <p:sldIdLst>
    <p:sldId id="257" r:id="rId2"/>
    <p:sldId id="28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1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6057" autoAdjust="0"/>
  </p:normalViewPr>
  <p:slideViewPr>
    <p:cSldViewPr>
      <p:cViewPr varScale="1">
        <p:scale>
          <a:sx n="75" d="100"/>
          <a:sy n="75" d="100"/>
        </p:scale>
        <p:origin x="10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B85E337-5821-4185-A895-BB819CB21CA6}" type="datetimeFigureOut">
              <a:rPr lang="ar-AE" smtClean="0"/>
              <a:pPr/>
              <a:t>23/12/1437</a:t>
            </a:fld>
            <a:endParaRPr lang="ar-AE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AE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FADAC6C-2066-40A7-BDC4-E8777405E3C2}" type="slidenum">
              <a:rPr lang="ar-AE" smtClean="0"/>
              <a:pPr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2688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23/12/1437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العقود المالية في الإسلام </a:t>
            </a:r>
            <a:endParaRPr lang="ar-AE" dirty="0"/>
          </a:p>
        </p:txBody>
      </p:sp>
      <p:pic>
        <p:nvPicPr>
          <p:cNvPr id="21506" name="Picture 2" descr="نتيجة بحث الصور عن كتابة عقد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4500562" cy="5286388"/>
          </a:xfrm>
          <a:prstGeom prst="rect">
            <a:avLst/>
          </a:prstGeom>
          <a:noFill/>
        </p:spPr>
      </p:pic>
      <p:pic>
        <p:nvPicPr>
          <p:cNvPr id="24578" name="Picture 2" descr="نتيجة بحث الصور عن عقد بيع"/>
          <p:cNvPicPr>
            <a:picLocks noChangeAspect="1" noChangeArrowheads="1"/>
          </p:cNvPicPr>
          <p:nvPr/>
        </p:nvPicPr>
        <p:blipFill>
          <a:blip r:embed="rId3"/>
          <a:srcRect l="6696" b="33333"/>
          <a:stretch>
            <a:fillRect/>
          </a:stretch>
        </p:blipFill>
        <p:spPr bwMode="auto">
          <a:xfrm>
            <a:off x="4429124" y="1571612"/>
            <a:ext cx="4714876" cy="528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-21084"/>
            <a:ext cx="9050639" cy="70504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821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9392"/>
            <a:ext cx="8929718" cy="712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ربع نص 3"/>
          <p:cNvSpPr txBox="1"/>
          <p:nvPr/>
        </p:nvSpPr>
        <p:spPr>
          <a:xfrm>
            <a:off x="2411760" y="5157192"/>
            <a:ext cx="3328003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algn="ctr"/>
            <a:r>
              <a:rPr lang="ar-AE" sz="3600" b="1" dirty="0" smtClean="0">
                <a:solidFill>
                  <a:srgbClr val="FF0000"/>
                </a:solidFill>
              </a:rPr>
              <a:t>الوفاء بالعهد </a:t>
            </a:r>
            <a:endParaRPr lang="ar-AE" sz="36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11560" y="5803523"/>
            <a:ext cx="4872604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bg2">
                    <a:lumMod val="10000"/>
                  </a:schemeClr>
                </a:solidFill>
              </a:rPr>
              <a:t>العهود – </a:t>
            </a:r>
            <a:r>
              <a:rPr lang="ar-AE" dirty="0" smtClean="0">
                <a:solidFill>
                  <a:schemeClr val="bg2">
                    <a:lumMod val="10000"/>
                  </a:schemeClr>
                </a:solidFill>
              </a:rPr>
              <a:t>الاتفاق </a:t>
            </a:r>
            <a:r>
              <a:rPr lang="ar-AE" dirty="0">
                <a:solidFill>
                  <a:schemeClr val="bg2">
                    <a:lumMod val="10000"/>
                  </a:schemeClr>
                </a:solidFill>
              </a:rPr>
              <a:t>– العدد 10</a:t>
            </a:r>
            <a:endParaRPr lang="ar-AE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74" y="0"/>
            <a:ext cx="90726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952"/>
            <a:ext cx="9144000" cy="6855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ربع نص 4"/>
          <p:cNvSpPr txBox="1"/>
          <p:nvPr/>
        </p:nvSpPr>
        <p:spPr>
          <a:xfrm>
            <a:off x="899592" y="2854107"/>
            <a:ext cx="3214710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SA" dirty="0"/>
              <a:t>اليمين – النذر</a:t>
            </a:r>
            <a:endParaRPr lang="ar-AE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285852" y="3677338"/>
            <a:ext cx="3042251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SA" dirty="0" smtClean="0"/>
              <a:t>الزواج</a:t>
            </a:r>
            <a:r>
              <a:rPr lang="ar-AE" dirty="0" smtClean="0"/>
              <a:t> -الطلاق</a:t>
            </a:r>
            <a:r>
              <a:rPr lang="ar-SA" dirty="0" smtClean="0"/>
              <a:t> </a:t>
            </a:r>
            <a:endParaRPr lang="ar-AE" dirty="0"/>
          </a:p>
        </p:txBody>
      </p:sp>
      <p:sp>
        <p:nvSpPr>
          <p:cNvPr id="7" name="مربع نص 6"/>
          <p:cNvSpPr txBox="1"/>
          <p:nvPr/>
        </p:nvSpPr>
        <p:spPr>
          <a:xfrm>
            <a:off x="1163903" y="4572032"/>
            <a:ext cx="3286148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SA" dirty="0"/>
              <a:t>معاهدة هدنه</a:t>
            </a:r>
            <a:endParaRPr lang="ar-AE" dirty="0"/>
          </a:p>
        </p:txBody>
      </p:sp>
      <p:sp>
        <p:nvSpPr>
          <p:cNvPr id="8" name="مربع نص 7"/>
          <p:cNvSpPr txBox="1"/>
          <p:nvPr/>
        </p:nvSpPr>
        <p:spPr>
          <a:xfrm>
            <a:off x="1092465" y="5286400"/>
            <a:ext cx="3357586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SA" dirty="0"/>
              <a:t>البيع – الإجارة </a:t>
            </a:r>
            <a:endParaRPr lang="ar-AE" dirty="0"/>
          </a:p>
        </p:txBody>
      </p:sp>
      <p:sp>
        <p:nvSpPr>
          <p:cNvPr id="9" name="مربع نص 8"/>
          <p:cNvSpPr txBox="1"/>
          <p:nvPr/>
        </p:nvSpPr>
        <p:spPr>
          <a:xfrm>
            <a:off x="1235341" y="6072200"/>
            <a:ext cx="3214710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AE" dirty="0" smtClean="0"/>
              <a:t>ال</a:t>
            </a:r>
            <a:r>
              <a:rPr lang="ar-SA" dirty="0" smtClean="0"/>
              <a:t>بعثات </a:t>
            </a:r>
            <a:r>
              <a:rPr lang="ar-AE" dirty="0" smtClean="0"/>
              <a:t>ال</a:t>
            </a:r>
            <a:r>
              <a:rPr lang="ar-SA" dirty="0" smtClean="0"/>
              <a:t>دراسية </a:t>
            </a:r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30335"/>
            <a:ext cx="9144000" cy="576359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مربع نص 3"/>
          <p:cNvSpPr txBox="1"/>
          <p:nvPr/>
        </p:nvSpPr>
        <p:spPr>
          <a:xfrm>
            <a:off x="1265332" y="3356992"/>
            <a:ext cx="72963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SA" dirty="0"/>
              <a:t>الخسارة – التنازع – الشحناء – انعدام الثقة </a:t>
            </a:r>
            <a:endParaRPr lang="ar-AE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042966" y="5466612"/>
            <a:ext cx="6481290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AE" sz="3200" dirty="0">
                <a:solidFill>
                  <a:schemeClr val="bg2">
                    <a:lumMod val="10000"/>
                  </a:schemeClr>
                </a:solidFill>
              </a:rPr>
              <a:t>قطع أسباب الخلاف والنزاع بين الناس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3203848" y="4950247"/>
            <a:ext cx="5357850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AE" sz="3200" dirty="0">
                <a:solidFill>
                  <a:schemeClr val="bg2">
                    <a:lumMod val="10000"/>
                  </a:schemeClr>
                </a:solidFill>
              </a:rPr>
              <a:t>حفظ حقوق العباد من الضياع </a:t>
            </a:r>
            <a:endParaRPr lang="ar-AE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915816" y="6029948"/>
            <a:ext cx="5357850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ar-AE" sz="3200" dirty="0">
                <a:solidFill>
                  <a:schemeClr val="bg2">
                    <a:lumMod val="10000"/>
                  </a:schemeClr>
                </a:solidFill>
              </a:rPr>
              <a:t>زيادة الثقة بين الناس في المجتمع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6632"/>
            <a:ext cx="9144000" cy="580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07017"/>
            <a:ext cx="9144000" cy="6029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875843" y="720498"/>
            <a:ext cx="7392314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>
                <a:solidFill>
                  <a:srgbClr val="002060"/>
                </a:solidFill>
              </a:rPr>
              <a:t>هي كل قول أول فعل أو إشارة يدل على الرضا </a:t>
            </a:r>
            <a:endParaRPr lang="ar-AE" dirty="0">
              <a:solidFill>
                <a:srgbClr val="00206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776656" y="3861047"/>
            <a:ext cx="4827671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>
                <a:solidFill>
                  <a:srgbClr val="002060"/>
                </a:solidFill>
              </a:rPr>
              <a:t>صيغة فعلية وهي المعاطاة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4139831" y="5229200"/>
            <a:ext cx="4464496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>
                <a:solidFill>
                  <a:srgbClr val="002060"/>
                </a:solidFill>
              </a:rPr>
              <a:t>صيغة </a:t>
            </a:r>
            <a:r>
              <a:rPr lang="ar-AE" dirty="0">
                <a:solidFill>
                  <a:srgbClr val="002060"/>
                </a:solidFill>
              </a:rPr>
              <a:t>قولية عبر الهاتف </a:t>
            </a:r>
            <a:endParaRPr lang="ar-AE" dirty="0">
              <a:solidFill>
                <a:srgbClr val="00206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724128" y="3045941"/>
            <a:ext cx="2797469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>
                <a:solidFill>
                  <a:srgbClr val="002060"/>
                </a:solidFill>
              </a:rPr>
              <a:t>صيغة كتابية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55918"/>
            <a:ext cx="9144000" cy="680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5796136" y="4429156"/>
            <a:ext cx="1928826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/>
              <a:t>الرشد </a:t>
            </a:r>
            <a:endParaRPr lang="ar-AE" dirty="0"/>
          </a:p>
        </p:txBody>
      </p:sp>
      <p:sp>
        <p:nvSpPr>
          <p:cNvPr id="4" name="مربع نص 3"/>
          <p:cNvSpPr txBox="1"/>
          <p:nvPr/>
        </p:nvSpPr>
        <p:spPr>
          <a:xfrm>
            <a:off x="5818832" y="4873320"/>
            <a:ext cx="1928826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/>
              <a:t>البلوغ</a:t>
            </a:r>
            <a:endParaRPr lang="ar-AE" dirty="0"/>
          </a:p>
        </p:txBody>
      </p:sp>
      <p:sp>
        <p:nvSpPr>
          <p:cNvPr id="5" name="مربع نص 4"/>
          <p:cNvSpPr txBox="1"/>
          <p:nvPr/>
        </p:nvSpPr>
        <p:spPr>
          <a:xfrm>
            <a:off x="5818832" y="5455878"/>
            <a:ext cx="1928826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/>
              <a:t>العقل </a:t>
            </a:r>
            <a:endParaRPr lang="ar-AE" dirty="0"/>
          </a:p>
        </p:txBody>
      </p:sp>
      <p:cxnSp>
        <p:nvCxnSpPr>
          <p:cNvPr id="7" name="رابط مستقيم 6"/>
          <p:cNvCxnSpPr/>
          <p:nvPr/>
        </p:nvCxnSpPr>
        <p:spPr>
          <a:xfrm flipV="1">
            <a:off x="357158" y="1214422"/>
            <a:ext cx="3071834" cy="714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68561" y="24036"/>
            <a:ext cx="10556537" cy="7005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ربع نص 3"/>
          <p:cNvSpPr txBox="1"/>
          <p:nvPr/>
        </p:nvSpPr>
        <p:spPr>
          <a:xfrm>
            <a:off x="4355976" y="2636912"/>
            <a:ext cx="3143272" cy="400110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SA" sz="2000" dirty="0"/>
              <a:t>المعير والمستعير </a:t>
            </a:r>
            <a:endParaRPr lang="ar-AE" sz="2000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391695" y="3118720"/>
            <a:ext cx="3071834" cy="400110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0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SA" dirty="0"/>
              <a:t>الراهن والمرتهن </a:t>
            </a:r>
            <a:endParaRPr lang="ar-AE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401071" y="3600528"/>
            <a:ext cx="3071834" cy="400110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SA" sz="2000" dirty="0"/>
              <a:t>المؤجر والمستأجر</a:t>
            </a:r>
            <a:endParaRPr lang="ar-AE" sz="2000" dirty="0"/>
          </a:p>
        </p:txBody>
      </p:sp>
      <p:sp>
        <p:nvSpPr>
          <p:cNvPr id="7" name="مربع نص 6"/>
          <p:cNvSpPr txBox="1"/>
          <p:nvPr/>
        </p:nvSpPr>
        <p:spPr>
          <a:xfrm>
            <a:off x="4427414" y="4082336"/>
            <a:ext cx="3071834" cy="400110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SA" sz="2000" dirty="0"/>
              <a:t>الدائن والمستدين </a:t>
            </a:r>
            <a:endParaRPr lang="ar-AE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6632"/>
            <a:ext cx="9144000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4788024" y="2564904"/>
            <a:ext cx="16849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/>
              <a:t>منفعة </a:t>
            </a:r>
            <a:endParaRPr lang="ar-AE" dirty="0"/>
          </a:p>
        </p:txBody>
      </p:sp>
      <p:sp>
        <p:nvSpPr>
          <p:cNvPr id="4" name="مربع نص 3"/>
          <p:cNvSpPr txBox="1"/>
          <p:nvPr/>
        </p:nvSpPr>
        <p:spPr>
          <a:xfrm>
            <a:off x="4788024" y="1886571"/>
            <a:ext cx="16849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/>
              <a:t>عين</a:t>
            </a:r>
            <a:endParaRPr lang="ar-AE" dirty="0"/>
          </a:p>
        </p:txBody>
      </p:sp>
      <p:sp>
        <p:nvSpPr>
          <p:cNvPr id="5" name="مربع نص 4"/>
          <p:cNvSpPr txBox="1"/>
          <p:nvPr/>
        </p:nvSpPr>
        <p:spPr>
          <a:xfrm>
            <a:off x="4788024" y="1301796"/>
            <a:ext cx="16849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/>
              <a:t>عمل</a:t>
            </a:r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" r="4317"/>
          <a:stretch/>
        </p:blipFill>
        <p:spPr bwMode="auto">
          <a:xfrm>
            <a:off x="-108520" y="142884"/>
            <a:ext cx="9145016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ربع نص 3"/>
          <p:cNvSpPr txBox="1"/>
          <p:nvPr/>
        </p:nvSpPr>
        <p:spPr>
          <a:xfrm>
            <a:off x="3787762" y="2281002"/>
            <a:ext cx="5357850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/>
              <a:t>لا يجوز لأن غير مالك للسلعة </a:t>
            </a:r>
            <a:endParaRPr lang="ar-AE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281982" y="3600776"/>
            <a:ext cx="6754514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/>
              <a:t>لا يجوز لأنه عقد محرم شرعا وفيه ضرر</a:t>
            </a:r>
            <a:endParaRPr lang="ar-AE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995686" y="4958745"/>
            <a:ext cx="7172870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/>
              <a:t>لا يجوز لأنه ليس مالكا لها ولم يستأذن المالك</a:t>
            </a:r>
            <a:endParaRPr lang="ar-A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944" y="-171400"/>
            <a:ext cx="9144000" cy="5924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024" y="8384"/>
            <a:ext cx="9144000" cy="638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ربع نص 3"/>
          <p:cNvSpPr txBox="1"/>
          <p:nvPr/>
        </p:nvSpPr>
        <p:spPr>
          <a:xfrm>
            <a:off x="2195736" y="2996952"/>
            <a:ext cx="6451650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>
                <a:solidFill>
                  <a:srgbClr val="FF0000"/>
                </a:solidFill>
              </a:rPr>
              <a:t>عقد مشروع </a:t>
            </a:r>
            <a:r>
              <a:rPr lang="ar-AE" dirty="0" err="1">
                <a:solidFill>
                  <a:srgbClr val="FF0000"/>
                </a:solidFill>
              </a:rPr>
              <a:t>لانه</a:t>
            </a:r>
            <a:r>
              <a:rPr lang="ar-AE" dirty="0">
                <a:solidFill>
                  <a:srgbClr val="FF0000"/>
                </a:solidFill>
              </a:rPr>
              <a:t> شرط جائز </a:t>
            </a:r>
            <a:endParaRPr lang="ar-AE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835696" y="3861048"/>
            <a:ext cx="6491003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ar-AE" dirty="0">
                <a:solidFill>
                  <a:srgbClr val="FF0000"/>
                </a:solidFill>
              </a:rPr>
              <a:t>غير مشروع لأنه الشرط محرم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5457"/>
            <a:ext cx="9756576" cy="7034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1809924" y="6017897"/>
            <a:ext cx="3714776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ar-SA" dirty="0"/>
              <a:t>الوقف – الإعارة – الهبة </a:t>
            </a:r>
            <a:endParaRPr lang="ar-AE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835696" y="6423245"/>
            <a:ext cx="3714776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SA" dirty="0"/>
              <a:t>الكفالة  -الرهن</a:t>
            </a:r>
            <a:endParaRPr lang="ar-AE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809924" y="5503666"/>
            <a:ext cx="3714776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ar-SA" dirty="0"/>
              <a:t>شركة المضاربة –السلم – البيع  </a:t>
            </a:r>
            <a:endParaRPr lang="ar-AE" dirty="0"/>
          </a:p>
        </p:txBody>
      </p:sp>
      <p:sp>
        <p:nvSpPr>
          <p:cNvPr id="7" name="مربع نص 6"/>
          <p:cNvSpPr txBox="1"/>
          <p:nvPr/>
        </p:nvSpPr>
        <p:spPr>
          <a:xfrm>
            <a:off x="642910" y="1582966"/>
            <a:ext cx="6299820" cy="830997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3200" b="1">
                <a:solidFill>
                  <a:srgbClr val="FF0000"/>
                </a:solidFill>
              </a:defRPr>
            </a:lvl1pPr>
          </a:lstStyle>
          <a:p>
            <a:r>
              <a:rPr lang="ar-AE" sz="2400" dirty="0"/>
              <a:t>هي </a:t>
            </a:r>
            <a:r>
              <a:rPr lang="ar-AE" sz="2400" dirty="0"/>
              <a:t>العقود</a:t>
            </a:r>
            <a:r>
              <a:rPr lang="ar-AE" sz="2400" dirty="0"/>
              <a:t> التي يأخذ فيه كلا من المتعاقدين مقابلا لما يعطيه مثاله : البيع – ويركز فيه على المصلحة الاقتصادية </a:t>
            </a:r>
            <a:endParaRPr lang="ar-AE" sz="2400" dirty="0"/>
          </a:p>
        </p:txBody>
      </p:sp>
      <p:sp>
        <p:nvSpPr>
          <p:cNvPr id="9" name="مربع نص 8"/>
          <p:cNvSpPr txBox="1"/>
          <p:nvPr/>
        </p:nvSpPr>
        <p:spPr>
          <a:xfrm>
            <a:off x="773531" y="3143392"/>
            <a:ext cx="7168310" cy="830997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4">
                    <a:lumMod val="50000"/>
                  </a:schemeClr>
                </a:solidFill>
              </a:rPr>
              <a:t>هي العقود يستهدف به أحد طرفي العقد ضمان حقه في حال امتنع الطرف الآخر أو عجز عن السداد مثاله : الرهن والكفالة</a:t>
            </a:r>
            <a:endParaRPr lang="ar-AE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1357290" y="2368712"/>
            <a:ext cx="600079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1">
                    <a:lumMod val="50000"/>
                  </a:schemeClr>
                </a:solidFill>
              </a:rPr>
              <a:t>وهي العقود التي لا يأخذ </a:t>
            </a:r>
            <a:r>
              <a:rPr lang="ar-AE" dirty="0" smtClean="0">
                <a:solidFill>
                  <a:schemeClr val="accent1">
                    <a:lumMod val="50000"/>
                  </a:schemeClr>
                </a:solidFill>
              </a:rPr>
              <a:t>فيها </a:t>
            </a:r>
            <a:r>
              <a:rPr lang="ar-AE" dirty="0">
                <a:solidFill>
                  <a:schemeClr val="accent1">
                    <a:lumMod val="50000"/>
                  </a:schemeClr>
                </a:solidFill>
              </a:rPr>
              <a:t>المتعاقد مقابلا لما يعطيه مثاله : الهبة والعارية – ويركز على الجانب النفسي</a:t>
            </a:r>
            <a:br>
              <a:rPr lang="ar-AE" dirty="0">
                <a:solidFill>
                  <a:schemeClr val="accent1">
                    <a:lumMod val="50000"/>
                  </a:schemeClr>
                </a:solidFill>
              </a:rPr>
            </a:br>
            <a:endParaRPr lang="ar-AE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8640"/>
            <a:ext cx="9681701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61" r="8450"/>
          <a:stretch/>
        </p:blipFill>
        <p:spPr bwMode="auto">
          <a:xfrm>
            <a:off x="-249328" y="36010"/>
            <a:ext cx="9361040" cy="62818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مربع نص 3"/>
          <p:cNvSpPr txBox="1"/>
          <p:nvPr/>
        </p:nvSpPr>
        <p:spPr>
          <a:xfrm>
            <a:off x="7179657" y="1928802"/>
            <a:ext cx="1978604" cy="830997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4">
                    <a:lumMod val="50000"/>
                  </a:schemeClr>
                </a:solidFill>
              </a:rPr>
              <a:t>الجمع بين أطراف الشيء وربطها </a:t>
            </a:r>
            <a:endParaRPr lang="ar-AE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429520" y="4214818"/>
            <a:ext cx="150019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4">
                    <a:lumMod val="50000"/>
                  </a:schemeClr>
                </a:solidFill>
              </a:rPr>
              <a:t>ارتباط إرادة طرفين على وجه مشروع </a:t>
            </a:r>
            <a:endParaRPr lang="ar-AE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494478" y="3569552"/>
            <a:ext cx="15001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/>
              <a:t>المعقود عليه </a:t>
            </a:r>
            <a:endParaRPr lang="ar-AE" dirty="0"/>
          </a:p>
        </p:txBody>
      </p:sp>
      <p:sp>
        <p:nvSpPr>
          <p:cNvPr id="7" name="مربع نص 6"/>
          <p:cNvSpPr txBox="1"/>
          <p:nvPr/>
        </p:nvSpPr>
        <p:spPr>
          <a:xfrm>
            <a:off x="5545278" y="2497427"/>
            <a:ext cx="15001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/>
              <a:t>المتعاقدان </a:t>
            </a:r>
            <a:endParaRPr lang="ar-AE" dirty="0"/>
          </a:p>
        </p:txBody>
      </p:sp>
      <p:sp>
        <p:nvSpPr>
          <p:cNvPr id="8" name="مربع نص 7"/>
          <p:cNvSpPr txBox="1"/>
          <p:nvPr/>
        </p:nvSpPr>
        <p:spPr>
          <a:xfrm>
            <a:off x="5578638" y="1368574"/>
            <a:ext cx="15001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/>
              <a:t>صيغة العقد </a:t>
            </a:r>
            <a:endParaRPr lang="ar-AE" dirty="0"/>
          </a:p>
        </p:txBody>
      </p:sp>
      <p:sp>
        <p:nvSpPr>
          <p:cNvPr id="9" name="مربع نص 8"/>
          <p:cNvSpPr txBox="1"/>
          <p:nvPr/>
        </p:nvSpPr>
        <p:spPr>
          <a:xfrm>
            <a:off x="3453008" y="1428160"/>
            <a:ext cx="2104242" cy="1938992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عقود مشروعة، وهي ما أجازها </a:t>
            </a:r>
            <a:r>
              <a:rPr lang="ar-SA" dirty="0" err="1">
                <a:solidFill>
                  <a:schemeClr val="accent4">
                    <a:lumMod val="50000"/>
                  </a:schemeClr>
                </a:solidFill>
              </a:rPr>
              <a:t>الشرع</a:t>
            </a:r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 الإسلامي وأَذِنَ </a:t>
            </a:r>
            <a:r>
              <a:rPr lang="ar-SA" dirty="0" err="1">
                <a:solidFill>
                  <a:schemeClr val="accent4">
                    <a:lumMod val="50000"/>
                  </a:schemeClr>
                </a:solidFill>
              </a:rPr>
              <a:t>بها</a:t>
            </a:r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؛كالبيع، والرهن .</a:t>
            </a:r>
            <a:endParaRPr lang="ar-AE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3643306" y="3497997"/>
            <a:ext cx="189237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عقود ممنوعة، وهي التي منعها </a:t>
            </a:r>
            <a:r>
              <a:rPr lang="ar-SA" dirty="0" err="1">
                <a:solidFill>
                  <a:schemeClr val="accent4">
                    <a:lumMod val="50000"/>
                  </a:schemeClr>
                </a:solidFill>
              </a:rPr>
              <a:t>الشرع</a:t>
            </a:r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 الإسلامي ونهى عنها ؛ كبيع الخنزير والسلع الضارة بالناس</a:t>
            </a:r>
            <a:endParaRPr lang="ar-AE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1675624" y="1397996"/>
            <a:ext cx="1851688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4">
                    <a:lumMod val="50000"/>
                  </a:schemeClr>
                </a:solidFill>
              </a:rPr>
              <a:t>عقود </a:t>
            </a:r>
            <a:r>
              <a:rPr lang="ar-AE" dirty="0" err="1">
                <a:solidFill>
                  <a:schemeClr val="accent4">
                    <a:lumMod val="50000"/>
                  </a:schemeClr>
                </a:solidFill>
              </a:rPr>
              <a:t>معاوضات</a:t>
            </a:r>
            <a:endParaRPr lang="ar-AE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1611379" y="2338606"/>
            <a:ext cx="2112717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 smtClean="0"/>
              <a:t>البيع - الاجارة</a:t>
            </a:r>
            <a:endParaRPr lang="ar-AE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1797823" y="2942502"/>
            <a:ext cx="1681219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ar-AE" dirty="0"/>
              <a:t>عقود التبرعات </a:t>
            </a:r>
            <a:endParaRPr lang="ar-AE" dirty="0"/>
          </a:p>
        </p:txBody>
      </p:sp>
      <p:sp>
        <p:nvSpPr>
          <p:cNvPr id="14" name="مربع نص 13"/>
          <p:cNvSpPr txBox="1"/>
          <p:nvPr/>
        </p:nvSpPr>
        <p:spPr>
          <a:xfrm>
            <a:off x="1850025" y="3749701"/>
            <a:ext cx="1677287" cy="830997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/>
              <a:t>الهبة – الوقف – الإعارة </a:t>
            </a:r>
            <a:endParaRPr lang="ar-AE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1773728" y="4470874"/>
            <a:ext cx="1714512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4">
                    <a:lumMod val="50000"/>
                  </a:schemeClr>
                </a:solidFill>
              </a:rPr>
              <a:t>عقود </a:t>
            </a:r>
            <a:r>
              <a:rPr lang="ar-AE" dirty="0" err="1">
                <a:solidFill>
                  <a:schemeClr val="accent4">
                    <a:lumMod val="50000"/>
                  </a:schemeClr>
                </a:solidFill>
              </a:rPr>
              <a:t>التوثيقات</a:t>
            </a:r>
            <a:r>
              <a:rPr lang="ar-AE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6" name="مربع نص 15"/>
          <p:cNvSpPr txBox="1"/>
          <p:nvPr/>
        </p:nvSpPr>
        <p:spPr>
          <a:xfrm>
            <a:off x="1773728" y="5492936"/>
            <a:ext cx="18872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 smtClean="0"/>
              <a:t>الرهن </a:t>
            </a:r>
            <a:r>
              <a:rPr lang="ar-AE" dirty="0"/>
              <a:t>- </a:t>
            </a:r>
            <a:r>
              <a:rPr lang="ar-AE" dirty="0" smtClean="0"/>
              <a:t>الكفالة</a:t>
            </a:r>
            <a:endParaRPr lang="ar-AE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100376" y="1422445"/>
            <a:ext cx="1500198" cy="830997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3">
                    <a:lumMod val="50000"/>
                  </a:schemeClr>
                </a:solidFill>
              </a:rPr>
              <a:t>مرنة وتواكب روح العصر </a:t>
            </a:r>
            <a:endParaRPr lang="ar-A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26072" y="2439548"/>
            <a:ext cx="150019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3">
                    <a:lumMod val="50000"/>
                  </a:schemeClr>
                </a:solidFill>
              </a:rPr>
              <a:t>تحكمها القيم الأخلاقية والإيمانية </a:t>
            </a:r>
          </a:p>
        </p:txBody>
      </p:sp>
      <p:sp>
        <p:nvSpPr>
          <p:cNvPr id="19" name="مربع نص 18"/>
          <p:cNvSpPr txBox="1"/>
          <p:nvPr/>
        </p:nvSpPr>
        <p:spPr>
          <a:xfrm>
            <a:off x="-58021" y="3730423"/>
            <a:ext cx="1856848" cy="830997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3">
                    <a:lumMod val="50000"/>
                  </a:schemeClr>
                </a:solidFill>
              </a:rPr>
              <a:t>تراعي حاجات المجتمع </a:t>
            </a:r>
          </a:p>
        </p:txBody>
      </p:sp>
      <p:sp>
        <p:nvSpPr>
          <p:cNvPr id="20" name="مربع نص 19"/>
          <p:cNvSpPr txBox="1"/>
          <p:nvPr/>
        </p:nvSpPr>
        <p:spPr>
          <a:xfrm>
            <a:off x="107755" y="4744753"/>
            <a:ext cx="1500198" cy="830997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3">
                    <a:lumMod val="50000"/>
                  </a:schemeClr>
                </a:solidFill>
              </a:rPr>
              <a:t>إلزامية التنفيذ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  <p:bldP spid="13" grpId="0"/>
      <p:bldP spid="14" grpId="0"/>
      <p:bldP spid="15" grpId="0"/>
      <p:bldP spid="16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r>
              <a:rPr lang="ar-SA" dirty="0" smtClean="0"/>
              <a:t>أنشطة الطالب </a:t>
            </a:r>
            <a:endParaRPr lang="ar-AE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929" y="0"/>
            <a:ext cx="9015771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رابط مستقيم 4"/>
          <p:cNvCxnSpPr/>
          <p:nvPr/>
        </p:nvCxnSpPr>
        <p:spPr>
          <a:xfrm>
            <a:off x="2138664" y="2636912"/>
            <a:ext cx="64807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>
            <a:off x="1187624" y="3140968"/>
            <a:ext cx="812608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رابط مستقيم 15"/>
          <p:cNvCxnSpPr/>
          <p:nvPr/>
        </p:nvCxnSpPr>
        <p:spPr>
          <a:xfrm>
            <a:off x="2162964" y="3573016"/>
            <a:ext cx="857256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Picture 4" descr="نتيجة بحث الصور عن علامة صح صغيرة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52320" y="4653136"/>
            <a:ext cx="762000" cy="714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 descr="نتيجة بحث الصور عن علامة صح صغيرة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5610" y="2545288"/>
            <a:ext cx="762000" cy="714380"/>
          </a:xfrm>
          <a:prstGeom prst="rect">
            <a:avLst/>
          </a:prstGeom>
          <a:noFill/>
        </p:spPr>
      </p:pic>
      <p:pic>
        <p:nvPicPr>
          <p:cNvPr id="5" name="Picture 4" descr="نتيجة بحث الصور عن علامة صح صغيرة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5610" y="5144022"/>
            <a:ext cx="762000" cy="714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-27136"/>
            <a:ext cx="9144000" cy="688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 descr="نتيجة بحث الصور عن علامة خطأ صغير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61410" y="607199"/>
            <a:ext cx="285752" cy="428628"/>
          </a:xfrm>
          <a:prstGeom prst="rect">
            <a:avLst/>
          </a:prstGeom>
          <a:noFill/>
        </p:spPr>
      </p:pic>
      <p:pic>
        <p:nvPicPr>
          <p:cNvPr id="4" name="Picture 4" descr="نتيجة بحث الصور عن علامة صح صغيرة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39090" y="902463"/>
            <a:ext cx="762000" cy="714380"/>
          </a:xfrm>
          <a:prstGeom prst="rect">
            <a:avLst/>
          </a:prstGeom>
          <a:noFill/>
        </p:spPr>
      </p:pic>
      <p:pic>
        <p:nvPicPr>
          <p:cNvPr id="5" name="Picture 4" descr="نتيجة بحث الصور عن علامة خطأ صغير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4286" y="1562190"/>
            <a:ext cx="285752" cy="428628"/>
          </a:xfrm>
          <a:prstGeom prst="rect">
            <a:avLst/>
          </a:prstGeom>
          <a:noFill/>
        </p:spPr>
      </p:pic>
      <p:sp>
        <p:nvSpPr>
          <p:cNvPr id="6" name="مربع نص 5"/>
          <p:cNvSpPr txBox="1"/>
          <p:nvPr/>
        </p:nvSpPr>
        <p:spPr>
          <a:xfrm>
            <a:off x="4998150" y="4431401"/>
            <a:ext cx="3819178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 smtClean="0">
                <a:solidFill>
                  <a:schemeClr val="accent3">
                    <a:lumMod val="50000"/>
                  </a:schemeClr>
                </a:solidFill>
              </a:rPr>
              <a:t>تحرزا من الوقوع في الحرام</a:t>
            </a:r>
            <a:endParaRPr lang="ar-AE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373766" y="5440378"/>
            <a:ext cx="5400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3">
                    <a:lumMod val="50000"/>
                  </a:schemeClr>
                </a:solidFill>
              </a:rPr>
              <a:t>لأنه لا يحسن التصرف فقد يضر نفسه وغيره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827584" y="3422424"/>
            <a:ext cx="8138518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>
            <a:defPPr>
              <a:defRPr lang="ar-SA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AE" dirty="0">
                <a:solidFill>
                  <a:schemeClr val="accent3">
                    <a:lumMod val="50000"/>
                  </a:schemeClr>
                </a:solidFill>
              </a:rPr>
              <a:t>رفقاً بالناس، وتيسيراً عليهم في معاملاتهم، البائع والمشتري على حد سواء</a:t>
            </a:r>
            <a:endParaRPr lang="ar-AE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297</Words>
  <Application>Microsoft Office PowerPoint</Application>
  <PresentationFormat>عرض على الشاشة (3:4)‏</PresentationFormat>
  <Paragraphs>58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سمة Office</vt:lpstr>
      <vt:lpstr>العقود المالية في الإسلام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أنشطة الطالب 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محمد البتانوني</cp:lastModifiedBy>
  <cp:revision>60</cp:revision>
  <dcterms:created xsi:type="dcterms:W3CDTF">2016-08-30T05:14:06Z</dcterms:created>
  <dcterms:modified xsi:type="dcterms:W3CDTF">2016-09-25T06:01:06Z</dcterms:modified>
</cp:coreProperties>
</file>