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942" r:id="rId2"/>
    <p:sldMasterId id="2147483960" r:id="rId3"/>
    <p:sldMasterId id="2147483972" r:id="rId4"/>
  </p:sldMasterIdLst>
  <p:notesMasterIdLst>
    <p:notesMasterId r:id="rId27"/>
  </p:notesMasterIdLst>
  <p:sldIdLst>
    <p:sldId id="265" r:id="rId5"/>
    <p:sldId id="283" r:id="rId6"/>
    <p:sldId id="285" r:id="rId7"/>
    <p:sldId id="284" r:id="rId8"/>
    <p:sldId id="302" r:id="rId9"/>
    <p:sldId id="290" r:id="rId10"/>
    <p:sldId id="304" r:id="rId11"/>
    <p:sldId id="309" r:id="rId12"/>
    <p:sldId id="307" r:id="rId13"/>
    <p:sldId id="257" r:id="rId14"/>
    <p:sldId id="264" r:id="rId15"/>
    <p:sldId id="310" r:id="rId16"/>
    <p:sldId id="293" r:id="rId17"/>
    <p:sldId id="294" r:id="rId18"/>
    <p:sldId id="297" r:id="rId19"/>
    <p:sldId id="298" r:id="rId20"/>
    <p:sldId id="299" r:id="rId21"/>
    <p:sldId id="300" r:id="rId22"/>
    <p:sldId id="271" r:id="rId23"/>
    <p:sldId id="288" r:id="rId24"/>
    <p:sldId id="286" r:id="rId25"/>
    <p:sldId id="26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38" d="100"/>
          <a:sy n="38" d="100"/>
        </p:scale>
        <p:origin x="446" y="45"/>
      </p:cViewPr>
      <p:guideLst>
        <p:guide orient="horz" pos="43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F8104-13EA-4C50-A2B6-25C179D0382A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85552-9CEC-4D99-A164-8DF3A00AA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98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1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1756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41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2554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5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6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16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80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78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79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24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3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53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8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29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80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90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96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3764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8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5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26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46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32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71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5AC2F-85D8-4BF7-BD89-39A0F3114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1E8C5-EFEE-4C48-9F55-70B4E72DE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15515-493D-419F-86CE-C3B691CB5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BD83-6E7F-40D2-9744-E445934F158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51A95-BBB7-4A25-A324-2EC1FAF56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96434-F37C-4479-B746-06890C9D6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9381-287F-4294-A488-C44355220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39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78E2F-3CFA-46DA-A657-CF8C6D122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AEEB6-C845-413D-BFF0-2244AD0B8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B54E0-3238-4CE5-A9A5-C64369519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BD83-6E7F-40D2-9744-E445934F158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9ACDB-5A72-47B7-A531-8BDF0E3FF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77427-7BBC-4406-9157-92CD5B21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9381-287F-4294-A488-C44355220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34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A70E2-D5B4-41E5-ADAA-A875C32D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95A21-7A70-40AE-9E67-DF8DFCB03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613FB-A165-4FFD-B7C9-80FB949AF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BD83-6E7F-40D2-9744-E445934F158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86BBD-B70D-4186-ABA5-16A785FF4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FCAF9-9A13-41D5-9A26-169AA59BC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9381-287F-4294-A488-C44355220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992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8E281-BBBE-470C-A153-5AB69CADA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3180F-0852-49C9-BBFA-BCC062E63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3D765-4FF5-4BFF-84E8-F6EB0A543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0737F-A1FD-4E14-B1B7-57BBFD6D3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BD83-6E7F-40D2-9744-E445934F158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5407E4-7660-4151-A7B0-DD85B9A7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573F2-7D06-4EA4-9189-D273F4CC0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9381-287F-4294-A488-C44355220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20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BDEF9-2258-4791-B93F-77215760C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494DC-1C71-47C1-B691-983C11702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5402E-7515-4684-A7B7-7950A709A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CD1FA-F63D-4819-A8DF-51BB3D30D7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1B1839-1BA0-484D-994B-8DFAD7B2C7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F6D203-C159-4253-A418-98DF9C0C4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BD83-6E7F-40D2-9744-E445934F158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3C1A7-2734-49F4-923A-B08A3B3AF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15C278-68BC-4988-B811-0B330239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9381-287F-4294-A488-C44355220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59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C00AB-3B69-43AA-AE7C-CA0ACE468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4639AF-309A-492A-A774-866989F5E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BD83-6E7F-40D2-9744-E445934F158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87EDB7-7880-4CD4-A32A-6BA0852B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FF881E-6BEE-4F12-BDF2-E7745C33C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9381-287F-4294-A488-C44355220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8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403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803E8-7DB6-4C3A-8B1C-9ECF61D58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BD83-6E7F-40D2-9744-E445934F158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7CC8F5-3D02-4C20-9BAC-9021552A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46FAD-B3D8-4C1A-9D8E-2EB98045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9381-287F-4294-A488-C44355220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827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DE07E-3253-4908-8405-0504C099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5E95-B546-4686-BF3A-9DE7EF940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F16874-EBB8-40FE-99F6-310BEEB2D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B297C-3159-4B69-BB74-FC25910D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BD83-6E7F-40D2-9744-E445934F158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D6D20-DC4C-4920-BE18-49F9288DC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A6BA8-B93C-4DF7-8E6E-4EBB1000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9381-287F-4294-A488-C44355220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629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3D5C4-4668-4AEA-A22E-D1E7739F4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DAF6F-051A-4BA4-93DD-AE418A2BB2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943250-1CEA-4F02-B96E-5A39040DF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DD7C1-92E9-4CB8-812D-C95392708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BD83-6E7F-40D2-9744-E445934F158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26C66-EF58-45E4-8B09-F5A19B51D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D3345-1CA3-4420-A218-BC4A044A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9381-287F-4294-A488-C44355220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792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07052-24FB-417B-BF94-0EC8DC9A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3F5F6-C7C7-46C3-BF98-06DA99AE5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74AEC-46DB-4A50-B8AE-80B780894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BD83-6E7F-40D2-9744-E445934F158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2E7DD-84C9-464D-871C-7C20937C8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BC562-CB0D-420C-9819-EAA83815E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9381-287F-4294-A488-C44355220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79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F1EB55-00E6-4D34-BE22-4863C7B431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54BCA7-03F7-41FA-B332-025A641FB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B0D3D-686E-487A-84FE-490ADFDB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BD83-6E7F-40D2-9744-E445934F158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8219E-BEA5-4938-8C11-63D899DCD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0805E-F0AB-44CC-BFB0-145D772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9381-287F-4294-A488-C44355220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60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5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3" y="4198409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67925F37-23E4-49D4-9AF1-83FC8CB0546B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1FFA06D-83BC-41B4-95D5-8D1ACF0BBE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3605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5F37-23E4-49D4-9AF1-83FC8CB0546B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A06D-83BC-41B4-95D5-8D1ACF0BBE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2545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187275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5F37-23E4-49D4-9AF1-83FC8CB0546B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A06D-83BC-41B4-95D5-8D1ACF0BBE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7057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3392"/>
            <a:ext cx="507492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3651" y="1993392"/>
            <a:ext cx="507492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5F37-23E4-49D4-9AF1-83FC8CB0546B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A06D-83BC-41B4-95D5-8D1ACF0BBE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7359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32000"/>
            <a:ext cx="507492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36150"/>
            <a:ext cx="507492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5080" y="2029968"/>
            <a:ext cx="507492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55080" y="2734056"/>
            <a:ext cx="507492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5F37-23E4-49D4-9AF1-83FC8CB0546B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A06D-83BC-41B4-95D5-8D1ACF0BBE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718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868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5F37-23E4-49D4-9AF1-83FC8CB0546B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A06D-83BC-41B4-95D5-8D1ACF0BBE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7059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5F37-23E4-49D4-9AF1-83FC8CB0546B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A06D-83BC-41B4-95D5-8D1ACF0BBE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977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3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5F37-23E4-49D4-9AF1-83FC8CB0546B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1FFA06D-83BC-41B4-95D5-8D1ACF0BBE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456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9"/>
            <a:ext cx="10780776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67925F37-23E4-49D4-9AF1-83FC8CB0546B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1FFA06D-83BC-41B4-95D5-8D1ACF0BBE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892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5F37-23E4-49D4-9AF1-83FC8CB0546B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A06D-83BC-41B4-95D5-8D1ACF0BBE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5033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1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714377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25F37-23E4-49D4-9AF1-83FC8CB0546B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A06D-83BC-41B4-95D5-8D1ACF0BBE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16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55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7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1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1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5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5E372FB-C6F8-45D0-93F7-26590791F28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2CBD118-EC2D-4C5F-BDBF-840E47A7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9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  <p:sldLayoutId id="2147483958" r:id="rId16"/>
    <p:sldLayoutId id="21474839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D8D677-222E-45AD-BD63-880528DA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B5065-006E-4C06-82A7-D85B8669A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FF74-3971-4FB6-BAE0-BB44FEA95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BBD83-6E7F-40D2-9744-E445934F158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F49FB-54B4-4525-9554-71783788F1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71F39-2379-4B57-AB83-75C0977E5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A9381-287F-4294-A488-C44355220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6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275" y="1993394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67925F37-23E4-49D4-9AF1-83FC8CB0546B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21591" y="5829749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D1FFA06D-83BC-41B4-95D5-8D1ACF0BBE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02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fif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خلفية سبور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" y="0"/>
            <a:ext cx="12194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49112" y="590204"/>
            <a:ext cx="1029924" cy="1045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383E2-813A-491A-AF71-B3A45FCD3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948" y="590204"/>
            <a:ext cx="38033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ar-AE" altLang="en-US" sz="2400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مدرسة الشارقة الدولية الخاصة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ar-AE" altLang="en-US" sz="2400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المادة :اللغة العربية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ar-AE" altLang="en-US" sz="2400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الصف: الثاني الابتدائي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39219" y="1966119"/>
            <a:ext cx="6705600" cy="298570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charset="2"/>
              <a:buNone/>
            </a:pPr>
            <a:r>
              <a:rPr lang="ar-EG" sz="4400" b="1" dirty="0">
                <a:solidFill>
                  <a:srgbClr val="FF7C80"/>
                </a:solidFill>
                <a:latin typeface="Aharoni" panose="02010803020104030203" pitchFamily="2" charset="-79"/>
              </a:rPr>
              <a:t>اليوم</a:t>
            </a:r>
            <a:r>
              <a:rPr lang="ar-EG" sz="4800" b="1" dirty="0">
                <a:latin typeface="Aharoni" panose="02010803020104030203" pitchFamily="2" charset="-79"/>
              </a:rPr>
              <a:t>:</a:t>
            </a:r>
            <a:r>
              <a:rPr lang="ar-AE" sz="4800" b="1" dirty="0">
                <a:latin typeface="Aharoni" panose="02010803020104030203" pitchFamily="2" charset="-79"/>
              </a:rPr>
              <a:t>      </a:t>
            </a:r>
            <a:r>
              <a:rPr lang="ar-AE" sz="4800" b="1" dirty="0">
                <a:solidFill>
                  <a:schemeClr val="bg1"/>
                </a:solidFill>
                <a:latin typeface="Aharoni" panose="02010803020104030203" pitchFamily="2" charset="-79"/>
              </a:rPr>
              <a:t>الأحـد</a:t>
            </a:r>
          </a:p>
          <a:p>
            <a:pPr marL="0" indent="0" algn="r">
              <a:buFont typeface="Wingdings 3" charset="2"/>
              <a:buNone/>
            </a:pPr>
            <a:r>
              <a:rPr lang="en-US" sz="4400" b="1" dirty="0">
                <a:solidFill>
                  <a:schemeClr val="bg1"/>
                </a:solidFill>
                <a:latin typeface="Aharoni" panose="02010803020104030203" pitchFamily="2" charset="-79"/>
              </a:rPr>
              <a:t>2021/9/19</a:t>
            </a:r>
            <a:r>
              <a:rPr lang="ar-EG" sz="4400" b="1" dirty="0">
                <a:solidFill>
                  <a:srgbClr val="FF7C80"/>
                </a:solidFill>
                <a:latin typeface="Aharoni" panose="02010803020104030203" pitchFamily="2" charset="-79"/>
              </a:rPr>
              <a:t>ال</a:t>
            </a:r>
            <a:r>
              <a:rPr lang="ar-AE" sz="4400" b="1" dirty="0">
                <a:solidFill>
                  <a:srgbClr val="FF7C80"/>
                </a:solidFill>
                <a:latin typeface="Aharoni" panose="02010803020104030203" pitchFamily="2" charset="-79"/>
              </a:rPr>
              <a:t>تاريخ</a:t>
            </a:r>
            <a:r>
              <a:rPr lang="ar-EG" sz="4400" b="1" dirty="0">
                <a:latin typeface="Aharoni" panose="02010803020104030203" pitchFamily="2" charset="-79"/>
              </a:rPr>
              <a:t>:</a:t>
            </a:r>
            <a:r>
              <a:rPr lang="ar-AE" sz="4400" b="1" dirty="0">
                <a:latin typeface="Aharoni" panose="02010803020104030203" pitchFamily="2" charset="-79"/>
              </a:rPr>
              <a:t>   </a:t>
            </a:r>
            <a:r>
              <a:rPr lang="ar-EG" sz="4400" b="1" dirty="0">
                <a:latin typeface="Aharoni" panose="02010803020104030203" pitchFamily="2" charset="-79"/>
              </a:rPr>
              <a:t> </a:t>
            </a:r>
            <a:r>
              <a:rPr lang="en-US" sz="4400" b="1" dirty="0">
                <a:latin typeface="Aharoni" panose="02010803020104030203" pitchFamily="2" charset="-79"/>
              </a:rPr>
              <a:t>             </a:t>
            </a:r>
            <a:r>
              <a:rPr lang="ar-AE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</a:rPr>
              <a:t>ا</a:t>
            </a:r>
            <a:r>
              <a:rPr lang="ar-AE" sz="4400" b="1" dirty="0">
                <a:solidFill>
                  <a:srgbClr val="FF7C80"/>
                </a:solidFill>
                <a:latin typeface="Aharoni" panose="02010803020104030203" pitchFamily="2" charset="-79"/>
              </a:rPr>
              <a:t>لمادة</a:t>
            </a:r>
            <a:r>
              <a:rPr lang="ar-AE" sz="4400" b="1" dirty="0">
                <a:latin typeface="Aharoni" panose="02010803020104030203" pitchFamily="2" charset="-79"/>
              </a:rPr>
              <a:t> :</a:t>
            </a:r>
            <a:r>
              <a:rPr lang="ar-EG" sz="4800" b="1" dirty="0">
                <a:solidFill>
                  <a:schemeClr val="bg1"/>
                </a:solidFill>
                <a:latin typeface="Aharoni" panose="02010803020104030203" pitchFamily="2" charset="-79"/>
              </a:rPr>
              <a:t>اللغة العربية</a:t>
            </a:r>
            <a:endParaRPr lang="ar-EG" sz="4400" b="1" dirty="0">
              <a:solidFill>
                <a:schemeClr val="bg1"/>
              </a:solidFill>
              <a:latin typeface="Aharoni" panose="02010803020104030203" pitchFamily="2" charset="-79"/>
            </a:endParaRPr>
          </a:p>
          <a:p>
            <a:pPr marL="0" indent="0" algn="r">
              <a:buFont typeface="Wingdings 3" charset="2"/>
              <a:buNone/>
            </a:pPr>
            <a:endParaRPr lang="en-GB" sz="4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4" descr="رسائل ملهمة للوطن وإسعاد المواطن - ملاحق - حصاد العام - حصاد العام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0" t="37333" r="13280" b="33112"/>
          <a:stretch/>
        </p:blipFill>
        <p:spPr bwMode="auto">
          <a:xfrm>
            <a:off x="1911141" y="561537"/>
            <a:ext cx="1268477" cy="114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خريجات عام التسامح ٢٠١٩ 🇦🇪 (@12adv2) | Twitt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22429" r="14923" b="14159"/>
          <a:stretch/>
        </p:blipFill>
        <p:spPr bwMode="auto">
          <a:xfrm>
            <a:off x="613500" y="561537"/>
            <a:ext cx="1297641" cy="11425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3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9965" y="1763485"/>
            <a:ext cx="11652069" cy="3344092"/>
          </a:xfrm>
        </p:spPr>
        <p:txBody>
          <a:bodyPr>
            <a:noAutofit/>
          </a:bodyPr>
          <a:lstStyle/>
          <a:p>
            <a:r>
              <a:rPr lang="ar-AE" sz="13800" b="1" dirty="0">
                <a:solidFill>
                  <a:schemeClr val="accent6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المفردات والتراكيب</a:t>
            </a:r>
            <a:endParaRPr lang="en-US" sz="13800" b="1" dirty="0">
              <a:solidFill>
                <a:schemeClr val="accent6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135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20F507F-94D6-724D-B735-CF9F4B46D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9525"/>
            <a:ext cx="12192000" cy="6867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673ADA-8133-7444-8C3B-D70CACF9FA25}"/>
              </a:ext>
            </a:extLst>
          </p:cNvPr>
          <p:cNvSpPr txBox="1"/>
          <p:nvPr/>
        </p:nvSpPr>
        <p:spPr>
          <a:xfrm>
            <a:off x="2493819" y="1200150"/>
            <a:ext cx="76269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ه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َ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يّا ب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ِ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نا يا أ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َ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حب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ّ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ائي ن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َ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ف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ْ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ت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َ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ح ك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ِ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تاب ا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لطّالب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b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ص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َ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ف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ْ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حة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(49-48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4800" b="1" noProof="0" dirty="0">
                <a:solidFill>
                  <a:srgbClr val="C0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)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لِنَتَعَرف</a:t>
            </a:r>
            <a:r>
              <a:rPr kumimoji="0" lang="ar-AE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 مَعاني الْكَلمات وَالْمُفْرَدات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97620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093201-E3A8-4C44-8294-1B1E8B1FD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8" y="-786"/>
            <a:ext cx="12086489" cy="68540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9F49A3-BA7B-43AB-896E-F622CA6C7DEF}"/>
              </a:ext>
            </a:extLst>
          </p:cNvPr>
          <p:cNvSpPr txBox="1"/>
          <p:nvPr/>
        </p:nvSpPr>
        <p:spPr>
          <a:xfrm>
            <a:off x="3446404" y="749222"/>
            <a:ext cx="7199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5400" b="1" dirty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أولًا : </a:t>
            </a:r>
          </a:p>
          <a:p>
            <a:pPr algn="ctr"/>
            <a:r>
              <a:rPr lang="ar-AE" sz="54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التهيئة</a:t>
            </a:r>
            <a:endParaRPr lang="en-US" sz="54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2" name="Teddy Bear Teddy Bear Turn Around Song Kids Rhymes (mp3cut.net)">
            <a:hlinkClick r:id="" action="ppaction://media"/>
            <a:extLst>
              <a:ext uri="{FF2B5EF4-FFF2-40B4-BE49-F238E27FC236}">
                <a16:creationId xmlns:a16="http://schemas.microsoft.com/office/drawing/2014/main" id="{635BBDB9-3414-438D-8F85-76387CB77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884" y="5801002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F4B012-D837-410B-98D7-1909F7DA3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52" b="91389" l="3680" r="97897">
                        <a14:foregroundMark x1="61830" y1="8889" x2="38801" y2="370"/>
                        <a14:foregroundMark x1="38801" y1="370" x2="23134" y2="4444"/>
                        <a14:foregroundMark x1="23134" y1="4444" x2="18402" y2="9259"/>
                        <a14:foregroundMark x1="47844" y1="13333" x2="44164" y2="20185"/>
                        <a14:foregroundMark x1="44164" y1="20185" x2="45741" y2="27130"/>
                        <a14:foregroundMark x1="45741" y1="27130" x2="52892" y2="30370"/>
                        <a14:foregroundMark x1="52892" y1="30370" x2="59621" y2="26019"/>
                        <a14:foregroundMark x1="59621" y1="26019" x2="61199" y2="18981"/>
                        <a14:foregroundMark x1="61199" y1="18981" x2="57834" y2="12037"/>
                        <a14:foregroundMark x1="57834" y1="12037" x2="49211" y2="12037"/>
                        <a14:foregroundMark x1="49211" y1="12037" x2="47634" y2="13519"/>
                        <a14:foregroundMark x1="46898" y1="15278" x2="55521" y2="15093"/>
                        <a14:foregroundMark x1="55521" y1="15093" x2="59621" y2="19907"/>
                        <a14:foregroundMark x1="58991" y1="17593" x2="59727" y2="25185"/>
                        <a14:foregroundMark x1="59727" y1="25185" x2="56993" y2="27407"/>
                        <a14:foregroundMark x1="55521" y1="18333" x2="48686" y2="22500"/>
                        <a14:foregroundMark x1="48686" y1="22500" x2="55205" y2="26389"/>
                        <a14:foregroundMark x1="55205" y1="26389" x2="54679" y2="19167"/>
                        <a14:foregroundMark x1="54679" y1="19167" x2="54574" y2="18981"/>
                        <a14:foregroundMark x1="50683" y1="17778" x2="47003" y2="24352"/>
                        <a14:foregroundMark x1="47003" y1="24352" x2="54259" y2="27870"/>
                        <a14:foregroundMark x1="54259" y1="27870" x2="51104" y2="20926"/>
                        <a14:foregroundMark x1="51104" y1="20926" x2="51525" y2="17407"/>
                        <a14:foregroundMark x1="29863" y1="10648" x2="21556" y2="10370"/>
                        <a14:foregroundMark x1="21556" y1="10370" x2="17981" y2="17037"/>
                        <a14:foregroundMark x1="17981" y1="17037" x2="23028" y2="22593"/>
                        <a14:foregroundMark x1="23028" y1="22593" x2="29022" y2="17037"/>
                        <a14:foregroundMark x1="29022" y1="17037" x2="30284" y2="10278"/>
                        <a14:foregroundMark x1="27445" y1="8889" x2="19138" y2="12593"/>
                        <a14:foregroundMark x1="19138" y1="12593" x2="21556" y2="19630"/>
                        <a14:foregroundMark x1="21556" y1="19630" x2="30074" y2="18519"/>
                        <a14:foregroundMark x1="30074" y1="18519" x2="28391" y2="11481"/>
                        <a14:foregroundMark x1="28391" y1="11481" x2="28286" y2="11389"/>
                        <a14:foregroundMark x1="91062" y1="64352" x2="96635" y2="59444"/>
                        <a14:foregroundMark x1="96635" y1="59444" x2="96530" y2="66944"/>
                        <a14:foregroundMark x1="96530" y1="66944" x2="91167" y2="72037"/>
                        <a14:foregroundMark x1="91167" y1="72037" x2="90431" y2="72037"/>
                        <a14:foregroundMark x1="95689" y1="68426" x2="98107" y2="61667"/>
                        <a14:foregroundMark x1="98107" y1="61667" x2="93481" y2="62222"/>
                        <a14:foregroundMark x1="98107" y1="62407" x2="96951" y2="59722"/>
                        <a14:foregroundMark x1="73081" y1="89074" x2="64984" y2="91389"/>
                        <a14:foregroundMark x1="64984" y1="91389" x2="60988" y2="90463"/>
                        <a14:foregroundMark x1="9674" y1="75741" x2="3785" y2="81389"/>
                        <a14:foregroundMark x1="3785" y1="81389" x2="7256" y2="88148"/>
                        <a14:foregroundMark x1="7256" y1="88148" x2="10095" y2="88889"/>
                        <a14:foregroundMark x1="5047" y1="80185" x2="3680" y2="867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35663" y="1410942"/>
            <a:ext cx="2582431" cy="279343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59F49A3-BA7B-43AB-896E-F622CA6C7DEF}"/>
              </a:ext>
            </a:extLst>
          </p:cNvPr>
          <p:cNvSpPr txBox="1"/>
          <p:nvPr/>
        </p:nvSpPr>
        <p:spPr>
          <a:xfrm>
            <a:off x="5848641" y="2282342"/>
            <a:ext cx="5221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اسم هذا الحيوان؟وهل هو حيوان أليف أم مفترس؟</a:t>
            </a:r>
            <a:endParaRPr lang="en-US" sz="4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548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B65928B2-A90F-43C7-963F-77BCDF257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1717" y="-2166903"/>
            <a:ext cx="1817669" cy="54135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ACB472-06C9-41B8-9A1D-B762F7B8322D}"/>
              </a:ext>
            </a:extLst>
          </p:cNvPr>
          <p:cNvSpPr/>
          <p:nvPr/>
        </p:nvSpPr>
        <p:spPr>
          <a:xfrm>
            <a:off x="6934201" y="196162"/>
            <a:ext cx="491561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ar-EG" sz="36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</a:rPr>
              <a:t>اقرأ الْجملة</a:t>
            </a:r>
            <a:r>
              <a:rPr lang="ar-AE" sz="36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</a:rPr>
              <a:t>  </a:t>
            </a:r>
            <a:r>
              <a:rPr lang="ar-EG" sz="36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</a:rPr>
              <a:t>وَفَك</a:t>
            </a:r>
            <a:r>
              <a:rPr lang="ar-AE" sz="36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</a:rPr>
              <a:t>ّ</a:t>
            </a:r>
            <a:r>
              <a:rPr lang="ar-EG" sz="36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</a:rPr>
              <a:t>ر بالْمَعنى</a:t>
            </a:r>
            <a:endParaRPr lang="en-GB" sz="3600" b="1" dirty="0">
              <a:ln w="18415" cmpd="sng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0F527-A29E-4BD3-8689-6EF5DF296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903" y="196162"/>
            <a:ext cx="2402032" cy="1245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44CE03-AD95-413B-9508-446206C8E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23" y="196162"/>
            <a:ext cx="1867571" cy="131516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6C20A6-96C7-4474-823F-9577AF61FADB}"/>
              </a:ext>
            </a:extLst>
          </p:cNvPr>
          <p:cNvSpPr/>
          <p:nvPr/>
        </p:nvSpPr>
        <p:spPr>
          <a:xfrm>
            <a:off x="2975429" y="1462761"/>
            <a:ext cx="6923313" cy="870401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b="1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لَوْحٌ مِنَ الْمَعْدَنِ.</a:t>
            </a:r>
            <a:endParaRPr lang="en-US" sz="7200" b="1" dirty="0">
              <a:solidFill>
                <a:schemeClr val="tx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7117" t="27232" r="42261" b="47545"/>
          <a:stretch/>
        </p:blipFill>
        <p:spPr>
          <a:xfrm>
            <a:off x="440871" y="2347218"/>
            <a:ext cx="10842172" cy="411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B65928B2-A90F-43C7-963F-77BCDF257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1717" y="-2166903"/>
            <a:ext cx="1817669" cy="54135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ACB472-06C9-41B8-9A1D-B762F7B8322D}"/>
              </a:ext>
            </a:extLst>
          </p:cNvPr>
          <p:cNvSpPr/>
          <p:nvPr/>
        </p:nvSpPr>
        <p:spPr>
          <a:xfrm>
            <a:off x="6934201" y="196162"/>
            <a:ext cx="491561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اقرأ الْجملة</a:t>
            </a:r>
            <a:r>
              <a:rPr kumimoji="0" lang="ar-AE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</a:t>
            </a:r>
            <a:r>
              <a:rPr kumimoji="0" lang="ar-EG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وَفَك</a:t>
            </a:r>
            <a:r>
              <a:rPr kumimoji="0" lang="ar-AE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ّ</a:t>
            </a:r>
            <a:r>
              <a:rPr kumimoji="0" lang="ar-EG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 بالْمَعنى</a:t>
            </a:r>
            <a:endParaRPr kumimoji="0" lang="en-GB" sz="36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0F527-A29E-4BD3-8689-6EF5DF296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125" y="56271"/>
            <a:ext cx="2402032" cy="145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44CE03-AD95-413B-9508-446206C8E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54" y="56271"/>
            <a:ext cx="1867571" cy="131516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6C20A6-96C7-4474-823F-9577AF61FADB}"/>
              </a:ext>
            </a:extLst>
          </p:cNvPr>
          <p:cNvSpPr/>
          <p:nvPr/>
        </p:nvSpPr>
        <p:spPr>
          <a:xfrm>
            <a:off x="3730171" y="1276153"/>
            <a:ext cx="4129316" cy="83542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</a:rPr>
              <a:t>قِشْرٌ صَغيرٌ.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6240" t="52455" r="42261" b="18973"/>
          <a:stretch/>
        </p:blipFill>
        <p:spPr>
          <a:xfrm>
            <a:off x="947058" y="2323163"/>
            <a:ext cx="10597243" cy="41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2D653760-E3E8-4060-915F-FA1FFE6D8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2913" y="-2007434"/>
            <a:ext cx="1817669" cy="49156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DC4F38-A258-440C-8A41-08E195278444}"/>
              </a:ext>
            </a:extLst>
          </p:cNvPr>
          <p:cNvSpPr/>
          <p:nvPr/>
        </p:nvSpPr>
        <p:spPr>
          <a:xfrm>
            <a:off x="5562600" y="138752"/>
            <a:ext cx="491561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ar-EG" sz="36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اقرأ الْجملة</a:t>
            </a:r>
            <a:r>
              <a:rPr lang="ar-AE" sz="36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  </a:t>
            </a:r>
            <a:r>
              <a:rPr lang="ar-EG" sz="36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وَفَكَّر بالْمَعنى</a:t>
            </a:r>
            <a:endParaRPr lang="en-GB" sz="3600" b="1" dirty="0">
              <a:ln w="18415" cmpd="sng">
                <a:noFill/>
                <a:prstDash val="solid"/>
              </a:ln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C718E4-01A5-4AA2-8662-C057CAC82A68}"/>
              </a:ext>
            </a:extLst>
          </p:cNvPr>
          <p:cNvSpPr/>
          <p:nvPr/>
        </p:nvSpPr>
        <p:spPr>
          <a:xfrm>
            <a:off x="634676" y="1524751"/>
            <a:ext cx="6780050" cy="807913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 algn="ctr" rtl="1"/>
            <a:r>
              <a:rPr lang="ar-AE" sz="4800" b="1" dirty="0">
                <a:ln w="18415" cmpd="sng">
                  <a:noFill/>
                  <a:prstDash val="solid"/>
                </a:ln>
                <a:solidFill>
                  <a:prstClr val="black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حُفْرَةٌ ضَيْقَةٌ طَويلَةٌ في الأرْضِ</a:t>
            </a:r>
            <a:endParaRPr lang="en-GB" sz="4800" b="1" dirty="0">
              <a:ln w="18415" cmpd="sng">
                <a:noFill/>
                <a:prstDash val="solid"/>
              </a:ln>
              <a:solidFill>
                <a:prstClr val="black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9F1D52-89F0-45E1-A4E2-5C5DFF057661}"/>
              </a:ext>
            </a:extLst>
          </p:cNvPr>
          <p:cNvSpPr/>
          <p:nvPr/>
        </p:nvSpPr>
        <p:spPr>
          <a:xfrm>
            <a:off x="7608532" y="1359210"/>
            <a:ext cx="4000498" cy="992579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 algn="ctr" rtl="1"/>
            <a:r>
              <a:rPr lang="ar-AE" sz="6000" b="1" dirty="0">
                <a:ln w="18415" cmpd="sng">
                  <a:noFill/>
                  <a:prstDash val="solid"/>
                </a:ln>
                <a:solidFill>
                  <a:prstClr val="black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حَيَوانٌ مُفْتَرِسٌ.</a:t>
            </a:r>
            <a:endParaRPr lang="en-GB" sz="6000" b="1" dirty="0">
              <a:ln w="18415" cmpd="sng">
                <a:noFill/>
                <a:prstDash val="solid"/>
              </a:ln>
              <a:solidFill>
                <a:prstClr val="black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40F527-A29E-4BD3-8689-6EF5DF296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973" y="-68257"/>
            <a:ext cx="1810830" cy="11528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44CE03-AD95-413B-9508-446206C8E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80" y="104415"/>
            <a:ext cx="1867571" cy="1315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5110" t="17187" r="23939" b="58705"/>
          <a:stretch/>
        </p:blipFill>
        <p:spPr>
          <a:xfrm>
            <a:off x="440870" y="2296671"/>
            <a:ext cx="11413672" cy="391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9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صحيح.wav"/>
          </p:stSnd>
        </p:sndAc>
      </p:transition>
    </mc:Choice>
    <mc:Fallback xmlns="">
      <p:transition spd="slow" advClick="0">
        <p:sndAc>
          <p:stSnd>
            <p:snd r:embed="rId7" name="صحيح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89EB4CF1-0795-43E7-90E3-55460471A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7975" y="-2064222"/>
            <a:ext cx="1817669" cy="50291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C90FE0-5083-4452-A3E6-767971F478F9}"/>
              </a:ext>
            </a:extLst>
          </p:cNvPr>
          <p:cNvSpPr/>
          <p:nvPr/>
        </p:nvSpPr>
        <p:spPr>
          <a:xfrm>
            <a:off x="5562600" y="138752"/>
            <a:ext cx="491561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ar-EG" sz="36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اقرأ الْجملة</a:t>
            </a:r>
            <a:r>
              <a:rPr lang="ar-AE" sz="36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  </a:t>
            </a:r>
            <a:r>
              <a:rPr lang="ar-EG" sz="36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وَفَكَّر بالْمَعنى</a:t>
            </a:r>
            <a:endParaRPr lang="en-GB" sz="3600" b="1" dirty="0">
              <a:ln w="18415" cmpd="sng">
                <a:noFill/>
                <a:prstDash val="solid"/>
              </a:ln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0B060C-E4FE-4B03-BBAB-72C0D7A6DF0D}"/>
              </a:ext>
            </a:extLst>
          </p:cNvPr>
          <p:cNvSpPr/>
          <p:nvPr/>
        </p:nvSpPr>
        <p:spPr>
          <a:xfrm>
            <a:off x="947057" y="1442856"/>
            <a:ext cx="5816599" cy="1300356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AE" sz="8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شَديدُ الْخُصومَةِ.</a:t>
            </a:r>
            <a:endParaRPr lang="en-GB" sz="80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BA3F7C-76C0-4214-810B-1FFBF48B4D02}"/>
              </a:ext>
            </a:extLst>
          </p:cNvPr>
          <p:cNvSpPr/>
          <p:nvPr/>
        </p:nvSpPr>
        <p:spPr>
          <a:xfrm>
            <a:off x="7322966" y="1359211"/>
            <a:ext cx="3155252" cy="1300356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AE" sz="8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تَـتَّـصِفُ</a:t>
            </a:r>
            <a:r>
              <a:rPr lang="ar-AE" sz="7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.</a:t>
            </a:r>
            <a:endParaRPr lang="en-US" sz="7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44CE03-AD95-413B-9508-446206C8E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78" y="133536"/>
            <a:ext cx="1554832" cy="13151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40F527-A29E-4BD3-8689-6EF5DF296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192" y="261256"/>
            <a:ext cx="1810830" cy="891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4984" t="39732" r="23688" b="36384"/>
          <a:stretch/>
        </p:blipFill>
        <p:spPr>
          <a:xfrm>
            <a:off x="478665" y="2641225"/>
            <a:ext cx="11234670" cy="405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61310FD2-56C9-428E-8C2F-5875D9F02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7553" y="-1929972"/>
            <a:ext cx="1817669" cy="49156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ABBE74-CCD2-406C-9632-38F2BC08D077}"/>
              </a:ext>
            </a:extLst>
          </p:cNvPr>
          <p:cNvSpPr/>
          <p:nvPr/>
        </p:nvSpPr>
        <p:spPr>
          <a:xfrm>
            <a:off x="5674536" y="216213"/>
            <a:ext cx="491561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ar-EG" sz="36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اقرأ الْجملة</a:t>
            </a:r>
            <a:r>
              <a:rPr lang="ar-AE" sz="36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  </a:t>
            </a:r>
            <a:r>
              <a:rPr lang="ar-EG" sz="36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وَفَكَّر بالْمَعنى</a:t>
            </a:r>
            <a:endParaRPr lang="en-GB" sz="3600" b="1" dirty="0">
              <a:ln w="18415" cmpd="sng">
                <a:noFill/>
                <a:prstDash val="solid"/>
              </a:ln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44CE03-AD95-413B-9508-446206C8E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55" y="99024"/>
            <a:ext cx="1737892" cy="1031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40F527-A29E-4BD3-8689-6EF5DF296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727" y="-22051"/>
            <a:ext cx="1810830" cy="11528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4482" t="63839" r="22181" b="11161"/>
          <a:stretch/>
        </p:blipFill>
        <p:spPr>
          <a:xfrm>
            <a:off x="1175657" y="1130812"/>
            <a:ext cx="9568540" cy="57271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43276" y="2568026"/>
            <a:ext cx="7324877" cy="10887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الضَّبْعُ حَـيَوانٌ مُفْتَرِسٌ.</a:t>
            </a:r>
            <a:endParaRPr lang="en-US" sz="66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3277" y="3690218"/>
            <a:ext cx="7324877" cy="112761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تَتَمَـيَّزُ بِلادي بِجَمالِها.</a:t>
            </a:r>
            <a:endParaRPr lang="en-US" sz="66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3277" y="4851237"/>
            <a:ext cx="7324877" cy="13028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حَفَرَ الرَّجُلُ خَنْدَقاً طَويـلاً.</a:t>
            </a:r>
            <a:endParaRPr lang="en-US" sz="66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203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3195" r="40523" b="23037"/>
          <a:stretch/>
        </p:blipFill>
        <p:spPr bwMode="auto">
          <a:xfrm rot="10800000">
            <a:off x="1544258" y="29811"/>
            <a:ext cx="9167854" cy="128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Image result for writ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676" y="5265163"/>
            <a:ext cx="1338003" cy="99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498546" y="1624792"/>
            <a:ext cx="8979672" cy="368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4400" b="1" dirty="0">
              <a:solidFill>
                <a:prstClr val="black"/>
              </a:solidFill>
              <a:latin typeface="Aharoni" panose="02010803020104030203" pitchFamily="2" charset="-79"/>
            </a:endParaRPr>
          </a:p>
          <a:p>
            <a:pPr marL="0" indent="0" algn="r">
              <a:buNone/>
            </a:pPr>
            <a:endParaRPr lang="en-US" sz="4400" b="1" dirty="0">
              <a:solidFill>
                <a:prstClr val="black"/>
              </a:solidFill>
              <a:latin typeface="Aharoni" panose="02010803020104030203" pitchFamily="2" charset="-79"/>
            </a:endParaRPr>
          </a:p>
          <a:p>
            <a:pPr marL="0" indent="0" algn="r">
              <a:buNone/>
            </a:pPr>
            <a:r>
              <a:rPr lang="ar-EG" sz="4400" b="1" dirty="0">
                <a:solidFill>
                  <a:srgbClr val="FF0000"/>
                </a:solidFill>
                <a:latin typeface="Aharoni" panose="02010803020104030203" pitchFamily="2" charset="-79"/>
                <a:cs typeface="Times New Roman" panose="02020603050405020304" pitchFamily="18" charset="0"/>
              </a:rPr>
              <a:t> </a:t>
            </a:r>
            <a:br>
              <a:rPr lang="ar-EG" sz="3600" dirty="0">
                <a:solidFill>
                  <a:srgbClr val="FF0000"/>
                </a:solidFill>
                <a:latin typeface="Calibri Light" panose="020F0302020204030204"/>
                <a:cs typeface="Times New Roman" panose="02020603050405020304" pitchFamily="18" charset="0"/>
              </a:rPr>
            </a:br>
            <a:r>
              <a:rPr lang="ar-AE" sz="3600" b="1" dirty="0">
                <a:solidFill>
                  <a:srgbClr val="FF0000"/>
                </a:solidFill>
                <a:latin typeface="Calibri Light" panose="020F0302020204030204"/>
                <a:cs typeface="Times New Roman" panose="02020603050405020304" pitchFamily="18" charset="0"/>
              </a:rPr>
              <a:t>أخْتارُ اثنَتان مِنَ الْمُفْرَداتِ الْجَديدَةِ وَ </a:t>
            </a:r>
          </a:p>
          <a:p>
            <a:pPr marL="0" indent="0" algn="r">
              <a:buNone/>
            </a:pPr>
            <a:r>
              <a:rPr lang="ar-AE" sz="3600" b="1" dirty="0">
                <a:solidFill>
                  <a:srgbClr val="FF0000"/>
                </a:solidFill>
                <a:latin typeface="Calibri Light" panose="020F0302020204030204"/>
                <a:cs typeface="Times New Roman" panose="02020603050405020304" pitchFamily="18" charset="0"/>
              </a:rPr>
              <a:t> أُ</a:t>
            </a:r>
            <a:r>
              <a:rPr lang="ar-EG" sz="3600" b="1" dirty="0">
                <a:solidFill>
                  <a:srgbClr val="FF0000"/>
                </a:solidFill>
                <a:latin typeface="Calibri Light" panose="020F0302020204030204"/>
                <a:cs typeface="Times New Roman" panose="02020603050405020304" pitchFamily="18" charset="0"/>
              </a:rPr>
              <a:t>وظَّفُ</a:t>
            </a:r>
            <a:r>
              <a:rPr lang="ar-AE" sz="3600" b="1" dirty="0">
                <a:solidFill>
                  <a:srgbClr val="FF0000"/>
                </a:solidFill>
                <a:latin typeface="Calibri Light" panose="020F0302020204030204"/>
                <a:cs typeface="Times New Roman" panose="02020603050405020304" pitchFamily="18" charset="0"/>
              </a:rPr>
              <a:t>ها</a:t>
            </a:r>
            <a:r>
              <a:rPr lang="ar-EG" sz="3600" dirty="0">
                <a:solidFill>
                  <a:srgbClr val="FF0000"/>
                </a:solidFill>
                <a:latin typeface="Calibri Light" panose="020F0302020204030204"/>
                <a:cs typeface="Times New Roman" panose="02020603050405020304" pitchFamily="18" charset="0"/>
              </a:rPr>
              <a:t> </a:t>
            </a:r>
            <a:r>
              <a:rPr lang="ar-EG" sz="3600" b="1" dirty="0">
                <a:solidFill>
                  <a:srgbClr val="FF0000"/>
                </a:solidFill>
                <a:latin typeface="Calibri Light" panose="020F0302020204030204"/>
                <a:cs typeface="Times New Roman" panose="02020603050405020304" pitchFamily="18" charset="0"/>
              </a:rPr>
              <a:t>في جُمَلٍ مِنْ </a:t>
            </a:r>
            <a:r>
              <a:rPr lang="ar-EG" sz="3600" b="1" dirty="0" err="1">
                <a:solidFill>
                  <a:srgbClr val="FF0000"/>
                </a:solidFill>
                <a:latin typeface="Calibri Light" panose="020F0302020204030204"/>
                <a:cs typeface="Times New Roman" panose="02020603050405020304" pitchFamily="18" charset="0"/>
              </a:rPr>
              <a:t>إنشائ</a:t>
            </a:r>
            <a:r>
              <a:rPr lang="ar-AE" sz="3600" b="1" dirty="0">
                <a:solidFill>
                  <a:srgbClr val="FF0000"/>
                </a:solidFill>
                <a:latin typeface="Calibri Light" panose="020F0302020204030204"/>
                <a:cs typeface="Times New Roman" panose="02020603050405020304" pitchFamily="18" charset="0"/>
              </a:rPr>
              <a:t>ي .</a:t>
            </a:r>
            <a:endParaRPr lang="ar-EG" sz="4000" b="1" dirty="0">
              <a:solidFill>
                <a:srgbClr val="FF0000"/>
              </a:solidFill>
              <a:latin typeface="Aharoni" panose="02010803020104030203" pitchFamily="2" charset="-79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en-GB" sz="4400" b="1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504385" y="5612832"/>
            <a:ext cx="5207727" cy="642935"/>
          </a:xfrm>
          <a:prstGeom prst="rect">
            <a:avLst/>
          </a:prstGeom>
          <a:solidFill>
            <a:srgbClr val="FFFF00">
              <a:alpha val="69804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EG" sz="20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plified Arabic" panose="02020603050405020304" pitchFamily="18" charset="-78"/>
                <a:cs typeface="Simplified Arabic" panose="02020603050405020304" pitchFamily="18" charset="-78"/>
              </a:rPr>
              <a:t>أَثْناءَ الْكِتابة نَكْتُبُ: </a:t>
            </a:r>
            <a:r>
              <a:rPr lang="ar-EG" sz="2000" b="1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plified Arabic" panose="02020603050405020304" pitchFamily="18" charset="-78"/>
                <a:cs typeface="Simplified Arabic" panose="02020603050405020304" pitchFamily="18" charset="-78"/>
              </a:rPr>
              <a:t>بالتَّشكيل ونَضَعُ عَلامات ِالتَّرقيم، </a:t>
            </a:r>
            <a:endParaRPr lang="ar-AE" sz="2000" b="1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r"/>
            <a:r>
              <a:rPr lang="ar-EG" sz="2000" b="1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plified Arabic" panose="02020603050405020304" pitchFamily="18" charset="-78"/>
                <a:cs typeface="Simplified Arabic" panose="02020603050405020304" pitchFamily="18" charset="-78"/>
              </a:rPr>
              <a:t>كِتابة الْجُمل الْوصَّفية  </a:t>
            </a:r>
            <a:endParaRPr lang="en-GB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0601" y="403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11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8C626FA3-64B0-41EC-A68B-6576600F7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0604" y="-2441528"/>
            <a:ext cx="1817669" cy="62095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9E385D1-ABB4-4DF6-B101-4B3AE3D571C1}"/>
              </a:ext>
            </a:extLst>
          </p:cNvPr>
          <p:cNvSpPr/>
          <p:nvPr/>
        </p:nvSpPr>
        <p:spPr>
          <a:xfrm>
            <a:off x="5562600" y="138752"/>
            <a:ext cx="4915618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r"/>
            <a:r>
              <a:rPr lang="ar-AE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قراءة المفردات :</a:t>
            </a:r>
            <a:endParaRPr lang="ar-AE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E6413283-8273-43DB-8584-4EEE74FBC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595206"/>
              </p:ext>
            </p:extLst>
          </p:nvPr>
        </p:nvGraphicFramePr>
        <p:xfrm>
          <a:off x="2189687" y="1138237"/>
          <a:ext cx="7802020" cy="2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505">
                  <a:extLst>
                    <a:ext uri="{9D8B030D-6E8A-4147-A177-3AD203B41FA5}">
                      <a16:colId xmlns:a16="http://schemas.microsoft.com/office/drawing/2014/main" val="1143563873"/>
                    </a:ext>
                  </a:extLst>
                </a:gridCol>
                <a:gridCol w="1950505">
                  <a:extLst>
                    <a:ext uri="{9D8B030D-6E8A-4147-A177-3AD203B41FA5}">
                      <a16:colId xmlns:a16="http://schemas.microsoft.com/office/drawing/2014/main" val="649097341"/>
                    </a:ext>
                  </a:extLst>
                </a:gridCol>
                <a:gridCol w="1950505">
                  <a:extLst>
                    <a:ext uri="{9D8B030D-6E8A-4147-A177-3AD203B41FA5}">
                      <a16:colId xmlns:a16="http://schemas.microsoft.com/office/drawing/2014/main" val="2053147781"/>
                    </a:ext>
                  </a:extLst>
                </a:gridCol>
                <a:gridCol w="1950505">
                  <a:extLst>
                    <a:ext uri="{9D8B030D-6E8A-4147-A177-3AD203B41FA5}">
                      <a16:colId xmlns:a16="http://schemas.microsoft.com/office/drawing/2014/main" val="744189594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خَنْدَقاً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الضَّبْعُ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حَراشِفٌ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صَفائِحٌ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7657245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ألَدُ الأعْداءِ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تَتَمَيَّـزُ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891932"/>
                  </a:ext>
                </a:extLst>
              </a:tr>
            </a:tbl>
          </a:graphicData>
        </a:graphic>
      </p:graphicFrame>
      <p:pic>
        <p:nvPicPr>
          <p:cNvPr id="17" name="صورة 3">
            <a:extLst>
              <a:ext uri="{FF2B5EF4-FFF2-40B4-BE49-F238E27FC236}">
                <a16:creationId xmlns:a16="http://schemas.microsoft.com/office/drawing/2014/main" id="{9B20CB53-B5AA-467C-9577-86C58AFDD8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0" b="95479" l="6494" r="90673">
                        <a14:foregroundMark x1="30460" y1="6117" x2="24675" y2="4876"/>
                        <a14:foregroundMark x1="72609" y1="3457" x2="72609" y2="3457"/>
                        <a14:foregroundMark x1="34238" y1="52216" x2="47816" y2="32624"/>
                        <a14:foregroundMark x1="35891" y1="18794" x2="58678" y2="37766"/>
                        <a14:foregroundMark x1="58678" y1="37766" x2="65525" y2="52482"/>
                        <a14:foregroundMark x1="65525" y1="52482" x2="52774" y2="17730"/>
                        <a14:foregroundMark x1="52774" y1="17730" x2="54664" y2="15514"/>
                        <a14:foregroundMark x1="47816" y1="18972" x2="27391" y2="29965"/>
                        <a14:foregroundMark x1="60567" y1="20656" x2="71783" y2="40426"/>
                        <a14:foregroundMark x1="70366" y1="38741" x2="80165" y2="40691"/>
                        <a14:foregroundMark x1="80165" y1="40691" x2="86541" y2="46543"/>
                        <a14:foregroundMark x1="86541" y1="46543" x2="87721" y2="48936"/>
                        <a14:foregroundMark x1="87249" y1="49202" x2="86659" y2="69947"/>
                        <a14:foregroundMark x1="90791" y1="56294" x2="90791" y2="56294"/>
                        <a14:foregroundMark x1="90437" y1="56294" x2="90437" y2="46365"/>
                        <a14:foregroundMark x1="90201" y1="42287" x2="86423" y2="37323"/>
                        <a14:foregroundMark x1="41322" y1="45922" x2="21370" y2="66312"/>
                        <a14:foregroundMark x1="21370" y1="66312" x2="16529" y2="58954"/>
                        <a14:foregroundMark x1="16529" y1="58954" x2="18536" y2="52482"/>
                        <a14:foregroundMark x1="19008" y1="48582" x2="21251" y2="35727"/>
                        <a14:foregroundMark x1="14404" y1="35106" x2="11098" y2="37589"/>
                        <a14:foregroundMark x1="11098" y1="37589" x2="8383" y2="41667"/>
                        <a14:foregroundMark x1="14168" y1="68972" x2="80165" y2="84663"/>
                        <a14:foregroundMark x1="80165" y1="84663" x2="53483" y2="87855"/>
                        <a14:foregroundMark x1="53483" y1="87855" x2="30933" y2="87145"/>
                        <a14:foregroundMark x1="33648" y1="95656" x2="52184" y2="94858"/>
                        <a14:foregroundMark x1="52184" y1="94238" x2="6494" y2="83954"/>
                        <a14:foregroundMark x1="6494" y1="83954" x2="13813" y2="81826"/>
                        <a14:foregroundMark x1="51358" y1="21454" x2="42503" y2="17376"/>
                        <a14:foregroundMark x1="42503" y1="17376" x2="41322" y2="16135"/>
                        <a14:foregroundMark x1="41086" y1="16135" x2="32822" y2="21277"/>
                        <a14:foregroundMark x1="32822" y1="21277" x2="26919" y2="28989"/>
                        <a14:foregroundMark x1="26919" y1="28989" x2="26682" y2="39362"/>
                        <a14:foregroundMark x1="26682" y1="39628" x2="61157" y2="55053"/>
                        <a14:foregroundMark x1="61157" y1="55053" x2="73318" y2="66933"/>
                        <a14:foregroundMark x1="84298" y1="54521" x2="44510" y2="74911"/>
                        <a14:foregroundMark x1="79929" y1="61436" x2="82999" y2="84043"/>
                        <a14:foregroundMark x1="82999" y1="84043" x2="82881" y2="84220"/>
                        <a14:foregroundMark x1="74498" y1="90426" x2="55726" y2="94238"/>
                        <a14:foregroundMark x1="25266" y1="3280" x2="25266" y2="3280"/>
                        <a14:foregroundMark x1="73081" y1="3280" x2="73081" y2="3280"/>
                        <a14:foregroundMark x1="76623" y1="9220" x2="76623" y2="9220"/>
                        <a14:foregroundMark x1="76623" y1="9220" x2="76623" y2="9220"/>
                        <a14:foregroundMark x1="28217" y1="93262" x2="36954" y2="94060"/>
                        <a14:foregroundMark x1="45336" y1="94060" x2="46163" y2="94060"/>
                        <a14:foregroundMark x1="48406" y1="94238" x2="53483" y2="94858"/>
                        <a14:foregroundMark x1="54309" y1="94858" x2="67414" y2="94858"/>
                        <a14:foregroundMark x1="49469" y1="26773" x2="49233" y2="22429"/>
                        <a14:foregroundMark x1="50767" y1="10195" x2="50767" y2="10195"/>
                        <a14:foregroundMark x1="50767" y1="10195" x2="50767" y2="1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5" y="3222963"/>
            <a:ext cx="2310157" cy="33486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B7413C-41D6-4B13-9F12-122B80F2C880}"/>
              </a:ext>
            </a:extLst>
          </p:cNvPr>
          <p:cNvSpPr/>
          <p:nvPr/>
        </p:nvSpPr>
        <p:spPr>
          <a:xfrm>
            <a:off x="2460866" y="4760215"/>
            <a:ext cx="1263269" cy="504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53834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5274" y="678873"/>
            <a:ext cx="742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السؤال">
            <a:extLst>
              <a:ext uri="{FF2B5EF4-FFF2-40B4-BE49-F238E27FC236}">
                <a16:creationId xmlns:a16="http://schemas.microsoft.com/office/drawing/2014/main" id="{8F2734E5-089C-4266-B9D3-BBD35350F57A}"/>
              </a:ext>
            </a:extLst>
          </p:cNvPr>
          <p:cNvSpPr/>
          <p:nvPr/>
        </p:nvSpPr>
        <p:spPr>
          <a:xfrm>
            <a:off x="1802674" y="678873"/>
            <a:ext cx="8660675" cy="19621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glow rad="139700">
              <a:srgbClr val="3488A0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r"/>
            <a:r>
              <a:rPr lang="ar-AE" sz="5400" b="1" kern="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مَعنى كَلِمة الضَّبْعُ :حَيَوانٌ أليفٌ.   </a:t>
            </a:r>
          </a:p>
        </p:txBody>
      </p:sp>
      <p:sp>
        <p:nvSpPr>
          <p:cNvPr id="9" name="صحيحة">
            <a:extLst>
              <a:ext uri="{FF2B5EF4-FFF2-40B4-BE49-F238E27FC236}">
                <a16:creationId xmlns:a16="http://schemas.microsoft.com/office/drawing/2014/main" id="{12B686F0-2AC2-48BE-A476-E01EAFA5ECCE}"/>
              </a:ext>
            </a:extLst>
          </p:cNvPr>
          <p:cNvSpPr/>
          <p:nvPr/>
        </p:nvSpPr>
        <p:spPr>
          <a:xfrm>
            <a:off x="4433453" y="4147098"/>
            <a:ext cx="5472547" cy="797435"/>
          </a:xfrm>
          <a:prstGeom prst="roundRect">
            <a:avLst/>
          </a:prstGeom>
          <a:solidFill>
            <a:srgbClr val="FFFF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glow rad="139700">
              <a:srgbClr val="3488A0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r>
              <a:rPr lang="ar-AE" sz="5400" b="1" kern="0" dirty="0">
                <a:solidFill>
                  <a:schemeClr val="bg2">
                    <a:lumMod val="7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خَطأ</a:t>
            </a:r>
            <a:endParaRPr lang="en-US" sz="5400" b="1" kern="0" dirty="0">
              <a:solidFill>
                <a:schemeClr val="bg2">
                  <a:lumMod val="75000"/>
                </a:schemeClr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0" name="خطأ">
            <a:extLst>
              <a:ext uri="{FF2B5EF4-FFF2-40B4-BE49-F238E27FC236}">
                <a16:creationId xmlns:a16="http://schemas.microsoft.com/office/drawing/2014/main" id="{5F7D4BCF-1E83-435D-AFA6-7A3F702AD746}"/>
              </a:ext>
            </a:extLst>
          </p:cNvPr>
          <p:cNvSpPr/>
          <p:nvPr/>
        </p:nvSpPr>
        <p:spPr>
          <a:xfrm>
            <a:off x="4433453" y="3075797"/>
            <a:ext cx="5472547" cy="816234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bg2">
                    <a:lumMod val="7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صَح</a:t>
            </a:r>
            <a:endParaRPr lang="en-US" sz="4800" b="1" dirty="0">
              <a:solidFill>
                <a:schemeClr val="bg2">
                  <a:lumMod val="75000"/>
                </a:schemeClr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1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DF4B4A-D8AA-42C0-A11B-8F04E3CF044C}"/>
              </a:ext>
            </a:extLst>
          </p:cNvPr>
          <p:cNvSpPr/>
          <p:nvPr/>
        </p:nvSpPr>
        <p:spPr>
          <a:xfrm>
            <a:off x="4966749" y="5454668"/>
            <a:ext cx="928468" cy="653785"/>
          </a:xfrm>
          <a:prstGeom prst="leftArrow">
            <a:avLst/>
          </a:prstGeom>
          <a:solidFill>
            <a:srgbClr val="57903F"/>
          </a:solidFill>
          <a:ln w="12700" cap="flat" cmpd="sng" algn="ctr">
            <a:solidFill>
              <a:srgbClr val="57903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ysClr val="window" lastClr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9694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903F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صح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0-03-22_08-36-24">
            <a:hlinkClick r:id="" action="ppaction://media"/>
            <a:extLst>
              <a:ext uri="{FF2B5EF4-FFF2-40B4-BE49-F238E27FC236}">
                <a16:creationId xmlns:a16="http://schemas.microsoft.com/office/drawing/2014/main" id="{6352F1D5-61F5-41C8-83AA-43EF2DA375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78104" y="73157"/>
            <a:ext cx="1589725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EA4AF9D-3E5A-4703-858F-4193C78429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9" t="36166" r="55883" b="32669"/>
          <a:stretch/>
        </p:blipFill>
        <p:spPr>
          <a:xfrm>
            <a:off x="156754" y="73157"/>
            <a:ext cx="1541417" cy="1368152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D27FFFFA-6563-4863-B762-1D49FBDFB2CA}"/>
              </a:ext>
            </a:extLst>
          </p:cNvPr>
          <p:cNvSpPr/>
          <p:nvPr/>
        </p:nvSpPr>
        <p:spPr>
          <a:xfrm>
            <a:off x="5759454" y="73157"/>
            <a:ext cx="3271333" cy="747869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bg1"/>
                </a:solidFill>
              </a:rPr>
              <a:t>النشيد الوطني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5274" y="678873"/>
            <a:ext cx="742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السؤال">
            <a:extLst>
              <a:ext uri="{FF2B5EF4-FFF2-40B4-BE49-F238E27FC236}">
                <a16:creationId xmlns:a16="http://schemas.microsoft.com/office/drawing/2014/main" id="{8F2734E5-089C-4266-B9D3-BBD35350F57A}"/>
              </a:ext>
            </a:extLst>
          </p:cNvPr>
          <p:cNvSpPr/>
          <p:nvPr/>
        </p:nvSpPr>
        <p:spPr>
          <a:xfrm>
            <a:off x="869244" y="678873"/>
            <a:ext cx="10555112" cy="19621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glow rad="139700">
              <a:srgbClr val="3488A0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r>
              <a:rPr lang="ar-AE" sz="5400" b="1" kern="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معنى كلمة حَراشِفُ :هِيَ قِشْرٌ صغيرٌ يُغَطي جِسْمَ الأسْماك. ؟؟!!</a:t>
            </a:r>
          </a:p>
        </p:txBody>
      </p:sp>
      <p:sp>
        <p:nvSpPr>
          <p:cNvPr id="9" name="صحيحة">
            <a:extLst>
              <a:ext uri="{FF2B5EF4-FFF2-40B4-BE49-F238E27FC236}">
                <a16:creationId xmlns:a16="http://schemas.microsoft.com/office/drawing/2014/main" id="{12B686F0-2AC2-48BE-A476-E01EAFA5ECCE}"/>
              </a:ext>
            </a:extLst>
          </p:cNvPr>
          <p:cNvSpPr/>
          <p:nvPr/>
        </p:nvSpPr>
        <p:spPr>
          <a:xfrm>
            <a:off x="4433453" y="4147098"/>
            <a:ext cx="5472547" cy="653785"/>
          </a:xfrm>
          <a:prstGeom prst="roundRect">
            <a:avLst/>
          </a:prstGeom>
          <a:solidFill>
            <a:srgbClr val="FFFF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glow rad="139700">
              <a:srgbClr val="3488A0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r>
              <a:rPr lang="ar-AE" sz="5400" b="1" kern="0" dirty="0">
                <a:solidFill>
                  <a:schemeClr val="bg2">
                    <a:lumMod val="7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صَح</a:t>
            </a:r>
            <a:endParaRPr lang="en-US" sz="5400" b="1" kern="0" dirty="0">
              <a:solidFill>
                <a:schemeClr val="bg2">
                  <a:lumMod val="75000"/>
                </a:schemeClr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0" name="خطأ">
            <a:extLst>
              <a:ext uri="{FF2B5EF4-FFF2-40B4-BE49-F238E27FC236}">
                <a16:creationId xmlns:a16="http://schemas.microsoft.com/office/drawing/2014/main" id="{5F7D4BCF-1E83-435D-AFA6-7A3F702AD746}"/>
              </a:ext>
            </a:extLst>
          </p:cNvPr>
          <p:cNvSpPr/>
          <p:nvPr/>
        </p:nvSpPr>
        <p:spPr>
          <a:xfrm>
            <a:off x="4308763" y="3015749"/>
            <a:ext cx="5472547" cy="65378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bg2">
                    <a:lumMod val="7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خطـأ</a:t>
            </a:r>
            <a:endParaRPr lang="en-US" sz="4800" b="1" dirty="0">
              <a:solidFill>
                <a:schemeClr val="bg2">
                  <a:lumMod val="75000"/>
                </a:schemeClr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1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DF4B4A-D8AA-42C0-A11B-8F04E3CF044C}"/>
              </a:ext>
            </a:extLst>
          </p:cNvPr>
          <p:cNvSpPr/>
          <p:nvPr/>
        </p:nvSpPr>
        <p:spPr>
          <a:xfrm>
            <a:off x="4966749" y="5454668"/>
            <a:ext cx="928468" cy="653785"/>
          </a:xfrm>
          <a:prstGeom prst="leftArrow">
            <a:avLst/>
          </a:prstGeom>
          <a:solidFill>
            <a:srgbClr val="57903F"/>
          </a:solidFill>
          <a:ln w="12700" cap="flat" cmpd="sng" algn="ctr">
            <a:solidFill>
              <a:srgbClr val="57903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ysClr val="window" lastClr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2758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903F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صح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DB661F5E-047F-474E-8517-8A1D8755417D}"/>
              </a:ext>
            </a:extLst>
          </p:cNvPr>
          <p:cNvCxnSpPr>
            <a:cxnSpLocks/>
          </p:cNvCxnSpPr>
          <p:nvPr/>
        </p:nvCxnSpPr>
        <p:spPr>
          <a:xfrm flipV="1">
            <a:off x="3125337" y="1391917"/>
            <a:ext cx="2358586" cy="9832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86A0C578-5E5C-4B76-B57A-4DCAB5D5E8B2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3659994" y="3273382"/>
            <a:ext cx="1758674" cy="17872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438B476F-7F7A-407B-A9EA-8245BA9056C8}"/>
              </a:ext>
            </a:extLst>
          </p:cNvPr>
          <p:cNvCxnSpPr>
            <a:cxnSpLocks/>
          </p:cNvCxnSpPr>
          <p:nvPr/>
        </p:nvCxnSpPr>
        <p:spPr>
          <a:xfrm>
            <a:off x="3650523" y="5487699"/>
            <a:ext cx="1768145" cy="39073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صورة 2" descr="صورة تحتوي على عنصر, ساعة حائط, أبيض&#10;&#10;تم إنشاء الوصف تلقائياً">
            <a:extLst>
              <a:ext uri="{FF2B5EF4-FFF2-40B4-BE49-F238E27FC236}">
                <a16:creationId xmlns:a16="http://schemas.microsoft.com/office/drawing/2014/main" id="{9D89D8FE-73EA-4CC6-BD1F-5104DFCCE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" y="13787"/>
            <a:ext cx="2387953" cy="1788660"/>
          </a:xfrm>
          <a:prstGeom prst="rect">
            <a:avLst/>
          </a:prstGeom>
        </p:spPr>
      </p:pic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4C84C42-0E4A-4F96-B3B5-935EC0BFBE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330524" y="1450781"/>
            <a:ext cx="3806667" cy="50859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flipH="1">
            <a:off x="741348" y="2942308"/>
            <a:ext cx="24429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AE" sz="4800" b="1" dirty="0">
                <a:ln w="12700">
                  <a:solidFill>
                    <a:srgbClr val="B71E42"/>
                  </a:solidFill>
                  <a:prstDash val="solid"/>
                </a:ln>
                <a:pattFill prst="pct50">
                  <a:fgClr>
                    <a:srgbClr val="B71E42"/>
                  </a:fgClr>
                  <a:bgClr>
                    <a:srgbClr val="B71E42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B71E42"/>
                  </a:outerShdw>
                </a:effectLst>
                <a:latin typeface="Gill Sans MT" panose="020B0502020104020203"/>
              </a:rPr>
              <a:t>بطاقة خروج من الدرس</a:t>
            </a:r>
            <a:endParaRPr lang="en-US" sz="4800" b="1" dirty="0">
              <a:ln w="12700">
                <a:solidFill>
                  <a:srgbClr val="B71E42"/>
                </a:solidFill>
                <a:prstDash val="solid"/>
              </a:ln>
              <a:pattFill prst="pct50">
                <a:fgClr>
                  <a:srgbClr val="B71E42"/>
                </a:fgClr>
                <a:bgClr>
                  <a:srgbClr val="B71E42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B71E42"/>
                </a:outerShdw>
              </a:effectLst>
              <a:latin typeface="Gill Sans MT" panose="020B0502020104020203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18668" y="311506"/>
            <a:ext cx="6265332" cy="6281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مستطيل 10">
            <a:extLst>
              <a:ext uri="{FF2B5EF4-FFF2-40B4-BE49-F238E27FC236}">
                <a16:creationId xmlns:a16="http://schemas.microsoft.com/office/drawing/2014/main" id="{E525ED4D-DE9F-438A-A7FD-78C974F4799C}"/>
              </a:ext>
            </a:extLst>
          </p:cNvPr>
          <p:cNvSpPr/>
          <p:nvPr/>
        </p:nvSpPr>
        <p:spPr>
          <a:xfrm>
            <a:off x="6829778" y="680032"/>
            <a:ext cx="4406877" cy="13429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ما هُوَشُعورَك اتجاه الدَّرْس؟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مستطيل 12">
            <a:extLst>
              <a:ext uri="{FF2B5EF4-FFF2-40B4-BE49-F238E27FC236}">
                <a16:creationId xmlns:a16="http://schemas.microsoft.com/office/drawing/2014/main" id="{6EADB20F-2711-4F2F-8C95-6A733C21BF88}"/>
              </a:ext>
            </a:extLst>
          </p:cNvPr>
          <p:cNvSpPr/>
          <p:nvPr/>
        </p:nvSpPr>
        <p:spPr>
          <a:xfrm>
            <a:off x="6829778" y="2701461"/>
            <a:ext cx="4514083" cy="1463580"/>
          </a:xfrm>
          <a:prstGeom prst="rect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ماذا تَعَلَّمْت مِنَ الدَّرْس؟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مستطيل 13">
            <a:extLst>
              <a:ext uri="{FF2B5EF4-FFF2-40B4-BE49-F238E27FC236}">
                <a16:creationId xmlns:a16="http://schemas.microsoft.com/office/drawing/2014/main" id="{EDF764A6-AC9D-44CA-BE9B-4C5E1A1ECF49}"/>
              </a:ext>
            </a:extLst>
          </p:cNvPr>
          <p:cNvSpPr/>
          <p:nvPr/>
        </p:nvSpPr>
        <p:spPr>
          <a:xfrm>
            <a:off x="6829779" y="4555312"/>
            <a:ext cx="4446274" cy="1647128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ما هَي أكْثَرُ كلمة أعْجَبَتكَ ِ؟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463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7" y="235132"/>
            <a:ext cx="11194869" cy="64215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3872D1-0728-4567-95AC-1F3DC6409BBE}"/>
              </a:ext>
            </a:extLst>
          </p:cNvPr>
          <p:cNvSpPr txBox="1"/>
          <p:nvPr/>
        </p:nvSpPr>
        <p:spPr>
          <a:xfrm>
            <a:off x="4094017" y="2232465"/>
            <a:ext cx="46058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6600" b="1" dirty="0">
                <a:latin typeface="Calibri" panose="020F0502020204030204"/>
                <a:cs typeface="Arial" panose="020B0604020202020204" pitchFamily="34" charset="0"/>
              </a:rPr>
              <a:t>شكرًا لحسن استماعكم</a:t>
            </a:r>
            <a:endParaRPr lang="en-AE" sz="66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3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خلفيات بوربوينت مجانية 2020 • تطبيق رفيق">
            <a:extLst>
              <a:ext uri="{FF2B5EF4-FFF2-40B4-BE49-F238E27FC236}">
                <a16:creationId xmlns:a16="http://schemas.microsoft.com/office/drawing/2014/main" id="{72DA31EE-095F-4B2F-B615-575C12DB9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D23389C-5D29-4564-9A8F-7051DA595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t="33706" r="6595"/>
          <a:stretch/>
        </p:blipFill>
        <p:spPr bwMode="auto">
          <a:xfrm>
            <a:off x="1097278" y="1177989"/>
            <a:ext cx="8131127" cy="353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67D39E-7249-42FE-8BF8-DA7AC6856D1B}"/>
              </a:ext>
            </a:extLst>
          </p:cNvPr>
          <p:cNvSpPr/>
          <p:nvPr/>
        </p:nvSpPr>
        <p:spPr>
          <a:xfrm>
            <a:off x="6708889" y="4795219"/>
            <a:ext cx="2146853" cy="84814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dirty="0"/>
          </a:p>
          <a:p>
            <a:pPr algn="ctr"/>
            <a:endParaRPr lang="ar-AE" dirty="0"/>
          </a:p>
        </p:txBody>
      </p:sp>
      <p:pic>
        <p:nvPicPr>
          <p:cNvPr id="7" name="Picture 6" descr="الميكروفون المراسل ميكروفون جميل ميكروفون مرسوم يدويًا ميكروفون ...">
            <a:extLst>
              <a:ext uri="{FF2B5EF4-FFF2-40B4-BE49-F238E27FC236}">
                <a16:creationId xmlns:a16="http://schemas.microsoft.com/office/drawing/2014/main" id="{B050F33A-63F1-4E11-BB4C-85301330BAE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889" y="4965005"/>
            <a:ext cx="2027583" cy="6294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871AAA-6362-47AC-85A6-F76E6E7ED9C0}"/>
              </a:ext>
            </a:extLst>
          </p:cNvPr>
          <p:cNvSpPr/>
          <p:nvPr/>
        </p:nvSpPr>
        <p:spPr>
          <a:xfrm>
            <a:off x="6708889" y="5643359"/>
            <a:ext cx="2146853" cy="75764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</a:rPr>
              <a:t>عدم فتح المايك إلا إذا طلبت المعلمة منك ذلك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40CEFD-473B-497F-BB4E-64B0176E4FB3}"/>
              </a:ext>
            </a:extLst>
          </p:cNvPr>
          <p:cNvSpPr/>
          <p:nvPr/>
        </p:nvSpPr>
        <p:spPr>
          <a:xfrm>
            <a:off x="8736472" y="6058733"/>
            <a:ext cx="674213" cy="60628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A8E19F-6BCC-4F65-A8E6-04BD58520FA2}"/>
              </a:ext>
            </a:extLst>
          </p:cNvPr>
          <p:cNvSpPr/>
          <p:nvPr/>
        </p:nvSpPr>
        <p:spPr>
          <a:xfrm>
            <a:off x="3961838" y="4807845"/>
            <a:ext cx="2252855" cy="8746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ورقة, دفتر, الكرتون صورة بابوا نيو غينيا">
            <a:extLst>
              <a:ext uri="{FF2B5EF4-FFF2-40B4-BE49-F238E27FC236}">
                <a16:creationId xmlns:a16="http://schemas.microsoft.com/office/drawing/2014/main" id="{FAA37E84-DEAF-40D9-B39F-94879C8FF36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417" y="4915310"/>
            <a:ext cx="1466850" cy="6791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2081D5-5702-4765-980D-698DB60A1EF4}"/>
              </a:ext>
            </a:extLst>
          </p:cNvPr>
          <p:cNvSpPr/>
          <p:nvPr/>
        </p:nvSpPr>
        <p:spPr>
          <a:xfrm>
            <a:off x="3961838" y="5716893"/>
            <a:ext cx="2252855" cy="7278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</a:rPr>
              <a:t>تسجيل الملاحظات المهمة أثناء عرض الدرس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6C9963A-83E9-4070-989B-0B5E38803D29}"/>
              </a:ext>
            </a:extLst>
          </p:cNvPr>
          <p:cNvSpPr/>
          <p:nvPr/>
        </p:nvSpPr>
        <p:spPr>
          <a:xfrm>
            <a:off x="5955157" y="6132236"/>
            <a:ext cx="674213" cy="60628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0842D0-C71B-45C4-AE13-85EB52D4A496}"/>
              </a:ext>
            </a:extLst>
          </p:cNvPr>
          <p:cNvSpPr/>
          <p:nvPr/>
        </p:nvSpPr>
        <p:spPr>
          <a:xfrm>
            <a:off x="1336319" y="4842422"/>
            <a:ext cx="2252855" cy="8746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زجاجة ماء, زجاجة ماء, لينة زجاجة, المياه المعدنية PNG صورة للتحميل ...">
            <a:extLst>
              <a:ext uri="{FF2B5EF4-FFF2-40B4-BE49-F238E27FC236}">
                <a16:creationId xmlns:a16="http://schemas.microsoft.com/office/drawing/2014/main" id="{4BE7016C-1544-43FA-8E59-670C1C8C2E8B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0"/>
          <a:stretch/>
        </p:blipFill>
        <p:spPr bwMode="auto">
          <a:xfrm>
            <a:off x="1570521" y="4935185"/>
            <a:ext cx="1783923" cy="689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3B5522-56F9-4440-9B5E-24A279F4101B}"/>
              </a:ext>
            </a:extLst>
          </p:cNvPr>
          <p:cNvSpPr/>
          <p:nvPr/>
        </p:nvSpPr>
        <p:spPr>
          <a:xfrm>
            <a:off x="1336319" y="5727846"/>
            <a:ext cx="2252855" cy="75764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</a:rPr>
              <a:t>إزالة جميع السوائل القريبة مني عند بدء التعلم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733BE6-3293-4F3F-82D3-1185708763A3}"/>
              </a:ext>
            </a:extLst>
          </p:cNvPr>
          <p:cNvSpPr/>
          <p:nvPr/>
        </p:nvSpPr>
        <p:spPr>
          <a:xfrm>
            <a:off x="3208106" y="6134825"/>
            <a:ext cx="674213" cy="6062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CA62FC-8D19-4621-8238-5078D5B438D3}"/>
              </a:ext>
            </a:extLst>
          </p:cNvPr>
          <p:cNvSpPr txBox="1"/>
          <p:nvPr/>
        </p:nvSpPr>
        <p:spPr>
          <a:xfrm>
            <a:off x="1855768" y="324268"/>
            <a:ext cx="514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/>
              <a:t>قوانين التعلم عن بعد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9114843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312" t="10625" r="17338" b="9196"/>
          <a:stretch/>
        </p:blipFill>
        <p:spPr>
          <a:xfrm>
            <a:off x="209007" y="182880"/>
            <a:ext cx="11665130" cy="65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320" t="30803" r="17136" b="25804"/>
          <a:stretch/>
        </p:blipFill>
        <p:spPr>
          <a:xfrm>
            <a:off x="418010" y="1188720"/>
            <a:ext cx="11586755" cy="451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8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خلفيات اطفال - Google Търсене | Mario characters, Character, Page ...">
            <a:extLst>
              <a:ext uri="{FF2B5EF4-FFF2-40B4-BE49-F238E27FC236}">
                <a16:creationId xmlns:a16="http://schemas.microsoft.com/office/drawing/2014/main" id="{DFDCD73B-26C5-4DCB-BA7C-949A41B1589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513506-BCA7-4988-8B5F-000565B80D38}"/>
              </a:ext>
            </a:extLst>
          </p:cNvPr>
          <p:cNvSpPr txBox="1"/>
          <p:nvPr/>
        </p:nvSpPr>
        <p:spPr>
          <a:xfrm>
            <a:off x="875211" y="2022850"/>
            <a:ext cx="81712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D60093"/>
                </a:solidFill>
              </a:rPr>
              <a:t>يَقْرَأُ المُتَعَلِّمُ قِراءَةً جَهْرِيَّةً سَليمَةً مُراعِيًا التَّنْغيمَ وَالضَّبْطَ السَّليمَ عَلى أَنْ تَكونَ الكَلِماتُ مَشْكولَةً شَكْلاً تامًّا.</a:t>
            </a:r>
          </a:p>
          <a:p>
            <a:pPr algn="ctr"/>
            <a:endParaRPr lang="ar-AE" sz="2800" b="1" dirty="0">
              <a:solidFill>
                <a:srgbClr val="D60093"/>
              </a:solidFill>
            </a:endParaRPr>
          </a:p>
          <a:p>
            <a:pPr algn="ctr"/>
            <a:r>
              <a:rPr lang="ar-AE" sz="2800" b="1" dirty="0">
                <a:solidFill>
                  <a:srgbClr val="D60093"/>
                </a:solidFill>
              </a:rPr>
              <a:t>- يُفَسّرُ المُتَعَلمُ الْكلمات </a:t>
            </a:r>
            <a:r>
              <a:rPr lang="ar-AE" sz="2800" b="1">
                <a:solidFill>
                  <a:srgbClr val="D60093"/>
                </a:solidFill>
              </a:rPr>
              <a:t>الْجَديدة مُسْتخدماً </a:t>
            </a:r>
            <a:r>
              <a:rPr lang="ar-AE" sz="2800" b="1" dirty="0">
                <a:solidFill>
                  <a:srgbClr val="D60093"/>
                </a:solidFill>
              </a:rPr>
              <a:t>الْمعجم الْمُبَسط الْمُصوَّر.</a:t>
            </a:r>
          </a:p>
          <a:p>
            <a:pPr algn="r"/>
            <a:r>
              <a:rPr lang="ar-AE" sz="2800" b="1" dirty="0">
                <a:solidFill>
                  <a:srgbClr val="D60093"/>
                </a:solidFill>
              </a:rPr>
              <a:t>  - يُوظِفُ الْمُتَعلْمُ الْمُفرداتُ الْجَديدةِ في جُمَلٍ مِنْ إنْشائهِ .</a:t>
            </a:r>
          </a:p>
        </p:txBody>
      </p:sp>
      <p:sp>
        <p:nvSpPr>
          <p:cNvPr id="7" name="Rectangle 6"/>
          <p:cNvSpPr/>
          <p:nvPr/>
        </p:nvSpPr>
        <p:spPr>
          <a:xfrm>
            <a:off x="6463085" y="1051560"/>
            <a:ext cx="3608377" cy="685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rgbClr val="CE6633">
                <a:shade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800" b="1" i="0" u="none" strike="noStrike" kern="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Simplified Arabic" panose="02020603050405020304" pitchFamily="18" charset="-78"/>
                <a:ea typeface="+mn-ea"/>
                <a:cs typeface="Simplified Arabic" panose="02020603050405020304" pitchFamily="18" charset="-78"/>
              </a:rPr>
              <a:t>نَواتِجُ التَّعلّم:</a:t>
            </a:r>
            <a:endParaRPr kumimoji="0" lang="en-US" sz="4800" b="1" i="0" u="none" strike="noStrike" kern="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721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خلفيات اطفال - Google Търсене | Mario characters, Character, Page ...">
            <a:extLst>
              <a:ext uri="{FF2B5EF4-FFF2-40B4-BE49-F238E27FC236}">
                <a16:creationId xmlns:a16="http://schemas.microsoft.com/office/drawing/2014/main" id="{DFDCD73B-26C5-4DCB-BA7C-949A41B1589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513506-BCA7-4988-8B5F-000565B80D38}"/>
              </a:ext>
            </a:extLst>
          </p:cNvPr>
          <p:cNvSpPr txBox="1"/>
          <p:nvPr/>
        </p:nvSpPr>
        <p:spPr>
          <a:xfrm>
            <a:off x="875211" y="2022850"/>
            <a:ext cx="8171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7200" b="1" dirty="0">
                <a:solidFill>
                  <a:srgbClr val="D60093"/>
                </a:solidFill>
              </a:rPr>
              <a:t>النَّصُّ الْمَعْلوماتي (السُّلَحْفاة ) </a:t>
            </a:r>
          </a:p>
        </p:txBody>
      </p:sp>
    </p:spTree>
    <p:extLst>
      <p:ext uri="{BB962C8B-B14F-4D97-AF65-F5344CB8AC3E}">
        <p14:creationId xmlns:p14="http://schemas.microsoft.com/office/powerpoint/2010/main" val="97605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r="49937" b="23081"/>
          <a:stretch/>
        </p:blipFill>
        <p:spPr>
          <a:xfrm flipH="1">
            <a:off x="704987" y="2009504"/>
            <a:ext cx="9677919" cy="4529959"/>
          </a:xfrm>
          <a:prstGeom prst="rect">
            <a:avLst/>
          </a:prstGeom>
        </p:spPr>
      </p:pic>
      <p:sp>
        <p:nvSpPr>
          <p:cNvPr id="17" name="Round Diagonal Corner Rectangle 16"/>
          <p:cNvSpPr/>
          <p:nvPr/>
        </p:nvSpPr>
        <p:spPr>
          <a:xfrm>
            <a:off x="4522515" y="271564"/>
            <a:ext cx="3783724" cy="6096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600" dirty="0"/>
              <a:t>خطوات حصتنا اليوم</a:t>
            </a:r>
            <a:endParaRPr lang="en-US" sz="3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0" r="20084"/>
          <a:stretch/>
        </p:blipFill>
        <p:spPr>
          <a:xfrm>
            <a:off x="10734366" y="2791457"/>
            <a:ext cx="1135119" cy="2966052"/>
          </a:xfrm>
          <a:prstGeom prst="rect">
            <a:avLst/>
          </a:prstGeom>
        </p:spPr>
      </p:pic>
      <p:sp>
        <p:nvSpPr>
          <p:cNvPr id="2" name="Flowchart: Off-page Connector 1"/>
          <p:cNvSpPr/>
          <p:nvPr/>
        </p:nvSpPr>
        <p:spPr>
          <a:xfrm>
            <a:off x="8286443" y="3248905"/>
            <a:ext cx="2496204" cy="2344874"/>
          </a:xfrm>
          <a:prstGeom prst="flowChartOffpage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Flowchart: Off-page Connector 7"/>
          <p:cNvSpPr/>
          <p:nvPr/>
        </p:nvSpPr>
        <p:spPr>
          <a:xfrm>
            <a:off x="3384767" y="1172367"/>
            <a:ext cx="2275491" cy="2801939"/>
          </a:xfrm>
          <a:prstGeom prst="flowChartOffpage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AE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نفكر في كلمات جديدة ذات صلة بالدرس</a:t>
            </a:r>
            <a:endParaRPr lang="ar-EG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Flowchart: Off-page Connector 9"/>
          <p:cNvSpPr/>
          <p:nvPr/>
        </p:nvSpPr>
        <p:spPr>
          <a:xfrm>
            <a:off x="353527" y="939592"/>
            <a:ext cx="2780708" cy="1723696"/>
          </a:xfrm>
          <a:prstGeom prst="flowChartOffpage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ar-EG" sz="2400" b="1" dirty="0">
                <a:solidFill>
                  <a:schemeClr val="accent6">
                    <a:lumMod val="75000"/>
                  </a:schemeClr>
                </a:solidFill>
              </a:rPr>
              <a:t>نعيد </a:t>
            </a:r>
            <a:r>
              <a:rPr lang="ar-AE" sz="2400" b="1" dirty="0">
                <a:solidFill>
                  <a:schemeClr val="accent6">
                    <a:lumMod val="75000"/>
                  </a:schemeClr>
                </a:solidFill>
              </a:rPr>
              <a:t>قراءة الكلمات </a:t>
            </a:r>
            <a:r>
              <a:rPr lang="ar-EG" sz="2400" b="1" dirty="0">
                <a:solidFill>
                  <a:schemeClr val="accent6">
                    <a:lumMod val="75000"/>
                  </a:schemeClr>
                </a:solidFill>
              </a:rPr>
              <a:t>مرة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ar-EG" sz="2400" b="1" dirty="0">
                <a:solidFill>
                  <a:schemeClr val="accent6">
                    <a:lumMod val="75000"/>
                  </a:schemeClr>
                </a:solidFill>
              </a:rPr>
              <a:t>أخرى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38162" y="3590345"/>
            <a:ext cx="24962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2400" b="1" dirty="0">
                <a:ln/>
                <a:solidFill>
                  <a:schemeClr val="accent4"/>
                </a:solidFill>
              </a:rPr>
              <a:t>نشاهد الكلمات </a:t>
            </a:r>
            <a:r>
              <a:rPr lang="ar-EG" sz="2400" b="1" dirty="0">
                <a:ln/>
                <a:solidFill>
                  <a:schemeClr val="accent4"/>
                </a:solidFill>
              </a:rPr>
              <a:t>جيدًا</a:t>
            </a:r>
            <a:r>
              <a:rPr lang="ar-AE" sz="2400" b="1" dirty="0">
                <a:ln/>
                <a:solidFill>
                  <a:schemeClr val="accent4"/>
                </a:solidFill>
              </a:rPr>
              <a:t> ونحاول استنتاج المعنى</a:t>
            </a:r>
            <a:endParaRPr lang="ar-AE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76" y="2171874"/>
            <a:ext cx="2234047" cy="24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9860" y="2573337"/>
            <a:ext cx="17318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2400" dirty="0">
                <a:solidFill>
                  <a:schemeClr val="accent2">
                    <a:lumMod val="75000"/>
                  </a:schemeClr>
                </a:solidFill>
              </a:rPr>
              <a:t>نستمع إلى </a:t>
            </a:r>
            <a:r>
              <a:rPr lang="ar-AE" sz="2400" dirty="0">
                <a:solidFill>
                  <a:schemeClr val="accent2">
                    <a:lumMod val="75000"/>
                  </a:schemeClr>
                </a:solidFill>
              </a:rPr>
              <a:t>الكلمات</a:t>
            </a:r>
            <a:r>
              <a:rPr lang="ar-EG" sz="2400" dirty="0">
                <a:solidFill>
                  <a:schemeClr val="accent2">
                    <a:lumMod val="75000"/>
                  </a:schemeClr>
                </a:solidFill>
              </a:rPr>
              <a:t> من معلمتي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D1261E-DEB9-48CD-BD20-50590E1BD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181" y="294582"/>
            <a:ext cx="3038962" cy="1724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1129289"/>
      </p:ext>
    </p:extLst>
  </p:cSld>
  <p:clrMapOvr>
    <a:masterClrMapping/>
  </p:clrMapOvr>
  <p:transition spd="slow" advTm="662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96" t="26875" r="11013" b="14733"/>
          <a:stretch/>
        </p:blipFill>
        <p:spPr>
          <a:xfrm>
            <a:off x="483326" y="640080"/>
            <a:ext cx="10685417" cy="53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094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3.4|13.4|12.9"/>
</p:tagLst>
</file>

<file path=ppt/theme/theme1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5876</TotalTime>
  <Words>325</Words>
  <Application>Microsoft Office PowerPoint</Application>
  <PresentationFormat>شاشة عريضة</PresentationFormat>
  <Paragraphs>69</Paragraphs>
  <Slides>22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22</vt:i4>
      </vt:variant>
    </vt:vector>
  </HeadingPairs>
  <TitlesOfParts>
    <vt:vector size="37" baseType="lpstr">
      <vt:lpstr>Aharoni</vt:lpstr>
      <vt:lpstr>Arial</vt:lpstr>
      <vt:lpstr>Calibri</vt:lpstr>
      <vt:lpstr>Calibri Light</vt:lpstr>
      <vt:lpstr>Century Gothic</vt:lpstr>
      <vt:lpstr>Gill Sans MT</vt:lpstr>
      <vt:lpstr>Simplified Arabic</vt:lpstr>
      <vt:lpstr>Traditional Arabic</vt:lpstr>
      <vt:lpstr>Trebuchet MS</vt:lpstr>
      <vt:lpstr>Tw Cen MT</vt:lpstr>
      <vt:lpstr>Wingdings 3</vt:lpstr>
      <vt:lpstr>1_Facet</vt:lpstr>
      <vt:lpstr>Droplet</vt:lpstr>
      <vt:lpstr>Office Theme</vt:lpstr>
      <vt:lpstr>Metropolitan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PCS Ajman</dc:creator>
  <cp:lastModifiedBy>Khoulud Toufik Saab</cp:lastModifiedBy>
  <cp:revision>107</cp:revision>
  <dcterms:created xsi:type="dcterms:W3CDTF">2020-04-09T16:35:35Z</dcterms:created>
  <dcterms:modified xsi:type="dcterms:W3CDTF">2021-09-18T12:00:39Z</dcterms:modified>
</cp:coreProperties>
</file>