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59" r:id="rId5"/>
    <p:sldId id="260" r:id="rId6"/>
    <p:sldId id="261" r:id="rId7"/>
    <p:sldId id="263" r:id="rId8"/>
    <p:sldId id="271" r:id="rId9"/>
    <p:sldId id="274" r:id="rId10"/>
    <p:sldId id="270" r:id="rId11"/>
    <p:sldId id="262" r:id="rId12"/>
    <p:sldId id="266" r:id="rId13"/>
    <p:sldId id="267" r:id="rId14"/>
    <p:sldId id="268" r:id="rId15"/>
    <p:sldId id="282" r:id="rId16"/>
    <p:sldId id="264" r:id="rId17"/>
    <p:sldId id="272" r:id="rId18"/>
    <p:sldId id="275" r:id="rId19"/>
    <p:sldId id="277" r:id="rId20"/>
    <p:sldId id="279" r:id="rId21"/>
    <p:sldId id="276" r:id="rId22"/>
    <p:sldId id="265" r:id="rId23"/>
    <p:sldId id="26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B87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4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7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6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08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8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9447-55B7-41B7-9318-7E6C8FFFEFB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8BA53-A91E-47D3-AC02-03314738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1408"/>
          </a:xfrm>
          <a:prstGeom prst="rect">
            <a:avLst/>
          </a:prstGeom>
        </p:spPr>
      </p:pic>
      <p:pic>
        <p:nvPicPr>
          <p:cNvPr id="8" name="النشيد الوطني -جديد">
            <a:hlinkClick r:id="" action="ppaction://media"/>
            <a:extLst>
              <a:ext uri="{FF2B5EF4-FFF2-40B4-BE49-F238E27FC236}">
                <a16:creationId xmlns:a16="http://schemas.microsoft.com/office/drawing/2014/main" id="{FD5D2597-9D7B-44B1-8F1F-98F96161D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662" y="96592"/>
            <a:ext cx="8989621" cy="648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68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7" y="3180522"/>
            <a:ext cx="7512119" cy="4088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19"/>
            <a:ext cx="8044070" cy="2512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508" y="71075"/>
            <a:ext cx="2999492" cy="213121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762186" y="953037"/>
            <a:ext cx="1944710" cy="7598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i="1" dirty="0">
                <a:solidFill>
                  <a:srgbClr val="002060"/>
                </a:solidFill>
              </a:rPr>
              <a:t>الهدف الثاني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041" y="1157746"/>
            <a:ext cx="2487384" cy="5700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73" y="2215166"/>
            <a:ext cx="1609859" cy="464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فيديو الماعون">
            <a:hlinkClick r:id="" action="ppaction://media"/>
            <a:extLst>
              <a:ext uri="{FF2B5EF4-FFF2-40B4-BE49-F238E27FC236}">
                <a16:creationId xmlns:a16="http://schemas.microsoft.com/office/drawing/2014/main" id="{204B452E-6290-42C2-BDE4-F85A36209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0"/>
            <a:ext cx="8077200" cy="63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5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1" y="96591"/>
            <a:ext cx="11925838" cy="66454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768958" y="3277673"/>
            <a:ext cx="5306096" cy="315532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accent2">
                    <a:lumMod val="50000"/>
                  </a:schemeClr>
                </a:solidFill>
              </a:rPr>
              <a:t>معاني الكلمات</a:t>
            </a:r>
            <a:endParaRPr lang="en-US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57634" y="0"/>
            <a:ext cx="3090929" cy="20606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i="1" dirty="0"/>
              <a:t>يكذب بالدين</a:t>
            </a:r>
            <a:endParaRPr lang="en-US" sz="6000" b="1" i="1" dirty="0"/>
          </a:p>
        </p:txBody>
      </p:sp>
      <p:sp>
        <p:nvSpPr>
          <p:cNvPr id="7" name="Oval 6"/>
          <p:cNvSpPr/>
          <p:nvPr/>
        </p:nvSpPr>
        <p:spPr>
          <a:xfrm>
            <a:off x="3811979" y="618186"/>
            <a:ext cx="4334494" cy="22988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8000" b="1" i="1" dirty="0"/>
              <a:t>يدعُّ اليتيم</a:t>
            </a:r>
            <a:endParaRPr lang="en-US" sz="8000" b="1" i="1" dirty="0"/>
          </a:p>
        </p:txBody>
      </p:sp>
      <p:sp>
        <p:nvSpPr>
          <p:cNvPr id="8" name="Oval 7"/>
          <p:cNvSpPr/>
          <p:nvPr/>
        </p:nvSpPr>
        <p:spPr>
          <a:xfrm>
            <a:off x="154547" y="1"/>
            <a:ext cx="2966436" cy="18931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i="1" dirty="0" err="1"/>
              <a:t>لايحض</a:t>
            </a:r>
            <a:endParaRPr lang="en-US" dirty="0"/>
          </a:p>
        </p:txBody>
      </p:sp>
      <p:sp>
        <p:nvSpPr>
          <p:cNvPr id="9" name="6-Point Star 8"/>
          <p:cNvSpPr/>
          <p:nvPr/>
        </p:nvSpPr>
        <p:spPr>
          <a:xfrm>
            <a:off x="8757634" y="3052293"/>
            <a:ext cx="3434365" cy="3599646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i="1" dirty="0"/>
              <a:t>يكذب بيوم القيامة</a:t>
            </a:r>
            <a:endParaRPr lang="en-US" sz="3600" b="1" i="1" dirty="0"/>
          </a:p>
        </p:txBody>
      </p:sp>
      <p:sp>
        <p:nvSpPr>
          <p:cNvPr id="10" name="6-Point Star 9"/>
          <p:cNvSpPr/>
          <p:nvPr/>
        </p:nvSpPr>
        <p:spPr>
          <a:xfrm>
            <a:off x="4288665" y="3322749"/>
            <a:ext cx="3434365" cy="3535251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i="1" dirty="0"/>
              <a:t>يدفع اليتيم بقوة وعنف</a:t>
            </a:r>
            <a:endParaRPr lang="en-US" sz="4400" b="1" i="1" dirty="0"/>
          </a:p>
        </p:txBody>
      </p:sp>
      <p:sp>
        <p:nvSpPr>
          <p:cNvPr id="11" name="6-Point Star 10"/>
          <p:cNvSpPr/>
          <p:nvPr/>
        </p:nvSpPr>
        <p:spPr>
          <a:xfrm>
            <a:off x="109470" y="2917066"/>
            <a:ext cx="3975642" cy="3734873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i="1" dirty="0" err="1"/>
              <a:t>لايشجع</a:t>
            </a:r>
            <a:r>
              <a:rPr lang="ar-AE" sz="4400" b="1" i="1" dirty="0"/>
              <a:t> غيره على إطعام المحتاجين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25765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01599" y="-297"/>
            <a:ext cx="2949262" cy="18416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i="1" dirty="0"/>
              <a:t>فويل</a:t>
            </a:r>
            <a:endParaRPr lang="en-US" sz="5400" b="1" i="1" dirty="0"/>
          </a:p>
        </p:txBody>
      </p:sp>
      <p:sp>
        <p:nvSpPr>
          <p:cNvPr id="6" name="Oval 5"/>
          <p:cNvSpPr/>
          <p:nvPr/>
        </p:nvSpPr>
        <p:spPr>
          <a:xfrm>
            <a:off x="4146998" y="128788"/>
            <a:ext cx="3595714" cy="194471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i="1" dirty="0"/>
              <a:t>للمصلين</a:t>
            </a:r>
            <a:endParaRPr lang="en-US" sz="6600" b="1" i="1" dirty="0"/>
          </a:p>
        </p:txBody>
      </p:sp>
      <p:sp>
        <p:nvSpPr>
          <p:cNvPr id="7" name="Oval 6"/>
          <p:cNvSpPr/>
          <p:nvPr/>
        </p:nvSpPr>
        <p:spPr>
          <a:xfrm>
            <a:off x="42403" y="51217"/>
            <a:ext cx="3175809" cy="173864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i="1" dirty="0"/>
              <a:t>ساهون</a:t>
            </a:r>
            <a:endParaRPr lang="en-US" sz="6600" b="1" i="1" dirty="0"/>
          </a:p>
        </p:txBody>
      </p:sp>
      <p:sp>
        <p:nvSpPr>
          <p:cNvPr id="8" name="6-Point Star 7"/>
          <p:cNvSpPr/>
          <p:nvPr/>
        </p:nvSpPr>
        <p:spPr>
          <a:xfrm>
            <a:off x="8744755" y="2884869"/>
            <a:ext cx="3348507" cy="3973132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i="1" dirty="0"/>
              <a:t>عذاب وهلاك</a:t>
            </a:r>
            <a:endParaRPr lang="en-US" sz="4800" b="1" i="1" dirty="0"/>
          </a:p>
        </p:txBody>
      </p:sp>
      <p:sp>
        <p:nvSpPr>
          <p:cNvPr id="9" name="6-Point Star 8"/>
          <p:cNvSpPr/>
          <p:nvPr/>
        </p:nvSpPr>
        <p:spPr>
          <a:xfrm>
            <a:off x="4146999" y="2756079"/>
            <a:ext cx="3940934" cy="4101921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i="1" dirty="0"/>
              <a:t>نفاقا أو رياء</a:t>
            </a:r>
            <a:endParaRPr lang="en-US" sz="4000" b="1" i="1" dirty="0"/>
          </a:p>
        </p:txBody>
      </p:sp>
      <p:sp>
        <p:nvSpPr>
          <p:cNvPr id="10" name="6-Point Star 9"/>
          <p:cNvSpPr/>
          <p:nvPr/>
        </p:nvSpPr>
        <p:spPr>
          <a:xfrm>
            <a:off x="42404" y="2756079"/>
            <a:ext cx="3422013" cy="3979571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i="1" dirty="0"/>
              <a:t>غافلون غير مباليين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1951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83335" y="243694"/>
            <a:ext cx="4248773" cy="21773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i="1" dirty="0"/>
              <a:t>يراءون </a:t>
            </a:r>
            <a:endParaRPr lang="en-US" sz="5400" b="1" i="1" dirty="0"/>
          </a:p>
        </p:txBody>
      </p:sp>
      <p:sp>
        <p:nvSpPr>
          <p:cNvPr id="6" name="Oval 5"/>
          <p:cNvSpPr/>
          <p:nvPr/>
        </p:nvSpPr>
        <p:spPr>
          <a:xfrm>
            <a:off x="1095040" y="140663"/>
            <a:ext cx="5000960" cy="194471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600" b="1" i="1" dirty="0"/>
              <a:t>الماعون</a:t>
            </a:r>
            <a:endParaRPr lang="en-US" sz="6600" b="1" i="1" dirty="0"/>
          </a:p>
        </p:txBody>
      </p:sp>
      <p:sp>
        <p:nvSpPr>
          <p:cNvPr id="8" name="6-Point Star 7"/>
          <p:cNvSpPr/>
          <p:nvPr/>
        </p:nvSpPr>
        <p:spPr>
          <a:xfrm>
            <a:off x="6947065" y="2884869"/>
            <a:ext cx="5146197" cy="3973132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i="1" dirty="0"/>
              <a:t>يقصدون الرياء في أعمالهم</a:t>
            </a:r>
            <a:endParaRPr lang="en-US" sz="4800" b="1" i="1" dirty="0"/>
          </a:p>
        </p:txBody>
      </p:sp>
      <p:sp>
        <p:nvSpPr>
          <p:cNvPr id="9" name="6-Point Star 8"/>
          <p:cNvSpPr/>
          <p:nvPr/>
        </p:nvSpPr>
        <p:spPr>
          <a:xfrm>
            <a:off x="905035" y="2421023"/>
            <a:ext cx="5377011" cy="4101921"/>
          </a:xfrm>
          <a:prstGeom prst="star6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i="1" dirty="0" err="1"/>
              <a:t>مايستعمل</a:t>
            </a:r>
            <a:r>
              <a:rPr lang="ar-AE" sz="4000" b="1" i="1" dirty="0"/>
              <a:t> من أواني في البيت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28891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0383" cy="6722772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618186" y="3090931"/>
            <a:ext cx="9504608" cy="978794"/>
          </a:xfrm>
          <a:prstGeom prst="flowChartTermina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002060"/>
                </a:solidFill>
              </a:rPr>
              <a:t>3-يبين المعنى الإجمالي لآيات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172755" cy="240834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2732" y="1017431"/>
            <a:ext cx="2678806" cy="8500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i="1" dirty="0">
                <a:solidFill>
                  <a:srgbClr val="002060"/>
                </a:solidFill>
              </a:rPr>
              <a:t>الهدف الثالث</a:t>
            </a:r>
            <a:endParaRPr lang="en-US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6"/>
            <a:ext cx="12192000" cy="6705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1" y="0"/>
            <a:ext cx="4707563" cy="20859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13624" y="-10308"/>
            <a:ext cx="3470521" cy="19403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rgbClr val="C00000"/>
                </a:solidFill>
              </a:rPr>
              <a:t>هيا نقرأ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F51DEFD-F0C6-4016-9B7D-04924B2012B5}"/>
              </a:ext>
            </a:extLst>
          </p:cNvPr>
          <p:cNvSpPr txBox="1"/>
          <p:nvPr/>
        </p:nvSpPr>
        <p:spPr>
          <a:xfrm>
            <a:off x="1197428" y="2085975"/>
            <a:ext cx="9797143" cy="403187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سورة الماعون تنبهنا إلى بعض الأمور التي </a:t>
            </a:r>
            <a:r>
              <a:rPr lang="ar-AE" sz="3200" dirty="0" err="1"/>
              <a:t>لاينبغي</a:t>
            </a:r>
            <a:r>
              <a:rPr lang="ar-AE" sz="3200" dirty="0"/>
              <a:t> للمسلم أن يفعلها .. فهي من أعمال المنافقين الذين </a:t>
            </a:r>
            <a:r>
              <a:rPr lang="ar-AE" sz="3200" dirty="0" err="1"/>
              <a:t>لايحبهم</a:t>
            </a:r>
            <a:r>
              <a:rPr lang="ar-AE" sz="3200" dirty="0"/>
              <a:t> الله تعالى ،وبالتالي فهي توصينا بألا نفعل مثلهم .... ومن وصايا هذه السورة :</a:t>
            </a:r>
          </a:p>
          <a:p>
            <a:pPr algn="r"/>
            <a:r>
              <a:rPr lang="ar-AE" sz="3200" dirty="0"/>
              <a:t>* التصديق بيوم القيامة ،واتباع أوامر الله تعالى .</a:t>
            </a:r>
          </a:p>
          <a:p>
            <a:pPr algn="r"/>
            <a:r>
              <a:rPr lang="ar-AE" sz="3200" dirty="0"/>
              <a:t>* الإحسان إلى اليتيم( وهو الذي توفي والده). </a:t>
            </a:r>
          </a:p>
          <a:p>
            <a:pPr algn="r"/>
            <a:r>
              <a:rPr lang="ar-AE" sz="3200" dirty="0"/>
              <a:t>* العطف على الفقراء والمساكين ، وإطعامهم ،وتشجيع الناس على إطعامهم</a:t>
            </a:r>
          </a:p>
          <a:p>
            <a:pPr algn="r"/>
            <a:r>
              <a:rPr lang="ar-AE" sz="3200" dirty="0"/>
              <a:t>* الصلاة في أول وقتها ،وعدم تأجيلها .</a:t>
            </a:r>
          </a:p>
          <a:p>
            <a:pPr algn="r"/>
            <a:r>
              <a:rPr lang="ar-AE" sz="3200" dirty="0"/>
              <a:t>*إخلاص العمل لله تعالى ،</a:t>
            </a:r>
            <a:r>
              <a:rPr lang="ar-AE" sz="3200" dirty="0" err="1"/>
              <a:t>لاننتظر</a:t>
            </a:r>
            <a:r>
              <a:rPr lang="ar-AE" sz="3200" dirty="0"/>
              <a:t> مديحا من الناس.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62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29623" cy="6735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4" y="1674254"/>
            <a:ext cx="11269014" cy="5061397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579549" y="2202287"/>
            <a:ext cx="3232597" cy="2228045"/>
          </a:xfrm>
          <a:prstGeom prst="triangle">
            <a:avLst>
              <a:gd name="adj" fmla="val 5397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accent6">
                    <a:lumMod val="75000"/>
                  </a:schemeClr>
                </a:solidFill>
              </a:rPr>
              <a:t>أعمال صالحة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7714445" y="3683358"/>
            <a:ext cx="3258355" cy="2086376"/>
          </a:xfrm>
          <a:prstGeom prst="triangl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أعمال سيئة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Down Ribbon 10"/>
          <p:cNvSpPr/>
          <p:nvPr/>
        </p:nvSpPr>
        <p:spPr>
          <a:xfrm>
            <a:off x="3090930" y="206064"/>
            <a:ext cx="6478073" cy="1648495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6">
                    <a:lumMod val="50000"/>
                  </a:schemeClr>
                </a:solidFill>
              </a:rPr>
              <a:t>أعمال الناس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120" y="4623516"/>
            <a:ext cx="1678880" cy="2154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6322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912957" cy="6716331"/>
          </a:xfrm>
          <a:prstGeom prst="rect">
            <a:avLst/>
          </a:prstGeom>
        </p:spPr>
      </p:pic>
      <p:sp>
        <p:nvSpPr>
          <p:cNvPr id="7" name="Down Ribbon 6"/>
          <p:cNvSpPr/>
          <p:nvPr/>
        </p:nvSpPr>
        <p:spPr>
          <a:xfrm>
            <a:off x="0" y="141668"/>
            <a:ext cx="12192000" cy="1378039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accent6">
                    <a:lumMod val="50000"/>
                  </a:schemeClr>
                </a:solidFill>
              </a:rPr>
              <a:t>صنف الأعمال إلى سيئة وحسنة</a:t>
            </a:r>
            <a:endParaRPr 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866" y="1643774"/>
            <a:ext cx="2737866" cy="1711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328" y="1550892"/>
            <a:ext cx="2926354" cy="1711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372" y="4078412"/>
            <a:ext cx="4000609" cy="18448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7124B9-EED0-4E67-8141-B093EABD1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824" y="3993619"/>
            <a:ext cx="3850945" cy="18448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F304514-883B-4C07-9379-550F01CC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368" y="1519707"/>
            <a:ext cx="3281791" cy="17114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2F8B933-2395-46F0-B9B8-126ED25EC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237" y="4019854"/>
            <a:ext cx="4190254" cy="184487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21E0A7B-BB5A-4E6F-ABD1-64DD4C9F0A17}"/>
              </a:ext>
            </a:extLst>
          </p:cNvPr>
          <p:cNvSpPr txBox="1"/>
          <p:nvPr/>
        </p:nvSpPr>
        <p:spPr>
          <a:xfrm>
            <a:off x="9498875" y="3210970"/>
            <a:ext cx="171004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D350CC0-9DCE-4E01-BAC4-6D54F999CE49}"/>
              </a:ext>
            </a:extLst>
          </p:cNvPr>
          <p:cNvSpPr txBox="1"/>
          <p:nvPr/>
        </p:nvSpPr>
        <p:spPr>
          <a:xfrm>
            <a:off x="3095580" y="3210970"/>
            <a:ext cx="171004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05EBCE2-51DE-4BF7-8D27-6C6A0820DC7B}"/>
              </a:ext>
            </a:extLst>
          </p:cNvPr>
          <p:cNvSpPr txBox="1"/>
          <p:nvPr/>
        </p:nvSpPr>
        <p:spPr>
          <a:xfrm>
            <a:off x="779837" y="5824509"/>
            <a:ext cx="171004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6419629-F7D7-4DF3-B8AE-283694E8C12B}"/>
              </a:ext>
            </a:extLst>
          </p:cNvPr>
          <p:cNvSpPr txBox="1"/>
          <p:nvPr/>
        </p:nvSpPr>
        <p:spPr>
          <a:xfrm>
            <a:off x="6096000" y="3237091"/>
            <a:ext cx="1568452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×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1463F97-F6E0-4711-A66C-136544CC4031}"/>
              </a:ext>
            </a:extLst>
          </p:cNvPr>
          <p:cNvSpPr txBox="1"/>
          <p:nvPr/>
        </p:nvSpPr>
        <p:spPr>
          <a:xfrm>
            <a:off x="4699696" y="5731272"/>
            <a:ext cx="1568452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×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206851C-C3A1-4365-8175-9B39DD97724D}"/>
              </a:ext>
            </a:extLst>
          </p:cNvPr>
          <p:cNvSpPr txBox="1"/>
          <p:nvPr/>
        </p:nvSpPr>
        <p:spPr>
          <a:xfrm>
            <a:off x="8940159" y="5824509"/>
            <a:ext cx="1413739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36468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8475"/>
            <a:ext cx="12193057" cy="6761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941" y="-128773"/>
            <a:ext cx="594411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236" y="1855717"/>
            <a:ext cx="3517697" cy="1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12" y="1123906"/>
            <a:ext cx="3535986" cy="188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14" y="2913464"/>
            <a:ext cx="3267739" cy="1859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370" y="4841801"/>
            <a:ext cx="3456732" cy="1889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561" y="3062600"/>
            <a:ext cx="3517697" cy="1859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243" y="4950082"/>
            <a:ext cx="3542083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7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141668"/>
            <a:ext cx="11874321" cy="6716332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2923504" y="940158"/>
            <a:ext cx="5834130" cy="4378817"/>
          </a:xfrm>
          <a:prstGeom prst="doubleWave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rgbClr val="002060"/>
                </a:solidFill>
              </a:rPr>
              <a:t>ماذا لو كانت كل أعمال البشر سيئة؟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12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" y="0"/>
            <a:ext cx="11861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5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90230" cy="6640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1646"/>
          <a:stretch/>
        </p:blipFill>
        <p:spPr>
          <a:xfrm>
            <a:off x="0" y="0"/>
            <a:ext cx="11784169" cy="64981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0614" y="5124863"/>
            <a:ext cx="359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النار</a:t>
            </a:r>
            <a:endParaRPr lang="en-US" sz="4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436AC7D-41D4-4A34-A8E0-0AA32D4BB8BF}"/>
              </a:ext>
            </a:extLst>
          </p:cNvPr>
          <p:cNvSpPr txBox="1"/>
          <p:nvPr/>
        </p:nvSpPr>
        <p:spPr>
          <a:xfrm>
            <a:off x="4621732" y="5266970"/>
            <a:ext cx="359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الجنة</a:t>
            </a:r>
            <a:endParaRPr lang="en-US" sz="4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A415BCC-6379-4C88-888C-D70B1788F00F}"/>
              </a:ext>
            </a:extLst>
          </p:cNvPr>
          <p:cNvSpPr txBox="1"/>
          <p:nvPr/>
        </p:nvSpPr>
        <p:spPr>
          <a:xfrm>
            <a:off x="1028526" y="2908769"/>
            <a:ext cx="359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يكذب بيوم الدين ويؤذي اليتيم </a:t>
            </a:r>
            <a:r>
              <a:rPr lang="ar-AE" sz="3600" b="1" dirty="0" err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ولايتصدق</a:t>
            </a:r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على الفقراءِ</a:t>
            </a:r>
            <a:endParaRPr lang="en-US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1421EC6-C58A-403F-BADD-6B4B0AAE316C}"/>
              </a:ext>
            </a:extLst>
          </p:cNvPr>
          <p:cNvSpPr txBox="1"/>
          <p:nvPr/>
        </p:nvSpPr>
        <p:spPr>
          <a:xfrm>
            <a:off x="4712775" y="2766662"/>
            <a:ext cx="359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يصدق بيوم الدين ويعطف على اليتيم ويتصدق على الفقراء</a:t>
            </a:r>
            <a:endParaRPr lang="en-US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52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18" y="115910"/>
            <a:ext cx="5111236" cy="6742091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5589430" y="115910"/>
            <a:ext cx="6387921" cy="2112136"/>
          </a:xfrm>
          <a:prstGeom prst="double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i="1" dirty="0">
                <a:solidFill>
                  <a:schemeClr val="accent1">
                    <a:lumMod val="50000"/>
                  </a:schemeClr>
                </a:solidFill>
              </a:rPr>
              <a:t>الخروج من الحصة</a:t>
            </a:r>
            <a:endParaRPr lang="en-US" sz="4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65" y="2228046"/>
            <a:ext cx="5976737" cy="462995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4782A72-AC59-4F70-BE63-314BA7C35D76}"/>
              </a:ext>
            </a:extLst>
          </p:cNvPr>
          <p:cNvSpPr txBox="1"/>
          <p:nvPr/>
        </p:nvSpPr>
        <p:spPr>
          <a:xfrm>
            <a:off x="3553242" y="3486955"/>
            <a:ext cx="481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https://wordwall.net/play/22563/743/522</a:t>
            </a:r>
          </a:p>
        </p:txBody>
      </p:sp>
    </p:spTree>
    <p:extLst>
      <p:ext uri="{BB962C8B-B14F-4D97-AF65-F5344CB8AC3E}">
        <p14:creationId xmlns:p14="http://schemas.microsoft.com/office/powerpoint/2010/main" val="242780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35685" cy="670989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8344" y="1712890"/>
            <a:ext cx="8087932" cy="417275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i="1" dirty="0">
                <a:solidFill>
                  <a:schemeClr val="accent2">
                    <a:lumMod val="50000"/>
                  </a:schemeClr>
                </a:solidFill>
              </a:rPr>
              <a:t>ماذا تعلمت في حصة اليوم؟</a:t>
            </a:r>
            <a:endParaRPr lang="en-US" sz="6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0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1408"/>
          </a:xfrm>
          <a:prstGeom prst="rect">
            <a:avLst/>
          </a:prstGeom>
        </p:spPr>
      </p:pic>
      <p:sp>
        <p:nvSpPr>
          <p:cNvPr id="7" name="تمرير: أفقي 6">
            <a:extLst>
              <a:ext uri="{FF2B5EF4-FFF2-40B4-BE49-F238E27FC236}">
                <a16:creationId xmlns:a16="http://schemas.microsoft.com/office/drawing/2014/main" id="{7BDDA5FE-1A4F-4F56-BB64-023F571D4E3D}"/>
              </a:ext>
            </a:extLst>
          </p:cNvPr>
          <p:cNvSpPr/>
          <p:nvPr/>
        </p:nvSpPr>
        <p:spPr>
          <a:xfrm>
            <a:off x="1425040" y="273132"/>
            <a:ext cx="9262752" cy="6488276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r>
              <a:rPr lang="ar-AE" sz="4800" dirty="0">
                <a:solidFill>
                  <a:srgbClr val="FF0000"/>
                </a:solidFill>
              </a:rPr>
              <a:t>اليوم</a:t>
            </a:r>
            <a:r>
              <a:rPr lang="ar-AE" sz="4800" dirty="0">
                <a:solidFill>
                  <a:schemeClr val="tx1"/>
                </a:solidFill>
              </a:rPr>
              <a:t> : الأحد </a:t>
            </a:r>
            <a:endParaRPr lang="en-US" sz="4800" dirty="0">
              <a:solidFill>
                <a:schemeClr val="tx1"/>
              </a:solidFill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</a:rPr>
              <a:t>3- 10-2021</a:t>
            </a:r>
            <a:r>
              <a:rPr lang="ar-AE" sz="4800" dirty="0">
                <a:solidFill>
                  <a:srgbClr val="FF0000"/>
                </a:solidFill>
              </a:rPr>
              <a:t>التاريخ :</a:t>
            </a:r>
          </a:p>
          <a:p>
            <a:pPr algn="ctr"/>
            <a:r>
              <a:rPr lang="ar-AE" sz="4800" dirty="0">
                <a:solidFill>
                  <a:srgbClr val="FF0000"/>
                </a:solidFill>
              </a:rPr>
              <a:t>المادة</a:t>
            </a:r>
            <a:r>
              <a:rPr lang="ar-AE" sz="4800" dirty="0">
                <a:solidFill>
                  <a:schemeClr val="tx1"/>
                </a:solidFill>
              </a:rPr>
              <a:t> : تربية إسلامية </a:t>
            </a:r>
          </a:p>
          <a:p>
            <a:pPr algn="ctr"/>
            <a:r>
              <a:rPr lang="ar-AE" sz="4800" dirty="0">
                <a:solidFill>
                  <a:srgbClr val="FF0000"/>
                </a:solidFill>
              </a:rPr>
              <a:t>الموضوع</a:t>
            </a:r>
            <a:r>
              <a:rPr lang="ar-AE" sz="4800" dirty="0">
                <a:solidFill>
                  <a:schemeClr val="tx1"/>
                </a:solidFill>
              </a:rPr>
              <a:t> : سورة .....؟......</a:t>
            </a:r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  <a:p>
            <a:pPr algn="ctr"/>
            <a:endParaRPr lang="ar-AE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0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12" y="-110943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781" y="1"/>
            <a:ext cx="2180220" cy="1442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122" y="5028948"/>
            <a:ext cx="1630878" cy="686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058" y="19961"/>
            <a:ext cx="2387702" cy="11599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الماعون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719" y="-63228"/>
            <a:ext cx="1713210" cy="1055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921" y="896346"/>
            <a:ext cx="1190593" cy="770572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7" idx="1"/>
          </p:cNvCxnSpPr>
          <p:nvPr/>
        </p:nvCxnSpPr>
        <p:spPr>
          <a:xfrm flipH="1" flipV="1">
            <a:off x="5093292" y="405854"/>
            <a:ext cx="2778427" cy="58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>
            <a:off x="4923027" y="1179879"/>
            <a:ext cx="21357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4263242" y="3429000"/>
            <a:ext cx="1459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779468" y="1980220"/>
            <a:ext cx="199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loud Callout 33"/>
          <p:cNvSpPr/>
          <p:nvPr/>
        </p:nvSpPr>
        <p:spPr>
          <a:xfrm>
            <a:off x="7253254" y="1757900"/>
            <a:ext cx="4621067" cy="3120314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اجمع أول حرف من كل كلمة لنتوصل لعنوان درسنا لهذا اليوم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CBAFCBD-0DE1-49F7-8BFE-E2821B9D3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944" y="5722452"/>
            <a:ext cx="1945049" cy="102460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5B3DC94-5E24-4D1C-A821-80AF5B096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4599" y="1611767"/>
            <a:ext cx="1190593" cy="770572"/>
          </a:xfrm>
          <a:prstGeom prst="rect">
            <a:avLst/>
          </a:prstGeom>
        </p:spPr>
      </p:pic>
      <p:cxnSp>
        <p:nvCxnSpPr>
          <p:cNvPr id="27" name="Straight Connector 24">
            <a:extLst>
              <a:ext uri="{FF2B5EF4-FFF2-40B4-BE49-F238E27FC236}">
                <a16:creationId xmlns:a16="http://schemas.microsoft.com/office/drawing/2014/main" id="{8C0928D3-0954-4ADB-A639-9B0BDDFCE6C3}"/>
              </a:ext>
            </a:extLst>
          </p:cNvPr>
          <p:cNvCxnSpPr>
            <a:cxnSpLocks/>
          </p:cNvCxnSpPr>
          <p:nvPr/>
        </p:nvCxnSpPr>
        <p:spPr>
          <a:xfrm flipH="1">
            <a:off x="4655127" y="2706103"/>
            <a:ext cx="16705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6DA63F5C-98F7-44EE-AEA9-C198F0C11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0168" y="2352712"/>
            <a:ext cx="1190593" cy="70678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A8B46080-2550-4AC2-9C2D-8DEB46300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965" y="3102608"/>
            <a:ext cx="1237169" cy="98620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1E3E418B-0873-4CB8-A6DE-9CBA083B9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3291" y="4096271"/>
            <a:ext cx="1326257" cy="925217"/>
          </a:xfrm>
          <a:prstGeom prst="rect">
            <a:avLst/>
          </a:prstGeom>
        </p:spPr>
      </p:pic>
      <p:cxnSp>
        <p:nvCxnSpPr>
          <p:cNvPr id="46" name="Straight Connector 27">
            <a:extLst>
              <a:ext uri="{FF2B5EF4-FFF2-40B4-BE49-F238E27FC236}">
                <a16:creationId xmlns:a16="http://schemas.microsoft.com/office/drawing/2014/main" id="{53D0E0A4-044C-40E4-AE14-C40A1EA1D5DF}"/>
              </a:ext>
            </a:extLst>
          </p:cNvPr>
          <p:cNvCxnSpPr>
            <a:cxnSpLocks/>
          </p:cNvCxnSpPr>
          <p:nvPr/>
        </p:nvCxnSpPr>
        <p:spPr>
          <a:xfrm>
            <a:off x="3077110" y="4558879"/>
            <a:ext cx="20161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7">
            <a:extLst>
              <a:ext uri="{FF2B5EF4-FFF2-40B4-BE49-F238E27FC236}">
                <a16:creationId xmlns:a16="http://schemas.microsoft.com/office/drawing/2014/main" id="{D553FA18-EF98-4FE5-955A-4E1995D47E81}"/>
              </a:ext>
            </a:extLst>
          </p:cNvPr>
          <p:cNvCxnSpPr>
            <a:cxnSpLocks/>
          </p:cNvCxnSpPr>
          <p:nvPr/>
        </p:nvCxnSpPr>
        <p:spPr>
          <a:xfrm>
            <a:off x="2607071" y="5371970"/>
            <a:ext cx="191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097104D4-B739-469C-8AA1-B810C64BFBA6}"/>
              </a:ext>
            </a:extLst>
          </p:cNvPr>
          <p:cNvCxnSpPr>
            <a:cxnSpLocks/>
          </p:cNvCxnSpPr>
          <p:nvPr/>
        </p:nvCxnSpPr>
        <p:spPr>
          <a:xfrm>
            <a:off x="2347276" y="6035634"/>
            <a:ext cx="1459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34295616-FA66-4750-8226-6EFB8770ED0A}"/>
              </a:ext>
            </a:extLst>
          </p:cNvPr>
          <p:cNvSpPr txBox="1"/>
          <p:nvPr/>
        </p:nvSpPr>
        <p:spPr>
          <a:xfrm>
            <a:off x="5351086" y="47857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ا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1C5070DA-FE09-4A9C-BBEB-1C5D8344CC14}"/>
              </a:ext>
            </a:extLst>
          </p:cNvPr>
          <p:cNvSpPr txBox="1"/>
          <p:nvPr/>
        </p:nvSpPr>
        <p:spPr>
          <a:xfrm>
            <a:off x="5081981" y="817032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ل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0F6A9070-CEC5-4B8C-90D6-5E030CF5577E}"/>
              </a:ext>
            </a:extLst>
          </p:cNvPr>
          <p:cNvSpPr txBox="1"/>
          <p:nvPr/>
        </p:nvSpPr>
        <p:spPr>
          <a:xfrm>
            <a:off x="4818254" y="1490894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ل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2CCC2C9E-F10B-44A7-9A4D-D4F9E88170F6}"/>
              </a:ext>
            </a:extLst>
          </p:cNvPr>
          <p:cNvSpPr txBox="1"/>
          <p:nvPr/>
        </p:nvSpPr>
        <p:spPr>
          <a:xfrm>
            <a:off x="4522865" y="2272729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م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832BCD9B-FD57-45E5-80C1-FA8C1666EF0F}"/>
              </a:ext>
            </a:extLst>
          </p:cNvPr>
          <p:cNvSpPr txBox="1"/>
          <p:nvPr/>
        </p:nvSpPr>
        <p:spPr>
          <a:xfrm>
            <a:off x="4071060" y="3018118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ا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AAC633B2-C8F1-4AC5-A27A-E3D0AEEF090B}"/>
              </a:ext>
            </a:extLst>
          </p:cNvPr>
          <p:cNvSpPr txBox="1"/>
          <p:nvPr/>
        </p:nvSpPr>
        <p:spPr>
          <a:xfrm>
            <a:off x="2963578" y="3949762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ع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D7C03536-4858-49D1-89AB-C8ACC6A6ABAF}"/>
              </a:ext>
            </a:extLst>
          </p:cNvPr>
          <p:cNvSpPr txBox="1"/>
          <p:nvPr/>
        </p:nvSpPr>
        <p:spPr>
          <a:xfrm>
            <a:off x="2382672" y="4699329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و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7DB41851-A8AA-40F2-A66E-B9CB8E57834F}"/>
              </a:ext>
            </a:extLst>
          </p:cNvPr>
          <p:cNvSpPr txBox="1"/>
          <p:nvPr/>
        </p:nvSpPr>
        <p:spPr>
          <a:xfrm>
            <a:off x="1849377" y="5454867"/>
            <a:ext cx="1735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00"/>
                </a:solidFill>
              </a:rPr>
              <a:t>ن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51" grpId="0"/>
      <p:bldP spid="5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645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263248">
            <a:off x="2892921" y="2588784"/>
            <a:ext cx="4865869" cy="242122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accent6">
                    <a:lumMod val="50000"/>
                  </a:schemeClr>
                </a:solidFill>
              </a:rPr>
              <a:t>سورة </a:t>
            </a:r>
            <a:r>
              <a:rPr lang="ar-AE" sz="6600" b="1" dirty="0">
                <a:solidFill>
                  <a:schemeClr val="accent6">
                    <a:lumMod val="50000"/>
                  </a:schemeClr>
                </a:solidFill>
              </a:rPr>
              <a:t>الماعون</a:t>
            </a:r>
            <a:endParaRPr lang="en-US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231820"/>
            <a:ext cx="11809927" cy="62204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50004" y="2434107"/>
            <a:ext cx="8564451" cy="35932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bg2">
                    <a:lumMod val="10000"/>
                  </a:schemeClr>
                </a:solidFill>
              </a:rPr>
              <a:t>1-</a:t>
            </a:r>
            <a:r>
              <a:rPr lang="ar-SA" sz="4000" b="1" dirty="0">
                <a:solidFill>
                  <a:schemeClr val="bg2">
                    <a:lumMod val="10000"/>
                  </a:schemeClr>
                </a:solidFill>
              </a:rPr>
              <a:t>يعرف آداب التلاوة قبل البدء في تلاوة القرآن الكريم</a:t>
            </a:r>
            <a:endParaRPr lang="ar-SA" sz="4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ar-SA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ar-SA" sz="3600" b="1" dirty="0">
                <a:solidFill>
                  <a:schemeClr val="bg2">
                    <a:lumMod val="10000"/>
                  </a:schemeClr>
                </a:solidFill>
              </a:rPr>
              <a:t>- يتلو سورة (</a:t>
            </a:r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الماعون</a:t>
            </a:r>
            <a:r>
              <a:rPr lang="ar-SA" sz="3600" b="1" dirty="0">
                <a:solidFill>
                  <a:schemeClr val="bg2">
                    <a:lumMod val="10000"/>
                  </a:schemeClr>
                </a:solidFill>
              </a:rPr>
              <a:t>) تلاوة سليمة .</a:t>
            </a:r>
          </a:p>
          <a:p>
            <a:pPr algn="ctr"/>
            <a:endParaRPr lang="ar-SA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</a:rPr>
              <a:t>3- يبين المعنى الإجمالي لآيات ومعاني الكلمات.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8358389" y="1416676"/>
            <a:ext cx="2884867" cy="1017431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bg2">
                    <a:lumMod val="10000"/>
                  </a:schemeClr>
                </a:solidFill>
              </a:rPr>
              <a:t>الأهداف</a:t>
            </a:r>
            <a:endParaRPr lang="en-US" sz="5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" y="0"/>
            <a:ext cx="12192000" cy="6722772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4031087" y="1773094"/>
            <a:ext cx="4159876" cy="3829215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7200" b="1" i="1" dirty="0">
                <a:solidFill>
                  <a:schemeClr val="accent2">
                    <a:lumMod val="50000"/>
                  </a:schemeClr>
                </a:solidFill>
              </a:rPr>
              <a:t>آداب التلاوة</a:t>
            </a:r>
            <a:r>
              <a:rPr lang="ar-SA" dirty="0"/>
              <a:t> </a:t>
            </a:r>
            <a:endParaRPr lang="en-US" dirty="0"/>
          </a:p>
        </p:txBody>
      </p:sp>
      <p:pic>
        <p:nvPicPr>
          <p:cNvPr id="1026" name="Picture 2" descr="الاطفال لافتات ناقلات, كرتون, الأطفال, لافتات PNG وملف PSD للتحميل مجان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46" y="0"/>
            <a:ext cx="4713668" cy="177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662151" y="772731"/>
            <a:ext cx="3116687" cy="5496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الهدف الأول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9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0"/>
            <a:ext cx="12101848" cy="674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904" y="3142445"/>
            <a:ext cx="3682956" cy="36060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96271" y="1654935"/>
            <a:ext cx="3181081" cy="1481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accent6">
                    <a:lumMod val="50000"/>
                  </a:schemeClr>
                </a:solidFill>
              </a:rPr>
              <a:t>ملابس نظيفة ومعطرة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707" y="167426"/>
            <a:ext cx="6546760" cy="2975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73" y="4417454"/>
            <a:ext cx="7134896" cy="22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41746" cy="6748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68957" cy="2318197"/>
          </a:xfrm>
          <a:prstGeom prst="rect">
            <a:avLst/>
          </a:prstGeom>
        </p:spPr>
      </p:pic>
      <p:sp>
        <p:nvSpPr>
          <p:cNvPr id="7" name="Double Wave 6"/>
          <p:cNvSpPr/>
          <p:nvPr/>
        </p:nvSpPr>
        <p:spPr>
          <a:xfrm>
            <a:off x="1910422" y="2636323"/>
            <a:ext cx="7650051" cy="3073199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إذا نسي زميلك في الفصل ممحاته أو قلمه .. وطلب منك استعارة ممحاة أو قلم ليعيدها إليك بعد أن ينتهي ..بماذا تجيبه ؟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293</Words>
  <Application>Microsoft Office PowerPoint</Application>
  <PresentationFormat>شاشة عريضة</PresentationFormat>
  <Paragraphs>82</Paragraphs>
  <Slides>24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amira sedqi    abdullah</cp:lastModifiedBy>
  <cp:revision>45</cp:revision>
  <dcterms:created xsi:type="dcterms:W3CDTF">2020-09-24T14:53:30Z</dcterms:created>
  <dcterms:modified xsi:type="dcterms:W3CDTF">2021-10-01T17:50:14Z</dcterms:modified>
</cp:coreProperties>
</file>