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A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43"/>
  </p:normalViewPr>
  <p:slideViewPr>
    <p:cSldViewPr snapToGrid="0" snapToObjects="1">
      <p:cViewPr varScale="1">
        <p:scale>
          <a:sx n="121" d="100"/>
          <a:sy n="121" d="100"/>
        </p:scale>
        <p:origin x="2328" y="1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BAF77-71E0-B04F-A5E4-4F8E1B13ED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201C98-B3FA-4444-A8F9-D41D9E95EA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639EF4-DF4D-1744-B59F-FD18D8B43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C73-B79E-9646-8DF3-1909F8AA748B}" type="datetimeFigureOut">
              <a:rPr lang="en-AE" smtClean="0"/>
              <a:t>10/6/21</a:t>
            </a:fld>
            <a:endParaRPr lang="en-A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EAEE52-8CAE-E940-93E7-4EB5FD2A5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C29CA3-BC05-5844-A4DF-6E51C2B82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0A790-71CE-A341-8592-75078BC91C63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4084989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42530-A991-F44A-A160-0707781BA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4B377A-6838-BC46-A6B0-D321F2A813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32968E-F1A6-2D4C-B996-171E0444B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C73-B79E-9646-8DF3-1909F8AA748B}" type="datetimeFigureOut">
              <a:rPr lang="en-AE" smtClean="0"/>
              <a:t>10/6/21</a:t>
            </a:fld>
            <a:endParaRPr lang="en-A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467CE1-BFCB-1A42-B4D1-BA3360EAD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DE98A5-4768-2A4F-A5B8-CAEEE7CB9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0A790-71CE-A341-8592-75078BC91C63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164363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F70779-94F5-044F-A5A9-73A2BFBCA4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660057-92DE-EF4C-A8C4-68389901D2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243A2E-E8FC-8149-AD18-6E5DC926D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C73-B79E-9646-8DF3-1909F8AA748B}" type="datetimeFigureOut">
              <a:rPr lang="en-AE" smtClean="0"/>
              <a:t>10/6/21</a:t>
            </a:fld>
            <a:endParaRPr lang="en-A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027D1E-8867-AB40-BBCE-6052F5AF0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8B0FBF-C634-7E45-83AE-EAF04BD18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0A790-71CE-A341-8592-75078BC91C63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034152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D9186-DDBE-3F45-B490-426DB295D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D23CAD-8209-D14A-97B2-C9FEEE7D69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52EC4A-BA32-C342-A69D-08E1EC106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C73-B79E-9646-8DF3-1909F8AA748B}" type="datetimeFigureOut">
              <a:rPr lang="en-AE" smtClean="0"/>
              <a:t>10/6/21</a:t>
            </a:fld>
            <a:endParaRPr lang="en-A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F6A3A5-6D03-E84A-B7F7-A6EA6EB62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AB5234-21CC-8E41-A956-EA25DCC9A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0A790-71CE-A341-8592-75078BC91C63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449344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0E013-FB3C-9444-993B-8B58FF4A8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7245E2-2F10-CB4D-ACAA-21A8F48602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E1A97C-A89E-864B-AAA7-08E6CC31F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C73-B79E-9646-8DF3-1909F8AA748B}" type="datetimeFigureOut">
              <a:rPr lang="en-AE" smtClean="0"/>
              <a:t>10/6/21</a:t>
            </a:fld>
            <a:endParaRPr lang="en-A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9B237E-38B3-F749-8CC3-92358825B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FE8C5F-BE8E-F64E-B773-242DBB791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0A790-71CE-A341-8592-75078BC91C63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662695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4702A-2826-A244-BCF9-FAE5926D9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138AFA-7205-284B-817E-D40D372E62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686929-8C32-1643-95C9-2BBD80E152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90826F-AB46-8B4A-8C02-5E9A7BCAE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C73-B79E-9646-8DF3-1909F8AA748B}" type="datetimeFigureOut">
              <a:rPr lang="en-AE" smtClean="0"/>
              <a:t>10/6/21</a:t>
            </a:fld>
            <a:endParaRPr lang="en-A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01F5E8-08A1-B041-8C7D-7679C7395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A169E1-287E-1846-9BAE-154A5E4A3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0A790-71CE-A341-8592-75078BC91C63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20132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FD69F-085B-334C-A332-A9CBD5051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F60AD4-4683-5B4E-BDE2-EE58023A3F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810811-988B-4A46-998E-61F9584065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44BB74-A8A9-C04B-9CBA-6EFF2A27E1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F452F1-11AD-0240-8192-CAD804271D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7418568-C048-5448-BD8E-AA6DE2C07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C73-B79E-9646-8DF3-1909F8AA748B}" type="datetimeFigureOut">
              <a:rPr lang="en-AE" smtClean="0"/>
              <a:t>10/6/21</a:t>
            </a:fld>
            <a:endParaRPr lang="en-A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D886A7-3197-0C4E-9C5E-0E2F2C083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2081D6-99B0-9B43-8891-0D008CC74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0A790-71CE-A341-8592-75078BC91C63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822310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329D3-B06B-C34A-A138-11049EC75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E83EA9-38EE-D445-8FBC-03B084E21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C73-B79E-9646-8DF3-1909F8AA748B}" type="datetimeFigureOut">
              <a:rPr lang="en-AE" smtClean="0"/>
              <a:t>10/6/21</a:t>
            </a:fld>
            <a:endParaRPr lang="en-A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FF8296-AA17-CB47-A5E0-08D1BE683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1CD5CB-44C6-F740-ADBD-68B124DF0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0A790-71CE-A341-8592-75078BC91C63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4235668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0D4695-8647-904C-BC6D-425F12310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C73-B79E-9646-8DF3-1909F8AA748B}" type="datetimeFigureOut">
              <a:rPr lang="en-AE" smtClean="0"/>
              <a:t>10/6/21</a:t>
            </a:fld>
            <a:endParaRPr lang="en-A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96C6CA-27D1-D34D-B701-9C6D6E746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B53936-1445-FB44-92D1-2BD09DBBF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0A790-71CE-A341-8592-75078BC91C63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003351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D6BDBE-5CDB-4E46-B837-74759AB83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968FCB-EA70-C84C-A103-4F6523403B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D705E3-673F-D54C-A65C-18A68A2FE8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24EA5D-62FD-7D4B-A639-37252E52A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C73-B79E-9646-8DF3-1909F8AA748B}" type="datetimeFigureOut">
              <a:rPr lang="en-AE" smtClean="0"/>
              <a:t>10/6/21</a:t>
            </a:fld>
            <a:endParaRPr lang="en-A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081D6B-57E1-A44B-861A-E0F61350E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98217A-2BEE-AD4C-87E9-E5DF2CA7F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0A790-71CE-A341-8592-75078BC91C63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585497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8B3AA-6517-724B-BD8C-E47E336C9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C1CDAED-7592-A845-B1C0-F9AE443670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B95B52-6E7E-9E4E-B0DA-C85A709E94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5AE62E-51F5-604A-94BE-6D97BFB96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C73-B79E-9646-8DF3-1909F8AA748B}" type="datetimeFigureOut">
              <a:rPr lang="en-AE" smtClean="0"/>
              <a:t>10/6/21</a:t>
            </a:fld>
            <a:endParaRPr lang="en-A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AC0100-D000-B44C-83B3-FD88E59CA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0B5BE2-B8EF-284C-B6E4-1A00D5FF6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0A790-71CE-A341-8592-75078BC91C63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934675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07FCC7-0178-0C48-B7F6-72E3A25F7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F22451-B44D-C14C-86BB-EFDBFDE383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9F1127-773D-224B-9CF9-E1519317DC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93C73-B79E-9646-8DF3-1909F8AA748B}" type="datetimeFigureOut">
              <a:rPr lang="en-AE" smtClean="0"/>
              <a:t>10/6/21</a:t>
            </a:fld>
            <a:endParaRPr lang="en-A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9728EB-888F-0F40-9E8F-D20DBB395E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0B8E94-2C8B-4A44-8821-AE0919EE77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0A790-71CE-A341-8592-75078BC91C63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929775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A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6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6F8763-1E07-EF4B-ABE4-E359DE5801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32258"/>
          </a:xfrm>
        </p:spPr>
        <p:txBody>
          <a:bodyPr/>
          <a:lstStyle/>
          <a:p>
            <a: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/>
              <a:t>استراتيجية القبعات الست </a:t>
            </a:r>
            <a:endParaRPr lang="en-AE" dirty="0"/>
          </a:p>
        </p:txBody>
      </p:sp>
      <p:pic>
        <p:nvPicPr>
          <p:cNvPr id="1026" name="Picture 2" descr="ماذا تعرف عن قبعات التفكير الست؟!">
            <a:extLst>
              <a:ext uri="{FF2B5EF4-FFF2-40B4-BE49-F238E27FC236}">
                <a16:creationId xmlns:a16="http://schemas.microsoft.com/office/drawing/2014/main" id="{37225026-72BE-5440-8E31-C38EB6519B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2174" y="2381030"/>
            <a:ext cx="5296728" cy="3031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52833E29-7A34-9445-81A8-196CA74562E9}"/>
              </a:ext>
            </a:extLst>
          </p:cNvPr>
          <p:cNvGrpSpPr/>
          <p:nvPr/>
        </p:nvGrpSpPr>
        <p:grpSpPr>
          <a:xfrm>
            <a:off x="2741952" y="-5072"/>
            <a:ext cx="9450048" cy="473241"/>
            <a:chOff x="2741952" y="-5072"/>
            <a:chExt cx="9450048" cy="473241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66355C3C-D094-5740-BC9B-0E90193EFAD5}"/>
                </a:ext>
              </a:extLst>
            </p:cNvPr>
            <p:cNvGrpSpPr/>
            <p:nvPr/>
          </p:nvGrpSpPr>
          <p:grpSpPr>
            <a:xfrm>
              <a:off x="4813676" y="-5072"/>
              <a:ext cx="7378324" cy="473241"/>
              <a:chOff x="2601311" y="98777"/>
              <a:chExt cx="7378324" cy="473241"/>
            </a:xfrm>
          </p:grpSpPr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AAAE1D7-DFAC-184F-A43A-BD78D53A77C8}"/>
                  </a:ext>
                </a:extLst>
              </p:cNvPr>
              <p:cNvSpPr txBox="1"/>
              <p:nvPr/>
            </p:nvSpPr>
            <p:spPr>
              <a:xfrm>
                <a:off x="7568096" y="100094"/>
                <a:ext cx="2411539" cy="471924"/>
              </a:xfrm>
              <a:prstGeom prst="rect">
                <a:avLst/>
              </a:prstGeom>
              <a:solidFill>
                <a:srgbClr val="FFC000"/>
              </a:solidFill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0800" tIns="50800" rIns="50800" bIns="50800" numCol="1" spcCol="38100" rtlCol="0" anchor="ctr">
                <a:spAutoFit/>
              </a:bodyPr>
              <a:lstStyle/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SA" sz="2400" b="0" i="0" u="none" strike="noStrike" cap="none" spc="0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rPr>
                  <a:t>الأسبوع : السابع</a:t>
                </a:r>
                <a:endParaRPr kumimoji="0" lang="en-AE" sz="24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endParaRP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A9AB3C4-E4E6-A74C-B24D-2DE3D36D7A02}"/>
                  </a:ext>
                </a:extLst>
              </p:cNvPr>
              <p:cNvSpPr txBox="1"/>
              <p:nvPr/>
            </p:nvSpPr>
            <p:spPr>
              <a:xfrm>
                <a:off x="4585250" y="100094"/>
                <a:ext cx="3068931" cy="471924"/>
              </a:xfrm>
              <a:prstGeom prst="rect">
                <a:avLst/>
              </a:prstGeom>
              <a:solidFill>
                <a:srgbClr val="FFC000"/>
              </a:solidFill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0800" tIns="50800" rIns="50800" bIns="50800" numCol="1" spcCol="38100" rtlCol="0" anchor="ctr">
                <a:spAutoFit/>
              </a:bodyPr>
              <a:lstStyle/>
              <a:p>
                <a:pPr marL="0" marR="0" indent="0" algn="ctr" defTabSz="914400" rtl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SA" sz="2400" b="0" i="0" u="none" strike="noStrike" cap="none" spc="0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rPr>
                  <a:t>التاريخ : </a:t>
                </a:r>
                <a:r>
                  <a:rPr kumimoji="0" lang="en-US" sz="2400" b="0" i="0" u="none" strike="noStrike" cap="none" spc="0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rPr>
                  <a:t>10</a:t>
                </a:r>
                <a:r>
                  <a:rPr lang="en-US" sz="2400" dirty="0">
                    <a:solidFill>
                      <a:srgbClr val="000000"/>
                    </a:solidFill>
                    <a:sym typeface="Calibri"/>
                  </a:rPr>
                  <a:t>-10</a:t>
                </a:r>
                <a:r>
                  <a:rPr kumimoji="0" lang="en-US" sz="2400" b="0" i="0" u="none" strike="noStrike" cap="none" spc="0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rPr>
                  <a:t>/10/2021</a:t>
                </a:r>
                <a:endParaRPr kumimoji="0" lang="en-AE" sz="24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endParaRP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4C495298-609D-3742-B1FB-A3834F14BF6C}"/>
                  </a:ext>
                </a:extLst>
              </p:cNvPr>
              <p:cNvSpPr txBox="1"/>
              <p:nvPr/>
            </p:nvSpPr>
            <p:spPr>
              <a:xfrm>
                <a:off x="2601311" y="98777"/>
                <a:ext cx="2133637" cy="471924"/>
              </a:xfrm>
              <a:prstGeom prst="rect">
                <a:avLst/>
              </a:prstGeom>
              <a:solidFill>
                <a:srgbClr val="FFC000"/>
              </a:solidFill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0800" tIns="50800" rIns="50800" bIns="50800" numCol="1" spcCol="38100" rtlCol="0" anchor="ctr">
                <a:spAutoFit/>
              </a:bodyPr>
              <a:lstStyle/>
              <a:p>
                <a:pPr marL="0" marR="0" indent="0" algn="ctr" defTabSz="914400" rtl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ar-SA" sz="2400" dirty="0"/>
                  <a:t>الصف الثامن </a:t>
                </a:r>
                <a:endParaRPr kumimoji="0" lang="en-AE" sz="24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endParaRPr>
              </a:p>
            </p:txBody>
          </p:sp>
        </p:grp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37FB636-5E59-3841-86E9-7941B05905EF}"/>
                </a:ext>
              </a:extLst>
            </p:cNvPr>
            <p:cNvSpPr txBox="1"/>
            <p:nvPr/>
          </p:nvSpPr>
          <p:spPr>
            <a:xfrm>
              <a:off x="2741952" y="-3755"/>
              <a:ext cx="2133637" cy="471924"/>
            </a:xfrm>
            <a:prstGeom prst="rect">
              <a:avLst/>
            </a:prstGeom>
            <a:solidFill>
              <a:srgbClr val="FFC000"/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914400" rtl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ar-SA" sz="2400" dirty="0">
                  <a:solidFill>
                    <a:srgbClr val="000000"/>
                  </a:solidFill>
                  <a:sym typeface="Calibri"/>
                </a:rPr>
                <a:t>نعمة الأمن </a:t>
              </a:r>
              <a:endParaRPr kumimoji="0" lang="en-AE" sz="2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E15B94C-A4BE-E34F-828A-E2AD302D02AB}"/>
              </a:ext>
            </a:extLst>
          </p:cNvPr>
          <p:cNvGrpSpPr/>
          <p:nvPr/>
        </p:nvGrpSpPr>
        <p:grpSpPr>
          <a:xfrm>
            <a:off x="-2310892" y="-1147880"/>
            <a:ext cx="4927204" cy="6820017"/>
            <a:chOff x="-2862958" y="-1945988"/>
            <a:chExt cx="4927204" cy="6820017"/>
          </a:xfrm>
        </p:grpSpPr>
        <p:sp>
          <p:nvSpPr>
            <p:cNvPr id="14" name="Trapezoid 13">
              <a:extLst>
                <a:ext uri="{FF2B5EF4-FFF2-40B4-BE49-F238E27FC236}">
                  <a16:creationId xmlns:a16="http://schemas.microsoft.com/office/drawing/2014/main" id="{13D96B4B-D8F8-5C46-9FD5-79F0A1F5F3C6}"/>
                </a:ext>
              </a:extLst>
            </p:cNvPr>
            <p:cNvSpPr/>
            <p:nvPr/>
          </p:nvSpPr>
          <p:spPr>
            <a:xfrm rot="10800000">
              <a:off x="-1237094" y="-261258"/>
              <a:ext cx="3301340" cy="5135287"/>
            </a:xfrm>
            <a:prstGeom prst="trapezoid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1" eaLnBrk="1" latinLnBrk="0" hangingPunct="1"/>
              <a:endParaRPr lang="en-AE"/>
            </a:p>
          </p:txBody>
        </p:sp>
        <p:sp>
          <p:nvSpPr>
            <p:cNvPr id="15" name="Trapezoid 14">
              <a:extLst>
                <a:ext uri="{FF2B5EF4-FFF2-40B4-BE49-F238E27FC236}">
                  <a16:creationId xmlns:a16="http://schemas.microsoft.com/office/drawing/2014/main" id="{77A84AB4-9AF2-FE46-8EE3-677BCE946E79}"/>
                </a:ext>
              </a:extLst>
            </p:cNvPr>
            <p:cNvSpPr/>
            <p:nvPr/>
          </p:nvSpPr>
          <p:spPr>
            <a:xfrm rot="10800000">
              <a:off x="-1635897" y="-559744"/>
              <a:ext cx="3301340" cy="5135285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1" eaLnBrk="1" latinLnBrk="0" hangingPunct="1"/>
              <a:r>
                <a:rPr lang="ar-SA" dirty="0" err="1"/>
                <a:t>ڈڈ</a:t>
              </a:r>
              <a:endParaRPr lang="en-AE" dirty="0"/>
            </a:p>
          </p:txBody>
        </p:sp>
        <p:sp>
          <p:nvSpPr>
            <p:cNvPr id="16" name="Trapezoid 15">
              <a:extLst>
                <a:ext uri="{FF2B5EF4-FFF2-40B4-BE49-F238E27FC236}">
                  <a16:creationId xmlns:a16="http://schemas.microsoft.com/office/drawing/2014/main" id="{5494C99F-71F8-8B4B-BA32-5937F036BE67}"/>
                </a:ext>
              </a:extLst>
            </p:cNvPr>
            <p:cNvSpPr/>
            <p:nvPr/>
          </p:nvSpPr>
          <p:spPr>
            <a:xfrm rot="10800000">
              <a:off x="-2030560" y="-858231"/>
              <a:ext cx="3301340" cy="5135284"/>
            </a:xfrm>
            <a:prstGeom prst="trapezoid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1" eaLnBrk="1" latinLnBrk="0" hangingPunct="1"/>
              <a:endParaRPr lang="en-AE"/>
            </a:p>
          </p:txBody>
        </p:sp>
        <p:sp>
          <p:nvSpPr>
            <p:cNvPr id="17" name="Trapezoid 16">
              <a:extLst>
                <a:ext uri="{FF2B5EF4-FFF2-40B4-BE49-F238E27FC236}">
                  <a16:creationId xmlns:a16="http://schemas.microsoft.com/office/drawing/2014/main" id="{1C1B5283-A7DC-FE4E-A65F-3747072074D8}"/>
                </a:ext>
              </a:extLst>
            </p:cNvPr>
            <p:cNvSpPr/>
            <p:nvPr/>
          </p:nvSpPr>
          <p:spPr>
            <a:xfrm rot="10800000">
              <a:off x="-2429364" y="-1321744"/>
              <a:ext cx="3301340" cy="5135282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1" eaLnBrk="1" latinLnBrk="0" hangingPunct="1"/>
              <a:r>
                <a:rPr lang="ar-SA" dirty="0" err="1"/>
                <a:t>ڈ</a:t>
              </a:r>
              <a:endParaRPr lang="en-AE" dirty="0"/>
            </a:p>
          </p:txBody>
        </p:sp>
        <p:sp>
          <p:nvSpPr>
            <p:cNvPr id="18" name="Trapezoid 17">
              <a:extLst>
                <a:ext uri="{FF2B5EF4-FFF2-40B4-BE49-F238E27FC236}">
                  <a16:creationId xmlns:a16="http://schemas.microsoft.com/office/drawing/2014/main" id="{11D9436A-D3D3-E241-A146-459AE3F61C4D}"/>
                </a:ext>
              </a:extLst>
            </p:cNvPr>
            <p:cNvSpPr/>
            <p:nvPr/>
          </p:nvSpPr>
          <p:spPr>
            <a:xfrm rot="10800000">
              <a:off x="-2862958" y="-1945988"/>
              <a:ext cx="3301340" cy="5135281"/>
            </a:xfrm>
            <a:prstGeom prst="trapezoid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1" eaLnBrk="1" latinLnBrk="0" hangingPunct="1"/>
              <a:endParaRPr lang="en-AE"/>
            </a:p>
          </p:txBody>
        </p:sp>
      </p:grpSp>
    </p:spTree>
    <p:extLst>
      <p:ext uri="{BB962C8B-B14F-4D97-AF65-F5344CB8AC3E}">
        <p14:creationId xmlns:p14="http://schemas.microsoft.com/office/powerpoint/2010/main" val="2111869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0DD75-2D4F-2340-ABD6-C0243026B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6314" y="2686772"/>
            <a:ext cx="3700462" cy="1001612"/>
          </a:xfrm>
        </p:spPr>
        <p:txBody>
          <a:bodyPr/>
          <a:lstStyle/>
          <a:p>
            <a: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/>
              <a:t>حقائق و معلومات </a:t>
            </a:r>
            <a:endParaRPr lang="en-AE" dirty="0"/>
          </a:p>
        </p:txBody>
      </p:sp>
      <p:pic>
        <p:nvPicPr>
          <p:cNvPr id="2052" name="Picture 4" descr="هوية انظر الحشرات الفول السوداني صور قبعات الست اسود - espace-oppidum.com">
            <a:extLst>
              <a:ext uri="{FF2B5EF4-FFF2-40B4-BE49-F238E27FC236}">
                <a16:creationId xmlns:a16="http://schemas.microsoft.com/office/drawing/2014/main" id="{FA319418-ABDE-AE49-A8C1-BCCDF73F4AB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456" b="28155" l="53279" r="80328">
                        <a14:foregroundMark x1="69672" y1="2427" x2="68852" y2="1456"/>
                        <a14:foregroundMark x1="72131" y1="2913" x2="56557" y2="4854"/>
                        <a14:foregroundMark x1="56557" y1="4854" x2="57787" y2="23301"/>
                        <a14:foregroundMark x1="57787" y1="23301" x2="74180" y2="22330"/>
                        <a14:foregroundMark x1="74180" y1="22330" x2="71721" y2="3398"/>
                        <a14:foregroundMark x1="62705" y1="24272" x2="56557" y2="223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0000" r="16189" b="68567"/>
          <a:stretch/>
        </p:blipFill>
        <p:spPr bwMode="auto">
          <a:xfrm>
            <a:off x="9402570" y="727642"/>
            <a:ext cx="2647950" cy="2078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8F7DD8A9-8115-3940-BE5C-94228F290A17}"/>
              </a:ext>
            </a:extLst>
          </p:cNvPr>
          <p:cNvSpPr/>
          <p:nvPr/>
        </p:nvSpPr>
        <p:spPr>
          <a:xfrm>
            <a:off x="794418" y="1727253"/>
            <a:ext cx="731963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ما مفهوم الأمن في الإسلام؟</a:t>
            </a:r>
          </a:p>
          <a:p>
            <a:pPr algn="ctr"/>
            <a:r>
              <a:rPr lang="ar-SA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ما العلاقة بين الأمن و الإس</a:t>
            </a:r>
            <a:r>
              <a:rPr lang="ar-SA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لام ؟</a:t>
            </a:r>
            <a:r>
              <a:rPr lang="ar-SA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5FB00949-7400-FD4B-A5DB-253FDDE28F45}"/>
              </a:ext>
            </a:extLst>
          </p:cNvPr>
          <p:cNvGrpSpPr/>
          <p:nvPr/>
        </p:nvGrpSpPr>
        <p:grpSpPr>
          <a:xfrm>
            <a:off x="2741952" y="-5072"/>
            <a:ext cx="9450048" cy="473241"/>
            <a:chOff x="2741952" y="-5072"/>
            <a:chExt cx="9450048" cy="473241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ACC44830-9410-0C40-9C86-06A51BFE0416}"/>
                </a:ext>
              </a:extLst>
            </p:cNvPr>
            <p:cNvGrpSpPr/>
            <p:nvPr/>
          </p:nvGrpSpPr>
          <p:grpSpPr>
            <a:xfrm>
              <a:off x="4813676" y="-5072"/>
              <a:ext cx="7378324" cy="473241"/>
              <a:chOff x="2601311" y="98777"/>
              <a:chExt cx="7378324" cy="473241"/>
            </a:xfrm>
          </p:grpSpPr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38FD9F42-51D2-A445-B3DE-4DB3A654BE74}"/>
                  </a:ext>
                </a:extLst>
              </p:cNvPr>
              <p:cNvSpPr txBox="1"/>
              <p:nvPr/>
            </p:nvSpPr>
            <p:spPr>
              <a:xfrm>
                <a:off x="7568096" y="100094"/>
                <a:ext cx="2411539" cy="471924"/>
              </a:xfrm>
              <a:prstGeom prst="rect">
                <a:avLst/>
              </a:prstGeom>
              <a:solidFill>
                <a:srgbClr val="FFC000"/>
              </a:solidFill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0800" tIns="50800" rIns="50800" bIns="50800" numCol="1" spcCol="38100" rtlCol="0" anchor="ctr">
                <a:spAutoFit/>
              </a:bodyPr>
              <a:lstStyle/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SA" sz="2400" b="0" i="0" u="none" strike="noStrike" cap="none" spc="0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rPr>
                  <a:t>الأسبوع : السابع</a:t>
                </a:r>
                <a:endParaRPr kumimoji="0" lang="en-AE" sz="24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endParaRPr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E30F1594-132B-664C-B99B-C42345D199D5}"/>
                  </a:ext>
                </a:extLst>
              </p:cNvPr>
              <p:cNvSpPr txBox="1"/>
              <p:nvPr/>
            </p:nvSpPr>
            <p:spPr>
              <a:xfrm>
                <a:off x="4585250" y="100094"/>
                <a:ext cx="3068931" cy="471924"/>
              </a:xfrm>
              <a:prstGeom prst="rect">
                <a:avLst/>
              </a:prstGeom>
              <a:solidFill>
                <a:srgbClr val="FFC000"/>
              </a:solidFill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0800" tIns="50800" rIns="50800" bIns="50800" numCol="1" spcCol="38100" rtlCol="0" anchor="ctr">
                <a:spAutoFit/>
              </a:bodyPr>
              <a:lstStyle/>
              <a:p>
                <a:pPr marL="0" marR="0" indent="0" algn="ctr" defTabSz="914400" rtl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SA" sz="2400" b="0" i="0" u="none" strike="noStrike" cap="none" spc="0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rPr>
                  <a:t>التاريخ : </a:t>
                </a:r>
                <a:r>
                  <a:rPr kumimoji="0" lang="en-US" sz="2400" b="0" i="0" u="none" strike="noStrike" cap="none" spc="0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rPr>
                  <a:t>10</a:t>
                </a:r>
                <a:r>
                  <a:rPr lang="en-US" sz="2400" dirty="0">
                    <a:solidFill>
                      <a:srgbClr val="000000"/>
                    </a:solidFill>
                    <a:sym typeface="Calibri"/>
                  </a:rPr>
                  <a:t>-10</a:t>
                </a:r>
                <a:r>
                  <a:rPr kumimoji="0" lang="en-US" sz="2400" b="0" i="0" u="none" strike="noStrike" cap="none" spc="0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rPr>
                  <a:t>/10/2021</a:t>
                </a:r>
                <a:endParaRPr kumimoji="0" lang="en-AE" sz="24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endParaRPr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89C42CC1-FC7B-4342-B47B-DB29E2C457BF}"/>
                  </a:ext>
                </a:extLst>
              </p:cNvPr>
              <p:cNvSpPr txBox="1"/>
              <p:nvPr/>
            </p:nvSpPr>
            <p:spPr>
              <a:xfrm>
                <a:off x="2601311" y="98777"/>
                <a:ext cx="2133637" cy="471924"/>
              </a:xfrm>
              <a:prstGeom prst="rect">
                <a:avLst/>
              </a:prstGeom>
              <a:solidFill>
                <a:srgbClr val="FFC000"/>
              </a:solidFill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0800" tIns="50800" rIns="50800" bIns="50800" numCol="1" spcCol="38100" rtlCol="0" anchor="ctr">
                <a:spAutoFit/>
              </a:bodyPr>
              <a:lstStyle/>
              <a:p>
                <a:pPr marL="0" marR="0" indent="0" algn="ctr" defTabSz="914400" rtl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ar-SA" sz="2400" dirty="0"/>
                  <a:t>الصف الثامن </a:t>
                </a:r>
                <a:endParaRPr kumimoji="0" lang="en-AE" sz="24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endParaRPr>
              </a:p>
            </p:txBody>
          </p:sp>
        </p:grp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FCD1772-F559-5A47-998D-CCD00FFD5FE5}"/>
                </a:ext>
              </a:extLst>
            </p:cNvPr>
            <p:cNvSpPr txBox="1"/>
            <p:nvPr/>
          </p:nvSpPr>
          <p:spPr>
            <a:xfrm>
              <a:off x="2741952" y="-3755"/>
              <a:ext cx="2133637" cy="471924"/>
            </a:xfrm>
            <a:prstGeom prst="rect">
              <a:avLst/>
            </a:prstGeom>
            <a:solidFill>
              <a:srgbClr val="FFC000"/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914400" rtl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ar-SA" sz="2400" dirty="0">
                  <a:solidFill>
                    <a:srgbClr val="000000"/>
                  </a:solidFill>
                  <a:sym typeface="Calibri"/>
                </a:rPr>
                <a:t>نعمة الأمن </a:t>
              </a:r>
              <a:endParaRPr kumimoji="0" lang="en-AE" sz="2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endParaRPr>
            </a:p>
          </p:txBody>
        </p:sp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1E7D3D67-3C70-0448-B4FE-EC7EE28D52E5}"/>
              </a:ext>
            </a:extLst>
          </p:cNvPr>
          <p:cNvSpPr/>
          <p:nvPr/>
        </p:nvSpPr>
        <p:spPr>
          <a:xfrm>
            <a:off x="7966784" y="1531842"/>
            <a:ext cx="5421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1</a:t>
            </a:r>
            <a:endParaRPr lang="en-US" sz="54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13CC092-C220-AD4D-9E0C-C500DEA1F239}"/>
              </a:ext>
            </a:extLst>
          </p:cNvPr>
          <p:cNvSpPr/>
          <p:nvPr/>
        </p:nvSpPr>
        <p:spPr>
          <a:xfrm>
            <a:off x="8013998" y="2455172"/>
            <a:ext cx="5421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2</a:t>
            </a:r>
            <a:endParaRPr lang="en-US" sz="54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graphicFrame>
        <p:nvGraphicFramePr>
          <p:cNvPr id="18" name="Table 18">
            <a:extLst>
              <a:ext uri="{FF2B5EF4-FFF2-40B4-BE49-F238E27FC236}">
                <a16:creationId xmlns:a16="http://schemas.microsoft.com/office/drawing/2014/main" id="{847DBE57-F38E-C44C-8725-5C7E5005D4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9488894"/>
              </p:ext>
            </p:extLst>
          </p:nvPr>
        </p:nvGraphicFramePr>
        <p:xfrm>
          <a:off x="800100" y="4725827"/>
          <a:ext cx="8359776" cy="127825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1393296">
                  <a:extLst>
                    <a:ext uri="{9D8B030D-6E8A-4147-A177-3AD203B41FA5}">
                      <a16:colId xmlns:a16="http://schemas.microsoft.com/office/drawing/2014/main" val="3908653910"/>
                    </a:ext>
                  </a:extLst>
                </a:gridCol>
                <a:gridCol w="1393296">
                  <a:extLst>
                    <a:ext uri="{9D8B030D-6E8A-4147-A177-3AD203B41FA5}">
                      <a16:colId xmlns:a16="http://schemas.microsoft.com/office/drawing/2014/main" val="2930768729"/>
                    </a:ext>
                  </a:extLst>
                </a:gridCol>
                <a:gridCol w="1393296">
                  <a:extLst>
                    <a:ext uri="{9D8B030D-6E8A-4147-A177-3AD203B41FA5}">
                      <a16:colId xmlns:a16="http://schemas.microsoft.com/office/drawing/2014/main" val="4232956679"/>
                    </a:ext>
                  </a:extLst>
                </a:gridCol>
                <a:gridCol w="1393296">
                  <a:extLst>
                    <a:ext uri="{9D8B030D-6E8A-4147-A177-3AD203B41FA5}">
                      <a16:colId xmlns:a16="http://schemas.microsoft.com/office/drawing/2014/main" val="3159413780"/>
                    </a:ext>
                  </a:extLst>
                </a:gridCol>
                <a:gridCol w="1393296">
                  <a:extLst>
                    <a:ext uri="{9D8B030D-6E8A-4147-A177-3AD203B41FA5}">
                      <a16:colId xmlns:a16="http://schemas.microsoft.com/office/drawing/2014/main" val="3795938972"/>
                    </a:ext>
                  </a:extLst>
                </a:gridCol>
                <a:gridCol w="1393296">
                  <a:extLst>
                    <a:ext uri="{9D8B030D-6E8A-4147-A177-3AD203B41FA5}">
                      <a16:colId xmlns:a16="http://schemas.microsoft.com/office/drawing/2014/main" val="182948423"/>
                    </a:ext>
                  </a:extLst>
                </a:gridCol>
              </a:tblGrid>
              <a:tr h="446248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dirty="0"/>
                        <a:t>المجموع </a:t>
                      </a:r>
                      <a:endParaRPr lang="en-A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dirty="0"/>
                        <a:t>فكرة العرض </a:t>
                      </a:r>
                      <a:endParaRPr lang="en-A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dirty="0"/>
                        <a:t>المعلومات </a:t>
                      </a:r>
                      <a:endParaRPr lang="en-A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dirty="0"/>
                        <a:t>الأداء </a:t>
                      </a:r>
                      <a:endParaRPr lang="en-A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dirty="0"/>
                        <a:t>اللغة الصحيحة </a:t>
                      </a:r>
                      <a:endParaRPr lang="en-A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dirty="0"/>
                        <a:t>الصوت </a:t>
                      </a:r>
                      <a:endParaRPr lang="en-A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9232480"/>
                  </a:ext>
                </a:extLst>
              </a:tr>
              <a:tr h="832002">
                <a:tc>
                  <a:txBody>
                    <a:bodyPr/>
                    <a:lstStyle/>
                    <a:p>
                      <a:endParaRPr lang="en-A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endParaRPr lang="en-A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endParaRPr lang="en-A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1989364"/>
                  </a:ext>
                </a:extLst>
              </a:tr>
            </a:tbl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45D47E8C-ABC2-8145-803A-A5AC1ED21F8F}"/>
              </a:ext>
            </a:extLst>
          </p:cNvPr>
          <p:cNvSpPr txBox="1"/>
          <p:nvPr/>
        </p:nvSpPr>
        <p:spPr>
          <a:xfrm>
            <a:off x="7243465" y="4171228"/>
            <a:ext cx="18854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algn="r" defTabSz="914400" rtl="1" eaLnBrk="1" latinLnBrk="0" hangingPunct="1"/>
            <a:r>
              <a:rPr lang="ar-SA" sz="2400" dirty="0"/>
              <a:t>تقييم المجموعات </a:t>
            </a:r>
            <a:endParaRPr lang="en-AE" sz="2400" dirty="0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9C0EE768-2ABB-6447-83BE-C521E8E99B1B}"/>
              </a:ext>
            </a:extLst>
          </p:cNvPr>
          <p:cNvGrpSpPr/>
          <p:nvPr/>
        </p:nvGrpSpPr>
        <p:grpSpPr>
          <a:xfrm>
            <a:off x="-3759729" y="-2187124"/>
            <a:ext cx="4927204" cy="6820017"/>
            <a:chOff x="-2862958" y="-1945988"/>
            <a:chExt cx="4927204" cy="6820017"/>
          </a:xfrm>
        </p:grpSpPr>
        <p:sp>
          <p:nvSpPr>
            <p:cNvPr id="24" name="Trapezoid 23">
              <a:extLst>
                <a:ext uri="{FF2B5EF4-FFF2-40B4-BE49-F238E27FC236}">
                  <a16:creationId xmlns:a16="http://schemas.microsoft.com/office/drawing/2014/main" id="{ADE8A81A-7B44-EE43-AA97-739991765DAA}"/>
                </a:ext>
              </a:extLst>
            </p:cNvPr>
            <p:cNvSpPr/>
            <p:nvPr/>
          </p:nvSpPr>
          <p:spPr>
            <a:xfrm rot="10800000">
              <a:off x="-1237094" y="-261258"/>
              <a:ext cx="3301340" cy="5135287"/>
            </a:xfrm>
            <a:prstGeom prst="trapezoid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1" eaLnBrk="1" latinLnBrk="0" hangingPunct="1"/>
              <a:endParaRPr lang="en-AE"/>
            </a:p>
          </p:txBody>
        </p:sp>
        <p:sp>
          <p:nvSpPr>
            <p:cNvPr id="25" name="Trapezoid 24">
              <a:extLst>
                <a:ext uri="{FF2B5EF4-FFF2-40B4-BE49-F238E27FC236}">
                  <a16:creationId xmlns:a16="http://schemas.microsoft.com/office/drawing/2014/main" id="{F6B463BF-3DD1-4542-8040-E74D061CDE25}"/>
                </a:ext>
              </a:extLst>
            </p:cNvPr>
            <p:cNvSpPr/>
            <p:nvPr/>
          </p:nvSpPr>
          <p:spPr>
            <a:xfrm rot="10800000">
              <a:off x="-1635897" y="-559744"/>
              <a:ext cx="3301340" cy="5135285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1" eaLnBrk="1" latinLnBrk="0" hangingPunct="1"/>
              <a:r>
                <a:rPr lang="ar-SA" dirty="0" err="1"/>
                <a:t>ڈڈ</a:t>
              </a:r>
              <a:endParaRPr lang="en-AE" dirty="0"/>
            </a:p>
          </p:txBody>
        </p:sp>
        <p:sp>
          <p:nvSpPr>
            <p:cNvPr id="26" name="Trapezoid 25">
              <a:extLst>
                <a:ext uri="{FF2B5EF4-FFF2-40B4-BE49-F238E27FC236}">
                  <a16:creationId xmlns:a16="http://schemas.microsoft.com/office/drawing/2014/main" id="{8BE17181-A2B5-DB4E-83F7-F8AB942E17C4}"/>
                </a:ext>
              </a:extLst>
            </p:cNvPr>
            <p:cNvSpPr/>
            <p:nvPr/>
          </p:nvSpPr>
          <p:spPr>
            <a:xfrm rot="10800000">
              <a:off x="-2030560" y="-858231"/>
              <a:ext cx="3301340" cy="5135284"/>
            </a:xfrm>
            <a:prstGeom prst="trapezoid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1" eaLnBrk="1" latinLnBrk="0" hangingPunct="1"/>
              <a:endParaRPr lang="en-AE"/>
            </a:p>
          </p:txBody>
        </p:sp>
        <p:sp>
          <p:nvSpPr>
            <p:cNvPr id="27" name="Trapezoid 26">
              <a:extLst>
                <a:ext uri="{FF2B5EF4-FFF2-40B4-BE49-F238E27FC236}">
                  <a16:creationId xmlns:a16="http://schemas.microsoft.com/office/drawing/2014/main" id="{0A373E3F-2F5C-9E48-9690-3017E0740085}"/>
                </a:ext>
              </a:extLst>
            </p:cNvPr>
            <p:cNvSpPr/>
            <p:nvPr/>
          </p:nvSpPr>
          <p:spPr>
            <a:xfrm rot="10800000">
              <a:off x="-2429364" y="-1321744"/>
              <a:ext cx="3301340" cy="5135282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1" eaLnBrk="1" latinLnBrk="0" hangingPunct="1"/>
              <a:r>
                <a:rPr lang="ar-SA" dirty="0" err="1"/>
                <a:t>ڈ</a:t>
              </a:r>
              <a:endParaRPr lang="en-AE" dirty="0"/>
            </a:p>
          </p:txBody>
        </p:sp>
        <p:sp>
          <p:nvSpPr>
            <p:cNvPr id="28" name="Trapezoid 27">
              <a:extLst>
                <a:ext uri="{FF2B5EF4-FFF2-40B4-BE49-F238E27FC236}">
                  <a16:creationId xmlns:a16="http://schemas.microsoft.com/office/drawing/2014/main" id="{A20C2879-1DF8-4240-B34D-699BFF6ACC2C}"/>
                </a:ext>
              </a:extLst>
            </p:cNvPr>
            <p:cNvSpPr/>
            <p:nvPr/>
          </p:nvSpPr>
          <p:spPr>
            <a:xfrm rot="10800000">
              <a:off x="-2862958" y="-1945988"/>
              <a:ext cx="3301340" cy="5135281"/>
            </a:xfrm>
            <a:prstGeom prst="trapezoid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1" eaLnBrk="1" latinLnBrk="0" hangingPunct="1"/>
              <a:endParaRPr lang="en-AE"/>
            </a:p>
          </p:txBody>
        </p:sp>
      </p:grpSp>
    </p:spTree>
    <p:extLst>
      <p:ext uri="{BB962C8B-B14F-4D97-AF65-F5344CB8AC3E}">
        <p14:creationId xmlns:p14="http://schemas.microsoft.com/office/powerpoint/2010/main" val="240877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0DD75-2D4F-2340-ABD6-C0243026B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8262" y="2259529"/>
            <a:ext cx="3700462" cy="1001612"/>
          </a:xfrm>
        </p:spPr>
        <p:txBody>
          <a:bodyPr/>
          <a:lstStyle/>
          <a:p>
            <a: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/>
              <a:t>فوائد و إيجابيات </a:t>
            </a:r>
            <a:endParaRPr lang="en-AE" dirty="0"/>
          </a:p>
        </p:txBody>
      </p:sp>
      <p:pic>
        <p:nvPicPr>
          <p:cNvPr id="3078" name="Picture 6" descr="هوية انظر الحشرات الفول السوداني صور قبعات الست اسود - espace-oppidum.com">
            <a:extLst>
              <a:ext uri="{FF2B5EF4-FFF2-40B4-BE49-F238E27FC236}">
                <a16:creationId xmlns:a16="http://schemas.microsoft.com/office/drawing/2014/main" id="{1D6ECF89-61D7-404C-B943-2A62E62BA9F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09" b="96117" l="9426" r="89344">
                        <a14:foregroundMark x1="37705" y1="72816" x2="22131" y2="74272"/>
                        <a14:foregroundMark x1="22131" y1="74272" x2="23770" y2="92718"/>
                        <a14:foregroundMark x1="23770" y1="92718" x2="39344" y2="92233"/>
                        <a14:foregroundMark x1="39344" y1="92233" x2="38934" y2="72816"/>
                        <a14:foregroundMark x1="38934" y1="72816" x2="33607" y2="70388"/>
                        <a14:foregroundMark x1="30328" y1="96117" x2="20492" y2="922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041" t="61715" r="49385"/>
          <a:stretch/>
        </p:blipFill>
        <p:spPr bwMode="auto">
          <a:xfrm>
            <a:off x="9180916" y="215538"/>
            <a:ext cx="2669366" cy="2126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CE0601A4-6215-094B-845F-A9BF40A1A93B}"/>
              </a:ext>
            </a:extLst>
          </p:cNvPr>
          <p:cNvSpPr/>
          <p:nvPr/>
        </p:nvSpPr>
        <p:spPr>
          <a:xfrm>
            <a:off x="761696" y="1076463"/>
            <a:ext cx="7424495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ما الآثار الإيجابية المترتبة على إقرار دولة الإمارات لقيم التسامح في التعامل مع غير المسلمين داخل الدولة و خارجها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F7152FF-BAC4-F344-82B7-37C6F13D2CB3}"/>
              </a:ext>
            </a:extLst>
          </p:cNvPr>
          <p:cNvSpPr/>
          <p:nvPr/>
        </p:nvSpPr>
        <p:spPr>
          <a:xfrm>
            <a:off x="1101428" y="2835603"/>
            <a:ext cx="7424495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العلاقة بين توفر سبل الحياة الكريمة للشعب و الإنتاج 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A4FF497-B3B5-DD41-B9A1-28A576C1F486}"/>
              </a:ext>
            </a:extLst>
          </p:cNvPr>
          <p:cNvGrpSpPr/>
          <p:nvPr/>
        </p:nvGrpSpPr>
        <p:grpSpPr>
          <a:xfrm>
            <a:off x="2741952" y="-5072"/>
            <a:ext cx="9450048" cy="473241"/>
            <a:chOff x="2741952" y="-5072"/>
            <a:chExt cx="9450048" cy="473241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285A04B3-63EF-2D47-8964-9A1184BDA2DC}"/>
                </a:ext>
              </a:extLst>
            </p:cNvPr>
            <p:cNvGrpSpPr/>
            <p:nvPr/>
          </p:nvGrpSpPr>
          <p:grpSpPr>
            <a:xfrm>
              <a:off x="4813676" y="-5072"/>
              <a:ext cx="7378324" cy="473241"/>
              <a:chOff x="2601311" y="98777"/>
              <a:chExt cx="7378324" cy="473241"/>
            </a:xfrm>
          </p:grpSpPr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E1FB9D0-83A8-BA4C-8CE4-97A6492EFE65}"/>
                  </a:ext>
                </a:extLst>
              </p:cNvPr>
              <p:cNvSpPr txBox="1"/>
              <p:nvPr/>
            </p:nvSpPr>
            <p:spPr>
              <a:xfrm>
                <a:off x="7568096" y="100094"/>
                <a:ext cx="2411539" cy="471924"/>
              </a:xfrm>
              <a:prstGeom prst="rect">
                <a:avLst/>
              </a:prstGeom>
              <a:solidFill>
                <a:srgbClr val="FFC000"/>
              </a:solidFill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0800" tIns="50800" rIns="50800" bIns="50800" numCol="1" spcCol="38100" rtlCol="0" anchor="ctr">
                <a:spAutoFit/>
              </a:bodyPr>
              <a:lstStyle/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SA" sz="2400" b="0" i="0" u="none" strike="noStrike" cap="none" spc="0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rPr>
                  <a:t>الأسبوع : السابع</a:t>
                </a:r>
                <a:endParaRPr kumimoji="0" lang="en-AE" sz="24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endParaRPr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CAD97F0-AB52-3541-844E-EA1E49E1AEC1}"/>
                  </a:ext>
                </a:extLst>
              </p:cNvPr>
              <p:cNvSpPr txBox="1"/>
              <p:nvPr/>
            </p:nvSpPr>
            <p:spPr>
              <a:xfrm>
                <a:off x="4585250" y="100094"/>
                <a:ext cx="3068931" cy="471924"/>
              </a:xfrm>
              <a:prstGeom prst="rect">
                <a:avLst/>
              </a:prstGeom>
              <a:solidFill>
                <a:srgbClr val="FFC000"/>
              </a:solidFill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0800" tIns="50800" rIns="50800" bIns="50800" numCol="1" spcCol="38100" rtlCol="0" anchor="ctr">
                <a:spAutoFit/>
              </a:bodyPr>
              <a:lstStyle/>
              <a:p>
                <a:pPr marL="0" marR="0" indent="0" algn="ctr" defTabSz="914400" rtl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SA" sz="2400" b="0" i="0" u="none" strike="noStrike" cap="none" spc="0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rPr>
                  <a:t>التاريخ : </a:t>
                </a:r>
                <a:r>
                  <a:rPr kumimoji="0" lang="en-US" sz="2400" b="0" i="0" u="none" strike="noStrike" cap="none" spc="0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rPr>
                  <a:t>10</a:t>
                </a:r>
                <a:r>
                  <a:rPr lang="en-US" sz="2400" dirty="0">
                    <a:solidFill>
                      <a:srgbClr val="000000"/>
                    </a:solidFill>
                    <a:sym typeface="Calibri"/>
                  </a:rPr>
                  <a:t>-10</a:t>
                </a:r>
                <a:r>
                  <a:rPr kumimoji="0" lang="en-US" sz="2400" b="0" i="0" u="none" strike="noStrike" cap="none" spc="0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rPr>
                  <a:t>/10/2021</a:t>
                </a:r>
                <a:endParaRPr kumimoji="0" lang="en-AE" sz="24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endParaRPr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FE25F19F-A539-CE4E-BF18-649BE2EFA06B}"/>
                  </a:ext>
                </a:extLst>
              </p:cNvPr>
              <p:cNvSpPr txBox="1"/>
              <p:nvPr/>
            </p:nvSpPr>
            <p:spPr>
              <a:xfrm>
                <a:off x="2601311" y="98777"/>
                <a:ext cx="2133637" cy="471924"/>
              </a:xfrm>
              <a:prstGeom prst="rect">
                <a:avLst/>
              </a:prstGeom>
              <a:solidFill>
                <a:srgbClr val="FFC000"/>
              </a:solidFill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0800" tIns="50800" rIns="50800" bIns="50800" numCol="1" spcCol="38100" rtlCol="0" anchor="ctr">
                <a:spAutoFit/>
              </a:bodyPr>
              <a:lstStyle/>
              <a:p>
                <a:pPr marL="0" marR="0" indent="0" algn="ctr" defTabSz="914400" rtl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ar-SA" sz="2400" dirty="0"/>
                  <a:t>الصف الثامن </a:t>
                </a:r>
                <a:endParaRPr kumimoji="0" lang="en-AE" sz="24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endParaRPr>
              </a:p>
            </p:txBody>
          </p:sp>
        </p:grp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B3A99672-5C71-CA41-A6CD-D9A0740CE4DC}"/>
                </a:ext>
              </a:extLst>
            </p:cNvPr>
            <p:cNvSpPr txBox="1"/>
            <p:nvPr/>
          </p:nvSpPr>
          <p:spPr>
            <a:xfrm>
              <a:off x="2741952" y="-3755"/>
              <a:ext cx="2133637" cy="471924"/>
            </a:xfrm>
            <a:prstGeom prst="rect">
              <a:avLst/>
            </a:prstGeom>
            <a:solidFill>
              <a:srgbClr val="FFC000"/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914400" rtl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ar-SA" sz="2400" dirty="0">
                  <a:solidFill>
                    <a:srgbClr val="000000"/>
                  </a:solidFill>
                  <a:sym typeface="Calibri"/>
                </a:rPr>
                <a:t>نعمة الأمن </a:t>
              </a:r>
              <a:endParaRPr kumimoji="0" lang="en-AE" sz="2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endParaRPr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13E994E4-23A7-9F46-9CCB-947623E3B2F9}"/>
              </a:ext>
            </a:extLst>
          </p:cNvPr>
          <p:cNvSpPr/>
          <p:nvPr/>
        </p:nvSpPr>
        <p:spPr>
          <a:xfrm>
            <a:off x="8061012" y="748732"/>
            <a:ext cx="5421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1</a:t>
            </a:r>
            <a:endParaRPr lang="en-US" sz="54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0EABE5E-85AA-344F-9276-94DD80D22446}"/>
              </a:ext>
            </a:extLst>
          </p:cNvPr>
          <p:cNvSpPr/>
          <p:nvPr/>
        </p:nvSpPr>
        <p:spPr>
          <a:xfrm>
            <a:off x="7886701" y="2505670"/>
            <a:ext cx="5421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2</a:t>
            </a:r>
            <a:endParaRPr lang="en-US" sz="54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graphicFrame>
        <p:nvGraphicFramePr>
          <p:cNvPr id="17" name="Table 18">
            <a:extLst>
              <a:ext uri="{FF2B5EF4-FFF2-40B4-BE49-F238E27FC236}">
                <a16:creationId xmlns:a16="http://schemas.microsoft.com/office/drawing/2014/main" id="{EFCF6558-0E27-4342-8ABE-63D0E6885D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9414067"/>
              </p:ext>
            </p:extLst>
          </p:nvPr>
        </p:nvGraphicFramePr>
        <p:xfrm>
          <a:off x="800100" y="4725827"/>
          <a:ext cx="8359776" cy="127825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1393296">
                  <a:extLst>
                    <a:ext uri="{9D8B030D-6E8A-4147-A177-3AD203B41FA5}">
                      <a16:colId xmlns:a16="http://schemas.microsoft.com/office/drawing/2014/main" val="3908653910"/>
                    </a:ext>
                  </a:extLst>
                </a:gridCol>
                <a:gridCol w="1393296">
                  <a:extLst>
                    <a:ext uri="{9D8B030D-6E8A-4147-A177-3AD203B41FA5}">
                      <a16:colId xmlns:a16="http://schemas.microsoft.com/office/drawing/2014/main" val="2930768729"/>
                    </a:ext>
                  </a:extLst>
                </a:gridCol>
                <a:gridCol w="1393296">
                  <a:extLst>
                    <a:ext uri="{9D8B030D-6E8A-4147-A177-3AD203B41FA5}">
                      <a16:colId xmlns:a16="http://schemas.microsoft.com/office/drawing/2014/main" val="4232956679"/>
                    </a:ext>
                  </a:extLst>
                </a:gridCol>
                <a:gridCol w="1393296">
                  <a:extLst>
                    <a:ext uri="{9D8B030D-6E8A-4147-A177-3AD203B41FA5}">
                      <a16:colId xmlns:a16="http://schemas.microsoft.com/office/drawing/2014/main" val="3159413780"/>
                    </a:ext>
                  </a:extLst>
                </a:gridCol>
                <a:gridCol w="1393296">
                  <a:extLst>
                    <a:ext uri="{9D8B030D-6E8A-4147-A177-3AD203B41FA5}">
                      <a16:colId xmlns:a16="http://schemas.microsoft.com/office/drawing/2014/main" val="3795938972"/>
                    </a:ext>
                  </a:extLst>
                </a:gridCol>
                <a:gridCol w="1393296">
                  <a:extLst>
                    <a:ext uri="{9D8B030D-6E8A-4147-A177-3AD203B41FA5}">
                      <a16:colId xmlns:a16="http://schemas.microsoft.com/office/drawing/2014/main" val="182948423"/>
                    </a:ext>
                  </a:extLst>
                </a:gridCol>
              </a:tblGrid>
              <a:tr h="446248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dirty="0"/>
                        <a:t>المجموع </a:t>
                      </a:r>
                      <a:endParaRPr lang="en-A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dirty="0"/>
                        <a:t>فكرة العرض </a:t>
                      </a:r>
                      <a:endParaRPr lang="en-A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dirty="0"/>
                        <a:t>المعلومات </a:t>
                      </a:r>
                      <a:endParaRPr lang="en-A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dirty="0"/>
                        <a:t>الأداء </a:t>
                      </a:r>
                      <a:endParaRPr lang="en-A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dirty="0"/>
                        <a:t>اللغة الصحيحة </a:t>
                      </a:r>
                      <a:endParaRPr lang="en-A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dirty="0"/>
                        <a:t>الصوت </a:t>
                      </a:r>
                      <a:endParaRPr lang="en-A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9232480"/>
                  </a:ext>
                </a:extLst>
              </a:tr>
              <a:tr h="832002">
                <a:tc>
                  <a:txBody>
                    <a:bodyPr/>
                    <a:lstStyle/>
                    <a:p>
                      <a:endParaRPr lang="en-A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endParaRPr lang="en-A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endParaRPr lang="en-A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1989364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29617725-9D42-6B41-86BE-AAB63E9598DF}"/>
              </a:ext>
            </a:extLst>
          </p:cNvPr>
          <p:cNvSpPr txBox="1"/>
          <p:nvPr/>
        </p:nvSpPr>
        <p:spPr>
          <a:xfrm>
            <a:off x="7243465" y="4171228"/>
            <a:ext cx="18854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algn="r" defTabSz="914400" rtl="1" eaLnBrk="1" latinLnBrk="0" hangingPunct="1"/>
            <a:r>
              <a:rPr lang="ar-SA" sz="2400" dirty="0"/>
              <a:t>تقييم المجموعات </a:t>
            </a:r>
            <a:endParaRPr lang="en-AE" sz="2400" dirty="0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AD89FFD-747F-9B4B-B451-AE0AD5BF21DB}"/>
              </a:ext>
            </a:extLst>
          </p:cNvPr>
          <p:cNvGrpSpPr/>
          <p:nvPr/>
        </p:nvGrpSpPr>
        <p:grpSpPr>
          <a:xfrm>
            <a:off x="-3814130" y="-2212364"/>
            <a:ext cx="4927204" cy="6820017"/>
            <a:chOff x="-2862958" y="-1945988"/>
            <a:chExt cx="4927204" cy="6820017"/>
          </a:xfrm>
        </p:grpSpPr>
        <p:sp>
          <p:nvSpPr>
            <p:cNvPr id="20" name="Trapezoid 19">
              <a:extLst>
                <a:ext uri="{FF2B5EF4-FFF2-40B4-BE49-F238E27FC236}">
                  <a16:creationId xmlns:a16="http://schemas.microsoft.com/office/drawing/2014/main" id="{6A231477-BC98-7C4A-BE97-E408059A64BF}"/>
                </a:ext>
              </a:extLst>
            </p:cNvPr>
            <p:cNvSpPr/>
            <p:nvPr/>
          </p:nvSpPr>
          <p:spPr>
            <a:xfrm rot="10800000">
              <a:off x="-1237094" y="-261258"/>
              <a:ext cx="3301340" cy="5135287"/>
            </a:xfrm>
            <a:prstGeom prst="trapezoid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1" eaLnBrk="1" latinLnBrk="0" hangingPunct="1"/>
              <a:endParaRPr lang="en-AE"/>
            </a:p>
          </p:txBody>
        </p:sp>
        <p:sp>
          <p:nvSpPr>
            <p:cNvPr id="21" name="Trapezoid 20">
              <a:extLst>
                <a:ext uri="{FF2B5EF4-FFF2-40B4-BE49-F238E27FC236}">
                  <a16:creationId xmlns:a16="http://schemas.microsoft.com/office/drawing/2014/main" id="{8936B12F-6592-1C48-A6D8-0A284BC6A6B0}"/>
                </a:ext>
              </a:extLst>
            </p:cNvPr>
            <p:cNvSpPr/>
            <p:nvPr/>
          </p:nvSpPr>
          <p:spPr>
            <a:xfrm rot="10800000">
              <a:off x="-1635897" y="-559744"/>
              <a:ext cx="3301340" cy="5135285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1" eaLnBrk="1" latinLnBrk="0" hangingPunct="1"/>
              <a:r>
                <a:rPr lang="ar-SA" dirty="0" err="1"/>
                <a:t>ڈڈ</a:t>
              </a:r>
              <a:endParaRPr lang="en-AE" dirty="0"/>
            </a:p>
          </p:txBody>
        </p:sp>
        <p:sp>
          <p:nvSpPr>
            <p:cNvPr id="22" name="Trapezoid 21">
              <a:extLst>
                <a:ext uri="{FF2B5EF4-FFF2-40B4-BE49-F238E27FC236}">
                  <a16:creationId xmlns:a16="http://schemas.microsoft.com/office/drawing/2014/main" id="{29FC8534-B4AF-354F-9D1C-7D1F3B3701BA}"/>
                </a:ext>
              </a:extLst>
            </p:cNvPr>
            <p:cNvSpPr/>
            <p:nvPr/>
          </p:nvSpPr>
          <p:spPr>
            <a:xfrm rot="10800000">
              <a:off x="-2030560" y="-858231"/>
              <a:ext cx="3301340" cy="5135284"/>
            </a:xfrm>
            <a:prstGeom prst="trapezoid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1" eaLnBrk="1" latinLnBrk="0" hangingPunct="1"/>
              <a:endParaRPr lang="en-AE"/>
            </a:p>
          </p:txBody>
        </p:sp>
        <p:sp>
          <p:nvSpPr>
            <p:cNvPr id="23" name="Trapezoid 22">
              <a:extLst>
                <a:ext uri="{FF2B5EF4-FFF2-40B4-BE49-F238E27FC236}">
                  <a16:creationId xmlns:a16="http://schemas.microsoft.com/office/drawing/2014/main" id="{F49AB167-2047-1D4A-B26B-48EF02CA37E5}"/>
                </a:ext>
              </a:extLst>
            </p:cNvPr>
            <p:cNvSpPr/>
            <p:nvPr/>
          </p:nvSpPr>
          <p:spPr>
            <a:xfrm rot="10800000">
              <a:off x="-2429364" y="-1321744"/>
              <a:ext cx="3301340" cy="5135282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1" eaLnBrk="1" latinLnBrk="0" hangingPunct="1"/>
              <a:r>
                <a:rPr lang="ar-SA" dirty="0" err="1"/>
                <a:t>ڈ</a:t>
              </a:r>
              <a:endParaRPr lang="en-AE" dirty="0"/>
            </a:p>
          </p:txBody>
        </p:sp>
        <p:sp>
          <p:nvSpPr>
            <p:cNvPr id="24" name="Trapezoid 23">
              <a:extLst>
                <a:ext uri="{FF2B5EF4-FFF2-40B4-BE49-F238E27FC236}">
                  <a16:creationId xmlns:a16="http://schemas.microsoft.com/office/drawing/2014/main" id="{DC9CE758-D883-AF4F-A559-58B2DDA6A1CD}"/>
                </a:ext>
              </a:extLst>
            </p:cNvPr>
            <p:cNvSpPr/>
            <p:nvPr/>
          </p:nvSpPr>
          <p:spPr>
            <a:xfrm rot="10800000">
              <a:off x="-2862958" y="-1945988"/>
              <a:ext cx="3301340" cy="5135281"/>
            </a:xfrm>
            <a:prstGeom prst="trapezoid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1" eaLnBrk="1" latinLnBrk="0" hangingPunct="1"/>
              <a:endParaRPr lang="en-AE"/>
            </a:p>
          </p:txBody>
        </p:sp>
      </p:grpSp>
    </p:spTree>
    <p:extLst>
      <p:ext uri="{BB962C8B-B14F-4D97-AF65-F5344CB8AC3E}">
        <p14:creationId xmlns:p14="http://schemas.microsoft.com/office/powerpoint/2010/main" val="575218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0DD75-2D4F-2340-ABD6-C0243026B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80461" y="2419440"/>
            <a:ext cx="3700462" cy="1001612"/>
          </a:xfrm>
        </p:spPr>
        <p:txBody>
          <a:bodyPr/>
          <a:lstStyle/>
          <a:p>
            <a: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/>
              <a:t>سلبيات و نقد  </a:t>
            </a:r>
            <a:endParaRPr lang="en-AE" dirty="0"/>
          </a:p>
        </p:txBody>
      </p:sp>
      <p:pic>
        <p:nvPicPr>
          <p:cNvPr id="4098" name="Picture 2" descr="هوية انظر الحشرات الفول السوداني صور قبعات الست اسود - espace-oppidum.com">
            <a:extLst>
              <a:ext uri="{FF2B5EF4-FFF2-40B4-BE49-F238E27FC236}">
                <a16:creationId xmlns:a16="http://schemas.microsoft.com/office/drawing/2014/main" id="{332FDEF5-D59E-1849-95D3-250A4A3E860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6465" t="28645" r="18032" b="33070"/>
          <a:stretch/>
        </p:blipFill>
        <p:spPr bwMode="auto">
          <a:xfrm>
            <a:off x="9897315" y="466852"/>
            <a:ext cx="2177829" cy="1982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07C230ED-7970-9E4C-B3FB-57A344CF59C7}"/>
              </a:ext>
            </a:extLst>
          </p:cNvPr>
          <p:cNvSpPr/>
          <p:nvPr/>
        </p:nvSpPr>
        <p:spPr>
          <a:xfrm>
            <a:off x="1609177" y="977269"/>
            <a:ext cx="7424495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ما الآثار السلبية المترتبة على اختلال الزمن في المجتمع 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E62328E-F801-2D40-8353-2B962DE361DA}"/>
              </a:ext>
            </a:extLst>
          </p:cNvPr>
          <p:cNvSpPr/>
          <p:nvPr/>
        </p:nvSpPr>
        <p:spPr>
          <a:xfrm>
            <a:off x="1735381" y="2296949"/>
            <a:ext cx="7424495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الآثار السلبية للاستخدام الخاطئ للشبكات المعلوماتية 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6AD94865-9EBE-504D-BED8-C886F5349FF9}"/>
              </a:ext>
            </a:extLst>
          </p:cNvPr>
          <p:cNvGrpSpPr/>
          <p:nvPr/>
        </p:nvGrpSpPr>
        <p:grpSpPr>
          <a:xfrm>
            <a:off x="2741952" y="-5072"/>
            <a:ext cx="9450048" cy="473241"/>
            <a:chOff x="2741952" y="-5072"/>
            <a:chExt cx="9450048" cy="473241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2FDD3D33-DA21-6A4E-BCBC-80B01CDED333}"/>
                </a:ext>
              </a:extLst>
            </p:cNvPr>
            <p:cNvGrpSpPr/>
            <p:nvPr/>
          </p:nvGrpSpPr>
          <p:grpSpPr>
            <a:xfrm>
              <a:off x="4813676" y="-5072"/>
              <a:ext cx="7378324" cy="473241"/>
              <a:chOff x="2601311" y="98777"/>
              <a:chExt cx="7378324" cy="473241"/>
            </a:xfrm>
          </p:grpSpPr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35A1444-95B7-D24F-88E9-4582BF46F3AE}"/>
                  </a:ext>
                </a:extLst>
              </p:cNvPr>
              <p:cNvSpPr txBox="1"/>
              <p:nvPr/>
            </p:nvSpPr>
            <p:spPr>
              <a:xfrm>
                <a:off x="7568096" y="100094"/>
                <a:ext cx="2411539" cy="471924"/>
              </a:xfrm>
              <a:prstGeom prst="rect">
                <a:avLst/>
              </a:prstGeom>
              <a:solidFill>
                <a:srgbClr val="FFC000"/>
              </a:solidFill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0800" tIns="50800" rIns="50800" bIns="50800" numCol="1" spcCol="38100" rtlCol="0" anchor="ctr">
                <a:spAutoFit/>
              </a:bodyPr>
              <a:lstStyle/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SA" sz="2400" b="0" i="0" u="none" strike="noStrike" cap="none" spc="0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rPr>
                  <a:t>الأسبوع : السابع</a:t>
                </a:r>
                <a:endParaRPr kumimoji="0" lang="en-AE" sz="24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endParaRPr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EFB5801-C595-DF47-812C-C2BA8E35D0FA}"/>
                  </a:ext>
                </a:extLst>
              </p:cNvPr>
              <p:cNvSpPr txBox="1"/>
              <p:nvPr/>
            </p:nvSpPr>
            <p:spPr>
              <a:xfrm>
                <a:off x="4585250" y="100094"/>
                <a:ext cx="3068931" cy="471924"/>
              </a:xfrm>
              <a:prstGeom prst="rect">
                <a:avLst/>
              </a:prstGeom>
              <a:solidFill>
                <a:srgbClr val="FFC000"/>
              </a:solidFill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0800" tIns="50800" rIns="50800" bIns="50800" numCol="1" spcCol="38100" rtlCol="0" anchor="ctr">
                <a:spAutoFit/>
              </a:bodyPr>
              <a:lstStyle/>
              <a:p>
                <a:pPr marL="0" marR="0" indent="0" algn="ctr" defTabSz="914400" rtl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SA" sz="2400" b="0" i="0" u="none" strike="noStrike" cap="none" spc="0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rPr>
                  <a:t>التاريخ : </a:t>
                </a:r>
                <a:r>
                  <a:rPr kumimoji="0" lang="en-US" sz="2400" b="0" i="0" u="none" strike="noStrike" cap="none" spc="0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rPr>
                  <a:t>10</a:t>
                </a:r>
                <a:r>
                  <a:rPr lang="en-US" sz="2400" dirty="0">
                    <a:solidFill>
                      <a:srgbClr val="000000"/>
                    </a:solidFill>
                    <a:sym typeface="Calibri"/>
                  </a:rPr>
                  <a:t>-10</a:t>
                </a:r>
                <a:r>
                  <a:rPr kumimoji="0" lang="en-US" sz="2400" b="0" i="0" u="none" strike="noStrike" cap="none" spc="0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rPr>
                  <a:t>/10/2021</a:t>
                </a:r>
                <a:endParaRPr kumimoji="0" lang="en-AE" sz="24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endParaRPr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C91422E-7132-524B-B212-571D77012521}"/>
                  </a:ext>
                </a:extLst>
              </p:cNvPr>
              <p:cNvSpPr txBox="1"/>
              <p:nvPr/>
            </p:nvSpPr>
            <p:spPr>
              <a:xfrm>
                <a:off x="2601311" y="98777"/>
                <a:ext cx="2133637" cy="471924"/>
              </a:xfrm>
              <a:prstGeom prst="rect">
                <a:avLst/>
              </a:prstGeom>
              <a:solidFill>
                <a:srgbClr val="FFC000"/>
              </a:solidFill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0800" tIns="50800" rIns="50800" bIns="50800" numCol="1" spcCol="38100" rtlCol="0" anchor="ctr">
                <a:spAutoFit/>
              </a:bodyPr>
              <a:lstStyle/>
              <a:p>
                <a:pPr marL="0" marR="0" indent="0" algn="ctr" defTabSz="914400" rtl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ar-SA" sz="2400" dirty="0"/>
                  <a:t>الصف الثامن </a:t>
                </a:r>
                <a:endParaRPr kumimoji="0" lang="en-AE" sz="24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endParaRPr>
              </a:p>
            </p:txBody>
          </p:sp>
        </p:grp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4C77E7E9-1E5E-E743-9B82-BBFEB8D03D02}"/>
                </a:ext>
              </a:extLst>
            </p:cNvPr>
            <p:cNvSpPr txBox="1"/>
            <p:nvPr/>
          </p:nvSpPr>
          <p:spPr>
            <a:xfrm>
              <a:off x="2741952" y="-3755"/>
              <a:ext cx="2133637" cy="471924"/>
            </a:xfrm>
            <a:prstGeom prst="rect">
              <a:avLst/>
            </a:prstGeom>
            <a:solidFill>
              <a:srgbClr val="FFC000"/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914400" rtl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ar-SA" sz="2400" dirty="0">
                  <a:solidFill>
                    <a:srgbClr val="000000"/>
                  </a:solidFill>
                  <a:sym typeface="Calibri"/>
                </a:rPr>
                <a:t>نعمة الأمن </a:t>
              </a:r>
              <a:endParaRPr kumimoji="0" lang="en-AE" sz="2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endParaRPr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857FDC34-9549-A141-BB1F-7A52DF0BBB8B}"/>
              </a:ext>
            </a:extLst>
          </p:cNvPr>
          <p:cNvSpPr/>
          <p:nvPr/>
        </p:nvSpPr>
        <p:spPr>
          <a:xfrm>
            <a:off x="8491536" y="657404"/>
            <a:ext cx="5421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1</a:t>
            </a:r>
            <a:endParaRPr lang="en-US" sz="54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5BFA381-0206-6C48-8AA3-F70684D90B09}"/>
              </a:ext>
            </a:extLst>
          </p:cNvPr>
          <p:cNvSpPr/>
          <p:nvPr/>
        </p:nvSpPr>
        <p:spPr>
          <a:xfrm>
            <a:off x="8479275" y="2001743"/>
            <a:ext cx="5421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2</a:t>
            </a:r>
            <a:endParaRPr lang="en-US" sz="54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graphicFrame>
        <p:nvGraphicFramePr>
          <p:cNvPr id="18" name="Table 18">
            <a:extLst>
              <a:ext uri="{FF2B5EF4-FFF2-40B4-BE49-F238E27FC236}">
                <a16:creationId xmlns:a16="http://schemas.microsoft.com/office/drawing/2014/main" id="{EBA074F4-E5B8-D84A-89AC-C7E16E0762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9414067"/>
              </p:ext>
            </p:extLst>
          </p:nvPr>
        </p:nvGraphicFramePr>
        <p:xfrm>
          <a:off x="800100" y="4725827"/>
          <a:ext cx="8359776" cy="127825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1393296">
                  <a:extLst>
                    <a:ext uri="{9D8B030D-6E8A-4147-A177-3AD203B41FA5}">
                      <a16:colId xmlns:a16="http://schemas.microsoft.com/office/drawing/2014/main" val="3908653910"/>
                    </a:ext>
                  </a:extLst>
                </a:gridCol>
                <a:gridCol w="1393296">
                  <a:extLst>
                    <a:ext uri="{9D8B030D-6E8A-4147-A177-3AD203B41FA5}">
                      <a16:colId xmlns:a16="http://schemas.microsoft.com/office/drawing/2014/main" val="2930768729"/>
                    </a:ext>
                  </a:extLst>
                </a:gridCol>
                <a:gridCol w="1393296">
                  <a:extLst>
                    <a:ext uri="{9D8B030D-6E8A-4147-A177-3AD203B41FA5}">
                      <a16:colId xmlns:a16="http://schemas.microsoft.com/office/drawing/2014/main" val="4232956679"/>
                    </a:ext>
                  </a:extLst>
                </a:gridCol>
                <a:gridCol w="1393296">
                  <a:extLst>
                    <a:ext uri="{9D8B030D-6E8A-4147-A177-3AD203B41FA5}">
                      <a16:colId xmlns:a16="http://schemas.microsoft.com/office/drawing/2014/main" val="3159413780"/>
                    </a:ext>
                  </a:extLst>
                </a:gridCol>
                <a:gridCol w="1393296">
                  <a:extLst>
                    <a:ext uri="{9D8B030D-6E8A-4147-A177-3AD203B41FA5}">
                      <a16:colId xmlns:a16="http://schemas.microsoft.com/office/drawing/2014/main" val="3795938972"/>
                    </a:ext>
                  </a:extLst>
                </a:gridCol>
                <a:gridCol w="1393296">
                  <a:extLst>
                    <a:ext uri="{9D8B030D-6E8A-4147-A177-3AD203B41FA5}">
                      <a16:colId xmlns:a16="http://schemas.microsoft.com/office/drawing/2014/main" val="182948423"/>
                    </a:ext>
                  </a:extLst>
                </a:gridCol>
              </a:tblGrid>
              <a:tr h="446248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dirty="0"/>
                        <a:t>المجموع </a:t>
                      </a:r>
                      <a:endParaRPr lang="en-A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dirty="0"/>
                        <a:t>فكرة العرض </a:t>
                      </a:r>
                      <a:endParaRPr lang="en-A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dirty="0"/>
                        <a:t>المعلومات </a:t>
                      </a:r>
                      <a:endParaRPr lang="en-A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dirty="0"/>
                        <a:t>الأداء </a:t>
                      </a:r>
                      <a:endParaRPr lang="en-A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dirty="0"/>
                        <a:t>اللغة الصحيحة </a:t>
                      </a:r>
                      <a:endParaRPr lang="en-A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dirty="0"/>
                        <a:t>الصوت </a:t>
                      </a:r>
                      <a:endParaRPr lang="en-A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9232480"/>
                  </a:ext>
                </a:extLst>
              </a:tr>
              <a:tr h="832002">
                <a:tc>
                  <a:txBody>
                    <a:bodyPr/>
                    <a:lstStyle/>
                    <a:p>
                      <a:endParaRPr lang="en-A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endParaRPr lang="en-A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endParaRPr lang="en-A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1989364"/>
                  </a:ext>
                </a:extLst>
              </a:tr>
            </a:tbl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7AB8B1BD-2773-B944-96E5-CDC526BFC1CF}"/>
              </a:ext>
            </a:extLst>
          </p:cNvPr>
          <p:cNvSpPr txBox="1"/>
          <p:nvPr/>
        </p:nvSpPr>
        <p:spPr>
          <a:xfrm>
            <a:off x="7243465" y="4171228"/>
            <a:ext cx="18854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algn="r" defTabSz="914400" rtl="1" eaLnBrk="1" latinLnBrk="0" hangingPunct="1"/>
            <a:r>
              <a:rPr lang="ar-SA" sz="2400" dirty="0"/>
              <a:t>تقييم المجموعات </a:t>
            </a:r>
            <a:endParaRPr lang="en-AE" sz="2400" dirty="0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823A651-FBA0-6141-B011-C2A3D81A20D9}"/>
              </a:ext>
            </a:extLst>
          </p:cNvPr>
          <p:cNvGrpSpPr/>
          <p:nvPr/>
        </p:nvGrpSpPr>
        <p:grpSpPr>
          <a:xfrm>
            <a:off x="-2640883" y="-2189525"/>
            <a:ext cx="4927204" cy="6820017"/>
            <a:chOff x="-2862958" y="-1945988"/>
            <a:chExt cx="4927204" cy="6820017"/>
          </a:xfrm>
        </p:grpSpPr>
        <p:sp>
          <p:nvSpPr>
            <p:cNvPr id="21" name="Trapezoid 20">
              <a:extLst>
                <a:ext uri="{FF2B5EF4-FFF2-40B4-BE49-F238E27FC236}">
                  <a16:creationId xmlns:a16="http://schemas.microsoft.com/office/drawing/2014/main" id="{43192359-043A-5B45-925A-319161175A6E}"/>
                </a:ext>
              </a:extLst>
            </p:cNvPr>
            <p:cNvSpPr/>
            <p:nvPr/>
          </p:nvSpPr>
          <p:spPr>
            <a:xfrm rot="10800000">
              <a:off x="-1237094" y="-261258"/>
              <a:ext cx="3301340" cy="5135287"/>
            </a:xfrm>
            <a:prstGeom prst="trapezoid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1" eaLnBrk="1" latinLnBrk="0" hangingPunct="1"/>
              <a:endParaRPr lang="en-AE"/>
            </a:p>
          </p:txBody>
        </p:sp>
        <p:sp>
          <p:nvSpPr>
            <p:cNvPr id="22" name="Trapezoid 21">
              <a:extLst>
                <a:ext uri="{FF2B5EF4-FFF2-40B4-BE49-F238E27FC236}">
                  <a16:creationId xmlns:a16="http://schemas.microsoft.com/office/drawing/2014/main" id="{6E810D96-A480-544B-A502-E247625F2B46}"/>
                </a:ext>
              </a:extLst>
            </p:cNvPr>
            <p:cNvSpPr/>
            <p:nvPr/>
          </p:nvSpPr>
          <p:spPr>
            <a:xfrm rot="10800000">
              <a:off x="-1635897" y="-559744"/>
              <a:ext cx="3301340" cy="5135285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1" eaLnBrk="1" latinLnBrk="0" hangingPunct="1"/>
              <a:r>
                <a:rPr lang="ar-SA" dirty="0" err="1"/>
                <a:t>ڈڈ</a:t>
              </a:r>
              <a:endParaRPr lang="en-AE" dirty="0"/>
            </a:p>
          </p:txBody>
        </p:sp>
        <p:sp>
          <p:nvSpPr>
            <p:cNvPr id="23" name="Trapezoid 22">
              <a:extLst>
                <a:ext uri="{FF2B5EF4-FFF2-40B4-BE49-F238E27FC236}">
                  <a16:creationId xmlns:a16="http://schemas.microsoft.com/office/drawing/2014/main" id="{9C458096-2778-5D45-97DA-FAF0170E9C62}"/>
                </a:ext>
              </a:extLst>
            </p:cNvPr>
            <p:cNvSpPr/>
            <p:nvPr/>
          </p:nvSpPr>
          <p:spPr>
            <a:xfrm rot="10800000">
              <a:off x="-2030560" y="-858231"/>
              <a:ext cx="3301340" cy="5135284"/>
            </a:xfrm>
            <a:prstGeom prst="trapezoid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1" eaLnBrk="1" latinLnBrk="0" hangingPunct="1"/>
              <a:endParaRPr lang="en-AE"/>
            </a:p>
          </p:txBody>
        </p:sp>
        <p:sp>
          <p:nvSpPr>
            <p:cNvPr id="24" name="Trapezoid 23">
              <a:extLst>
                <a:ext uri="{FF2B5EF4-FFF2-40B4-BE49-F238E27FC236}">
                  <a16:creationId xmlns:a16="http://schemas.microsoft.com/office/drawing/2014/main" id="{A0A8AE09-CF55-1D4F-961F-4FED79E84603}"/>
                </a:ext>
              </a:extLst>
            </p:cNvPr>
            <p:cNvSpPr/>
            <p:nvPr/>
          </p:nvSpPr>
          <p:spPr>
            <a:xfrm rot="10800000">
              <a:off x="-2429364" y="-1321744"/>
              <a:ext cx="3301340" cy="5135282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1" eaLnBrk="1" latinLnBrk="0" hangingPunct="1"/>
              <a:r>
                <a:rPr lang="ar-SA" dirty="0" err="1"/>
                <a:t>ڈ</a:t>
              </a:r>
              <a:endParaRPr lang="en-AE" dirty="0"/>
            </a:p>
          </p:txBody>
        </p:sp>
        <p:sp>
          <p:nvSpPr>
            <p:cNvPr id="25" name="Trapezoid 24">
              <a:extLst>
                <a:ext uri="{FF2B5EF4-FFF2-40B4-BE49-F238E27FC236}">
                  <a16:creationId xmlns:a16="http://schemas.microsoft.com/office/drawing/2014/main" id="{09A43411-FCBD-0A48-A19E-982C5989AB7B}"/>
                </a:ext>
              </a:extLst>
            </p:cNvPr>
            <p:cNvSpPr/>
            <p:nvPr/>
          </p:nvSpPr>
          <p:spPr>
            <a:xfrm rot="10800000">
              <a:off x="-2862958" y="-1945988"/>
              <a:ext cx="3301340" cy="5135281"/>
            </a:xfrm>
            <a:prstGeom prst="trapezoid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1" eaLnBrk="1" latinLnBrk="0" hangingPunct="1"/>
              <a:endParaRPr lang="en-AE"/>
            </a:p>
          </p:txBody>
        </p:sp>
      </p:grpSp>
    </p:spTree>
    <p:extLst>
      <p:ext uri="{BB962C8B-B14F-4D97-AF65-F5344CB8AC3E}">
        <p14:creationId xmlns:p14="http://schemas.microsoft.com/office/powerpoint/2010/main" val="1169343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0DD75-2D4F-2340-ABD6-C0243026B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06342" y="2484814"/>
            <a:ext cx="3700462" cy="1001612"/>
          </a:xfrm>
        </p:spPr>
        <p:txBody>
          <a:bodyPr/>
          <a:lstStyle/>
          <a:p>
            <a: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/>
              <a:t>مشاعر و أحاسيس </a:t>
            </a:r>
            <a:endParaRPr lang="en-AE" dirty="0"/>
          </a:p>
        </p:txBody>
      </p:sp>
      <p:pic>
        <p:nvPicPr>
          <p:cNvPr id="4" name="Picture 4" descr="هوية انظر الحشرات الفول السوداني صور قبعات الست اسود - espace-oppidum.com">
            <a:extLst>
              <a:ext uri="{FF2B5EF4-FFF2-40B4-BE49-F238E27FC236}">
                <a16:creationId xmlns:a16="http://schemas.microsoft.com/office/drawing/2014/main" id="{E9BDCAB9-C9A6-4C48-82F6-95C2039EC49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2463" b="66926" l="18187" r="46465">
                        <a14:foregroundMark x1="44672" y1="58252" x2="46311" y2="5097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652" t="28155" r="50000" b="28766"/>
          <a:stretch/>
        </p:blipFill>
        <p:spPr bwMode="auto">
          <a:xfrm>
            <a:off x="9421610" y="453100"/>
            <a:ext cx="2366962" cy="2435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B58FAD3-6561-3E47-9403-A6D74E83B877}"/>
              </a:ext>
            </a:extLst>
          </p:cNvPr>
          <p:cNvSpPr/>
          <p:nvPr/>
        </p:nvSpPr>
        <p:spPr>
          <a:xfrm>
            <a:off x="1185281" y="1536887"/>
            <a:ext cx="758092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أعبر عن دوري في تحقيق الأمن و الاستقرار </a:t>
            </a:r>
            <a:endParaRPr lang="en-US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58FD94B7-873D-EE41-8D58-33E877296F4C}"/>
              </a:ext>
            </a:extLst>
          </p:cNvPr>
          <p:cNvGrpSpPr/>
          <p:nvPr/>
        </p:nvGrpSpPr>
        <p:grpSpPr>
          <a:xfrm>
            <a:off x="2741952" y="-5072"/>
            <a:ext cx="9450048" cy="473241"/>
            <a:chOff x="2741952" y="-5072"/>
            <a:chExt cx="9450048" cy="473241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AC8964ED-4AC9-524A-9510-415F5311EB3A}"/>
                </a:ext>
              </a:extLst>
            </p:cNvPr>
            <p:cNvGrpSpPr/>
            <p:nvPr/>
          </p:nvGrpSpPr>
          <p:grpSpPr>
            <a:xfrm>
              <a:off x="4813676" y="-5072"/>
              <a:ext cx="7378324" cy="473241"/>
              <a:chOff x="2601311" y="98777"/>
              <a:chExt cx="7378324" cy="473241"/>
            </a:xfrm>
          </p:grpSpPr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1BDB4E2-9A80-9C4E-BD6F-DCC006CE3D71}"/>
                  </a:ext>
                </a:extLst>
              </p:cNvPr>
              <p:cNvSpPr txBox="1"/>
              <p:nvPr/>
            </p:nvSpPr>
            <p:spPr>
              <a:xfrm>
                <a:off x="7568096" y="100094"/>
                <a:ext cx="2411539" cy="471924"/>
              </a:xfrm>
              <a:prstGeom prst="rect">
                <a:avLst/>
              </a:prstGeom>
              <a:solidFill>
                <a:srgbClr val="FFC000"/>
              </a:solidFill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0800" tIns="50800" rIns="50800" bIns="50800" numCol="1" spcCol="38100" rtlCol="0" anchor="ctr">
                <a:spAutoFit/>
              </a:bodyPr>
              <a:lstStyle/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SA" sz="2400" b="0" i="0" u="none" strike="noStrike" cap="none" spc="0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rPr>
                  <a:t>الأسبوع : السابع</a:t>
                </a:r>
                <a:endParaRPr kumimoji="0" lang="en-AE" sz="24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endParaRP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3733953-4704-A74D-A2C5-542944721398}"/>
                  </a:ext>
                </a:extLst>
              </p:cNvPr>
              <p:cNvSpPr txBox="1"/>
              <p:nvPr/>
            </p:nvSpPr>
            <p:spPr>
              <a:xfrm>
                <a:off x="4585250" y="100094"/>
                <a:ext cx="3068931" cy="471924"/>
              </a:xfrm>
              <a:prstGeom prst="rect">
                <a:avLst/>
              </a:prstGeom>
              <a:solidFill>
                <a:srgbClr val="FFC000"/>
              </a:solidFill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0800" tIns="50800" rIns="50800" bIns="50800" numCol="1" spcCol="38100" rtlCol="0" anchor="ctr">
                <a:spAutoFit/>
              </a:bodyPr>
              <a:lstStyle/>
              <a:p>
                <a:pPr marL="0" marR="0" indent="0" algn="ctr" defTabSz="914400" rtl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SA" sz="2400" b="0" i="0" u="none" strike="noStrike" cap="none" spc="0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rPr>
                  <a:t>التاريخ : </a:t>
                </a:r>
                <a:r>
                  <a:rPr kumimoji="0" lang="en-US" sz="2400" b="0" i="0" u="none" strike="noStrike" cap="none" spc="0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rPr>
                  <a:t>10</a:t>
                </a:r>
                <a:r>
                  <a:rPr lang="en-US" sz="2400" dirty="0">
                    <a:solidFill>
                      <a:srgbClr val="000000"/>
                    </a:solidFill>
                    <a:sym typeface="Calibri"/>
                  </a:rPr>
                  <a:t>-10</a:t>
                </a:r>
                <a:r>
                  <a:rPr kumimoji="0" lang="en-US" sz="2400" b="0" i="0" u="none" strike="noStrike" cap="none" spc="0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rPr>
                  <a:t>/10/2021</a:t>
                </a:r>
                <a:endParaRPr kumimoji="0" lang="en-AE" sz="24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endParaRP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D9F9E30-1382-1A48-8B7F-E9982310E25B}"/>
                  </a:ext>
                </a:extLst>
              </p:cNvPr>
              <p:cNvSpPr txBox="1"/>
              <p:nvPr/>
            </p:nvSpPr>
            <p:spPr>
              <a:xfrm>
                <a:off x="2601311" y="98777"/>
                <a:ext cx="2133637" cy="471924"/>
              </a:xfrm>
              <a:prstGeom prst="rect">
                <a:avLst/>
              </a:prstGeom>
              <a:solidFill>
                <a:srgbClr val="FFC000"/>
              </a:solidFill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0800" tIns="50800" rIns="50800" bIns="50800" numCol="1" spcCol="38100" rtlCol="0" anchor="ctr">
                <a:spAutoFit/>
              </a:bodyPr>
              <a:lstStyle/>
              <a:p>
                <a:pPr marL="0" marR="0" indent="0" algn="ctr" defTabSz="914400" rtl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ar-SA" sz="2400" dirty="0"/>
                  <a:t>الصف الثامن </a:t>
                </a:r>
                <a:endParaRPr kumimoji="0" lang="en-AE" sz="24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endParaRPr>
              </a:p>
            </p:txBody>
          </p:sp>
        </p:grp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37BAB04E-0810-3A40-BB0E-929ECD048F30}"/>
                </a:ext>
              </a:extLst>
            </p:cNvPr>
            <p:cNvSpPr txBox="1"/>
            <p:nvPr/>
          </p:nvSpPr>
          <p:spPr>
            <a:xfrm>
              <a:off x="2741952" y="-3755"/>
              <a:ext cx="2133637" cy="471924"/>
            </a:xfrm>
            <a:prstGeom prst="rect">
              <a:avLst/>
            </a:prstGeom>
            <a:solidFill>
              <a:srgbClr val="FFC000"/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914400" rtl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ar-SA" sz="2400" dirty="0">
                  <a:solidFill>
                    <a:srgbClr val="000000"/>
                  </a:solidFill>
                  <a:sym typeface="Calibri"/>
                </a:rPr>
                <a:t>نعمة الأمن </a:t>
              </a:r>
              <a:endParaRPr kumimoji="0" lang="en-AE" sz="2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endParaRPr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1F712B63-853F-5F4B-B1C8-534CA7B4AA82}"/>
              </a:ext>
            </a:extLst>
          </p:cNvPr>
          <p:cNvSpPr/>
          <p:nvPr/>
        </p:nvSpPr>
        <p:spPr>
          <a:xfrm>
            <a:off x="8627383" y="1338347"/>
            <a:ext cx="5421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1</a:t>
            </a:r>
            <a:endParaRPr lang="en-US" sz="54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graphicFrame>
        <p:nvGraphicFramePr>
          <p:cNvPr id="13" name="Table 18">
            <a:extLst>
              <a:ext uri="{FF2B5EF4-FFF2-40B4-BE49-F238E27FC236}">
                <a16:creationId xmlns:a16="http://schemas.microsoft.com/office/drawing/2014/main" id="{50D98150-50E4-F04E-B4FB-67A3D5F611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9414067"/>
              </p:ext>
            </p:extLst>
          </p:nvPr>
        </p:nvGraphicFramePr>
        <p:xfrm>
          <a:off x="800100" y="4725827"/>
          <a:ext cx="8359776" cy="127825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1393296">
                  <a:extLst>
                    <a:ext uri="{9D8B030D-6E8A-4147-A177-3AD203B41FA5}">
                      <a16:colId xmlns:a16="http://schemas.microsoft.com/office/drawing/2014/main" val="3908653910"/>
                    </a:ext>
                  </a:extLst>
                </a:gridCol>
                <a:gridCol w="1393296">
                  <a:extLst>
                    <a:ext uri="{9D8B030D-6E8A-4147-A177-3AD203B41FA5}">
                      <a16:colId xmlns:a16="http://schemas.microsoft.com/office/drawing/2014/main" val="2930768729"/>
                    </a:ext>
                  </a:extLst>
                </a:gridCol>
                <a:gridCol w="1393296">
                  <a:extLst>
                    <a:ext uri="{9D8B030D-6E8A-4147-A177-3AD203B41FA5}">
                      <a16:colId xmlns:a16="http://schemas.microsoft.com/office/drawing/2014/main" val="4232956679"/>
                    </a:ext>
                  </a:extLst>
                </a:gridCol>
                <a:gridCol w="1393296">
                  <a:extLst>
                    <a:ext uri="{9D8B030D-6E8A-4147-A177-3AD203B41FA5}">
                      <a16:colId xmlns:a16="http://schemas.microsoft.com/office/drawing/2014/main" val="3159413780"/>
                    </a:ext>
                  </a:extLst>
                </a:gridCol>
                <a:gridCol w="1393296">
                  <a:extLst>
                    <a:ext uri="{9D8B030D-6E8A-4147-A177-3AD203B41FA5}">
                      <a16:colId xmlns:a16="http://schemas.microsoft.com/office/drawing/2014/main" val="3795938972"/>
                    </a:ext>
                  </a:extLst>
                </a:gridCol>
                <a:gridCol w="1393296">
                  <a:extLst>
                    <a:ext uri="{9D8B030D-6E8A-4147-A177-3AD203B41FA5}">
                      <a16:colId xmlns:a16="http://schemas.microsoft.com/office/drawing/2014/main" val="182948423"/>
                    </a:ext>
                  </a:extLst>
                </a:gridCol>
              </a:tblGrid>
              <a:tr h="446248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dirty="0"/>
                        <a:t>المجموع </a:t>
                      </a:r>
                      <a:endParaRPr lang="en-A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dirty="0"/>
                        <a:t>فكرة العرض </a:t>
                      </a:r>
                      <a:endParaRPr lang="en-A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dirty="0"/>
                        <a:t>المعلومات </a:t>
                      </a:r>
                      <a:endParaRPr lang="en-A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dirty="0"/>
                        <a:t>الأداء </a:t>
                      </a:r>
                      <a:endParaRPr lang="en-A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dirty="0"/>
                        <a:t>اللغة الصحيحة </a:t>
                      </a:r>
                      <a:endParaRPr lang="en-A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dirty="0"/>
                        <a:t>الصوت </a:t>
                      </a:r>
                      <a:endParaRPr lang="en-A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9232480"/>
                  </a:ext>
                </a:extLst>
              </a:tr>
              <a:tr h="832002">
                <a:tc>
                  <a:txBody>
                    <a:bodyPr/>
                    <a:lstStyle/>
                    <a:p>
                      <a:endParaRPr lang="en-A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endParaRPr lang="en-A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endParaRPr lang="en-A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1989364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9F360CA1-07CC-844B-A5E3-FD2B309F2789}"/>
              </a:ext>
            </a:extLst>
          </p:cNvPr>
          <p:cNvSpPr txBox="1"/>
          <p:nvPr/>
        </p:nvSpPr>
        <p:spPr>
          <a:xfrm>
            <a:off x="7243465" y="4171228"/>
            <a:ext cx="18854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algn="r" defTabSz="914400" rtl="1" eaLnBrk="1" latinLnBrk="0" hangingPunct="1"/>
            <a:r>
              <a:rPr lang="ar-SA" sz="2400" dirty="0"/>
              <a:t>تقييم المجموعات </a:t>
            </a:r>
            <a:endParaRPr lang="en-AE" sz="2400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11828A85-7A87-D14F-8732-22621E14D821}"/>
              </a:ext>
            </a:extLst>
          </p:cNvPr>
          <p:cNvGrpSpPr/>
          <p:nvPr/>
        </p:nvGrpSpPr>
        <p:grpSpPr>
          <a:xfrm>
            <a:off x="-3032761" y="-2556086"/>
            <a:ext cx="4927204" cy="6820017"/>
            <a:chOff x="-2862958" y="-1945988"/>
            <a:chExt cx="4927204" cy="6820017"/>
          </a:xfrm>
        </p:grpSpPr>
        <p:sp>
          <p:nvSpPr>
            <p:cNvPr id="16" name="Trapezoid 15">
              <a:extLst>
                <a:ext uri="{FF2B5EF4-FFF2-40B4-BE49-F238E27FC236}">
                  <a16:creationId xmlns:a16="http://schemas.microsoft.com/office/drawing/2014/main" id="{93D9F54F-0CDE-6040-A841-317995220865}"/>
                </a:ext>
              </a:extLst>
            </p:cNvPr>
            <p:cNvSpPr/>
            <p:nvPr/>
          </p:nvSpPr>
          <p:spPr>
            <a:xfrm rot="10800000">
              <a:off x="-1237094" y="-261258"/>
              <a:ext cx="3301340" cy="5135287"/>
            </a:xfrm>
            <a:prstGeom prst="trapezoid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1" eaLnBrk="1" latinLnBrk="0" hangingPunct="1"/>
              <a:endParaRPr lang="en-AE"/>
            </a:p>
          </p:txBody>
        </p:sp>
        <p:sp>
          <p:nvSpPr>
            <p:cNvPr id="17" name="Trapezoid 16">
              <a:extLst>
                <a:ext uri="{FF2B5EF4-FFF2-40B4-BE49-F238E27FC236}">
                  <a16:creationId xmlns:a16="http://schemas.microsoft.com/office/drawing/2014/main" id="{E9FBF51F-279F-1A4F-974D-AD7A8B8A924D}"/>
                </a:ext>
              </a:extLst>
            </p:cNvPr>
            <p:cNvSpPr/>
            <p:nvPr/>
          </p:nvSpPr>
          <p:spPr>
            <a:xfrm rot="10800000">
              <a:off x="-1635897" y="-559744"/>
              <a:ext cx="3301340" cy="5135285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1" eaLnBrk="1" latinLnBrk="0" hangingPunct="1"/>
              <a:r>
                <a:rPr lang="ar-SA" dirty="0" err="1"/>
                <a:t>ڈڈ</a:t>
              </a:r>
              <a:endParaRPr lang="en-AE" dirty="0"/>
            </a:p>
          </p:txBody>
        </p:sp>
        <p:sp>
          <p:nvSpPr>
            <p:cNvPr id="18" name="Trapezoid 17">
              <a:extLst>
                <a:ext uri="{FF2B5EF4-FFF2-40B4-BE49-F238E27FC236}">
                  <a16:creationId xmlns:a16="http://schemas.microsoft.com/office/drawing/2014/main" id="{3D9686BC-8BD1-0D4D-BE08-6DC0AFA57E94}"/>
                </a:ext>
              </a:extLst>
            </p:cNvPr>
            <p:cNvSpPr/>
            <p:nvPr/>
          </p:nvSpPr>
          <p:spPr>
            <a:xfrm rot="10800000">
              <a:off x="-2030560" y="-858231"/>
              <a:ext cx="3301340" cy="5135284"/>
            </a:xfrm>
            <a:prstGeom prst="trapezoid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1" eaLnBrk="1" latinLnBrk="0" hangingPunct="1"/>
              <a:endParaRPr lang="en-AE"/>
            </a:p>
          </p:txBody>
        </p:sp>
        <p:sp>
          <p:nvSpPr>
            <p:cNvPr id="19" name="Trapezoid 18">
              <a:extLst>
                <a:ext uri="{FF2B5EF4-FFF2-40B4-BE49-F238E27FC236}">
                  <a16:creationId xmlns:a16="http://schemas.microsoft.com/office/drawing/2014/main" id="{7A089EEA-E9B7-3F48-A212-1F1F55DA53E7}"/>
                </a:ext>
              </a:extLst>
            </p:cNvPr>
            <p:cNvSpPr/>
            <p:nvPr/>
          </p:nvSpPr>
          <p:spPr>
            <a:xfrm rot="10800000">
              <a:off x="-2429364" y="-1321744"/>
              <a:ext cx="3301340" cy="5135282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1" eaLnBrk="1" latinLnBrk="0" hangingPunct="1"/>
              <a:r>
                <a:rPr lang="ar-SA" dirty="0" err="1"/>
                <a:t>ڈ</a:t>
              </a:r>
              <a:endParaRPr lang="en-AE" dirty="0"/>
            </a:p>
          </p:txBody>
        </p:sp>
        <p:sp>
          <p:nvSpPr>
            <p:cNvPr id="20" name="Trapezoid 19">
              <a:extLst>
                <a:ext uri="{FF2B5EF4-FFF2-40B4-BE49-F238E27FC236}">
                  <a16:creationId xmlns:a16="http://schemas.microsoft.com/office/drawing/2014/main" id="{4A31C9B4-9915-C341-80DA-593FEA2CC14C}"/>
                </a:ext>
              </a:extLst>
            </p:cNvPr>
            <p:cNvSpPr/>
            <p:nvPr/>
          </p:nvSpPr>
          <p:spPr>
            <a:xfrm rot="10800000">
              <a:off x="-2862958" y="-1945988"/>
              <a:ext cx="3301340" cy="5135281"/>
            </a:xfrm>
            <a:prstGeom prst="trapezoid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1" eaLnBrk="1" latinLnBrk="0" hangingPunct="1"/>
              <a:endParaRPr lang="en-AE"/>
            </a:p>
          </p:txBody>
        </p:sp>
      </p:grpSp>
    </p:spTree>
    <p:extLst>
      <p:ext uri="{BB962C8B-B14F-4D97-AF65-F5344CB8AC3E}">
        <p14:creationId xmlns:p14="http://schemas.microsoft.com/office/powerpoint/2010/main" val="2496168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0DD75-2D4F-2340-ABD6-C0243026B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0279" y="2096192"/>
            <a:ext cx="3700462" cy="1001612"/>
          </a:xfrm>
        </p:spPr>
        <p:txBody>
          <a:bodyPr/>
          <a:lstStyle/>
          <a:p>
            <a: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/>
              <a:t>الإبداع و الابتكار </a:t>
            </a:r>
            <a:endParaRPr lang="en-AE" dirty="0"/>
          </a:p>
        </p:txBody>
      </p:sp>
      <p:pic>
        <p:nvPicPr>
          <p:cNvPr id="6146" name="Picture 2" descr="هوية انظر الحشرات الفول السوداني صور قبعات الست اسود - espace-oppidum.com">
            <a:extLst>
              <a:ext uri="{FF2B5EF4-FFF2-40B4-BE49-F238E27FC236}">
                <a16:creationId xmlns:a16="http://schemas.microsoft.com/office/drawing/2014/main" id="{471542DA-2D16-AA46-875A-BEFBC34D653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09" b="98058" l="9426" r="89344">
                        <a14:foregroundMark x1="72951" y1="70874" x2="57377" y2="72330"/>
                        <a14:foregroundMark x1="57377" y1="72330" x2="54508" y2="91262"/>
                        <a14:foregroundMark x1="54508" y1="91262" x2="70902" y2="92233"/>
                        <a14:foregroundMark x1="70902" y1="92233" x2="73361" y2="71359"/>
                        <a14:foregroundMark x1="73361" y1="71359" x2="73361" y2="70874"/>
                        <a14:foregroundMark x1="63115" y1="98058" x2="66803" y2="9466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3238" t="64745" b="-4611"/>
          <a:stretch/>
        </p:blipFill>
        <p:spPr bwMode="auto">
          <a:xfrm>
            <a:off x="9234322" y="561103"/>
            <a:ext cx="3132377" cy="1857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C4F31AA6-E2C6-BC49-80A3-D7872C7B27C0}"/>
              </a:ext>
            </a:extLst>
          </p:cNvPr>
          <p:cNvSpPr/>
          <p:nvPr/>
        </p:nvSpPr>
        <p:spPr>
          <a:xfrm>
            <a:off x="1101428" y="853463"/>
            <a:ext cx="7424495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صممي معرضاً مصوراً ( افتراضي ) أو فيديو تعبرين من خلاله عن دور المواطن في المحافظة على أمن الوطن .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0BFAB10-2F9C-E144-A96B-FE731470EFF8}"/>
              </a:ext>
            </a:extLst>
          </p:cNvPr>
          <p:cNvSpPr/>
          <p:nvPr/>
        </p:nvSpPr>
        <p:spPr>
          <a:xfrm>
            <a:off x="1267740" y="3005088"/>
            <a:ext cx="7424495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اكتبي قصيدة شعرية أو أنشودة من تأليفك في حب الإمارات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BADFD15-B738-954B-990A-D1EFD34C70C6}"/>
              </a:ext>
            </a:extLst>
          </p:cNvPr>
          <p:cNvGrpSpPr/>
          <p:nvPr/>
        </p:nvGrpSpPr>
        <p:grpSpPr>
          <a:xfrm>
            <a:off x="2741952" y="-5072"/>
            <a:ext cx="9450048" cy="473241"/>
            <a:chOff x="2741952" y="-5072"/>
            <a:chExt cx="9450048" cy="473241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7653552D-6221-B34F-B526-1F241F98A9AA}"/>
                </a:ext>
              </a:extLst>
            </p:cNvPr>
            <p:cNvGrpSpPr/>
            <p:nvPr/>
          </p:nvGrpSpPr>
          <p:grpSpPr>
            <a:xfrm>
              <a:off x="4813676" y="-5072"/>
              <a:ext cx="7378324" cy="473241"/>
              <a:chOff x="2601311" y="98777"/>
              <a:chExt cx="7378324" cy="473241"/>
            </a:xfrm>
          </p:grpSpPr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C68B3C4-1EAB-9347-937C-DB0E08EBADA2}"/>
                  </a:ext>
                </a:extLst>
              </p:cNvPr>
              <p:cNvSpPr txBox="1"/>
              <p:nvPr/>
            </p:nvSpPr>
            <p:spPr>
              <a:xfrm>
                <a:off x="7568096" y="100094"/>
                <a:ext cx="2411539" cy="471924"/>
              </a:xfrm>
              <a:prstGeom prst="rect">
                <a:avLst/>
              </a:prstGeom>
              <a:solidFill>
                <a:srgbClr val="FFC000"/>
              </a:solidFill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0800" tIns="50800" rIns="50800" bIns="50800" numCol="1" spcCol="38100" rtlCol="0" anchor="ctr">
                <a:spAutoFit/>
              </a:bodyPr>
              <a:lstStyle/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SA" sz="2400" b="0" i="0" u="none" strike="noStrike" cap="none" spc="0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rPr>
                  <a:t>الأسبوع : السابع</a:t>
                </a:r>
                <a:endParaRPr kumimoji="0" lang="en-AE" sz="24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endParaRP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7C96AE0-7E75-BD4C-B041-3BCEFA8D4480}"/>
                  </a:ext>
                </a:extLst>
              </p:cNvPr>
              <p:cNvSpPr txBox="1"/>
              <p:nvPr/>
            </p:nvSpPr>
            <p:spPr>
              <a:xfrm>
                <a:off x="4585250" y="100094"/>
                <a:ext cx="3068931" cy="471924"/>
              </a:xfrm>
              <a:prstGeom prst="rect">
                <a:avLst/>
              </a:prstGeom>
              <a:solidFill>
                <a:srgbClr val="FFC000"/>
              </a:solidFill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0800" tIns="50800" rIns="50800" bIns="50800" numCol="1" spcCol="38100" rtlCol="0" anchor="ctr">
                <a:spAutoFit/>
              </a:bodyPr>
              <a:lstStyle/>
              <a:p>
                <a:pPr marL="0" marR="0" indent="0" algn="ctr" defTabSz="914400" rtl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SA" sz="2400" b="0" i="0" u="none" strike="noStrike" cap="none" spc="0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rPr>
                  <a:t>التاريخ : </a:t>
                </a:r>
                <a:r>
                  <a:rPr kumimoji="0" lang="en-US" sz="2400" b="0" i="0" u="none" strike="noStrike" cap="none" spc="0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rPr>
                  <a:t>10</a:t>
                </a:r>
                <a:r>
                  <a:rPr lang="en-US" sz="2400" dirty="0">
                    <a:solidFill>
                      <a:srgbClr val="000000"/>
                    </a:solidFill>
                    <a:sym typeface="Calibri"/>
                  </a:rPr>
                  <a:t>-10</a:t>
                </a:r>
                <a:r>
                  <a:rPr kumimoji="0" lang="en-US" sz="2400" b="0" i="0" u="none" strike="noStrike" cap="none" spc="0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rPr>
                  <a:t>/10/2021</a:t>
                </a:r>
                <a:endParaRPr kumimoji="0" lang="en-AE" sz="24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endParaRPr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546FC63-C60E-6946-AB58-9C82A5126158}"/>
                  </a:ext>
                </a:extLst>
              </p:cNvPr>
              <p:cNvSpPr txBox="1"/>
              <p:nvPr/>
            </p:nvSpPr>
            <p:spPr>
              <a:xfrm>
                <a:off x="2601311" y="98777"/>
                <a:ext cx="2133637" cy="471924"/>
              </a:xfrm>
              <a:prstGeom prst="rect">
                <a:avLst/>
              </a:prstGeom>
              <a:solidFill>
                <a:srgbClr val="FFC000"/>
              </a:solidFill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0800" tIns="50800" rIns="50800" bIns="50800" numCol="1" spcCol="38100" rtlCol="0" anchor="ctr">
                <a:spAutoFit/>
              </a:bodyPr>
              <a:lstStyle/>
              <a:p>
                <a:pPr marL="0" marR="0" indent="0" algn="ctr" defTabSz="914400" rtl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ar-SA" sz="2400" dirty="0"/>
                  <a:t>الصف الثامن </a:t>
                </a:r>
                <a:endParaRPr kumimoji="0" lang="en-AE" sz="24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endParaRPr>
              </a:p>
            </p:txBody>
          </p:sp>
        </p:grp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1CCC7B81-D10A-E045-B5F8-F37D63316109}"/>
                </a:ext>
              </a:extLst>
            </p:cNvPr>
            <p:cNvSpPr txBox="1"/>
            <p:nvPr/>
          </p:nvSpPr>
          <p:spPr>
            <a:xfrm>
              <a:off x="2741952" y="-3755"/>
              <a:ext cx="2133637" cy="471924"/>
            </a:xfrm>
            <a:prstGeom prst="rect">
              <a:avLst/>
            </a:prstGeom>
            <a:solidFill>
              <a:srgbClr val="FFC000"/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914400" rtl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ar-SA" sz="2400" dirty="0">
                  <a:solidFill>
                    <a:srgbClr val="000000"/>
                  </a:solidFill>
                  <a:sym typeface="Calibri"/>
                </a:rPr>
                <a:t>نعمة الأمن </a:t>
              </a:r>
              <a:endParaRPr kumimoji="0" lang="en-AE" sz="2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endParaRPr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8CDDD75B-A6D0-494E-9EAE-2372A1C26BA5}"/>
              </a:ext>
            </a:extLst>
          </p:cNvPr>
          <p:cNvSpPr/>
          <p:nvPr/>
        </p:nvSpPr>
        <p:spPr>
          <a:xfrm>
            <a:off x="8337986" y="561103"/>
            <a:ext cx="5421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1</a:t>
            </a:r>
            <a:endParaRPr lang="en-US" sz="54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5272DDA-0793-1142-A7BF-96FC27B63754}"/>
              </a:ext>
            </a:extLst>
          </p:cNvPr>
          <p:cNvSpPr/>
          <p:nvPr/>
        </p:nvSpPr>
        <p:spPr>
          <a:xfrm>
            <a:off x="8332080" y="2686772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2</a:t>
            </a:r>
            <a:endParaRPr lang="en-US" sz="54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graphicFrame>
        <p:nvGraphicFramePr>
          <p:cNvPr id="15" name="Table 18">
            <a:extLst>
              <a:ext uri="{FF2B5EF4-FFF2-40B4-BE49-F238E27FC236}">
                <a16:creationId xmlns:a16="http://schemas.microsoft.com/office/drawing/2014/main" id="{5A7FBE00-D3AF-454F-BB84-8BBCC64709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9414067"/>
              </p:ext>
            </p:extLst>
          </p:nvPr>
        </p:nvGraphicFramePr>
        <p:xfrm>
          <a:off x="800100" y="4725827"/>
          <a:ext cx="8359776" cy="127825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1393296">
                  <a:extLst>
                    <a:ext uri="{9D8B030D-6E8A-4147-A177-3AD203B41FA5}">
                      <a16:colId xmlns:a16="http://schemas.microsoft.com/office/drawing/2014/main" val="3908653910"/>
                    </a:ext>
                  </a:extLst>
                </a:gridCol>
                <a:gridCol w="1393296">
                  <a:extLst>
                    <a:ext uri="{9D8B030D-6E8A-4147-A177-3AD203B41FA5}">
                      <a16:colId xmlns:a16="http://schemas.microsoft.com/office/drawing/2014/main" val="2930768729"/>
                    </a:ext>
                  </a:extLst>
                </a:gridCol>
                <a:gridCol w="1393296">
                  <a:extLst>
                    <a:ext uri="{9D8B030D-6E8A-4147-A177-3AD203B41FA5}">
                      <a16:colId xmlns:a16="http://schemas.microsoft.com/office/drawing/2014/main" val="4232956679"/>
                    </a:ext>
                  </a:extLst>
                </a:gridCol>
                <a:gridCol w="1393296">
                  <a:extLst>
                    <a:ext uri="{9D8B030D-6E8A-4147-A177-3AD203B41FA5}">
                      <a16:colId xmlns:a16="http://schemas.microsoft.com/office/drawing/2014/main" val="3159413780"/>
                    </a:ext>
                  </a:extLst>
                </a:gridCol>
                <a:gridCol w="1393296">
                  <a:extLst>
                    <a:ext uri="{9D8B030D-6E8A-4147-A177-3AD203B41FA5}">
                      <a16:colId xmlns:a16="http://schemas.microsoft.com/office/drawing/2014/main" val="3795938972"/>
                    </a:ext>
                  </a:extLst>
                </a:gridCol>
                <a:gridCol w="1393296">
                  <a:extLst>
                    <a:ext uri="{9D8B030D-6E8A-4147-A177-3AD203B41FA5}">
                      <a16:colId xmlns:a16="http://schemas.microsoft.com/office/drawing/2014/main" val="182948423"/>
                    </a:ext>
                  </a:extLst>
                </a:gridCol>
              </a:tblGrid>
              <a:tr h="446248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dirty="0"/>
                        <a:t>المجموع </a:t>
                      </a:r>
                      <a:endParaRPr lang="en-A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dirty="0"/>
                        <a:t>فكرة العرض </a:t>
                      </a:r>
                      <a:endParaRPr lang="en-A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dirty="0"/>
                        <a:t>المعلومات </a:t>
                      </a:r>
                      <a:endParaRPr lang="en-A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dirty="0"/>
                        <a:t>الأداء </a:t>
                      </a:r>
                      <a:endParaRPr lang="en-A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dirty="0"/>
                        <a:t>اللغة الصحيحة </a:t>
                      </a:r>
                      <a:endParaRPr lang="en-A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dirty="0"/>
                        <a:t>الصوت </a:t>
                      </a:r>
                      <a:endParaRPr lang="en-A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9232480"/>
                  </a:ext>
                </a:extLst>
              </a:tr>
              <a:tr h="832002">
                <a:tc>
                  <a:txBody>
                    <a:bodyPr/>
                    <a:lstStyle/>
                    <a:p>
                      <a:endParaRPr lang="en-A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endParaRPr lang="en-A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endParaRPr lang="en-A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1989364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F6E98BA5-93BF-AA41-B7DC-0045339EA1B3}"/>
              </a:ext>
            </a:extLst>
          </p:cNvPr>
          <p:cNvSpPr txBox="1"/>
          <p:nvPr/>
        </p:nvSpPr>
        <p:spPr>
          <a:xfrm>
            <a:off x="7243465" y="4171228"/>
            <a:ext cx="18854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algn="r" defTabSz="914400" rtl="1" eaLnBrk="1" latinLnBrk="0" hangingPunct="1"/>
            <a:r>
              <a:rPr lang="ar-SA" sz="2400" dirty="0"/>
              <a:t>تقييم المجموعات </a:t>
            </a:r>
            <a:endParaRPr lang="en-AE" sz="2400" dirty="0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C186A13-6D25-924F-BA8F-33DBEC41B796}"/>
              </a:ext>
            </a:extLst>
          </p:cNvPr>
          <p:cNvGrpSpPr/>
          <p:nvPr/>
        </p:nvGrpSpPr>
        <p:grpSpPr>
          <a:xfrm>
            <a:off x="-3538143" y="-2477755"/>
            <a:ext cx="4927204" cy="6820017"/>
            <a:chOff x="-2862958" y="-1945988"/>
            <a:chExt cx="4927204" cy="6820017"/>
          </a:xfrm>
        </p:grpSpPr>
        <p:sp>
          <p:nvSpPr>
            <p:cNvPr id="18" name="Trapezoid 17">
              <a:extLst>
                <a:ext uri="{FF2B5EF4-FFF2-40B4-BE49-F238E27FC236}">
                  <a16:creationId xmlns:a16="http://schemas.microsoft.com/office/drawing/2014/main" id="{E118A7A6-3E4C-634D-BF5F-797A6A82F429}"/>
                </a:ext>
              </a:extLst>
            </p:cNvPr>
            <p:cNvSpPr/>
            <p:nvPr/>
          </p:nvSpPr>
          <p:spPr>
            <a:xfrm rot="10800000">
              <a:off x="-1237094" y="-261258"/>
              <a:ext cx="3301340" cy="5135287"/>
            </a:xfrm>
            <a:prstGeom prst="trapezoid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1" eaLnBrk="1" latinLnBrk="0" hangingPunct="1"/>
              <a:endParaRPr lang="en-AE"/>
            </a:p>
          </p:txBody>
        </p:sp>
        <p:sp>
          <p:nvSpPr>
            <p:cNvPr id="19" name="Trapezoid 18">
              <a:extLst>
                <a:ext uri="{FF2B5EF4-FFF2-40B4-BE49-F238E27FC236}">
                  <a16:creationId xmlns:a16="http://schemas.microsoft.com/office/drawing/2014/main" id="{4284A2B1-6FB1-E144-A823-11F520343E82}"/>
                </a:ext>
              </a:extLst>
            </p:cNvPr>
            <p:cNvSpPr/>
            <p:nvPr/>
          </p:nvSpPr>
          <p:spPr>
            <a:xfrm rot="10800000">
              <a:off x="-1635897" y="-559744"/>
              <a:ext cx="3301340" cy="5135285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1" eaLnBrk="1" latinLnBrk="0" hangingPunct="1"/>
              <a:r>
                <a:rPr lang="ar-SA" dirty="0" err="1"/>
                <a:t>ڈڈ</a:t>
              </a:r>
              <a:endParaRPr lang="en-AE" dirty="0"/>
            </a:p>
          </p:txBody>
        </p:sp>
        <p:sp>
          <p:nvSpPr>
            <p:cNvPr id="20" name="Trapezoid 19">
              <a:extLst>
                <a:ext uri="{FF2B5EF4-FFF2-40B4-BE49-F238E27FC236}">
                  <a16:creationId xmlns:a16="http://schemas.microsoft.com/office/drawing/2014/main" id="{25A7C4A7-B865-024A-BBBA-EC686C342592}"/>
                </a:ext>
              </a:extLst>
            </p:cNvPr>
            <p:cNvSpPr/>
            <p:nvPr/>
          </p:nvSpPr>
          <p:spPr>
            <a:xfrm rot="10800000">
              <a:off x="-2030560" y="-858231"/>
              <a:ext cx="3301340" cy="5135284"/>
            </a:xfrm>
            <a:prstGeom prst="trapezoid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1" eaLnBrk="1" latinLnBrk="0" hangingPunct="1"/>
              <a:endParaRPr lang="en-AE"/>
            </a:p>
          </p:txBody>
        </p:sp>
        <p:sp>
          <p:nvSpPr>
            <p:cNvPr id="21" name="Trapezoid 20">
              <a:extLst>
                <a:ext uri="{FF2B5EF4-FFF2-40B4-BE49-F238E27FC236}">
                  <a16:creationId xmlns:a16="http://schemas.microsoft.com/office/drawing/2014/main" id="{CF854D99-350D-D448-809A-91553BB8B0CC}"/>
                </a:ext>
              </a:extLst>
            </p:cNvPr>
            <p:cNvSpPr/>
            <p:nvPr/>
          </p:nvSpPr>
          <p:spPr>
            <a:xfrm rot="10800000">
              <a:off x="-2429364" y="-1321744"/>
              <a:ext cx="3301340" cy="5135282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1" eaLnBrk="1" latinLnBrk="0" hangingPunct="1"/>
              <a:r>
                <a:rPr lang="ar-SA" dirty="0" err="1"/>
                <a:t>ڈ</a:t>
              </a:r>
              <a:endParaRPr lang="en-AE" dirty="0"/>
            </a:p>
          </p:txBody>
        </p:sp>
        <p:sp>
          <p:nvSpPr>
            <p:cNvPr id="22" name="Trapezoid 21">
              <a:extLst>
                <a:ext uri="{FF2B5EF4-FFF2-40B4-BE49-F238E27FC236}">
                  <a16:creationId xmlns:a16="http://schemas.microsoft.com/office/drawing/2014/main" id="{8ACDDBD4-2B2D-E746-9F6E-4CB37812E55F}"/>
                </a:ext>
              </a:extLst>
            </p:cNvPr>
            <p:cNvSpPr/>
            <p:nvPr/>
          </p:nvSpPr>
          <p:spPr>
            <a:xfrm rot="10800000">
              <a:off x="-2862958" y="-1945988"/>
              <a:ext cx="3301340" cy="5135281"/>
            </a:xfrm>
            <a:prstGeom prst="trapezoid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1" eaLnBrk="1" latinLnBrk="0" hangingPunct="1"/>
              <a:endParaRPr lang="en-AE"/>
            </a:p>
          </p:txBody>
        </p:sp>
      </p:grpSp>
    </p:spTree>
    <p:extLst>
      <p:ext uri="{BB962C8B-B14F-4D97-AF65-F5344CB8AC3E}">
        <p14:creationId xmlns:p14="http://schemas.microsoft.com/office/powerpoint/2010/main" val="2187440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0DD75-2D4F-2340-ABD6-C0243026B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86701" y="2590198"/>
            <a:ext cx="4486274" cy="1001612"/>
          </a:xfrm>
        </p:spPr>
        <p:txBody>
          <a:bodyPr>
            <a:normAutofit fontScale="90000"/>
          </a:bodyPr>
          <a:lstStyle/>
          <a:p>
            <a: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/>
              <a:t>يوجه بقية القبعات ، يتخذ القرار، يصوغ الأسئلة </a:t>
            </a:r>
            <a:endParaRPr lang="en-AE" dirty="0"/>
          </a:p>
        </p:txBody>
      </p:sp>
      <p:pic>
        <p:nvPicPr>
          <p:cNvPr id="7170" name="Picture 2" descr="هوية انظر الحشرات الفول السوداني صور قبعات الست اسود - espace-oppidum.com">
            <a:extLst>
              <a:ext uri="{FF2B5EF4-FFF2-40B4-BE49-F238E27FC236}">
                <a16:creationId xmlns:a16="http://schemas.microsoft.com/office/drawing/2014/main" id="{39A6CA37-634A-CC47-BB89-C8516AFC0D3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1" b="89806" l="9836" r="89754">
                        <a14:foregroundMark x1="38115" y1="1456" x2="22951" y2="2427"/>
                        <a14:foregroundMark x1="22951" y1="2427" x2="22131" y2="20874"/>
                        <a14:foregroundMark x1="22131" y1="20874" x2="38525" y2="24757"/>
                        <a14:foregroundMark x1="38525" y1="24757" x2="40984" y2="4854"/>
                        <a14:foregroundMark x1="40984" y1="4854" x2="38525" y2="97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5113" r="50000" b="61715"/>
          <a:stretch/>
        </p:blipFill>
        <p:spPr bwMode="auto">
          <a:xfrm>
            <a:off x="9284681" y="594911"/>
            <a:ext cx="2445113" cy="2265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D86815F5-58BD-4F41-B126-54E0E21C70CB}"/>
              </a:ext>
            </a:extLst>
          </p:cNvPr>
          <p:cNvGrpSpPr/>
          <p:nvPr/>
        </p:nvGrpSpPr>
        <p:grpSpPr>
          <a:xfrm>
            <a:off x="2741952" y="-5072"/>
            <a:ext cx="9450048" cy="473241"/>
            <a:chOff x="2741952" y="-5072"/>
            <a:chExt cx="9450048" cy="473241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B5774E41-0693-CB4C-8A95-877DCEC2481E}"/>
                </a:ext>
              </a:extLst>
            </p:cNvPr>
            <p:cNvGrpSpPr/>
            <p:nvPr/>
          </p:nvGrpSpPr>
          <p:grpSpPr>
            <a:xfrm>
              <a:off x="4813676" y="-5072"/>
              <a:ext cx="7378324" cy="473241"/>
              <a:chOff x="2601311" y="98777"/>
              <a:chExt cx="7378324" cy="473241"/>
            </a:xfrm>
          </p:grpSpPr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4D93B12-C777-5A49-B919-22B12EA052A9}"/>
                  </a:ext>
                </a:extLst>
              </p:cNvPr>
              <p:cNvSpPr txBox="1"/>
              <p:nvPr/>
            </p:nvSpPr>
            <p:spPr>
              <a:xfrm>
                <a:off x="7568096" y="100094"/>
                <a:ext cx="2411539" cy="471924"/>
              </a:xfrm>
              <a:prstGeom prst="rect">
                <a:avLst/>
              </a:prstGeom>
              <a:solidFill>
                <a:srgbClr val="FFC000"/>
              </a:solidFill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0800" tIns="50800" rIns="50800" bIns="50800" numCol="1" spcCol="38100" rtlCol="0" anchor="ctr">
                <a:spAutoFit/>
              </a:bodyPr>
              <a:lstStyle/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SA" sz="2400" b="0" i="0" u="none" strike="noStrike" cap="none" spc="0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rPr>
                  <a:t>الأسبوع : السابع</a:t>
                </a:r>
                <a:endParaRPr kumimoji="0" lang="en-AE" sz="24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endParaRPr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4ED134F-60E3-3B4C-A053-0D98A196CCE1}"/>
                  </a:ext>
                </a:extLst>
              </p:cNvPr>
              <p:cNvSpPr txBox="1"/>
              <p:nvPr/>
            </p:nvSpPr>
            <p:spPr>
              <a:xfrm>
                <a:off x="4585250" y="100094"/>
                <a:ext cx="3068931" cy="471924"/>
              </a:xfrm>
              <a:prstGeom prst="rect">
                <a:avLst/>
              </a:prstGeom>
              <a:solidFill>
                <a:srgbClr val="FFC000"/>
              </a:solidFill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0800" tIns="50800" rIns="50800" bIns="50800" numCol="1" spcCol="38100" rtlCol="0" anchor="ctr">
                <a:spAutoFit/>
              </a:bodyPr>
              <a:lstStyle/>
              <a:p>
                <a:pPr marL="0" marR="0" indent="0" algn="ctr" defTabSz="914400" rtl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SA" sz="2400" b="0" i="0" u="none" strike="noStrike" cap="none" spc="0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rPr>
                  <a:t>التاريخ : </a:t>
                </a:r>
                <a:r>
                  <a:rPr kumimoji="0" lang="en-US" sz="2400" b="0" i="0" u="none" strike="noStrike" cap="none" spc="0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rPr>
                  <a:t>10</a:t>
                </a:r>
                <a:r>
                  <a:rPr lang="en-US" sz="2400" dirty="0">
                    <a:solidFill>
                      <a:srgbClr val="000000"/>
                    </a:solidFill>
                    <a:sym typeface="Calibri"/>
                  </a:rPr>
                  <a:t>-10</a:t>
                </a:r>
                <a:r>
                  <a:rPr kumimoji="0" lang="en-US" sz="2400" b="0" i="0" u="none" strike="noStrike" cap="none" spc="0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rPr>
                  <a:t>/10/2021</a:t>
                </a:r>
                <a:endParaRPr kumimoji="0" lang="en-AE" sz="24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endParaRP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5CA0234-508A-874B-ADEA-80D119894B75}"/>
                  </a:ext>
                </a:extLst>
              </p:cNvPr>
              <p:cNvSpPr txBox="1"/>
              <p:nvPr/>
            </p:nvSpPr>
            <p:spPr>
              <a:xfrm>
                <a:off x="2601311" y="98777"/>
                <a:ext cx="2133637" cy="471924"/>
              </a:xfrm>
              <a:prstGeom prst="rect">
                <a:avLst/>
              </a:prstGeom>
              <a:solidFill>
                <a:srgbClr val="FFC000"/>
              </a:solidFill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0800" tIns="50800" rIns="50800" bIns="50800" numCol="1" spcCol="38100" rtlCol="0" anchor="ctr">
                <a:spAutoFit/>
              </a:bodyPr>
              <a:lstStyle/>
              <a:p>
                <a:pPr marL="0" marR="0" indent="0" algn="ctr" defTabSz="914400" rtl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ar-SA" sz="2400" dirty="0"/>
                  <a:t>الصف الثامن </a:t>
                </a:r>
                <a:endParaRPr kumimoji="0" lang="en-AE" sz="24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endParaRPr>
              </a:p>
            </p:txBody>
          </p:sp>
        </p:grp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F2A0A6EE-9A2A-154B-A235-847A3AD79DBD}"/>
                </a:ext>
              </a:extLst>
            </p:cNvPr>
            <p:cNvSpPr txBox="1"/>
            <p:nvPr/>
          </p:nvSpPr>
          <p:spPr>
            <a:xfrm>
              <a:off x="2741952" y="-3755"/>
              <a:ext cx="2133637" cy="471924"/>
            </a:xfrm>
            <a:prstGeom prst="rect">
              <a:avLst/>
            </a:prstGeom>
            <a:solidFill>
              <a:srgbClr val="FFC000"/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914400" rtl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ar-SA" sz="2400" dirty="0">
                  <a:solidFill>
                    <a:srgbClr val="000000"/>
                  </a:solidFill>
                  <a:sym typeface="Calibri"/>
                </a:rPr>
                <a:t>نعمة الأمن </a:t>
              </a:r>
              <a:endParaRPr kumimoji="0" lang="en-AE" sz="2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endParaRP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DEA90F38-9845-FD44-8DED-01EAB49B8578}"/>
              </a:ext>
            </a:extLst>
          </p:cNvPr>
          <p:cNvSpPr txBox="1"/>
          <p:nvPr/>
        </p:nvSpPr>
        <p:spPr>
          <a:xfrm>
            <a:off x="5786438" y="220027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algn="r" defTabSz="914400" rtl="1" eaLnBrk="1" latinLnBrk="0" hangingPunct="1"/>
            <a:endParaRPr lang="en-AE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A1477D3-98B4-A447-99C5-F7900F203A4E}"/>
              </a:ext>
            </a:extLst>
          </p:cNvPr>
          <p:cNvSpPr/>
          <p:nvPr/>
        </p:nvSpPr>
        <p:spPr>
          <a:xfrm>
            <a:off x="914642" y="956459"/>
            <a:ext cx="7424495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إدارة الحوار و الحصة </a:t>
            </a:r>
            <a:r>
              <a:rPr lang="ar-SA" sz="28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الدرسية</a:t>
            </a:r>
            <a:r>
              <a:rPr lang="ar-SA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، وصياغة الأسئلة و توجيهها على بقية القبعات ( المجموعات )  .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63BFD76-1408-FF47-A388-B55079582B79}"/>
              </a:ext>
            </a:extLst>
          </p:cNvPr>
          <p:cNvSpPr/>
          <p:nvPr/>
        </p:nvSpPr>
        <p:spPr>
          <a:xfrm>
            <a:off x="7937223" y="622950"/>
            <a:ext cx="5421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1</a:t>
            </a:r>
            <a:endParaRPr lang="en-US" sz="54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graphicFrame>
        <p:nvGraphicFramePr>
          <p:cNvPr id="14" name="Table 18">
            <a:extLst>
              <a:ext uri="{FF2B5EF4-FFF2-40B4-BE49-F238E27FC236}">
                <a16:creationId xmlns:a16="http://schemas.microsoft.com/office/drawing/2014/main" id="{FE74D2D4-9CEE-5145-BA45-B06E78BF43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9414067"/>
              </p:ext>
            </p:extLst>
          </p:nvPr>
        </p:nvGraphicFramePr>
        <p:xfrm>
          <a:off x="800100" y="4725827"/>
          <a:ext cx="8359776" cy="127825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1393296">
                  <a:extLst>
                    <a:ext uri="{9D8B030D-6E8A-4147-A177-3AD203B41FA5}">
                      <a16:colId xmlns:a16="http://schemas.microsoft.com/office/drawing/2014/main" val="3908653910"/>
                    </a:ext>
                  </a:extLst>
                </a:gridCol>
                <a:gridCol w="1393296">
                  <a:extLst>
                    <a:ext uri="{9D8B030D-6E8A-4147-A177-3AD203B41FA5}">
                      <a16:colId xmlns:a16="http://schemas.microsoft.com/office/drawing/2014/main" val="2930768729"/>
                    </a:ext>
                  </a:extLst>
                </a:gridCol>
                <a:gridCol w="1393296">
                  <a:extLst>
                    <a:ext uri="{9D8B030D-6E8A-4147-A177-3AD203B41FA5}">
                      <a16:colId xmlns:a16="http://schemas.microsoft.com/office/drawing/2014/main" val="4232956679"/>
                    </a:ext>
                  </a:extLst>
                </a:gridCol>
                <a:gridCol w="1393296">
                  <a:extLst>
                    <a:ext uri="{9D8B030D-6E8A-4147-A177-3AD203B41FA5}">
                      <a16:colId xmlns:a16="http://schemas.microsoft.com/office/drawing/2014/main" val="3159413780"/>
                    </a:ext>
                  </a:extLst>
                </a:gridCol>
                <a:gridCol w="1393296">
                  <a:extLst>
                    <a:ext uri="{9D8B030D-6E8A-4147-A177-3AD203B41FA5}">
                      <a16:colId xmlns:a16="http://schemas.microsoft.com/office/drawing/2014/main" val="3795938972"/>
                    </a:ext>
                  </a:extLst>
                </a:gridCol>
                <a:gridCol w="1393296">
                  <a:extLst>
                    <a:ext uri="{9D8B030D-6E8A-4147-A177-3AD203B41FA5}">
                      <a16:colId xmlns:a16="http://schemas.microsoft.com/office/drawing/2014/main" val="182948423"/>
                    </a:ext>
                  </a:extLst>
                </a:gridCol>
              </a:tblGrid>
              <a:tr h="446248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dirty="0"/>
                        <a:t>المجموع </a:t>
                      </a:r>
                      <a:endParaRPr lang="en-A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dirty="0"/>
                        <a:t>فكرة العرض </a:t>
                      </a:r>
                      <a:endParaRPr lang="en-A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dirty="0"/>
                        <a:t>المعلومات </a:t>
                      </a:r>
                      <a:endParaRPr lang="en-A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dirty="0"/>
                        <a:t>الأداء </a:t>
                      </a:r>
                      <a:endParaRPr lang="en-A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dirty="0"/>
                        <a:t>اللغة الصحيحة </a:t>
                      </a:r>
                      <a:endParaRPr lang="en-A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dirty="0"/>
                        <a:t>الصوت </a:t>
                      </a:r>
                      <a:endParaRPr lang="en-A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9232480"/>
                  </a:ext>
                </a:extLst>
              </a:tr>
              <a:tr h="832002">
                <a:tc>
                  <a:txBody>
                    <a:bodyPr/>
                    <a:lstStyle/>
                    <a:p>
                      <a:endParaRPr lang="en-A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endParaRPr lang="en-A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endParaRPr lang="en-A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1989364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67F78CE6-A97B-D44B-A340-54187BE8D4CC}"/>
              </a:ext>
            </a:extLst>
          </p:cNvPr>
          <p:cNvSpPr txBox="1"/>
          <p:nvPr/>
        </p:nvSpPr>
        <p:spPr>
          <a:xfrm>
            <a:off x="7243465" y="4171228"/>
            <a:ext cx="18854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algn="r" defTabSz="914400" rtl="1" eaLnBrk="1" latinLnBrk="0" hangingPunct="1"/>
            <a:r>
              <a:rPr lang="ar-SA" sz="2400" dirty="0"/>
              <a:t>تقييم المجموعات </a:t>
            </a:r>
            <a:endParaRPr lang="en-AE" sz="2400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EFA0C362-6280-7149-B60C-23AA2EAE79BE}"/>
              </a:ext>
            </a:extLst>
          </p:cNvPr>
          <p:cNvGrpSpPr/>
          <p:nvPr/>
        </p:nvGrpSpPr>
        <p:grpSpPr>
          <a:xfrm>
            <a:off x="-3538143" y="-2140657"/>
            <a:ext cx="4927204" cy="6820017"/>
            <a:chOff x="-2862958" y="-1945988"/>
            <a:chExt cx="4927204" cy="6820017"/>
          </a:xfrm>
        </p:grpSpPr>
        <p:sp>
          <p:nvSpPr>
            <p:cNvPr id="17" name="Trapezoid 16">
              <a:extLst>
                <a:ext uri="{FF2B5EF4-FFF2-40B4-BE49-F238E27FC236}">
                  <a16:creationId xmlns:a16="http://schemas.microsoft.com/office/drawing/2014/main" id="{B13D6CF7-D7FD-6549-8319-21095A6BFF81}"/>
                </a:ext>
              </a:extLst>
            </p:cNvPr>
            <p:cNvSpPr/>
            <p:nvPr/>
          </p:nvSpPr>
          <p:spPr>
            <a:xfrm rot="10800000">
              <a:off x="-1237094" y="-261258"/>
              <a:ext cx="3301340" cy="5135287"/>
            </a:xfrm>
            <a:prstGeom prst="trapezoid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1" eaLnBrk="1" latinLnBrk="0" hangingPunct="1"/>
              <a:endParaRPr lang="en-AE"/>
            </a:p>
          </p:txBody>
        </p:sp>
        <p:sp>
          <p:nvSpPr>
            <p:cNvPr id="18" name="Trapezoid 17">
              <a:extLst>
                <a:ext uri="{FF2B5EF4-FFF2-40B4-BE49-F238E27FC236}">
                  <a16:creationId xmlns:a16="http://schemas.microsoft.com/office/drawing/2014/main" id="{96545E36-A66E-CE4C-8429-31688353F1B1}"/>
                </a:ext>
              </a:extLst>
            </p:cNvPr>
            <p:cNvSpPr/>
            <p:nvPr/>
          </p:nvSpPr>
          <p:spPr>
            <a:xfrm rot="10800000">
              <a:off x="-1635897" y="-559744"/>
              <a:ext cx="3301340" cy="5135285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1" eaLnBrk="1" latinLnBrk="0" hangingPunct="1"/>
              <a:r>
                <a:rPr lang="ar-SA" dirty="0" err="1"/>
                <a:t>ڈڈ</a:t>
              </a:r>
              <a:endParaRPr lang="en-AE" dirty="0"/>
            </a:p>
          </p:txBody>
        </p:sp>
        <p:sp>
          <p:nvSpPr>
            <p:cNvPr id="19" name="Trapezoid 18">
              <a:extLst>
                <a:ext uri="{FF2B5EF4-FFF2-40B4-BE49-F238E27FC236}">
                  <a16:creationId xmlns:a16="http://schemas.microsoft.com/office/drawing/2014/main" id="{D91C1CE2-A7B2-BA47-AF85-C1708158744E}"/>
                </a:ext>
              </a:extLst>
            </p:cNvPr>
            <p:cNvSpPr/>
            <p:nvPr/>
          </p:nvSpPr>
          <p:spPr>
            <a:xfrm rot="10800000">
              <a:off x="-2030560" y="-858231"/>
              <a:ext cx="3301340" cy="5135284"/>
            </a:xfrm>
            <a:prstGeom prst="trapezoid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1" eaLnBrk="1" latinLnBrk="0" hangingPunct="1"/>
              <a:endParaRPr lang="en-AE"/>
            </a:p>
          </p:txBody>
        </p:sp>
        <p:sp>
          <p:nvSpPr>
            <p:cNvPr id="20" name="Trapezoid 19">
              <a:extLst>
                <a:ext uri="{FF2B5EF4-FFF2-40B4-BE49-F238E27FC236}">
                  <a16:creationId xmlns:a16="http://schemas.microsoft.com/office/drawing/2014/main" id="{B00DB571-94CE-0340-805D-D8D09A8A1E3D}"/>
                </a:ext>
              </a:extLst>
            </p:cNvPr>
            <p:cNvSpPr/>
            <p:nvPr/>
          </p:nvSpPr>
          <p:spPr>
            <a:xfrm rot="10800000">
              <a:off x="-2429364" y="-1321744"/>
              <a:ext cx="3301340" cy="5135282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1" eaLnBrk="1" latinLnBrk="0" hangingPunct="1"/>
              <a:r>
                <a:rPr lang="ar-SA" dirty="0" err="1"/>
                <a:t>ڈ</a:t>
              </a:r>
              <a:endParaRPr lang="en-AE" dirty="0"/>
            </a:p>
          </p:txBody>
        </p:sp>
        <p:sp>
          <p:nvSpPr>
            <p:cNvPr id="21" name="Trapezoid 20">
              <a:extLst>
                <a:ext uri="{FF2B5EF4-FFF2-40B4-BE49-F238E27FC236}">
                  <a16:creationId xmlns:a16="http://schemas.microsoft.com/office/drawing/2014/main" id="{9119C5C3-EEE1-444A-A8F1-9EE22FC9B770}"/>
                </a:ext>
              </a:extLst>
            </p:cNvPr>
            <p:cNvSpPr/>
            <p:nvPr/>
          </p:nvSpPr>
          <p:spPr>
            <a:xfrm rot="10800000">
              <a:off x="-2862958" y="-1945988"/>
              <a:ext cx="3301340" cy="5135281"/>
            </a:xfrm>
            <a:prstGeom prst="trapezoid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1" eaLnBrk="1" latinLnBrk="0" hangingPunct="1"/>
              <a:endParaRPr lang="en-AE"/>
            </a:p>
          </p:txBody>
        </p:sp>
      </p:grpSp>
    </p:spTree>
    <p:extLst>
      <p:ext uri="{BB962C8B-B14F-4D97-AF65-F5344CB8AC3E}">
        <p14:creationId xmlns:p14="http://schemas.microsoft.com/office/powerpoint/2010/main" val="310337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292</Words>
  <Application>Microsoft Macintosh PowerPoint</Application>
  <PresentationFormat>Widescreen</PresentationFormat>
  <Paragraphs>111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استراتيجية القبعات الست </vt:lpstr>
      <vt:lpstr>حقائق و معلومات </vt:lpstr>
      <vt:lpstr>فوائد و إيجابيات </vt:lpstr>
      <vt:lpstr>سلبيات و نقد  </vt:lpstr>
      <vt:lpstr>مشاعر و أحاسيس </vt:lpstr>
      <vt:lpstr>الإبداع و الابتكار </vt:lpstr>
      <vt:lpstr>يوجه بقية القبعات ، يتخذ القرار، يصوغ الأسئلة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استراتيجية القبعات الست </dc:title>
  <dc:creator>Noura Alhammadi</dc:creator>
  <cp:lastModifiedBy>Noura Alhammadi</cp:lastModifiedBy>
  <cp:revision>1</cp:revision>
  <dcterms:created xsi:type="dcterms:W3CDTF">2021-10-06T15:20:27Z</dcterms:created>
  <dcterms:modified xsi:type="dcterms:W3CDTF">2021-10-06T17:04:10Z</dcterms:modified>
</cp:coreProperties>
</file>