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64" r:id="rId4"/>
    <p:sldId id="259" r:id="rId5"/>
    <p:sldId id="278" r:id="rId6"/>
    <p:sldId id="260" r:id="rId7"/>
    <p:sldId id="276" r:id="rId8"/>
    <p:sldId id="277" r:id="rId9"/>
    <p:sldId id="279" r:id="rId10"/>
    <p:sldId id="263" r:id="rId11"/>
    <p:sldId id="273" r:id="rId12"/>
    <p:sldId id="262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74DB6-993F-4A87-A5CF-EF66AEE14C37}" type="datetimeFigureOut">
              <a:rPr lang="en-ZW" smtClean="0"/>
              <a:t>3/10/2021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51E0-796C-435F-A28B-037750F5128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67701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79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7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8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6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71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8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84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2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78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3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0EE8-65EE-40D5-BDB8-EBF215C0BF9C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AEC1B-F4C4-4588-BE5F-AF0FB6C749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1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1383903">
            <a:off x="5258126" y="4349399"/>
            <a:ext cx="2688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202</a:t>
            </a:r>
            <a:r>
              <a:rPr lang="ar-AE" sz="4000"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lang="en-US" sz="4000">
                <a:latin typeface="Microsoft Uighur" panose="02000000000000000000" pitchFamily="2" charset="-78"/>
                <a:cs typeface="Microsoft Uighur" panose="02000000000000000000" pitchFamily="2" charset="-78"/>
              </a:rPr>
              <a:t>/10/11</a:t>
            </a:r>
            <a:r>
              <a:rPr lang="ar-SA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الأحد</a:t>
            </a:r>
            <a:r>
              <a:rPr lang="ar-SA" sz="4000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en-GB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1A57FA-454A-44CB-B4B5-53D4C91C0F11}"/>
              </a:ext>
            </a:extLst>
          </p:cNvPr>
          <p:cNvSpPr/>
          <p:nvPr/>
        </p:nvSpPr>
        <p:spPr>
          <a:xfrm rot="21330335">
            <a:off x="3593552" y="2832255"/>
            <a:ext cx="5004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مرحبًا بطلابنا الأعزاء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7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91" y="358579"/>
            <a:ext cx="5229567" cy="6384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8" y="1184946"/>
            <a:ext cx="6074666" cy="200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6" y="1343436"/>
            <a:ext cx="7135925" cy="4999634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22A08CC-C9A7-46B4-AC05-959A8F237941}"/>
              </a:ext>
            </a:extLst>
          </p:cNvPr>
          <p:cNvSpPr/>
          <p:nvPr/>
        </p:nvSpPr>
        <p:spPr>
          <a:xfrm>
            <a:off x="504560" y="479043"/>
            <a:ext cx="3249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مهارة القراءة والكتابة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383256" y="2900429"/>
            <a:ext cx="4000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/>
              <a:t>اختر</a:t>
            </a:r>
            <a:r>
              <a:rPr lang="ar-SA" sz="4000" dirty="0"/>
              <a:t> كلمة أو كلمتان من المفردات الجديدة ثم</a:t>
            </a:r>
            <a:r>
              <a:rPr lang="ar-AE" sz="4000" dirty="0"/>
              <a:t> ضعهما في جمل من عندك.</a:t>
            </a:r>
            <a:endParaRPr lang="en-US" sz="4000" dirty="0"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03" y="398316"/>
            <a:ext cx="7035394" cy="5297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03" y="902419"/>
            <a:ext cx="2590966" cy="428967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5158609" y="2401211"/>
            <a:ext cx="5177927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ما هي أهم الأماكن السياحية  التي قمت بزيارتها في بلدك ولماذا ؟</a:t>
            </a:r>
            <a:endParaRPr lang="en-US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938092" y="1487277"/>
            <a:ext cx="3382178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           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4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51" y="-538429"/>
            <a:ext cx="6937849" cy="2121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06" y="1139221"/>
            <a:ext cx="6190051" cy="488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8695066" y="2959290"/>
            <a:ext cx="3548092" cy="3840216"/>
            <a:chOff x="8695066" y="2938508"/>
            <a:chExt cx="3548092" cy="38402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092983" y="1427475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</a:rPr>
              <a:t>التـقـيـيـم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53"/>
            <a:ext cx="3157756" cy="558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4603782" y="3126553"/>
            <a:ext cx="3856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https://quizizz.com/admin/quiz/5f81679d569ae1001daa73c9/%D9%85%D9%81%D8%B1%D8%AF%D8%A7%D8%AA-%D8%AD%D9%88%D8%AA-%D8%B9%D9%84%D9%89-%D8%A7%D9%84%D8%B4%D8%A7%D8%B7%D8%A6</a:t>
            </a:r>
          </a:p>
        </p:txBody>
      </p:sp>
    </p:spTree>
    <p:extLst>
      <p:ext uri="{BB962C8B-B14F-4D97-AF65-F5344CB8AC3E}">
        <p14:creationId xmlns:p14="http://schemas.microsoft.com/office/powerpoint/2010/main" val="4276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9335"/>
            <a:ext cx="12243159" cy="149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6" y="878853"/>
            <a:ext cx="9492083" cy="349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8" y="2313373"/>
            <a:ext cx="4237608" cy="4237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180" y="2877858"/>
            <a:ext cx="3794794" cy="3794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92013">
            <a:off x="7508471" y="2447332"/>
            <a:ext cx="19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الأولى: </a:t>
            </a:r>
            <a:endParaRPr lang="ar-AE" sz="2400" b="1" dirty="0">
              <a:solidFill>
                <a:srgbClr val="C00000"/>
              </a:solidFill>
            </a:endParaRPr>
          </a:p>
          <a:p>
            <a:pPr algn="ctr"/>
            <a:r>
              <a:rPr lang="ar-AE" sz="2400" b="1" dirty="0"/>
              <a:t>قراءة المفردات </a:t>
            </a:r>
            <a:endParaRPr lang="ar-SA" sz="2400" b="1" dirty="0"/>
          </a:p>
        </p:txBody>
      </p:sp>
      <p:sp>
        <p:nvSpPr>
          <p:cNvPr id="10" name="TextBox 9"/>
          <p:cNvSpPr txBox="1"/>
          <p:nvPr/>
        </p:nvSpPr>
        <p:spPr>
          <a:xfrm rot="21215713">
            <a:off x="5032851" y="2640102"/>
            <a:ext cx="19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الثانية :</a:t>
            </a:r>
          </a:p>
          <a:p>
            <a:pPr algn="ctr"/>
            <a:r>
              <a:rPr lang="ar-AE" sz="2400" b="1" dirty="0"/>
              <a:t>تفسير المفردات</a:t>
            </a:r>
            <a:endParaRPr lang="ar-SA" sz="2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20043">
            <a:off x="2398739" y="2125452"/>
            <a:ext cx="191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الثالثة :</a:t>
            </a:r>
          </a:p>
          <a:p>
            <a:pPr algn="ctr"/>
            <a:r>
              <a:rPr lang="ar-AE" sz="2400" b="1" dirty="0"/>
              <a:t>توظيفها في جمل مفيدة </a:t>
            </a:r>
            <a:r>
              <a:rPr lang="ar-SA" sz="2400" b="1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F3CDBB-3CA0-46C8-AB50-D7F20A705F32}"/>
              </a:ext>
            </a:extLst>
          </p:cNvPr>
          <p:cNvSpPr/>
          <p:nvPr/>
        </p:nvSpPr>
        <p:spPr>
          <a:xfrm>
            <a:off x="3356991" y="411015"/>
            <a:ext cx="5659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مراجعة </a:t>
            </a:r>
          </a:p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ملخص الدرس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2195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1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09062" y="1839850"/>
            <a:ext cx="7342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وطني الجميل (قصة حوت على الشاط</a:t>
            </a:r>
            <a:r>
              <a:rPr lang="ar-SA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AE" sz="60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ئ)</a:t>
            </a:r>
            <a:endParaRPr lang="en-GB" sz="60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72962D-5161-4BB9-8908-0600BA1597A0}"/>
              </a:ext>
            </a:extLst>
          </p:cNvPr>
          <p:cNvSpPr/>
          <p:nvPr/>
        </p:nvSpPr>
        <p:spPr>
          <a:xfrm>
            <a:off x="4514477" y="3013501"/>
            <a:ext cx="31630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الدرس: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8" y="2313373"/>
            <a:ext cx="4237608" cy="42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32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662051-497A-4B58-8EB4-B7D93836CA61}"/>
              </a:ext>
            </a:extLst>
          </p:cNvPr>
          <p:cNvSpPr/>
          <p:nvPr/>
        </p:nvSpPr>
        <p:spPr>
          <a:xfrm>
            <a:off x="327164" y="-36008"/>
            <a:ext cx="22108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مهارة الاستماع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0" y="4546600"/>
            <a:ext cx="12243159" cy="2267401"/>
          </a:xfrm>
          <a:prstGeom prst="rect">
            <a:avLst/>
          </a:prstGeom>
        </p:spPr>
      </p:pic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4044" y="530955"/>
            <a:ext cx="8426973" cy="4653274"/>
          </a:xfrm>
          <a:prstGeom prst="round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2" name="شكل بيضاوي 1"/>
          <p:cNvSpPr/>
          <p:nvPr/>
        </p:nvSpPr>
        <p:spPr>
          <a:xfrm>
            <a:off x="10414327" y="1993597"/>
            <a:ext cx="1804782" cy="187637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3061" y="1778001"/>
            <a:ext cx="1804782" cy="1828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51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1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92643" y="2030820"/>
            <a:ext cx="760671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/>
              <a:t>أن يفسر معاني الْمفردات الجديدة ، ويوظفها في جمل من إنشائه</a:t>
            </a:r>
            <a:r>
              <a:rPr lang="ar-AE" sz="3200" b="1" dirty="0"/>
              <a:t>.</a:t>
            </a:r>
            <a:endParaRPr lang="en-ZW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117136" y="3136612"/>
            <a:ext cx="2008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هدف اليوم:</a:t>
            </a:r>
            <a:endParaRPr lang="en-US" sz="4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19" y="2148818"/>
            <a:ext cx="4237608" cy="42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73" y="242664"/>
            <a:ext cx="8330425" cy="544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203" y="1068534"/>
            <a:ext cx="2590966" cy="4289679"/>
          </a:xfrm>
          <a:prstGeom prst="rect">
            <a:avLst/>
          </a:prstGeom>
        </p:spPr>
      </p:pic>
      <p:sp>
        <p:nvSpPr>
          <p:cNvPr id="9" name="شكل بيضاوي 8"/>
          <p:cNvSpPr/>
          <p:nvPr/>
        </p:nvSpPr>
        <p:spPr>
          <a:xfrm>
            <a:off x="3746499" y="1068534"/>
            <a:ext cx="6261100" cy="379046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dirty="0">
                <a:solidFill>
                  <a:schemeClr val="tx1"/>
                </a:solidFill>
              </a:rPr>
              <a:t>في كل درس هنالك مفردات  جديدة هذه المفردات تكون بمثابة مفاتيح </a:t>
            </a:r>
            <a:r>
              <a:rPr lang="ar-EG" sz="2400" dirty="0">
                <a:solidFill>
                  <a:schemeClr val="tx1"/>
                </a:solidFill>
              </a:rPr>
              <a:t>للنص </a:t>
            </a:r>
            <a:r>
              <a:rPr lang="ar-AE" sz="2400" dirty="0">
                <a:solidFill>
                  <a:schemeClr val="tx1"/>
                </a:solidFill>
              </a:rPr>
              <a:t>من أجل ا</a:t>
            </a:r>
            <a:r>
              <a:rPr lang="ar-SA" sz="2400" dirty="0">
                <a:solidFill>
                  <a:schemeClr val="tx1"/>
                </a:solidFill>
              </a:rPr>
              <a:t>ل</a:t>
            </a:r>
            <a:r>
              <a:rPr lang="ar-AE" sz="2400" dirty="0">
                <a:solidFill>
                  <a:schemeClr val="tx1"/>
                </a:solidFill>
              </a:rPr>
              <a:t>تعرف على </a:t>
            </a:r>
            <a:r>
              <a:rPr lang="ar-EG" sz="2400" dirty="0">
                <a:solidFill>
                  <a:schemeClr val="tx1"/>
                </a:solidFill>
              </a:rPr>
              <a:t>المعلومات الواردة بالنص بشكل صحيح و مكتمل</a:t>
            </a:r>
            <a:r>
              <a:rPr lang="ar-AE" sz="2400" dirty="0">
                <a:solidFill>
                  <a:schemeClr val="tx1"/>
                </a:solidFill>
              </a:rPr>
              <a:t>.</a:t>
            </a:r>
            <a:r>
              <a:rPr lang="ar-EG" sz="2400" dirty="0">
                <a:solidFill>
                  <a:schemeClr val="tx1"/>
                </a:solidFill>
              </a:rPr>
              <a:t> </a:t>
            </a:r>
            <a:r>
              <a:rPr lang="ar-AE" sz="2400" dirty="0">
                <a:solidFill>
                  <a:schemeClr val="tx1"/>
                </a:solidFill>
              </a:rPr>
              <a:t>فالكلماتُ الجديـدةُ هي ثمارٌ متنوعّةٌ نقطِفُها من قراءتِنا؛ تُغذّي عقولَنا، وتنمّي حواسَّنا، وتثري لُغتَنا. فلتستعدَّ لقطفِها في درسنا اليوم. </a:t>
            </a:r>
            <a:endParaRPr lang="ar-EG" sz="2400" dirty="0">
              <a:solidFill>
                <a:schemeClr val="tx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A662051-497A-4B58-8EB4-B7D93836CA61}"/>
              </a:ext>
            </a:extLst>
          </p:cNvPr>
          <p:cNvSpPr/>
          <p:nvPr/>
        </p:nvSpPr>
        <p:spPr>
          <a:xfrm>
            <a:off x="99865" y="234149"/>
            <a:ext cx="2627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مشاركة المعلومات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539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265"/>
            <a:ext cx="12243159" cy="143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66" y="200674"/>
            <a:ext cx="3314338" cy="2182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" y="1430748"/>
            <a:ext cx="3603989" cy="2409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4" y="53088"/>
            <a:ext cx="3724795" cy="1293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4890" y="2456278"/>
            <a:ext cx="3293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التَّضاريسُ</a:t>
            </a:r>
            <a:r>
              <a:rPr lang="ar-AE" sz="3600" dirty="0"/>
              <a:t> في دولة الإماراتِ مُتنوعةٌ.</a:t>
            </a:r>
            <a:endParaRPr lang="en-GB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04652" y="3374445"/>
            <a:ext cx="3407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يَقعُ البيتُ على </a:t>
            </a:r>
            <a:r>
              <a:rPr lang="ar-AE" sz="3200" dirty="0">
                <a:solidFill>
                  <a:srgbClr val="FF0000"/>
                </a:solidFill>
              </a:rPr>
              <a:t>مشارفِ</a:t>
            </a:r>
            <a:r>
              <a:rPr lang="ar-AE" sz="3200" dirty="0"/>
              <a:t> المدينة.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694" y="3863288"/>
            <a:ext cx="3005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ت</a:t>
            </a:r>
            <a:r>
              <a:rPr lang="ar-AE" sz="3200" dirty="0">
                <a:solidFill>
                  <a:srgbClr val="FF0000"/>
                </a:solidFill>
              </a:rPr>
              <a:t>َحتَضِنُ</a:t>
            </a:r>
            <a:r>
              <a:rPr lang="ar-AE" sz="3200" dirty="0"/>
              <a:t> الأُمُّ وليدَها بِحنانٍ بالغٍ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A08CC-C9A7-46B4-AC05-959A8F237941}"/>
              </a:ext>
            </a:extLst>
          </p:cNvPr>
          <p:cNvSpPr/>
          <p:nvPr/>
        </p:nvSpPr>
        <p:spPr>
          <a:xfrm>
            <a:off x="57375" y="129398"/>
            <a:ext cx="2247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تفسير المفردات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963" y="427140"/>
            <a:ext cx="2720437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2" y="1063140"/>
            <a:ext cx="3701148" cy="2182448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8018" y="1208587"/>
            <a:ext cx="3153900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17" y="1659142"/>
            <a:ext cx="2898775" cy="186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سهم منحني إلى اليسار 21"/>
          <p:cNvSpPr/>
          <p:nvPr/>
        </p:nvSpPr>
        <p:spPr>
          <a:xfrm>
            <a:off x="11712388" y="2932612"/>
            <a:ext cx="479612" cy="13571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سهم منحني إلى اليمين 23"/>
          <p:cNvSpPr/>
          <p:nvPr/>
        </p:nvSpPr>
        <p:spPr>
          <a:xfrm>
            <a:off x="4302663" y="3677117"/>
            <a:ext cx="558800" cy="1264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>
            <a:off x="2825554" y="4331569"/>
            <a:ext cx="503141" cy="9086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"/>
          <p:cNvSpPr txBox="1"/>
          <p:nvPr/>
        </p:nvSpPr>
        <p:spPr>
          <a:xfrm>
            <a:off x="333924" y="497199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solidFill>
                  <a:srgbClr val="0070C0"/>
                </a:solidFill>
              </a:rPr>
              <a:t>تجعله في حضنها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8" name="TextBox 2"/>
          <p:cNvSpPr txBox="1"/>
          <p:nvPr/>
        </p:nvSpPr>
        <p:spPr>
          <a:xfrm>
            <a:off x="5417626" y="461983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solidFill>
                  <a:srgbClr val="0070C0"/>
                </a:solidFill>
              </a:rPr>
              <a:t>أعاليها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9" name="TextBox 2"/>
          <p:cNvSpPr txBox="1"/>
          <p:nvPr/>
        </p:nvSpPr>
        <p:spPr>
          <a:xfrm>
            <a:off x="9030557" y="4242844"/>
            <a:ext cx="2681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AE" sz="2400" b="1" dirty="0">
                <a:solidFill>
                  <a:srgbClr val="0070C0"/>
                </a:solidFill>
              </a:rPr>
              <a:t>ما على سطح الأرض من مرتفعات ومنخفضات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2" grpId="0" animBg="1"/>
      <p:bldP spid="24" grpId="0" animBg="1"/>
      <p:bldP spid="26" grpId="0" animBg="1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" y="5348320"/>
            <a:ext cx="12243159" cy="143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66" y="53088"/>
            <a:ext cx="3314338" cy="2476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" y="1430748"/>
            <a:ext cx="3603989" cy="2409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-9942"/>
            <a:ext cx="3724795" cy="1293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4890" y="2456278"/>
            <a:ext cx="3293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يكونُ عنقُ الزرافةِ </a:t>
            </a:r>
            <a:r>
              <a:rPr lang="ar-AE" sz="2400" b="1" dirty="0">
                <a:solidFill>
                  <a:srgbClr val="FF0000"/>
                </a:solidFill>
              </a:rPr>
              <a:t>مُشرئبًّا</a:t>
            </a:r>
            <a:r>
              <a:rPr lang="ar-AE" sz="2400" b="1" dirty="0"/>
              <a:t> وهي تتناولُ أوراقَ الشَّجرِ الباسِقِ</a:t>
            </a:r>
            <a:r>
              <a:rPr lang="ar-AE" sz="3600" b="1" dirty="0"/>
              <a:t>.</a:t>
            </a:r>
            <a:endParaRPr lang="en-GB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04652" y="3374445"/>
            <a:ext cx="3407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ت</a:t>
            </a:r>
            <a:r>
              <a:rPr lang="ar-AE" sz="3200" dirty="0">
                <a:solidFill>
                  <a:srgbClr val="FF0000"/>
                </a:solidFill>
              </a:rPr>
              <a:t>َتَجَلّى</a:t>
            </a:r>
            <a:r>
              <a:rPr lang="ar-AE" sz="3200" dirty="0"/>
              <a:t> عظمةُ اللهِ في مخلوقاتهِ.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A08CC-C9A7-46B4-AC05-959A8F237941}"/>
              </a:ext>
            </a:extLst>
          </p:cNvPr>
          <p:cNvSpPr/>
          <p:nvPr/>
        </p:nvSpPr>
        <p:spPr>
          <a:xfrm>
            <a:off x="57375" y="129398"/>
            <a:ext cx="2247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تفسير المفردات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2" y="1063140"/>
            <a:ext cx="3701148" cy="2182448"/>
          </a:xfrm>
          <a:prstGeom prst="rect">
            <a:avLst/>
          </a:prstGeom>
        </p:spPr>
      </p:pic>
      <p:sp>
        <p:nvSpPr>
          <p:cNvPr id="22" name="سهم منحني إلى اليسار 21"/>
          <p:cNvSpPr/>
          <p:nvPr/>
        </p:nvSpPr>
        <p:spPr>
          <a:xfrm>
            <a:off x="11712388" y="2932612"/>
            <a:ext cx="479612" cy="13571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>
            <a:off x="3558045" y="4495268"/>
            <a:ext cx="503141" cy="9086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3"/>
          <p:cNvSpPr txBox="1"/>
          <p:nvPr/>
        </p:nvSpPr>
        <p:spPr>
          <a:xfrm>
            <a:off x="10216335" y="4108427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solidFill>
                  <a:srgbClr val="0070C0"/>
                </a:solidFill>
              </a:rPr>
              <a:t>ممدودًا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890" y="391458"/>
            <a:ext cx="2947498" cy="180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641" y="1287609"/>
            <a:ext cx="3076379" cy="173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سهم منحني إلى اليسار 6"/>
          <p:cNvSpPr/>
          <p:nvPr/>
        </p:nvSpPr>
        <p:spPr>
          <a:xfrm>
            <a:off x="7632190" y="3840604"/>
            <a:ext cx="352808" cy="1093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005" y="1814468"/>
            <a:ext cx="2920999" cy="172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"/>
          <p:cNvSpPr txBox="1"/>
          <p:nvPr/>
        </p:nvSpPr>
        <p:spPr>
          <a:xfrm>
            <a:off x="6355599" y="467960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تظهر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0" name="TextBox 3"/>
          <p:cNvSpPr txBox="1"/>
          <p:nvPr/>
        </p:nvSpPr>
        <p:spPr>
          <a:xfrm>
            <a:off x="1944504" y="494958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تميل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33" name="TextBox 13"/>
          <p:cNvSpPr txBox="1"/>
          <p:nvPr/>
        </p:nvSpPr>
        <p:spPr>
          <a:xfrm>
            <a:off x="384456" y="3840604"/>
            <a:ext cx="3571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يأَسِرُكَ المنظرُ فتتوجَّهُ بعينيكَ إليهِ، وَلا </a:t>
            </a:r>
            <a:r>
              <a:rPr lang="ar-AE" sz="2800" b="1" dirty="0">
                <a:solidFill>
                  <a:srgbClr val="FF0000"/>
                </a:solidFill>
              </a:rPr>
              <a:t>تحْرِف</a:t>
            </a:r>
            <a:r>
              <a:rPr lang="ar-SA" sz="2800" b="1" dirty="0">
                <a:solidFill>
                  <a:srgbClr val="FF0000"/>
                </a:solidFill>
              </a:rPr>
              <a:t>ْهُ</a:t>
            </a:r>
            <a:r>
              <a:rPr lang="ar-AE" sz="2800" b="1" dirty="0">
                <a:solidFill>
                  <a:srgbClr val="FF0000"/>
                </a:solidFill>
              </a:rPr>
              <a:t>ما </a:t>
            </a:r>
            <a:r>
              <a:rPr lang="ar-AE" sz="2800" b="1" dirty="0"/>
              <a:t>عَنْهُ.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79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 animBg="1"/>
      <p:bldP spid="26" grpId="0" animBg="1"/>
      <p:bldP spid="23" grpId="0"/>
      <p:bldP spid="7" grpId="0" animBg="1"/>
      <p:bldP spid="25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66" y="53088"/>
            <a:ext cx="3314338" cy="2476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0" y="1220187"/>
            <a:ext cx="3603989" cy="2643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-9942"/>
            <a:ext cx="3724795" cy="1293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86714" y="2725774"/>
            <a:ext cx="3293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/>
              <a:t>شاهَدْتُكِ عِنْدَما </a:t>
            </a:r>
            <a:r>
              <a:rPr lang="ar-AE" sz="2800" dirty="0">
                <a:solidFill>
                  <a:srgbClr val="FF0000"/>
                </a:solidFill>
              </a:rPr>
              <a:t>يَمَّمْتِ</a:t>
            </a:r>
            <a:r>
              <a:rPr lang="ar-AE" sz="2800" dirty="0"/>
              <a:t> صَوْبَ البحْرِ.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604652" y="3374445"/>
            <a:ext cx="3407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يَضَعُ الصَّيّادُ السِّهامَ في </a:t>
            </a:r>
            <a:r>
              <a:rPr lang="ar-AE" sz="3200" dirty="0">
                <a:solidFill>
                  <a:srgbClr val="FF0000"/>
                </a:solidFill>
              </a:rPr>
              <a:t>جَعْبَةٍ</a:t>
            </a:r>
            <a:r>
              <a:rPr lang="ar-AE" sz="3200" dirty="0"/>
              <a:t> جِلْديَّةٍ.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A08CC-C9A7-46B4-AC05-959A8F237941}"/>
              </a:ext>
            </a:extLst>
          </p:cNvPr>
          <p:cNvSpPr/>
          <p:nvPr/>
        </p:nvSpPr>
        <p:spPr>
          <a:xfrm>
            <a:off x="57375" y="129398"/>
            <a:ext cx="2247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تفسير المفردات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2" y="1063140"/>
            <a:ext cx="3701148" cy="2182448"/>
          </a:xfrm>
          <a:prstGeom prst="rect">
            <a:avLst/>
          </a:prstGeom>
        </p:spPr>
      </p:pic>
      <p:sp>
        <p:nvSpPr>
          <p:cNvPr id="22" name="سهم منحني إلى اليسار 21"/>
          <p:cNvSpPr/>
          <p:nvPr/>
        </p:nvSpPr>
        <p:spPr>
          <a:xfrm>
            <a:off x="11583822" y="3108900"/>
            <a:ext cx="479612" cy="13571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>
            <a:off x="3558045" y="4495268"/>
            <a:ext cx="503141" cy="9086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3"/>
          <p:cNvSpPr txBox="1"/>
          <p:nvPr/>
        </p:nvSpPr>
        <p:spPr>
          <a:xfrm>
            <a:off x="9677922" y="415567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solidFill>
                  <a:srgbClr val="0070C0"/>
                </a:solidFill>
              </a:rPr>
              <a:t>اتجهت نحوه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سهم منحني إلى اليسار 6"/>
          <p:cNvSpPr/>
          <p:nvPr/>
        </p:nvSpPr>
        <p:spPr>
          <a:xfrm>
            <a:off x="7632190" y="3840604"/>
            <a:ext cx="352808" cy="1093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4694557" y="4761767"/>
            <a:ext cx="4208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solidFill>
                  <a:srgbClr val="000000"/>
                </a:solidFill>
                <a:latin typeface="DroidKufi-Regular"/>
              </a:rPr>
              <a:t> </a:t>
            </a:r>
            <a:r>
              <a:rPr lang="ar-SA" sz="3200" b="1" dirty="0">
                <a:solidFill>
                  <a:srgbClr val="0070C0"/>
                </a:solidFill>
              </a:rPr>
              <a:t>وعاء السِّهام والنِّبال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0" name="TextBox 3"/>
          <p:cNvSpPr txBox="1"/>
          <p:nvPr/>
        </p:nvSpPr>
        <p:spPr>
          <a:xfrm>
            <a:off x="1536700" y="4949589"/>
            <a:ext cx="132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>
                <a:solidFill>
                  <a:srgbClr val="0070C0"/>
                </a:solidFill>
              </a:rPr>
              <a:t>برزانته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33" name="TextBox 13"/>
          <p:cNvSpPr txBox="1"/>
          <p:nvPr/>
        </p:nvSpPr>
        <p:spPr>
          <a:xfrm>
            <a:off x="384456" y="3840604"/>
            <a:ext cx="357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عُرِفَ أَبي </a:t>
            </a:r>
            <a:r>
              <a:rPr lang="ar-AE" sz="2800" b="1" dirty="0">
                <a:solidFill>
                  <a:srgbClr val="FF0000"/>
                </a:solidFill>
              </a:rPr>
              <a:t>ب</a:t>
            </a:r>
            <a:r>
              <a:rPr lang="ar-SA" sz="2800" b="1" dirty="0">
                <a:solidFill>
                  <a:srgbClr val="FF0000"/>
                </a:solidFill>
              </a:rPr>
              <a:t>ِ</a:t>
            </a:r>
            <a:r>
              <a:rPr lang="ar-AE" sz="2800" b="1" dirty="0">
                <a:solidFill>
                  <a:srgbClr val="FF0000"/>
                </a:solidFill>
              </a:rPr>
              <a:t>و</a:t>
            </a:r>
            <a:r>
              <a:rPr lang="ar-SA" sz="2800" b="1" dirty="0">
                <a:solidFill>
                  <a:srgbClr val="FF0000"/>
                </a:solidFill>
              </a:rPr>
              <a:t>َ</a:t>
            </a:r>
            <a:r>
              <a:rPr lang="ar-AE" sz="2800" b="1" dirty="0">
                <a:solidFill>
                  <a:srgbClr val="FF0000"/>
                </a:solidFill>
              </a:rPr>
              <a:t>قار</a:t>
            </a:r>
            <a:r>
              <a:rPr lang="ar-SA" sz="2800" b="1" dirty="0">
                <a:solidFill>
                  <a:srgbClr val="FF0000"/>
                </a:solidFill>
              </a:rPr>
              <a:t>ِ</a:t>
            </a:r>
            <a:r>
              <a:rPr lang="ar-AE" sz="2800" b="1" dirty="0">
                <a:solidFill>
                  <a:srgbClr val="FF0000"/>
                </a:solidFill>
              </a:rPr>
              <a:t>ه</a:t>
            </a:r>
            <a:r>
              <a:rPr lang="ar-SA" sz="2800" b="1" dirty="0">
                <a:solidFill>
                  <a:srgbClr val="FF0000"/>
                </a:solidFill>
              </a:rPr>
              <a:t>ِ</a:t>
            </a:r>
            <a:r>
              <a:rPr lang="ar-AE" sz="2800" b="1" dirty="0"/>
              <a:t>  وَحِكْمَتِهِ.</a:t>
            </a:r>
            <a:endParaRPr lang="en-GB" sz="2800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338" y="1430749"/>
            <a:ext cx="3142579" cy="136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700" y="355600"/>
            <a:ext cx="2680221" cy="187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15" y="1594689"/>
            <a:ext cx="2908300" cy="186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69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 animBg="1"/>
      <p:bldP spid="26" grpId="0" animBg="1"/>
      <p:bldP spid="23" grpId="0"/>
      <p:bldP spid="7" grpId="0" animBg="1"/>
      <p:bldP spid="25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" y="5367858"/>
            <a:ext cx="12243159" cy="1432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22" y="805544"/>
            <a:ext cx="5294702" cy="3130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-9942"/>
            <a:ext cx="3724795" cy="12931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2A08CC-C9A7-46B4-AC05-959A8F237941}"/>
              </a:ext>
            </a:extLst>
          </p:cNvPr>
          <p:cNvSpPr/>
          <p:nvPr/>
        </p:nvSpPr>
        <p:spPr>
          <a:xfrm>
            <a:off x="57375" y="129398"/>
            <a:ext cx="2247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تفسير المفردات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>
            <a:off x="7337577" y="4177405"/>
            <a:ext cx="503141" cy="9086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3"/>
          <p:cNvSpPr txBox="1"/>
          <p:nvPr/>
        </p:nvSpPr>
        <p:spPr>
          <a:xfrm>
            <a:off x="5213027" y="4934565"/>
            <a:ext cx="132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>
                <a:solidFill>
                  <a:srgbClr val="0070C0"/>
                </a:solidFill>
              </a:rPr>
              <a:t>حافظًا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323694" y="3863288"/>
            <a:ext cx="30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33" name="TextBox 13"/>
          <p:cNvSpPr txBox="1"/>
          <p:nvPr/>
        </p:nvSpPr>
        <p:spPr>
          <a:xfrm>
            <a:off x="3781256" y="3931267"/>
            <a:ext cx="3571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احْرصْ على أن تَكونَ </a:t>
            </a:r>
            <a:r>
              <a:rPr lang="ar-AE" sz="2800" b="1" dirty="0">
                <a:solidFill>
                  <a:srgbClr val="FF0000"/>
                </a:solidFill>
              </a:rPr>
              <a:t>كِتومًا</a:t>
            </a:r>
            <a:r>
              <a:rPr lang="ar-AE" sz="2800" b="1" dirty="0"/>
              <a:t> للأسْرارِ.</a:t>
            </a:r>
            <a:endParaRPr lang="en-GB" sz="28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673" y="1197016"/>
            <a:ext cx="4191000" cy="234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08" y="1812463"/>
            <a:ext cx="4237608" cy="42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321</Words>
  <Application>Microsoft Office PowerPoint</Application>
  <PresentationFormat>شاشة عريضة</PresentationFormat>
  <Paragraphs>47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DroidKufi-Regular</vt:lpstr>
      <vt:lpstr>Microsoft Uighur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هيفاء الظاهري</dc:creator>
  <cp:lastModifiedBy>Mohammad Ali Altarawneh</cp:lastModifiedBy>
  <cp:revision>68</cp:revision>
  <dcterms:created xsi:type="dcterms:W3CDTF">2020-10-06T14:13:30Z</dcterms:created>
  <dcterms:modified xsi:type="dcterms:W3CDTF">2021-10-03T16:31:03Z</dcterms:modified>
</cp:coreProperties>
</file>