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4325-1B9D-4049-A676-E235D6C0BC73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0158-939D-4677-AA54-3830799D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38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4325-1B9D-4049-A676-E235D6C0BC73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0158-939D-4677-AA54-3830799D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14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4325-1B9D-4049-A676-E235D6C0BC73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0158-939D-4677-AA54-3830799D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97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4325-1B9D-4049-A676-E235D6C0BC73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0158-939D-4677-AA54-3830799D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5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4325-1B9D-4049-A676-E235D6C0BC73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0158-939D-4677-AA54-3830799D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97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4325-1B9D-4049-A676-E235D6C0BC73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0158-939D-4677-AA54-3830799D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45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4325-1B9D-4049-A676-E235D6C0BC73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0158-939D-4677-AA54-3830799D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7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4325-1B9D-4049-A676-E235D6C0BC73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0158-939D-4677-AA54-3830799D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15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4325-1B9D-4049-A676-E235D6C0BC73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0158-939D-4677-AA54-3830799D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66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4325-1B9D-4049-A676-E235D6C0BC73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0158-939D-4677-AA54-3830799D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49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4325-1B9D-4049-A676-E235D6C0BC73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0158-939D-4677-AA54-3830799D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29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94325-1B9D-4049-A676-E235D6C0BC73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50158-939D-4677-AA54-3830799D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4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14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3" name="مستطيل مستدير الزوايا 2"/>
          <p:cNvSpPr/>
          <p:nvPr/>
        </p:nvSpPr>
        <p:spPr>
          <a:xfrm>
            <a:off x="1" y="1104900"/>
            <a:ext cx="12191999" cy="13843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4800" b="1" dirty="0" smtClean="0"/>
              <a:t>لأنه حقق الهجرة بمعناها اللغوي الأول  (هجرة الحال ) وهي ترك المعاصي والذنوب ، وليست  (هجرة المكان ) . </a:t>
            </a:r>
            <a:endParaRPr lang="en-US" sz="4800" b="1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0" y="3429000"/>
            <a:ext cx="12191999" cy="21463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4800" b="1" dirty="0" smtClean="0"/>
              <a:t>منها :  الشرك بالله والكفر وعقوق الوالدين والسحر والنفاق والرياء والكذب والبهتان والكبر ... 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523015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743700"/>
          </a:xfrm>
          <a:prstGeom prst="rect">
            <a:avLst/>
          </a:prstGeom>
        </p:spPr>
      </p:pic>
      <p:sp>
        <p:nvSpPr>
          <p:cNvPr id="3" name="مستطيل مستدير الزوايا 2"/>
          <p:cNvSpPr/>
          <p:nvPr/>
        </p:nvSpPr>
        <p:spPr>
          <a:xfrm>
            <a:off x="1346201" y="1435100"/>
            <a:ext cx="6362699" cy="863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4800" b="1" dirty="0" smtClean="0"/>
              <a:t>لَسِنَ : أي فَصُحَ وبَلُغَ . </a:t>
            </a:r>
            <a:endParaRPr lang="en-US" sz="4800" b="1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0" y="3041650"/>
            <a:ext cx="12191999" cy="13843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4400" b="1" dirty="0" smtClean="0"/>
              <a:t>المسلمُ : من قال باللسان وعمل بالجوارح وأركان الإسلام خمسة  </a:t>
            </a:r>
          </a:p>
          <a:p>
            <a:pPr algn="ctr"/>
            <a:r>
              <a:rPr lang="ar-EG" sz="4400" b="1" dirty="0" smtClean="0"/>
              <a:t>والمؤمن : من عمل ذلك وصدَّقَ بقلبِهِ ، وأركان الإيمان ستة . </a:t>
            </a:r>
            <a:endParaRPr lang="en-US" sz="4400" b="1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2070101" y="5168900"/>
            <a:ext cx="8978899" cy="12541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4800" b="1" dirty="0" smtClean="0"/>
              <a:t>اللهمّ اجعلني مُهاجِرًا لما نهيْتَ عنْهُ 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58152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3" name="مستطيل مستدير الزوايا 2"/>
          <p:cNvSpPr/>
          <p:nvPr/>
        </p:nvSpPr>
        <p:spPr>
          <a:xfrm>
            <a:off x="203201" y="0"/>
            <a:ext cx="8724899" cy="9525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800" b="1" dirty="0" smtClean="0"/>
              <a:t>1- 2 :حوار ونقاش بين المعلم والطلاب مع تركيز المعلم على أن يعدِّل من سلوك الطالب وأن يدفَعَهُ لاختيار الأعمال التي تُرضي الله عز وجل  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8441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مستطيل مستدير الزوايا 2"/>
          <p:cNvSpPr/>
          <p:nvPr/>
        </p:nvSpPr>
        <p:spPr>
          <a:xfrm>
            <a:off x="0" y="3721100"/>
            <a:ext cx="12191999" cy="25527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EG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عن</a:t>
            </a:r>
            <a:r>
              <a:rPr lang="ar-EG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 ابن عمر رضي الله عنهما قال: قال رسول الله صلى الله عليه وسلم "المسلم أخو المسلم لا </a:t>
            </a:r>
            <a:r>
              <a:rPr lang="ar-EG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يَظْلِمُهُ </a:t>
            </a:r>
            <a:r>
              <a:rPr lang="ar-EG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ولا </a:t>
            </a:r>
            <a:r>
              <a:rPr lang="ar-EG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يُسلِمُه</a:t>
            </a:r>
            <a:r>
              <a:rPr lang="ar-EG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ومن كان في حاجة أخيه كان الله في حاجته، ومن </a:t>
            </a:r>
            <a:r>
              <a:rPr lang="ar-EG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فرَّج </a:t>
            </a:r>
            <a:r>
              <a:rPr lang="ar-EG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عن </a:t>
            </a:r>
            <a:r>
              <a:rPr lang="ar-EG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مسلمٍ كُرْبَةً مِنْ كُرَبِ </a:t>
            </a:r>
            <a:r>
              <a:rPr lang="ar-EG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الدنيا </a:t>
            </a:r>
            <a:r>
              <a:rPr lang="ar-EG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فَرَّجَ </a:t>
            </a:r>
            <a:r>
              <a:rPr lang="ar-EG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الله </a:t>
            </a:r>
            <a:r>
              <a:rPr lang="ar-EG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عنْهُ كُرْبَةً مِن كُرَبِ يومِ </a:t>
            </a:r>
            <a:r>
              <a:rPr lang="ar-EG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القيامة، </a:t>
            </a:r>
            <a:r>
              <a:rPr lang="ar-EG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ومَنْ سَتَرَ </a:t>
            </a:r>
            <a:r>
              <a:rPr lang="ar-EG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على </a:t>
            </a:r>
            <a:r>
              <a:rPr lang="ar-EG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مُسْلِمٍ </a:t>
            </a:r>
            <a:r>
              <a:rPr lang="ar-EG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ستره الله في الدنيا والآخرة.</a:t>
            </a:r>
          </a:p>
          <a:p>
            <a:pPr rtl="1"/>
            <a:r>
              <a:rPr lang="ar-EG" sz="3200" b="1" dirty="0"/>
              <a:t>هذا الحديث رواه البخاري ومسلم.</a:t>
            </a:r>
          </a:p>
        </p:txBody>
      </p:sp>
    </p:spTree>
    <p:extLst>
      <p:ext uri="{BB962C8B-B14F-4D97-AF65-F5344CB8AC3E}">
        <p14:creationId xmlns:p14="http://schemas.microsoft.com/office/powerpoint/2010/main" val="325513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963136"/>
            <a:ext cx="1219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600" b="1" dirty="0" smtClean="0">
                <a:solidFill>
                  <a:srgbClr val="0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لا تنسونا من صالِحِ دعائِكُم عن ظهرِ الغيبِ في سجودكم .</a:t>
            </a:r>
          </a:p>
          <a:p>
            <a:pPr algn="r" rtl="1"/>
            <a:endParaRPr lang="ar-EG" sz="3600" b="1" dirty="0">
              <a:solidFill>
                <a:srgbClr val="0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ar-EG" sz="3600" b="1" dirty="0" smtClean="0">
              <a:solidFill>
                <a:srgbClr val="0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ar-EG" sz="3600" b="1" dirty="0">
              <a:solidFill>
                <a:srgbClr val="0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ar-EG" sz="3600" b="1" dirty="0" smtClean="0">
              <a:solidFill>
                <a:srgbClr val="0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ar-EG" sz="3600" b="1" dirty="0">
              <a:solidFill>
                <a:srgbClr val="0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ar-EG" sz="3600" b="1" dirty="0" smtClean="0">
              <a:solidFill>
                <a:srgbClr val="0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ar-EG" sz="3600" b="1" dirty="0" smtClean="0">
              <a:solidFill>
                <a:srgbClr val="0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ar-EG" sz="3600" b="1" dirty="0" smtClean="0">
              <a:solidFill>
                <a:srgbClr val="0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rtl="1"/>
            <a:r>
              <a:rPr lang="ar-EG" sz="3600" b="1" i="0" dirty="0" smtClean="0">
                <a:solidFill>
                  <a:srgbClr val="000000"/>
                </a:solidFill>
                <a:effectLst/>
                <a:latin typeface="Simplified Arabic" panose="02020603050405020304" pitchFamily="18" charset="-78"/>
                <a:cs typeface="Diwani Letter" panose="02010400000000000000" pitchFamily="2" charset="-78"/>
              </a:rPr>
              <a:t>أخوكم</a:t>
            </a:r>
            <a:r>
              <a:rPr lang="ar-EG" sz="3600" b="1" i="0" dirty="0" smtClean="0">
                <a:solidFill>
                  <a:srgbClr val="00000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 : </a:t>
            </a:r>
            <a:r>
              <a:rPr lang="ar-EG" sz="3600" b="1" i="0" dirty="0" smtClean="0">
                <a:solidFill>
                  <a:srgbClr val="000000"/>
                </a:solidFill>
                <a:effectLst/>
                <a:latin typeface="Simplified Arabic" panose="02020603050405020304" pitchFamily="18" charset="-78"/>
                <a:cs typeface="Diwani Bent" panose="02010400000000000000" pitchFamily="2" charset="-78"/>
              </a:rPr>
              <a:t>العناني علي فرج </a:t>
            </a:r>
            <a:endParaRPr lang="ar-EG" sz="3600" b="1" i="0" dirty="0">
              <a:solidFill>
                <a:srgbClr val="000000"/>
              </a:solidFill>
              <a:effectLst/>
              <a:latin typeface="Simplified Arabic" panose="02020603050405020304" pitchFamily="18" charset="-78"/>
              <a:cs typeface="Diwani Bent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118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9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5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77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48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743700"/>
          </a:xfrm>
          <a:prstGeom prst="rect">
            <a:avLst/>
          </a:prstGeom>
        </p:spPr>
      </p:pic>
      <p:sp>
        <p:nvSpPr>
          <p:cNvPr id="3" name="سهم إلى اليسار 2"/>
          <p:cNvSpPr/>
          <p:nvPr/>
        </p:nvSpPr>
        <p:spPr>
          <a:xfrm>
            <a:off x="9575800" y="3187700"/>
            <a:ext cx="635000" cy="342900"/>
          </a:xfrm>
          <a:prstGeom prst="leftArrow">
            <a:avLst/>
          </a:prstGeom>
          <a:solidFill>
            <a:srgbClr val="0066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سهم إلى اليسار 3"/>
          <p:cNvSpPr/>
          <p:nvPr/>
        </p:nvSpPr>
        <p:spPr>
          <a:xfrm>
            <a:off x="9575800" y="5943600"/>
            <a:ext cx="635000" cy="342900"/>
          </a:xfrm>
          <a:prstGeom prst="leftArrow">
            <a:avLst/>
          </a:prstGeom>
          <a:solidFill>
            <a:srgbClr val="0066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3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3" name="سهم إلى اليسار 2"/>
          <p:cNvSpPr/>
          <p:nvPr/>
        </p:nvSpPr>
        <p:spPr>
          <a:xfrm>
            <a:off x="9702800" y="1714500"/>
            <a:ext cx="635000" cy="342900"/>
          </a:xfrm>
          <a:prstGeom prst="leftArrow">
            <a:avLst/>
          </a:prstGeom>
          <a:solidFill>
            <a:srgbClr val="0066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سهم إلى اليسار 3"/>
          <p:cNvSpPr/>
          <p:nvPr/>
        </p:nvSpPr>
        <p:spPr>
          <a:xfrm>
            <a:off x="9702800" y="6108700"/>
            <a:ext cx="635000" cy="342900"/>
          </a:xfrm>
          <a:prstGeom prst="leftArrow">
            <a:avLst/>
          </a:prstGeom>
          <a:solidFill>
            <a:srgbClr val="0066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79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731000"/>
          </a:xfrm>
          <a:prstGeom prst="rect">
            <a:avLst/>
          </a:prstGeom>
        </p:spPr>
      </p:pic>
      <p:sp>
        <p:nvSpPr>
          <p:cNvPr id="3" name="مستطيل مستدير الزوايا 2"/>
          <p:cNvSpPr/>
          <p:nvPr/>
        </p:nvSpPr>
        <p:spPr>
          <a:xfrm>
            <a:off x="393700" y="1193800"/>
            <a:ext cx="11188700" cy="13843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4800" b="1" dirty="0" smtClean="0"/>
              <a:t>الضرب ، السرقة ، رمي الآخرين بالأشياء ، تكسير وتدمير ممتلكات الآخرين ...  </a:t>
            </a:r>
            <a:endParaRPr lang="en-US" sz="4800" b="1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393700" y="4191000"/>
            <a:ext cx="11188700" cy="13843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4800" b="1" dirty="0" smtClean="0"/>
              <a:t>تكون مَبْنيَّةً على السلام والمحَبَّة والمُؤَاخَاة .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94385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350000"/>
          </a:xfrm>
          <a:prstGeom prst="rect">
            <a:avLst/>
          </a:prstGeom>
        </p:spPr>
      </p:pic>
      <p:sp>
        <p:nvSpPr>
          <p:cNvPr id="3" name="مستطيل مستدير الزوايا 2"/>
          <p:cNvSpPr/>
          <p:nvPr/>
        </p:nvSpPr>
        <p:spPr>
          <a:xfrm>
            <a:off x="501650" y="2590800"/>
            <a:ext cx="11188700" cy="32131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4800" b="1" dirty="0" smtClean="0"/>
              <a:t>السلامُ يُحقِّقُ الاستقرارَ الذي يُساعدُ في زيادة الإنتاج والاقتصاد للدُّول ، ولن يحدُثَ ذلك في وجود الحروب والدمار والأمثلة على ذلك أكثر من أن تُحصى .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78832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160</Words>
  <Application>Microsoft Office PowerPoint</Application>
  <PresentationFormat>ملء الشاشة</PresentationFormat>
  <Paragraphs>22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Diwani Bent</vt:lpstr>
      <vt:lpstr>Diwani Letter</vt:lpstr>
      <vt:lpstr>Simplified Arabic</vt:lpstr>
      <vt:lpstr>Times New Roman</vt:lpstr>
      <vt:lpstr>Traditional Arabic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alansar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alanany ali</dc:creator>
  <cp:lastModifiedBy>alanany ali</cp:lastModifiedBy>
  <cp:revision>10</cp:revision>
  <dcterms:created xsi:type="dcterms:W3CDTF">2018-10-08T16:27:14Z</dcterms:created>
  <dcterms:modified xsi:type="dcterms:W3CDTF">2018-10-09T17:24:31Z</dcterms:modified>
</cp:coreProperties>
</file>