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32" r:id="rId2"/>
    <p:sldId id="738" r:id="rId3"/>
    <p:sldId id="333" r:id="rId4"/>
    <p:sldId id="723" r:id="rId5"/>
    <p:sldId id="724" r:id="rId6"/>
    <p:sldId id="735" r:id="rId7"/>
    <p:sldId id="725" r:id="rId8"/>
    <p:sldId id="726" r:id="rId9"/>
    <p:sldId id="728" r:id="rId10"/>
    <p:sldId id="729" r:id="rId11"/>
    <p:sldId id="731" r:id="rId12"/>
    <p:sldId id="732" r:id="rId13"/>
    <p:sldId id="733" r:id="rId14"/>
    <p:sldId id="734" r:id="rId15"/>
    <p:sldId id="823" r:id="rId16"/>
    <p:sldId id="730" r:id="rId17"/>
    <p:sldId id="736" r:id="rId18"/>
    <p:sldId id="737" r:id="rId19"/>
    <p:sldId id="822" r:id="rId20"/>
    <p:sldId id="257" r:id="rId21"/>
    <p:sldId id="258" r:id="rId22"/>
    <p:sldId id="259" r:id="rId23"/>
    <p:sldId id="263" r:id="rId24"/>
    <p:sldId id="268" r:id="rId25"/>
    <p:sldId id="274" r:id="rId26"/>
    <p:sldId id="286" r:id="rId27"/>
    <p:sldId id="54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3EF07-691C-47DC-ACB7-16AA9C688805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2B287-DBE4-4009-88F4-9F58731A2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06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2B287-DBE4-4009-88F4-9F58731A22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5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2B287-DBE4-4009-88F4-9F58731A22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86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2B287-DBE4-4009-88F4-9F58731A22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47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2B287-DBE4-4009-88F4-9F58731A22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70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2B287-DBE4-4009-88F4-9F58731A22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71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0A4F7-B030-476D-8A86-4AD340B5D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BEFF59-27E1-4759-A29E-7C6EE081C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5DBEF-AA7E-4674-8EA5-4BC27EE91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3F067-0F96-46C7-B1D4-1BD74FCD6EF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329D4-402D-417D-A7C3-716F0475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12DF1-5868-43FF-8F71-6EFEB68B7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3EE1-35D1-43BE-BBB3-58BE7E681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72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53115-0C74-4BAE-AECD-340954E9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DBA575-8562-4404-8ADA-D49565242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11375-E85A-4598-8B48-63D1E4D68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3F067-0F96-46C7-B1D4-1BD74FCD6EF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4E606-7DE8-44A7-B3DC-735B7D307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A0B7F-EF0A-4192-BA4C-8BC49590B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3EE1-35D1-43BE-BBB3-58BE7E681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88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770FD-046B-44C3-B99F-887E698A94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588A4-659D-424A-A7ED-D0052165C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5FB7E-D349-456A-9ABD-F4B5C6C5C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3F067-0F96-46C7-B1D4-1BD74FCD6EF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27B4D-2E0B-46CE-A06A-AB0489743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D3326-59E0-4FE6-9D24-914A316A9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3EE1-35D1-43BE-BBB3-58BE7E681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53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E0CA4-8F6A-498E-A2B2-19C32BD02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08F40-26C7-4A50-BAE5-92D7FEFCB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787FF-7F85-451A-A1D6-E8AA494B0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3F067-0F96-46C7-B1D4-1BD74FCD6EF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9EE29-469D-426A-9B88-F111D33D5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E6264-C2BD-493B-8E68-FE5233ECE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3EE1-35D1-43BE-BBB3-58BE7E681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24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362EA-AA79-4524-860E-D5B04814D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2ADC0-65E3-4267-902B-C3F260EBA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27C3C-A395-487C-B20A-650E6A09C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3F067-0F96-46C7-B1D4-1BD74FCD6EF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EC00F-1E4A-4834-BF85-3DC2C9840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56595-72D5-4293-86B9-096AE4FCB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3EE1-35D1-43BE-BBB3-58BE7E681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02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FE5EB-24AA-4B5F-91B9-FE48256F1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A4D99-BF8A-4319-9FFC-2EEBBAC781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5424B-B582-474E-896C-C9818DAA7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19DC7-6576-4C1E-B84B-C414ACE63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3F067-0F96-46C7-B1D4-1BD74FCD6EF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AAE28C-F160-428A-8722-8C867F4FE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6194FA-E880-4261-8093-2D4223876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3EE1-35D1-43BE-BBB3-58BE7E681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95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478C3-D798-4F03-BAC3-949AAF0D3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EBF2E-217E-4E58-8582-68267EE0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6C1AED-3970-4729-AB66-7C353FAA0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962182-6D8A-4C12-8642-8E35C5FBA7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EFF426-AD57-4215-B9B9-0CB54167F4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C71952-2E96-423C-8911-D318CDED8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3F067-0F96-46C7-B1D4-1BD74FCD6EF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7A1BBD-5870-4862-A772-E299C5EDF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419BB4-D81B-4EAB-9B5F-2A60736F0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3EE1-35D1-43BE-BBB3-58BE7E681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53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239D-E748-4037-8180-3C69FCA25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291E75-112D-48C1-815C-2B6DFA457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3F067-0F96-46C7-B1D4-1BD74FCD6EF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A03105-84B4-4CE5-A83B-80874D679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758AB8-DE8D-4C92-B83B-E44F2773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3EE1-35D1-43BE-BBB3-58BE7E681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29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3758C3-CEC3-47C1-A8ED-31F4A53AC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3F067-0F96-46C7-B1D4-1BD74FCD6EF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35B598-A539-42E0-9530-9A47CCB07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A411D-54F0-4905-96A7-8B378E162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3EE1-35D1-43BE-BBB3-58BE7E681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64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BB18-44B1-4C17-A473-2BADB75D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FCD79-94AA-4C7D-898C-25EABF857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C91D0-B0EF-4E99-8E62-D6C7E10AF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0F19D-1D61-4D1F-A22C-8CC68CB24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3F067-0F96-46C7-B1D4-1BD74FCD6EF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6567E2-7AC9-4872-BE16-DB8C80EE8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A9C20A-738A-4E54-80DE-3CCD13CB3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3EE1-35D1-43BE-BBB3-58BE7E681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00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F084-6425-47C3-9359-FC1F4E3FD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90EB7C-30D4-42C4-B4F2-21426DDAD0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E99CBE-93D9-4802-9670-C78BD1A5E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C1083-F934-46EF-AD27-5B64D31C6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3F067-0F96-46C7-B1D4-1BD74FCD6EF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8D775-E7A5-4922-8787-521A912F0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55312-7E9B-431D-9E81-F75A0222A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3EE1-35D1-43BE-BBB3-58BE7E681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9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EF6EDF-AF9C-4A74-8AB9-69990850D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1BB55-8961-44D1-9416-59C1749C8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DA12D-4D98-4F13-A5A5-ABCC904415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3F067-0F96-46C7-B1D4-1BD74FCD6EF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1CA3A-5923-4536-B27F-E775440E4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C189E-31F5-4B46-A0C4-4BEFDCAE57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23EE1-35D1-43BE-BBB3-58BE7E681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8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google.com/url?sa=i&amp;url=http://sindyanmedia.com/?lang=ar&amp;psig=AOvVaw3Up9_CRwImgQj-QdlTwsit&amp;ust=1586991041385000&amp;source=images&amp;cd=vfe&amp;ved=0CAIQjRxqFwoTCODI1arf5-gCFQAAAAAdAAAAABAD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google.com/url?sa=i&amp;url=http://sindyanmedia.com/?lang=ar&amp;psig=AOvVaw3Up9_CRwImgQj-QdlTwsit&amp;ust=1586991041385000&amp;source=images&amp;cd=vfe&amp;ved=0CAIQjRxqFwoTCODI1arf5-gCFQAAAAAdAAAAABAD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12" Type="http://schemas.openxmlformats.org/officeDocument/2006/relationships/slide" Target="slide24.xml"/><Relationship Id="rId17" Type="http://schemas.openxmlformats.org/officeDocument/2006/relationships/slide" Target="slide21.xml"/><Relationship Id="rId2" Type="http://schemas.openxmlformats.org/officeDocument/2006/relationships/audio" Target="../media/media4.WAV"/><Relationship Id="rId16" Type="http://schemas.openxmlformats.org/officeDocument/2006/relationships/image" Target="../media/image42.png"/><Relationship Id="rId1" Type="http://schemas.microsoft.com/office/2007/relationships/media" Target="../media/media4.WAV"/><Relationship Id="rId6" Type="http://schemas.openxmlformats.org/officeDocument/2006/relationships/slide" Target="slide22.xml"/><Relationship Id="rId11" Type="http://schemas.openxmlformats.org/officeDocument/2006/relationships/image" Target="../media/image37.png"/><Relationship Id="rId5" Type="http://schemas.microsoft.com/office/2007/relationships/hdphoto" Target="../media/hdphoto1.wdp"/><Relationship Id="rId15" Type="http://schemas.openxmlformats.org/officeDocument/2006/relationships/image" Target="../media/image35.png"/><Relationship Id="rId10" Type="http://schemas.openxmlformats.org/officeDocument/2006/relationships/slide" Target="slide26.xml"/><Relationship Id="rId4" Type="http://schemas.openxmlformats.org/officeDocument/2006/relationships/image" Target="../media/image41.png"/><Relationship Id="rId9" Type="http://schemas.openxmlformats.org/officeDocument/2006/relationships/image" Target="../media/image36.png"/><Relationship Id="rId14" Type="http://schemas.openxmlformats.org/officeDocument/2006/relationships/slide" Target="slide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slide" Target="slide20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slide" Target="slide20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slide" Target="slide20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slide" Target="slide20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slide" Target="slide20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4.png"/><Relationship Id="rId4" Type="http://schemas.openxmlformats.org/officeDocument/2006/relationships/slide" Target="slide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google.com/url?sa=i&amp;url=http://sindyanmedia.com/?lang=ar&amp;psig=AOvVaw3Up9_CRwImgQj-QdlTwsit&amp;ust=1586991041385000&amp;source=images&amp;cd=vfe&amp;ved=0CAIQjRxqFwoTCODI1arf5-gCFQAAAAAdAAAAABAD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35844" name="Picture 4" descr="سنديان اديوكاشنال ميديا | أصدقاء العلوم| STEM Buddies |مسلسل رسوم ...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8135"/>
            <a:ext cx="12192000" cy="68861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كائنات الحية وغير الحية - تعليم اطفال - امرح وتعلم">
            <a:hlinkClick r:id="" action="ppaction://media"/>
            <a:extLst>
              <a:ext uri="{FF2B5EF4-FFF2-40B4-BE49-F238E27FC236}">
                <a16:creationId xmlns:a16="http://schemas.microsoft.com/office/drawing/2014/main" id="{6ABCF606-F806-44B9-B5DF-4077237113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3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310924-A3D1-47EF-9206-BA4AA9297F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40" t="22961" r="47962" b="257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DDF8C1-5D61-4F82-A998-398FC9F1C7A6}"/>
              </a:ext>
            </a:extLst>
          </p:cNvPr>
          <p:cNvCxnSpPr/>
          <p:nvPr/>
        </p:nvCxnSpPr>
        <p:spPr>
          <a:xfrm flipH="1">
            <a:off x="6738425" y="1111348"/>
            <a:ext cx="18710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508932-0F34-4817-8702-95AD9AE5F6C4}"/>
              </a:ext>
            </a:extLst>
          </p:cNvPr>
          <p:cNvCxnSpPr>
            <a:cxnSpLocks/>
          </p:cNvCxnSpPr>
          <p:nvPr/>
        </p:nvCxnSpPr>
        <p:spPr>
          <a:xfrm flipH="1">
            <a:off x="4234375" y="1305951"/>
            <a:ext cx="710184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0B987D8C-5206-4C55-AA8E-CF4C6BBEBB1E}"/>
              </a:ext>
            </a:extLst>
          </p:cNvPr>
          <p:cNvSpPr/>
          <p:nvPr/>
        </p:nvSpPr>
        <p:spPr>
          <a:xfrm>
            <a:off x="6203852" y="5181601"/>
            <a:ext cx="5132365" cy="7408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E52861-48DA-4D53-B693-3EE284A26E8B}"/>
              </a:ext>
            </a:extLst>
          </p:cNvPr>
          <p:cNvSpPr/>
          <p:nvPr/>
        </p:nvSpPr>
        <p:spPr>
          <a:xfrm>
            <a:off x="-114885" y="5139394"/>
            <a:ext cx="5376203" cy="8393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0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970900-E7E6-42E9-B849-7919F1493D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93" t="21934" r="22284" b="26358"/>
          <a:stretch/>
        </p:blipFill>
        <p:spPr>
          <a:xfrm>
            <a:off x="-3638" y="0"/>
            <a:ext cx="12195638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8505BC-B7C6-43B8-ABF0-C29004BE21AA}"/>
              </a:ext>
            </a:extLst>
          </p:cNvPr>
          <p:cNvSpPr txBox="1"/>
          <p:nvPr/>
        </p:nvSpPr>
        <p:spPr>
          <a:xfrm>
            <a:off x="6451566" y="1875017"/>
            <a:ext cx="5041738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11500" b="1" cap="none" spc="0" dirty="0">
                <a:ln/>
                <a:solidFill>
                  <a:schemeClr val="accent4"/>
                </a:solidFill>
                <a:effectLst/>
              </a:rPr>
              <a:t>نبات</a:t>
            </a:r>
          </a:p>
          <a:p>
            <a:pPr algn="ctr" rtl="1"/>
            <a:r>
              <a:rPr lang="ar-AE" sz="11500" b="1" dirty="0">
                <a:ln/>
                <a:solidFill>
                  <a:schemeClr val="accent4"/>
                </a:solidFill>
              </a:rPr>
              <a:t>الأرز</a:t>
            </a:r>
            <a:r>
              <a:rPr lang="ar-AE" sz="115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endParaRPr lang="en-US" sz="1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026" name="Picture 2" descr="كيفية زراعة الأرز - موضوع">
            <a:extLst>
              <a:ext uri="{FF2B5EF4-FFF2-40B4-BE49-F238E27FC236}">
                <a16:creationId xmlns:a16="http://schemas.microsoft.com/office/drawing/2014/main" id="{74248983-2684-462B-96D1-65F04DFDF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445" y="1584684"/>
            <a:ext cx="31051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نبات الارز">
            <a:extLst>
              <a:ext uri="{FF2B5EF4-FFF2-40B4-BE49-F238E27FC236}">
                <a16:creationId xmlns:a16="http://schemas.microsoft.com/office/drawing/2014/main" id="{A0C11D73-B2B6-4548-92FF-2A74F2FA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56" y="3300860"/>
            <a:ext cx="31051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الأرز">
            <a:extLst>
              <a:ext uri="{FF2B5EF4-FFF2-40B4-BE49-F238E27FC236}">
                <a16:creationId xmlns:a16="http://schemas.microsoft.com/office/drawing/2014/main" id="{306B85BE-3F11-47A4-817F-985D8C6B5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85" y="5017036"/>
            <a:ext cx="31051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60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970900-E7E6-42E9-B849-7919F1493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93" t="21934" r="22284" b="26358"/>
          <a:stretch/>
        </p:blipFill>
        <p:spPr>
          <a:xfrm>
            <a:off x="-3638" y="0"/>
            <a:ext cx="12195638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8505BC-B7C6-43B8-ABF0-C29004BE21AA}"/>
              </a:ext>
            </a:extLst>
          </p:cNvPr>
          <p:cNvSpPr txBox="1"/>
          <p:nvPr/>
        </p:nvSpPr>
        <p:spPr>
          <a:xfrm>
            <a:off x="6451566" y="1875017"/>
            <a:ext cx="5041738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11500" b="1" cap="none" spc="0" dirty="0">
                <a:ln/>
                <a:solidFill>
                  <a:schemeClr val="accent4"/>
                </a:solidFill>
                <a:effectLst/>
              </a:rPr>
              <a:t>نبات</a:t>
            </a:r>
          </a:p>
          <a:p>
            <a:pPr algn="ctr" rtl="1"/>
            <a:r>
              <a:rPr lang="ar-AE" sz="11500" b="1" dirty="0">
                <a:ln/>
                <a:solidFill>
                  <a:schemeClr val="accent4"/>
                </a:solidFill>
              </a:rPr>
              <a:t>الصبار</a:t>
            </a:r>
            <a:r>
              <a:rPr lang="ar-AE" sz="115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endParaRPr lang="en-US" sz="1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2050" name="Picture 2" descr="كمعلومات شيقة عن نبات الصبار وانواع نبات الصبار | متع عقلك Amino Amino">
            <a:extLst>
              <a:ext uri="{FF2B5EF4-FFF2-40B4-BE49-F238E27FC236}">
                <a16:creationId xmlns:a16="http://schemas.microsoft.com/office/drawing/2014/main" id="{E4B4516C-30F7-4E94-84F6-EDD2999BA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477" y="1654419"/>
            <a:ext cx="168592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نوع مختلف شجرة بونساي الاصطناعي ، نبات الصبار وهمية للديكور موضوع الجذب">
            <a:extLst>
              <a:ext uri="{FF2B5EF4-FFF2-40B4-BE49-F238E27FC236}">
                <a16:creationId xmlns:a16="http://schemas.microsoft.com/office/drawing/2014/main" id="{AB4904E0-8880-4F3D-B382-9D96B4D63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87" y="1654419"/>
            <a:ext cx="1689436" cy="267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الصبار... نبات دهني يستخدم في طب الأعشاب - المؤسسة الخضراء | The Green  Establishment">
            <a:extLst>
              <a:ext uri="{FF2B5EF4-FFF2-40B4-BE49-F238E27FC236}">
                <a16:creationId xmlns:a16="http://schemas.microsoft.com/office/drawing/2014/main" id="{547E46DA-B737-4A34-866B-C31D9B9A1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581" y="4754305"/>
            <a:ext cx="3893574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65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AA30D4-2787-439C-9DF8-6350E4444E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31" t="29323" r="48538" b="20191"/>
          <a:stretch/>
        </p:blipFill>
        <p:spPr>
          <a:xfrm>
            <a:off x="1392702" y="105507"/>
            <a:ext cx="10128738" cy="664698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226ED67-826B-4FDB-83D6-CD612E1DC8CB}"/>
              </a:ext>
            </a:extLst>
          </p:cNvPr>
          <p:cNvSpPr/>
          <p:nvPr/>
        </p:nvSpPr>
        <p:spPr>
          <a:xfrm>
            <a:off x="6457071" y="105507"/>
            <a:ext cx="5376203" cy="1244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6EA7A1-9E64-4C4E-B401-29725D92021E}"/>
              </a:ext>
            </a:extLst>
          </p:cNvPr>
          <p:cNvSpPr txBox="1"/>
          <p:nvPr/>
        </p:nvSpPr>
        <p:spPr>
          <a:xfrm>
            <a:off x="6946232" y="5390146"/>
            <a:ext cx="457520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>
                <a:solidFill>
                  <a:srgbClr val="FF0000"/>
                </a:solidFill>
                <a:cs typeface="+mj-cs"/>
              </a:rPr>
              <a:t>الانسان يتحرك ويتناول غذائه</a:t>
            </a:r>
          </a:p>
          <a:p>
            <a:r>
              <a:rPr lang="ar-AE" sz="2400" b="1" dirty="0">
                <a:solidFill>
                  <a:srgbClr val="FF0000"/>
                </a:solidFill>
                <a:cs typeface="+mj-cs"/>
              </a:rPr>
              <a:t>النباتات ثابته لا تتحرك وتصنع غذائها بنفسها</a:t>
            </a:r>
          </a:p>
        </p:txBody>
      </p:sp>
    </p:spTree>
    <p:extLst>
      <p:ext uri="{BB962C8B-B14F-4D97-AF65-F5344CB8AC3E}">
        <p14:creationId xmlns:p14="http://schemas.microsoft.com/office/powerpoint/2010/main" val="357892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78505BC-B7C6-43B8-ABF0-C29004BE21AA}"/>
              </a:ext>
            </a:extLst>
          </p:cNvPr>
          <p:cNvSpPr txBox="1"/>
          <p:nvPr/>
        </p:nvSpPr>
        <p:spPr>
          <a:xfrm>
            <a:off x="6942698" y="1571839"/>
            <a:ext cx="5041738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AE" sz="4000" b="1" dirty="0">
                <a:ln/>
                <a:solidFill>
                  <a:schemeClr val="tx1">
                    <a:lumMod val="95000"/>
                    <a:lumOff val="5000"/>
                  </a:schemeClr>
                </a:solidFill>
              </a:rPr>
              <a:t>نبات يحتاج إلى الكثير من الماء </a:t>
            </a:r>
            <a:endParaRPr lang="en-US" sz="4000" b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pic>
        <p:nvPicPr>
          <p:cNvPr id="2056" name="Picture 8" descr="الصبار... نبات دهني يستخدم في طب الأعشاب - المؤسسة الخضراء | The Green  Establishment">
            <a:extLst>
              <a:ext uri="{FF2B5EF4-FFF2-40B4-BE49-F238E27FC236}">
                <a16:creationId xmlns:a16="http://schemas.microsoft.com/office/drawing/2014/main" id="{547E46DA-B737-4A34-866B-C31D9B9A1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43" y="429305"/>
            <a:ext cx="3893574" cy="22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B27BA3-3DFE-4476-89BD-25149F78C9F8}"/>
              </a:ext>
            </a:extLst>
          </p:cNvPr>
          <p:cNvSpPr txBox="1"/>
          <p:nvPr/>
        </p:nvSpPr>
        <p:spPr>
          <a:xfrm>
            <a:off x="6749847" y="4359519"/>
            <a:ext cx="5041738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AE" sz="4000" b="1" dirty="0">
                <a:ln/>
                <a:solidFill>
                  <a:schemeClr val="tx1">
                    <a:lumMod val="95000"/>
                    <a:lumOff val="5000"/>
                  </a:schemeClr>
                </a:solidFill>
              </a:rPr>
              <a:t>نبات  لا يحتاج إلى ماء </a:t>
            </a:r>
            <a:endParaRPr lang="en-US" sz="4000" b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59E293-6DFA-430E-A902-7ADC4A2FFB2C}"/>
              </a:ext>
            </a:extLst>
          </p:cNvPr>
          <p:cNvSpPr txBox="1"/>
          <p:nvPr/>
        </p:nvSpPr>
        <p:spPr>
          <a:xfrm>
            <a:off x="6576646" y="193387"/>
            <a:ext cx="5407790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AE" sz="3600" b="1" dirty="0">
                <a:ln/>
                <a:solidFill>
                  <a:schemeClr val="tx1">
                    <a:lumMod val="95000"/>
                    <a:lumOff val="5000"/>
                  </a:schemeClr>
                </a:solidFill>
              </a:rPr>
              <a:t>صل بين الصورة و الكلمة المناسبة </a:t>
            </a:r>
            <a:endParaRPr lang="en-US" sz="3600" b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pic>
        <p:nvPicPr>
          <p:cNvPr id="11" name="Picture 6" descr="الأرز">
            <a:extLst>
              <a:ext uri="{FF2B5EF4-FFF2-40B4-BE49-F238E27FC236}">
                <a16:creationId xmlns:a16="http://schemas.microsoft.com/office/drawing/2014/main" id="{C8176223-20BA-4CC5-A1FB-93E5D1660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545" y="3850916"/>
            <a:ext cx="4176969" cy="209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7118E32-17CA-4858-8112-DC09079617E8}"/>
              </a:ext>
            </a:extLst>
          </p:cNvPr>
          <p:cNvCxnSpPr/>
          <p:nvPr/>
        </p:nvCxnSpPr>
        <p:spPr>
          <a:xfrm flipH="1">
            <a:off x="5613009" y="2233558"/>
            <a:ext cx="1885071" cy="18601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E97A4C4-1099-45B4-9DC0-C4770179B030}"/>
              </a:ext>
            </a:extLst>
          </p:cNvPr>
          <p:cNvCxnSpPr>
            <a:cxnSpLocks/>
          </p:cNvCxnSpPr>
          <p:nvPr/>
        </p:nvCxnSpPr>
        <p:spPr>
          <a:xfrm flipH="1" flipV="1">
            <a:off x="5364783" y="2076500"/>
            <a:ext cx="1994671" cy="26369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96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970900-E7E6-42E9-B849-7919F1493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93" t="21934" r="22284" b="26358"/>
          <a:stretch/>
        </p:blipFill>
        <p:spPr>
          <a:xfrm>
            <a:off x="-3638" y="0"/>
            <a:ext cx="12195638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8505BC-B7C6-43B8-ABF0-C29004BE21AA}"/>
              </a:ext>
            </a:extLst>
          </p:cNvPr>
          <p:cNvSpPr txBox="1"/>
          <p:nvPr/>
        </p:nvSpPr>
        <p:spPr>
          <a:xfrm>
            <a:off x="6451566" y="1875017"/>
            <a:ext cx="5041738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11500" b="1" cap="none" spc="0" dirty="0">
                <a:ln/>
                <a:solidFill>
                  <a:schemeClr val="accent4"/>
                </a:solidFill>
                <a:effectLst/>
              </a:rPr>
              <a:t>سؤال </a:t>
            </a:r>
          </a:p>
          <a:p>
            <a:pPr algn="ctr" rtl="1"/>
            <a:r>
              <a:rPr lang="ar-AE" sz="11500" b="1" cap="none" spc="0" dirty="0">
                <a:ln/>
                <a:solidFill>
                  <a:schemeClr val="accent4"/>
                </a:solidFill>
                <a:effectLst/>
              </a:rPr>
              <a:t>التحدي</a:t>
            </a:r>
            <a:endParaRPr lang="en-US" sz="1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96AA03-984F-4D85-A89F-E420D6556549}"/>
              </a:ext>
            </a:extLst>
          </p:cNvPr>
          <p:cNvSpPr txBox="1"/>
          <p:nvPr/>
        </p:nvSpPr>
        <p:spPr>
          <a:xfrm>
            <a:off x="1010239" y="2576061"/>
            <a:ext cx="504173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8000" b="1" cap="none" spc="0" dirty="0">
                <a:ln/>
                <a:effectLst/>
              </a:rPr>
              <a:t>كيف تتحرك النباتات؟</a:t>
            </a:r>
            <a:endParaRPr lang="en-US" sz="1200" b="1" cap="none" spc="0" dirty="0">
              <a:ln/>
              <a:effectLst/>
            </a:endParaRPr>
          </a:p>
        </p:txBody>
      </p:sp>
      <p:pic>
        <p:nvPicPr>
          <p:cNvPr id="13" name="Picture 12" descr="A picture containing toy, remote&#10;&#10;Description automatically generated">
            <a:extLst>
              <a:ext uri="{FF2B5EF4-FFF2-40B4-BE49-F238E27FC236}">
                <a16:creationId xmlns:a16="http://schemas.microsoft.com/office/drawing/2014/main" id="{F8669DD4-9B18-477D-9B91-3D2F9F298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2563" y="14584"/>
            <a:ext cx="4384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98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970900-E7E6-42E9-B849-7919F1493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93" t="21934" r="22284" b="26358"/>
          <a:stretch/>
        </p:blipFill>
        <p:spPr>
          <a:xfrm>
            <a:off x="-3638" y="0"/>
            <a:ext cx="1219563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C1E5CA-6FEF-478D-8E35-AF4BE425086F}"/>
              </a:ext>
            </a:extLst>
          </p:cNvPr>
          <p:cNvSpPr txBox="1"/>
          <p:nvPr/>
        </p:nvSpPr>
        <p:spPr>
          <a:xfrm>
            <a:off x="6944636" y="1792155"/>
            <a:ext cx="4355898" cy="83099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rgbClr val="C00000"/>
                </a:solidFill>
              </a:rPr>
              <a:t>مشكلة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تريد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حل</a:t>
            </a:r>
            <a:endParaRPr lang="en-US" sz="4800" b="1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79E111-6DEC-449A-9EC8-4F74BB77B2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7085" y="3905056"/>
            <a:ext cx="1590060" cy="2155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103034-B8DB-48B8-BECB-DA182838D3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0" r="13183" b="8235"/>
          <a:stretch/>
        </p:blipFill>
        <p:spPr>
          <a:xfrm flipH="1">
            <a:off x="139048" y="4419246"/>
            <a:ext cx="1508500" cy="24387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3E8A3E-71CA-4E2B-A83F-94001D3FD7CB}"/>
              </a:ext>
            </a:extLst>
          </p:cNvPr>
          <p:cNvSpPr txBox="1"/>
          <p:nvPr/>
        </p:nvSpPr>
        <p:spPr>
          <a:xfrm>
            <a:off x="891466" y="1953824"/>
            <a:ext cx="470747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/>
              <a:t>طلبت</a:t>
            </a:r>
            <a:r>
              <a:rPr lang="en-US" sz="3200" b="1" dirty="0"/>
              <a:t> </a:t>
            </a:r>
            <a:r>
              <a:rPr lang="en-US" sz="3200" b="1" dirty="0" err="1"/>
              <a:t>معلمة</a:t>
            </a:r>
            <a:r>
              <a:rPr lang="en-US" sz="3200" b="1" dirty="0"/>
              <a:t> </a:t>
            </a:r>
            <a:r>
              <a:rPr lang="en-US" sz="3200" b="1" dirty="0" err="1"/>
              <a:t>العلوم</a:t>
            </a:r>
            <a:r>
              <a:rPr lang="en-US" sz="3200" b="1" dirty="0"/>
              <a:t> </a:t>
            </a:r>
            <a:r>
              <a:rPr lang="en-US" sz="3200" b="1" dirty="0" err="1"/>
              <a:t>من</a:t>
            </a:r>
            <a:r>
              <a:rPr lang="en-US" sz="3200" b="1" dirty="0"/>
              <a:t> </a:t>
            </a:r>
            <a:r>
              <a:rPr lang="en-US" sz="3200" b="1" dirty="0" err="1"/>
              <a:t>صديق</a:t>
            </a:r>
            <a:r>
              <a:rPr lang="ar-AE" sz="3200" b="1" dirty="0"/>
              <a:t>نا</a:t>
            </a:r>
          </a:p>
          <a:p>
            <a:pPr algn="ctr"/>
            <a:r>
              <a:rPr lang="ar-AE" sz="3200" b="1" dirty="0"/>
              <a:t>جاسم زراعة نبته داخل الغرفة .</a:t>
            </a:r>
          </a:p>
          <a:p>
            <a:pPr algn="ctr"/>
            <a:endParaRPr lang="ar-AE" sz="3200" b="1" dirty="0"/>
          </a:p>
          <a:p>
            <a:pPr algn="ctr"/>
            <a:endParaRPr lang="ar-AE" sz="3200" b="1" dirty="0"/>
          </a:p>
          <a:p>
            <a:pPr algn="ctr"/>
            <a:r>
              <a:rPr lang="ar-AE" sz="3200" b="1" dirty="0">
                <a:solidFill>
                  <a:srgbClr val="FF0000"/>
                </a:solidFill>
              </a:rPr>
              <a:t>كيف ستحصل النبته على احتياجاتها؟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B94E07-CEB2-4844-AB4E-29ADE68E1C39}"/>
              </a:ext>
            </a:extLst>
          </p:cNvPr>
          <p:cNvSpPr/>
          <p:nvPr/>
        </p:nvSpPr>
        <p:spPr>
          <a:xfrm>
            <a:off x="3868615" y="5541414"/>
            <a:ext cx="5064369" cy="830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2400" dirty="0"/>
              <a:t>هيا بنا لنستخدم برنامج </a:t>
            </a:r>
            <a:r>
              <a:rPr lang="en-US" sz="2400" dirty="0"/>
              <a:t>Nearpod</a:t>
            </a:r>
            <a:r>
              <a:rPr lang="ar-AE" sz="2400" dirty="0"/>
              <a:t> لنرسم النبتة ونوفر لها احتياجاتها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949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EC0B1A-451C-4162-9B04-B2785E7EA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79" y="382910"/>
            <a:ext cx="1881808" cy="9754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16D0C4-F902-4535-965A-9BF6D9C01159}"/>
              </a:ext>
            </a:extLst>
          </p:cNvPr>
          <p:cNvSpPr txBox="1"/>
          <p:nvPr/>
        </p:nvSpPr>
        <p:spPr>
          <a:xfrm>
            <a:off x="2895600" y="609039"/>
            <a:ext cx="6673515" cy="646331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تقييم ختامي </a:t>
            </a:r>
            <a:endParaRPr lang="ar-AE" sz="3600" b="1" dirty="0">
              <a:solidFill>
                <a:srgbClr val="990099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89A13495-8735-481B-B994-17947F7F96F7}"/>
              </a:ext>
            </a:extLst>
          </p:cNvPr>
          <p:cNvSpPr/>
          <p:nvPr/>
        </p:nvSpPr>
        <p:spPr>
          <a:xfrm>
            <a:off x="152400" y="152400"/>
            <a:ext cx="12192000" cy="6858000"/>
          </a:xfrm>
          <a:prstGeom prst="frame">
            <a:avLst>
              <a:gd name="adj1" fmla="val 2399"/>
            </a:avLst>
          </a:prstGeom>
          <a:solidFill>
            <a:srgbClr val="E8D1BA"/>
          </a:solidFill>
          <a:ln w="38100">
            <a:solidFill>
              <a:srgbClr val="C0804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88F627-42CC-4720-91B6-0B16DB3A45AC}"/>
              </a:ext>
            </a:extLst>
          </p:cNvPr>
          <p:cNvSpPr txBox="1"/>
          <p:nvPr/>
        </p:nvSpPr>
        <p:spPr>
          <a:xfrm>
            <a:off x="2911642" y="2105561"/>
            <a:ext cx="6673515" cy="1323439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8000" b="1" dirty="0">
                <a:solidFill>
                  <a:srgbClr val="FF0000"/>
                </a:solidFill>
              </a:rPr>
              <a:t>هيا نصطاد السمكة </a:t>
            </a:r>
            <a:endParaRPr lang="ar-AE" sz="8000" b="1" dirty="0">
              <a:solidFill>
                <a:srgbClr val="99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219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asser elsawy (yasserelsawy111) on Pinterest">
            <a:extLst>
              <a:ext uri="{FF2B5EF4-FFF2-40B4-BE49-F238E27FC236}">
                <a16:creationId xmlns:a16="http://schemas.microsoft.com/office/drawing/2014/main" id="{B6F2C846-85A5-4AFB-9401-7411BEDAB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47E4F3A5-D2D3-4A90-A4BC-1B988F16C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239" y="708349"/>
            <a:ext cx="7315834" cy="176799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2580308-6335-4511-8CE2-7EB316B59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660" y="1858836"/>
            <a:ext cx="2316681" cy="10729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E442CC-2CEF-45D7-B312-F35BBF95F5DD}"/>
              </a:ext>
            </a:extLst>
          </p:cNvPr>
          <p:cNvSpPr txBox="1"/>
          <p:nvPr/>
        </p:nvSpPr>
        <p:spPr>
          <a:xfrm>
            <a:off x="2818321" y="3031514"/>
            <a:ext cx="65465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600" dirty="0"/>
              <a:t>(</a:t>
            </a:r>
            <a:r>
              <a:rPr lang="ar-SA" sz="6600" dirty="0"/>
              <a:t>(</a:t>
            </a:r>
            <a:r>
              <a:rPr lang="ar-AE" sz="6600" dirty="0"/>
              <a:t> </a:t>
            </a:r>
            <a:r>
              <a:rPr lang="ar-SA" sz="6600" dirty="0"/>
              <a:t> </a:t>
            </a:r>
            <a:r>
              <a:rPr lang="ar-AE" sz="6600" dirty="0"/>
              <a:t>لماذا تعد النباتات من الكائنات الحية </a:t>
            </a:r>
            <a:r>
              <a:rPr lang="ar-SA" sz="6600" dirty="0"/>
              <a:t>  </a:t>
            </a:r>
            <a:r>
              <a:rPr lang="ar-AE" sz="6600" dirty="0"/>
              <a:t>)</a:t>
            </a:r>
            <a:r>
              <a:rPr lang="ar-SA" sz="6600" dirty="0"/>
              <a:t>)</a:t>
            </a:r>
            <a:endParaRPr lang="en-US" sz="6600" dirty="0"/>
          </a:p>
        </p:txBody>
      </p:sp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3CBF6742-8561-4119-BEEC-4575458B6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5" y="991283"/>
            <a:ext cx="1160418" cy="1158346"/>
          </a:xfrm>
          <a:prstGeom prst="rect">
            <a:avLst/>
          </a:prstGeom>
        </p:spPr>
      </p:pic>
      <p:sp>
        <p:nvSpPr>
          <p:cNvPr id="1024" name="Oval 1023">
            <a:hlinkClick r:id="rId6" action="ppaction://hlinksldjump"/>
            <a:extLst>
              <a:ext uri="{FF2B5EF4-FFF2-40B4-BE49-F238E27FC236}">
                <a16:creationId xmlns:a16="http://schemas.microsoft.com/office/drawing/2014/main" id="{97149050-388F-4CA3-A991-B4007A2B6243}"/>
              </a:ext>
            </a:extLst>
          </p:cNvPr>
          <p:cNvSpPr/>
          <p:nvPr/>
        </p:nvSpPr>
        <p:spPr>
          <a:xfrm>
            <a:off x="5110947" y="5155172"/>
            <a:ext cx="1961322" cy="1205948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solidFill>
                  <a:schemeClr val="tx1"/>
                </a:solidFill>
              </a:rPr>
              <a:t>ابدأ</a:t>
            </a:r>
            <a:endParaRPr lang="en-US" sz="6600" b="1" dirty="0">
              <a:solidFill>
                <a:schemeClr val="tx1"/>
              </a:solidFill>
            </a:endParaRPr>
          </a:p>
        </p:txBody>
      </p:sp>
      <p:pic>
        <p:nvPicPr>
          <p:cNvPr id="1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630C8CA-C2C7-4380-9B3D-354C9A6446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457" y="3805805"/>
            <a:ext cx="1273970" cy="1227804"/>
          </a:xfrm>
          <a:prstGeom prst="rect">
            <a:avLst/>
          </a:prstGeom>
        </p:spPr>
      </p:pic>
      <p:pic>
        <p:nvPicPr>
          <p:cNvPr id="13" name="Picture 2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F684ED28-0DBD-4375-998E-B1D108FABE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970" y="2275931"/>
            <a:ext cx="1190101" cy="1162661"/>
          </a:xfrm>
          <a:prstGeom prst="rect">
            <a:avLst/>
          </a:prstGeom>
        </p:spPr>
      </p:pic>
      <p:pic>
        <p:nvPicPr>
          <p:cNvPr id="15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3FA513-168B-40FF-9CE3-FDF842E648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440" y="4645165"/>
            <a:ext cx="1244501" cy="1206191"/>
          </a:xfrm>
          <a:prstGeom prst="rect">
            <a:avLst/>
          </a:prstGeom>
        </p:spPr>
      </p:pic>
      <p:pic>
        <p:nvPicPr>
          <p:cNvPr id="16" name="Picture 19" descr="A picture containing window&#10;&#10;Description automatically generated">
            <a:extLst>
              <a:ext uri="{FF2B5EF4-FFF2-40B4-BE49-F238E27FC236}">
                <a16:creationId xmlns:a16="http://schemas.microsoft.com/office/drawing/2014/main" id="{4188ACDF-FB62-41AA-813D-A74B4480C4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16" y="2194841"/>
            <a:ext cx="1961321" cy="2123735"/>
          </a:xfrm>
          <a:prstGeom prst="rect">
            <a:avLst/>
          </a:prstGeom>
        </p:spPr>
      </p:pic>
      <p:pic>
        <p:nvPicPr>
          <p:cNvPr id="19" name="Picture 25" descr="A picture containing window&#10;&#10;Description automatically generated">
            <a:extLst>
              <a:ext uri="{FF2B5EF4-FFF2-40B4-BE49-F238E27FC236}">
                <a16:creationId xmlns:a16="http://schemas.microsoft.com/office/drawing/2014/main" id="{119F30DA-EC0F-4BFC-A630-F868CBA4E0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587" y="199289"/>
            <a:ext cx="2246952" cy="2091715"/>
          </a:xfrm>
          <a:prstGeom prst="rect">
            <a:avLst/>
          </a:prstGeom>
        </p:spPr>
      </p:pic>
      <p:pic>
        <p:nvPicPr>
          <p:cNvPr id="21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DCEB245A-4606-4BA5-AA78-D9EA347F1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295" y="2075299"/>
            <a:ext cx="1690194" cy="1687176"/>
          </a:xfrm>
          <a:prstGeom prst="rect">
            <a:avLst/>
          </a:prstGeom>
        </p:spPr>
      </p:pic>
      <p:pic>
        <p:nvPicPr>
          <p:cNvPr id="23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BBEA8CDF-8224-4C6C-8170-DD18069E82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786" y="231938"/>
            <a:ext cx="2044022" cy="1969951"/>
          </a:xfrm>
          <a:prstGeom prst="rect">
            <a:avLst/>
          </a:prstGeom>
        </p:spPr>
      </p:pic>
      <p:pic>
        <p:nvPicPr>
          <p:cNvPr id="25" name="Picture 2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F59B1E1C-A02D-4A2F-A415-5A282B9AD4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42" y="1216913"/>
            <a:ext cx="1909458" cy="1865432"/>
          </a:xfrm>
          <a:prstGeom prst="rect">
            <a:avLst/>
          </a:prstGeom>
        </p:spPr>
      </p:pic>
      <p:pic>
        <p:nvPicPr>
          <p:cNvPr id="27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B5B335E-F87D-46FE-992C-6768F8EAEF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321" y="2709890"/>
            <a:ext cx="1996741" cy="1935275"/>
          </a:xfrm>
          <a:prstGeom prst="rect">
            <a:avLst/>
          </a:prstGeom>
        </p:spPr>
      </p:pic>
      <p:pic>
        <p:nvPicPr>
          <p:cNvPr id="31" name="Picture 25" descr="A picture containing window&#10;&#10;Description automatically generated">
            <a:extLst>
              <a:ext uri="{FF2B5EF4-FFF2-40B4-BE49-F238E27FC236}">
                <a16:creationId xmlns:a16="http://schemas.microsoft.com/office/drawing/2014/main" id="{C96C7F69-27C5-4D88-8056-6CE556221A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29" y="3438592"/>
            <a:ext cx="1542665" cy="143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27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35844" name="Picture 4" descr="سنديان اديوكاشنال ميديا | أصدقاء العلوم| STEM Buddies |مسلسل رسوم ...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52578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7A33EA-978A-4EA9-8B67-73B0FCC08984}"/>
              </a:ext>
            </a:extLst>
          </p:cNvPr>
          <p:cNvSpPr txBox="1"/>
          <p:nvPr/>
        </p:nvSpPr>
        <p:spPr>
          <a:xfrm>
            <a:off x="567398" y="5450889"/>
            <a:ext cx="1073364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BH" sz="6600" dirty="0">
                <a:solidFill>
                  <a:srgbClr val="FF0000"/>
                </a:solidFill>
                <a:cs typeface="+mj-cs"/>
              </a:rPr>
              <a:t>أَ</a:t>
            </a:r>
            <a:r>
              <a:rPr lang="ar-BH" sz="6600" dirty="0">
                <a:cs typeface="+mj-cs"/>
              </a:rPr>
              <a:t>هلًا </a:t>
            </a:r>
            <a:r>
              <a:rPr lang="ar-BH" sz="6600" dirty="0">
                <a:solidFill>
                  <a:srgbClr val="FF0000"/>
                </a:solidFill>
                <a:cs typeface="+mj-cs"/>
              </a:rPr>
              <a:t>و</a:t>
            </a:r>
            <a:r>
              <a:rPr lang="ar-BH" sz="6600" dirty="0">
                <a:cs typeface="+mj-cs"/>
              </a:rPr>
              <a:t>سَهْلًا </a:t>
            </a:r>
            <a:r>
              <a:rPr lang="ar-AE" sz="6600" dirty="0">
                <a:cs typeface="+mj-cs"/>
              </a:rPr>
              <a:t> </a:t>
            </a:r>
            <a:r>
              <a:rPr lang="ar-BH" sz="6600" dirty="0">
                <a:solidFill>
                  <a:srgbClr val="FF0000"/>
                </a:solidFill>
                <a:cs typeface="+mj-cs"/>
              </a:rPr>
              <a:t>بِ</a:t>
            </a:r>
            <a:r>
              <a:rPr lang="ar-BH" sz="6600" dirty="0">
                <a:cs typeface="+mj-cs"/>
              </a:rPr>
              <a:t>طُلابي</a:t>
            </a:r>
            <a:r>
              <a:rPr lang="ar-AE" sz="6600" dirty="0">
                <a:cs typeface="+mj-cs"/>
              </a:rPr>
              <a:t> </a:t>
            </a:r>
            <a:r>
              <a:rPr lang="ar-BH" sz="6600" dirty="0">
                <a:solidFill>
                  <a:srgbClr val="FF0000"/>
                </a:solidFill>
                <a:cs typeface="+mj-cs"/>
              </a:rPr>
              <a:t>ا</a:t>
            </a:r>
            <a:r>
              <a:rPr lang="ar-BH" sz="6600" dirty="0">
                <a:cs typeface="+mj-cs"/>
              </a:rPr>
              <a:t>لْمُبْدِعين </a:t>
            </a:r>
            <a:endParaRPr lang="en-US" sz="66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0074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yasser elsawy (yasserelsawy111) on Pinterest">
            <a:extLst>
              <a:ext uri="{FF2B5EF4-FFF2-40B4-BE49-F238E27FC236}">
                <a16:creationId xmlns:a16="http://schemas.microsoft.com/office/drawing/2014/main" id="{97DB7B7D-FE63-4DBF-BDF8-553C6AA13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window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059A0F72-63A3-4E82-B0F0-E8A273AF95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631" y="632688"/>
            <a:ext cx="1339078" cy="144996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55366D51-492F-46D2-B43C-073FF5FB85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224" y="-254591"/>
            <a:ext cx="1504485" cy="1449965"/>
          </a:xfrm>
          <a:prstGeom prst="rect">
            <a:avLst/>
          </a:prstGeom>
        </p:spPr>
      </p:pic>
      <p:pic>
        <p:nvPicPr>
          <p:cNvPr id="9" name="Picture 8" descr="A drawing of a cartoon character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55C779EB-A892-415C-8E1D-C9B526A33F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682" y="1404413"/>
            <a:ext cx="1484186" cy="1449965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27999DC7-45DA-4F5F-9A13-022DC5C39C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833" y="-140513"/>
            <a:ext cx="1496017" cy="1449965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E3224AE6-9FB8-4CC9-B8C5-82048D8131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13" y="501800"/>
            <a:ext cx="1452559" cy="1449965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7C55A524-DA0C-4FCB-A5FB-DAE52279B33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83" y="274548"/>
            <a:ext cx="1469298" cy="1449965"/>
          </a:xfrm>
          <a:prstGeom prst="rect">
            <a:avLst/>
          </a:prstGeom>
        </p:spPr>
      </p:pic>
      <p:pic>
        <p:nvPicPr>
          <p:cNvPr id="24" name="Picture 23" descr="A picture containing window&#10;&#10;Description automatically generated">
            <a:hlinkClick r:id="rId17" action="ppaction://hlinksldjump"/>
            <a:extLst>
              <a:ext uri="{FF2B5EF4-FFF2-40B4-BE49-F238E27FC236}">
                <a16:creationId xmlns:a16="http://schemas.microsoft.com/office/drawing/2014/main" id="{B0E757CC-9FAF-4C5E-85E2-B032736F8E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805" y="852277"/>
            <a:ext cx="1339078" cy="1449965"/>
          </a:xfrm>
          <a:prstGeom prst="rect">
            <a:avLst/>
          </a:prstGeom>
        </p:spPr>
      </p:pic>
      <p:pic>
        <p:nvPicPr>
          <p:cNvPr id="25" name="Picture 24" descr="A picture containing window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36C838F6-7A6F-43F1-A33A-CCE8897751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58" y="3609163"/>
            <a:ext cx="1339078" cy="1449965"/>
          </a:xfrm>
          <a:prstGeom prst="rect">
            <a:avLst/>
          </a:prstGeom>
        </p:spPr>
      </p:pic>
      <p:pic>
        <p:nvPicPr>
          <p:cNvPr id="26" name="Picture 25" descr="A picture containing drawing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7D4884E1-3174-4D74-9E66-3C81C13E5E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06" y="1533134"/>
            <a:ext cx="1504485" cy="1449965"/>
          </a:xfrm>
          <a:prstGeom prst="rect">
            <a:avLst/>
          </a:prstGeom>
        </p:spPr>
      </p:pic>
      <p:pic>
        <p:nvPicPr>
          <p:cNvPr id="27" name="Picture 26" descr="A picture containing window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D483EFB3-304A-4E77-A483-8EBB4D2FF3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702" y="2216661"/>
            <a:ext cx="1339078" cy="1449965"/>
          </a:xfrm>
          <a:prstGeom prst="rect">
            <a:avLst/>
          </a:prstGeom>
        </p:spPr>
      </p:pic>
      <p:pic>
        <p:nvPicPr>
          <p:cNvPr id="32" name="Picture 31" descr="A picture containing drawing&#10;&#10;Description automatically generated">
            <a:extLst>
              <a:ext uri="{FF2B5EF4-FFF2-40B4-BE49-F238E27FC236}">
                <a16:creationId xmlns:a16="http://schemas.microsoft.com/office/drawing/2014/main" id="{37870F5A-8088-4AA6-B3D6-FF75257CBC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98" y="7407967"/>
            <a:ext cx="1496017" cy="1449965"/>
          </a:xfrm>
          <a:prstGeom prst="rect">
            <a:avLst/>
          </a:prstGeom>
        </p:spPr>
      </p:pic>
      <p:pic>
        <p:nvPicPr>
          <p:cNvPr id="39" name="Picture 38" descr="A picture containing window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43034C4A-27BD-445B-8672-FF4851A4E8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517" y="4334146"/>
            <a:ext cx="1339078" cy="1449965"/>
          </a:xfrm>
          <a:prstGeom prst="rect">
            <a:avLst/>
          </a:prstGeom>
        </p:spPr>
      </p:pic>
      <p:pic>
        <p:nvPicPr>
          <p:cNvPr id="42" name="Picture 41" descr="A close up of a logo&#10;&#10;Description automatically generated">
            <a:extLst>
              <a:ext uri="{FF2B5EF4-FFF2-40B4-BE49-F238E27FC236}">
                <a16:creationId xmlns:a16="http://schemas.microsoft.com/office/drawing/2014/main" id="{A8384773-3A21-45A8-AC5E-43287A9796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48" y="-3187200"/>
            <a:ext cx="1452559" cy="1449965"/>
          </a:xfrm>
          <a:prstGeom prst="rect">
            <a:avLst/>
          </a:prstGeom>
        </p:spPr>
      </p:pic>
      <p:pic>
        <p:nvPicPr>
          <p:cNvPr id="45" name="bubbles.wav">
            <a:hlinkClick r:id="" action="ppaction://media"/>
            <a:extLst>
              <a:ext uri="{FF2B5EF4-FFF2-40B4-BE49-F238E27FC236}">
                <a16:creationId xmlns:a16="http://schemas.microsoft.com/office/drawing/2014/main" id="{0B4F158C-32ED-481A-A15C-6539548D8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03632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1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7.40741E-7 L 0.10295 0.01968 L 0.11805 0.10949 L 0.03871 0.08542 L 0.02239 0.0257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5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9 0.03148 L 0.0908 0.02777 L 0.0776 0.08194 L 0.05295 0.08194 L 0.03125 0.05092 L 0.02691 0.04305 L 0.02396 0.03541 L 0.02396 0.03564 " pathEditMode="relative" rAng="0" ptsTypes="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7" y="233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6 0.01412 L 0.10607 0.01042 L 0.09878 0.06829 L 0.05382 0.09352 L 0.0335 0.03149 " pathEditMode="relative" rAng="0" ptsTypes="AAAAA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1" y="377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4 0.03148 L 0.10087 0.00463 L 0.11823 0.06435 L 0.10225 0.10879 L 0.09062 0.11852 L 0.08489 0.12245 L 0.07187 0.12245 L 0.05312 0.10301 C 0.04965 0.09861 0.046 0.09444 0.04288 0.08958 C 0.03732 0.08079 0.02708 0.0625 0.02708 0.06273 L 0.02413 0.05463 L 0.02413 0.05486 L 0.02847 0.03542 L 0.02847 0.03565 L 0.02847 0.03542 L 0.02847 0.03565 " pathEditMode="relative" rAng="0" ptsTypes="AAAAAAAAAAAAAAAA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4" y="31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3009 L 0.0375 0.03032 L 0.10556 0.03773 L 0.08664 0.09189 L 0.03316 0.08032 L 0.03889 0.02245 " pathEditMode="relative" rAng="0" ptsTypes="AAAAAA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270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0243 L -0.03489 0.12083 L -0.00312 0.13449 L 0.01702 0.13449 L 0.02726 0.12477 L 0.02726 0.08402 L 0.02431 0.06666 L 0.01997 0.05509 L 0.01424 0.03773 " pathEditMode="relative" rAng="0" ptsTypes="AAAAAAAAA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5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2431 L -0.0349 0.12083 L -0.00313 0.13449 L 0.01701 0.13449 L 0.02726 0.12477 L 0.02726 0.08403 L 0.0243 0.06667 L 0.01996 0.05509 L 0.01423 0.03773 " pathEditMode="relative" rAng="0" ptsTypes="AAAAAAAAA">
                                      <p:cBhvr>
                                        <p:cTn id="1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5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02431 L -0.03489 0.12084 L -0.00312 0.1345 L 0.01706 0.1345 L 0.02722 0.12477 L 0.02722 0.08403 L 0.02435 0.06667 L 0.01992 0.0551 L 0.01419 0.03774 " pathEditMode="relative" rAng="0" ptsTypes="AAAAAAAAA">
                                      <p:cBhvr>
                                        <p:cTn id="20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5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4 0.03148 L 0.10087 0.00463 L 0.11823 0.06435 L 0.10225 0.10879 L 0.09062 0.11852 L 0.08489 0.12245 L 0.07187 0.12245 L 0.05312 0.10301 C 0.04965 0.09861 0.046 0.09444 0.04288 0.08958 C 0.03732 0.08078 0.02708 0.0625 0.02708 0.06273 L 0.02413 0.05463 L 0.02413 0.05486 L 0.02847 0.03541 L 0.02847 0.03564 L 0.02847 0.03541 L 0.02847 0.03564 " pathEditMode="relative" rAng="0" ptsTypes="AAAAAAAAAAAAAAAA">
                                      <p:cBhvr>
                                        <p:cTn id="22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4" y="319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243 L -0.0349 0.12083 L -0.00313 0.13449 L 0.01706 0.13449 L 0.02721 0.12476 L 0.02721 0.08402 L 0.02435 0.06666 L 0.01992 0.05509 L 0.01419 0.03773 " pathEditMode="relative" rAng="0" ptsTypes="AAAAAAAAA">
                                      <p:cBhvr>
                                        <p:cTn id="2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5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9 0.03148 L 0.0908 0.02778 L 0.07761 0.08194 L 0.05295 0.08194 L 0.03125 0.05093 L 0.02691 0.04306 L 0.02396 0.03542 L 0.02396 0.03565 " pathEditMode="relative" rAng="0" ptsTypes="AAAAAAAA">
                                      <p:cBhvr>
                                        <p:cTn id="26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7" y="233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02431 L -0.03489 0.12083 L -0.00312 0.13449 L 0.01702 0.13449 L 0.02726 0.12477 L 0.02726 0.08403 L 0.02431 0.06667 L 0.01997 0.05509 L 0.01424 0.03773 " pathEditMode="relative" rAng="0" ptsTypes="AAAAAAAAA">
                                      <p:cBhvr>
                                        <p:cTn id="28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550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0.01412 L 0.10608 0.01042 L 0.09879 0.06829 L 0.05382 0.09352 L 0.03351 0.03148 " pathEditMode="relative" rAng="0" ptsTypes="AAAAA">
                                      <p:cBhvr>
                                        <p:cTn id="30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1" y="379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9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8182" showWhenStopped="0">
                <p:cTn id="9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yasser elsawy (yasserelsawy111) on Pinterest">
            <a:extLst>
              <a:ext uri="{FF2B5EF4-FFF2-40B4-BE49-F238E27FC236}">
                <a16:creationId xmlns:a16="http://schemas.microsoft.com/office/drawing/2014/main" id="{3CEDAA9F-4AF1-4EDB-84B7-FD8616E93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الإجابة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صواب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4" name="Picture 13" descr="A close up of a sig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sp>
        <p:nvSpPr>
          <p:cNvPr id="13" name="Rectangle: Folded Corner 20">
            <a:extLst>
              <a:ext uri="{FF2B5EF4-FFF2-40B4-BE49-F238E27FC236}">
                <a16:creationId xmlns:a16="http://schemas.microsoft.com/office/drawing/2014/main" id="{3D32063B-E09B-496F-A63E-A5C859EE28F8}"/>
              </a:ext>
            </a:extLst>
          </p:cNvPr>
          <p:cNvSpPr/>
          <p:nvPr/>
        </p:nvSpPr>
        <p:spPr>
          <a:xfrm>
            <a:off x="4330619" y="1281685"/>
            <a:ext cx="4805359" cy="1588600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3200" dirty="0"/>
              <a:t>تعد الأسماك من الكائنات الحية ؟</a:t>
            </a:r>
            <a:endParaRPr lang="en-US" sz="3200" dirty="0"/>
          </a:p>
        </p:txBody>
      </p:sp>
      <p:pic>
        <p:nvPicPr>
          <p:cNvPr id="15" name="Picture 7" descr="A picture containing window&#10;&#10;Description automatically generated">
            <a:extLst>
              <a:ext uri="{FF2B5EF4-FFF2-40B4-BE49-F238E27FC236}">
                <a16:creationId xmlns:a16="http://schemas.microsoft.com/office/drawing/2014/main" id="{A41CF485-D225-462C-ADCC-FC52954020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2889" y="172384"/>
            <a:ext cx="1926227" cy="170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9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yasser elsawy (yasserelsawy111) on Pinterest">
            <a:extLst>
              <a:ext uri="{FF2B5EF4-FFF2-40B4-BE49-F238E27FC236}">
                <a16:creationId xmlns:a16="http://schemas.microsoft.com/office/drawing/2014/main" id="{ADABEE07-1A72-4E1E-ABFC-B67D6C2B3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الإجابة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حيوان – نبات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4" name="Picture 13" descr="A close up of a sig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sp>
        <p:nvSpPr>
          <p:cNvPr id="12" name="Rectangle: Folded Corner 10">
            <a:extLst>
              <a:ext uri="{FF2B5EF4-FFF2-40B4-BE49-F238E27FC236}">
                <a16:creationId xmlns:a16="http://schemas.microsoft.com/office/drawing/2014/main" id="{8410DA08-D615-4607-97B6-7980D259DEC5}"/>
              </a:ext>
            </a:extLst>
          </p:cNvPr>
          <p:cNvSpPr/>
          <p:nvPr/>
        </p:nvSpPr>
        <p:spPr>
          <a:xfrm>
            <a:off x="3600554" y="1021079"/>
            <a:ext cx="4990889" cy="2047640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/>
              <a:t>اذكر أسماء كائنات حية ؟ </a:t>
            </a:r>
            <a:endParaRPr lang="en-US" sz="4400" dirty="0"/>
          </a:p>
        </p:txBody>
      </p:sp>
      <p:pic>
        <p:nvPicPr>
          <p:cNvPr id="13" name="Picture 7" descr="A picture containing window&#10;&#10;Description automatically generated">
            <a:extLst>
              <a:ext uri="{FF2B5EF4-FFF2-40B4-BE49-F238E27FC236}">
                <a16:creationId xmlns:a16="http://schemas.microsoft.com/office/drawing/2014/main" id="{6B13E671-8506-4875-8A21-84AEBB8E0E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730" y="-33866"/>
            <a:ext cx="1576505" cy="170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yasser elsawy (yasserelsawy111) on Pinterest">
            <a:extLst>
              <a:ext uri="{FF2B5EF4-FFF2-40B4-BE49-F238E27FC236}">
                <a16:creationId xmlns:a16="http://schemas.microsoft.com/office/drawing/2014/main" id="{090B1029-CFCC-47DB-9791-31EFF0602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4484496" y="4267662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الإجابة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3748999" y="4545156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كائنات حية 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4" name="Picture 13" descr="A close up of a sig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sp>
        <p:nvSpPr>
          <p:cNvPr id="8" name="Rectangle: Folded Corner 10">
            <a:extLst>
              <a:ext uri="{FF2B5EF4-FFF2-40B4-BE49-F238E27FC236}">
                <a16:creationId xmlns:a16="http://schemas.microsoft.com/office/drawing/2014/main" id="{40CD769A-7047-448F-BC31-C4C1D9B061D9}"/>
              </a:ext>
            </a:extLst>
          </p:cNvPr>
          <p:cNvSpPr/>
          <p:nvPr/>
        </p:nvSpPr>
        <p:spPr>
          <a:xfrm>
            <a:off x="2618997" y="1290671"/>
            <a:ext cx="6752492" cy="2711548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3200" dirty="0"/>
              <a:t>كائنات ......تحتاج إلى ماء و هواء و غذاء كي تعيش ؟</a:t>
            </a:r>
            <a:endParaRPr lang="en-US" sz="3200" dirty="0"/>
          </a:p>
        </p:txBody>
      </p:sp>
      <p:pic>
        <p:nvPicPr>
          <p:cNvPr id="1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EDADC74-869F-491E-84AF-CE19C6F043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3002" y="67911"/>
            <a:ext cx="1903274" cy="162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9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yasser elsawy (yasserelsawy111) on Pinterest">
            <a:extLst>
              <a:ext uri="{FF2B5EF4-FFF2-40B4-BE49-F238E27FC236}">
                <a16:creationId xmlns:a16="http://schemas.microsoft.com/office/drawing/2014/main" id="{63D52F1E-CD36-4C96-9983-0DA213330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2031795" y="616773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426833" y="3652032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يموت 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4" name="Picture 13" descr="A close up of a sig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BED356-761C-43AE-82B5-F4B499D39F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65" y="2389692"/>
            <a:ext cx="1651263" cy="1732598"/>
          </a:xfrm>
          <a:prstGeom prst="rect">
            <a:avLst/>
          </a:prstGeom>
        </p:spPr>
      </p:pic>
      <p:sp>
        <p:nvSpPr>
          <p:cNvPr id="8" name="TextBox 17">
            <a:extLst>
              <a:ext uri="{FF2B5EF4-FFF2-40B4-BE49-F238E27FC236}">
                <a16:creationId xmlns:a16="http://schemas.microsoft.com/office/drawing/2014/main" id="{A7D45F5D-C973-439C-9521-F84A0B384BEE}"/>
              </a:ext>
            </a:extLst>
          </p:cNvPr>
          <p:cNvSpPr txBox="1"/>
          <p:nvPr/>
        </p:nvSpPr>
        <p:spPr>
          <a:xfrm>
            <a:off x="2783511" y="1236090"/>
            <a:ext cx="6334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قامت فاطمة بزراعة نبات و لكنها لم تسقيه بالماء ماذا تتوقع أن يحدث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25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yasser elsawy (yasserelsawy111) on Pinterest">
            <a:extLst>
              <a:ext uri="{FF2B5EF4-FFF2-40B4-BE49-F238E27FC236}">
                <a16:creationId xmlns:a16="http://schemas.microsoft.com/office/drawing/2014/main" id="{4BA358F1-ADE9-4FE5-B546-D4DE17E7E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55551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D0B919-89DE-461C-A94C-8C77ACB6C53C}"/>
              </a:ext>
            </a:extLst>
          </p:cNvPr>
          <p:cNvSpPr/>
          <p:nvPr/>
        </p:nvSpPr>
        <p:spPr>
          <a:xfrm>
            <a:off x="5241207" y="3832432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الإجابة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B7ED6-C5C8-4C27-B6A9-755D2F9A1193}"/>
              </a:ext>
            </a:extLst>
          </p:cNvPr>
          <p:cNvSpPr/>
          <p:nvPr/>
        </p:nvSpPr>
        <p:spPr>
          <a:xfrm>
            <a:off x="4505710" y="4109926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ماء 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4" name="Picture 13" descr="A close up of a sig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0CE1B200-7AB9-4BF3-AD63-11654E816E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25" y="942410"/>
            <a:ext cx="1825685" cy="1801663"/>
          </a:xfrm>
          <a:prstGeom prst="rect">
            <a:avLst/>
          </a:prstGeom>
        </p:spPr>
      </p:pic>
      <p:sp>
        <p:nvSpPr>
          <p:cNvPr id="12" name="TextBox 13">
            <a:extLst>
              <a:ext uri="{FF2B5EF4-FFF2-40B4-BE49-F238E27FC236}">
                <a16:creationId xmlns:a16="http://schemas.microsoft.com/office/drawing/2014/main" id="{5FDD092E-9AE7-4168-BE3B-5470D55EDDBE}"/>
              </a:ext>
            </a:extLst>
          </p:cNvPr>
          <p:cNvSpPr txBox="1"/>
          <p:nvPr/>
        </p:nvSpPr>
        <p:spPr>
          <a:xfrm>
            <a:off x="2969676" y="741729"/>
            <a:ext cx="62526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600" dirty="0"/>
              <a:t>أي من التالي كائن غير حي </a:t>
            </a:r>
          </a:p>
          <a:p>
            <a:pPr algn="ctr" rtl="1"/>
            <a:endParaRPr lang="ar-AE" sz="3600" dirty="0"/>
          </a:p>
          <a:p>
            <a:pPr marL="742950" indent="-742950" algn="ctr" rtl="1">
              <a:buFont typeface="+mj-lt"/>
              <a:buAutoNum type="arabicPeriod"/>
            </a:pPr>
            <a:r>
              <a:rPr lang="ar-AE" sz="3600" dirty="0"/>
              <a:t> نبات    </a:t>
            </a:r>
          </a:p>
          <a:p>
            <a:pPr marL="742950" indent="-742950" algn="ctr" rtl="1">
              <a:buFont typeface="+mj-lt"/>
              <a:buAutoNum type="arabicPeriod"/>
            </a:pPr>
            <a:r>
              <a:rPr lang="ar-AE" sz="3600" dirty="0"/>
              <a:t> ماء  </a:t>
            </a:r>
          </a:p>
          <a:p>
            <a:pPr marL="742950" indent="-742950" algn="ctr" rtl="1">
              <a:buFont typeface="+mj-lt"/>
              <a:buAutoNum type="arabicPeriod"/>
            </a:pPr>
            <a:r>
              <a:rPr lang="ar-AE" sz="3600" dirty="0"/>
              <a:t>   حيوان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5660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yasser elsawy (yasserelsawy111) on Pinterest">
            <a:extLst>
              <a:ext uri="{FF2B5EF4-FFF2-40B4-BE49-F238E27FC236}">
                <a16:creationId xmlns:a16="http://schemas.microsoft.com/office/drawing/2014/main" id="{DDACDFFF-6D47-4CCF-8F8C-14CEEF1EA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418694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13" name="Picture 1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BAB9D4D-E61D-4DFE-A173-811DA09299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99" y="418694"/>
            <a:ext cx="1722754" cy="1683032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8A7BEEE-E93B-4138-8895-E25224890847}"/>
              </a:ext>
            </a:extLst>
          </p:cNvPr>
          <p:cNvSpPr/>
          <p:nvPr/>
        </p:nvSpPr>
        <p:spPr>
          <a:xfrm>
            <a:off x="3481244" y="1434169"/>
            <a:ext cx="6007312" cy="2734433"/>
          </a:xfrm>
          <a:prstGeom prst="wedgeRoundRectCallout">
            <a:avLst>
              <a:gd name="adj1" fmla="val -34415"/>
              <a:gd name="adj2" fmla="val 77934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لقد حصلت على وسام بدون سؤال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73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FA826BDE-9F87-42BF-9549-1B500711C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529662"/>
              </p:ext>
            </p:extLst>
          </p:nvPr>
        </p:nvGraphicFramePr>
        <p:xfrm>
          <a:off x="885095" y="571500"/>
          <a:ext cx="10129836" cy="6016171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532458">
                  <a:extLst>
                    <a:ext uri="{9D8B030D-6E8A-4147-A177-3AD203B41FA5}">
                      <a16:colId xmlns:a16="http://schemas.microsoft.com/office/drawing/2014/main" val="1230509267"/>
                    </a:ext>
                  </a:extLst>
                </a:gridCol>
                <a:gridCol w="844154">
                  <a:extLst>
                    <a:ext uri="{9D8B030D-6E8A-4147-A177-3AD203B41FA5}">
                      <a16:colId xmlns:a16="http://schemas.microsoft.com/office/drawing/2014/main" val="1015191811"/>
                    </a:ext>
                  </a:extLst>
                </a:gridCol>
                <a:gridCol w="1688306">
                  <a:extLst>
                    <a:ext uri="{9D8B030D-6E8A-4147-A177-3AD203B41FA5}">
                      <a16:colId xmlns:a16="http://schemas.microsoft.com/office/drawing/2014/main" val="4008292773"/>
                    </a:ext>
                  </a:extLst>
                </a:gridCol>
                <a:gridCol w="1688306">
                  <a:extLst>
                    <a:ext uri="{9D8B030D-6E8A-4147-A177-3AD203B41FA5}">
                      <a16:colId xmlns:a16="http://schemas.microsoft.com/office/drawing/2014/main" val="1634228487"/>
                    </a:ext>
                  </a:extLst>
                </a:gridCol>
                <a:gridCol w="844154">
                  <a:extLst>
                    <a:ext uri="{9D8B030D-6E8A-4147-A177-3AD203B41FA5}">
                      <a16:colId xmlns:a16="http://schemas.microsoft.com/office/drawing/2014/main" val="2336253990"/>
                    </a:ext>
                  </a:extLst>
                </a:gridCol>
                <a:gridCol w="2532458">
                  <a:extLst>
                    <a:ext uri="{9D8B030D-6E8A-4147-A177-3AD203B41FA5}">
                      <a16:colId xmlns:a16="http://schemas.microsoft.com/office/drawing/2014/main" val="2801389112"/>
                    </a:ext>
                  </a:extLst>
                </a:gridCol>
              </a:tblGrid>
              <a:tr h="420988">
                <a:tc>
                  <a:txBody>
                    <a:bodyPr/>
                    <a:lstStyle/>
                    <a:p>
                      <a:pPr algn="r" rtl="1"/>
                      <a:r>
                        <a:rPr lang="ar-AE" sz="1800" dirty="0">
                          <a:solidFill>
                            <a:schemeClr val="tx1"/>
                          </a:solidFill>
                        </a:rPr>
                        <a:t>اليوم:</a:t>
                      </a:r>
                    </a:p>
                  </a:txBody>
                  <a:tcPr marL="68580" marR="68580" marT="34290" marB="34290">
                    <a:solidFill>
                      <a:srgbClr val="B2951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rtl="1"/>
                      <a:r>
                        <a:rPr lang="ar-AE" sz="1800" dirty="0">
                          <a:solidFill>
                            <a:schemeClr val="tx1"/>
                          </a:solidFill>
                        </a:rPr>
                        <a:t>التاريخ:</a:t>
                      </a:r>
                    </a:p>
                  </a:txBody>
                  <a:tcPr marL="68580" marR="68580" marT="34290" marB="34290">
                    <a:solidFill>
                      <a:srgbClr val="B2951A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rtl="1"/>
                      <a:r>
                        <a:rPr lang="ar-AE" sz="1800" dirty="0">
                          <a:solidFill>
                            <a:schemeClr val="tx1"/>
                          </a:solidFill>
                        </a:rPr>
                        <a:t>الصف:</a:t>
                      </a:r>
                    </a:p>
                  </a:txBody>
                  <a:tcPr marL="68580" marR="68580" marT="34290" marB="34290">
                    <a:solidFill>
                      <a:srgbClr val="B2951A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AE" sz="1800" dirty="0">
                          <a:solidFill>
                            <a:schemeClr val="tx1"/>
                          </a:solidFill>
                        </a:rPr>
                        <a:t>الحصة:</a:t>
                      </a:r>
                    </a:p>
                  </a:txBody>
                  <a:tcPr marL="68580" marR="68580" marT="34290" marB="34290">
                    <a:solidFill>
                      <a:srgbClr val="B2951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796632"/>
                  </a:ext>
                </a:extLst>
              </a:tr>
              <a:tr h="420988">
                <a:tc gridSpan="6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dirty="0">
                          <a:solidFill>
                            <a:srgbClr val="FF0000"/>
                          </a:solidFill>
                        </a:rPr>
                        <a:t>المادة الدراسية :علوم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061893"/>
                  </a:ext>
                </a:extLst>
              </a:tr>
              <a:tr h="420988">
                <a:tc gridSpan="2">
                  <a:txBody>
                    <a:bodyPr/>
                    <a:lstStyle/>
                    <a:p>
                      <a:pPr algn="ctr" rtl="1"/>
                      <a:r>
                        <a:rPr lang="ar-AE" sz="1800" dirty="0"/>
                        <a:t>عنوان الدرس </a:t>
                      </a:r>
                    </a:p>
                  </a:txBody>
                  <a:tcPr marL="68580" marR="68580" marT="34290" marB="34290">
                    <a:solidFill>
                      <a:srgbClr val="B2951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rtl="1"/>
                      <a:r>
                        <a:rPr lang="ar-AE" sz="1800" dirty="0"/>
                        <a:t>نتاجات الدرس </a:t>
                      </a:r>
                    </a:p>
                  </a:txBody>
                  <a:tcPr marL="68580" marR="68580" marT="34290" marB="34290">
                    <a:solidFill>
                      <a:srgbClr val="B2951A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rtl="1"/>
                      <a:r>
                        <a:rPr lang="ar-AE" sz="1800" dirty="0"/>
                        <a:t>يتعرف الطالب احتياجات الكائنات الحية </a:t>
                      </a:r>
                    </a:p>
                  </a:txBody>
                  <a:tcPr marL="68580" marR="68580" marT="34290" marB="34290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163208"/>
                  </a:ext>
                </a:extLst>
              </a:tr>
              <a:tr h="523857">
                <a:tc gridSpan="2">
                  <a:txBody>
                    <a:bodyPr/>
                    <a:lstStyle/>
                    <a:p>
                      <a:pPr algn="ctr" rtl="1"/>
                      <a:r>
                        <a:rPr lang="ar-AE" sz="1800" dirty="0"/>
                        <a:t>لماذا تعد النباتات من الكائنات الحية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838775"/>
                  </a:ext>
                </a:extLst>
              </a:tr>
              <a:tr h="420988">
                <a:tc rowSpan="2" gridSpan="2">
                  <a:txBody>
                    <a:bodyPr/>
                    <a:lstStyle/>
                    <a:p>
                      <a:pPr algn="ctr" rtl="1"/>
                      <a:r>
                        <a:rPr lang="ar-AE" sz="1800" dirty="0"/>
                        <a:t>التهيئة الحافزة</a:t>
                      </a:r>
                    </a:p>
                  </a:txBody>
                  <a:tcPr marL="68580" marR="68580" marT="34290" marB="34290">
                    <a:solidFill>
                      <a:srgbClr val="B2951A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AE" sz="1800" dirty="0"/>
                        <a:t>عنوان النشاط </a:t>
                      </a:r>
                    </a:p>
                  </a:txBody>
                  <a:tcPr marL="68580" marR="68580" marT="34290" marB="34290">
                    <a:solidFill>
                      <a:srgbClr val="B2951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AE" sz="1800" dirty="0"/>
                        <a:t>التطبيق الالكتروني المستخدم </a:t>
                      </a:r>
                    </a:p>
                  </a:txBody>
                  <a:tcPr marL="68580" marR="68580" marT="34290" marB="34290">
                    <a:solidFill>
                      <a:srgbClr val="B2951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099707"/>
                  </a:ext>
                </a:extLst>
              </a:tr>
              <a:tr h="523857">
                <a:tc gridSpan="2" v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AE" sz="1800" dirty="0"/>
                        <a:t>مسابقة التوصيل 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en-US" sz="1800" dirty="0"/>
                        <a:t>Microsoft teams</a:t>
                      </a:r>
                      <a:endParaRPr lang="ar-AE" sz="1800" dirty="0"/>
                    </a:p>
                    <a:p>
                      <a:pPr algn="ctr" rtl="1"/>
                      <a:r>
                        <a:rPr lang="ar-AE" sz="1800" dirty="0"/>
                        <a:t>منصة </a:t>
                      </a:r>
                      <a:r>
                        <a:rPr lang="en-US" sz="1800" dirty="0" err="1"/>
                        <a:t>TigTag</a:t>
                      </a:r>
                      <a:r>
                        <a:rPr lang="en-US" sz="1800" dirty="0"/>
                        <a:t> Jr</a:t>
                      </a:r>
                      <a:endParaRPr lang="ar-AE" sz="18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164176"/>
                  </a:ext>
                </a:extLst>
              </a:tr>
              <a:tr h="420988">
                <a:tc rowSpan="2" gridSpan="2">
                  <a:txBody>
                    <a:bodyPr/>
                    <a:lstStyle/>
                    <a:p>
                      <a:pPr algn="ctr" rtl="1"/>
                      <a:r>
                        <a:rPr lang="ar-AE" sz="1800" dirty="0"/>
                        <a:t>استراتيجية التعلم </a:t>
                      </a:r>
                    </a:p>
                  </a:txBody>
                  <a:tcPr marL="68580" marR="68580" marT="34290" marB="34290">
                    <a:solidFill>
                      <a:srgbClr val="B2951A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AE" sz="1800" dirty="0"/>
                        <a:t>اسم الاستراتيجية </a:t>
                      </a:r>
                    </a:p>
                  </a:txBody>
                  <a:tcPr marL="68580" marR="68580" marT="34290" marB="34290">
                    <a:solidFill>
                      <a:srgbClr val="B2951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AE" sz="1800" dirty="0"/>
                        <a:t>التطبيق الالكتروني المستخدم</a:t>
                      </a:r>
                    </a:p>
                  </a:txBody>
                  <a:tcPr marL="68580" marR="68580" marT="34290" marB="34290">
                    <a:solidFill>
                      <a:srgbClr val="B2951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14795"/>
                  </a:ext>
                </a:extLst>
              </a:tr>
              <a:tr h="1015364">
                <a:tc gridSpan="2" v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AE" sz="1800" dirty="0"/>
                        <a:t>أشاهد و أدون – المناقشة والحوار</a:t>
                      </a:r>
                    </a:p>
                    <a:p>
                      <a:pPr algn="ctr" rtl="1"/>
                      <a:r>
                        <a:rPr lang="ar-AE" sz="1800" dirty="0"/>
                        <a:t>التعلم باللعب – أرسل سؤال </a:t>
                      </a:r>
                    </a:p>
                    <a:p>
                      <a:pPr algn="ctr" rtl="1"/>
                      <a:r>
                        <a:rPr lang="ar-AE" sz="1800" dirty="0"/>
                        <a:t>مشكلة تريد حل – سؤال التحدي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Microsoft teams</a:t>
                      </a:r>
                      <a:endParaRPr lang="ar-AE" sz="1800" dirty="0"/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Nearpod</a:t>
                      </a:r>
                      <a:endParaRPr lang="ar-AE" sz="1800" dirty="0"/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LMS</a:t>
                      </a:r>
                      <a:endParaRPr lang="ar-AE" sz="18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007533"/>
                  </a:ext>
                </a:extLst>
              </a:tr>
              <a:tr h="1230933">
                <a:tc gridSpan="6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dirty="0"/>
                        <a:t>إجراءات الدرس </a:t>
                      </a:r>
                      <a:r>
                        <a:rPr lang="en-US" sz="1800" dirty="0"/>
                        <a:t>: </a:t>
                      </a:r>
                      <a:r>
                        <a:rPr lang="ar-AE" sz="1800" dirty="0"/>
                        <a:t>البدء بالسلام الوطني و قواعد التعلم في الصف الافتراضي و الواقعي، التهيئة استخدام </a:t>
                      </a:r>
                      <a:r>
                        <a:rPr kumimoji="0" lang="ar-A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مسابقة التوصيل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800" dirty="0"/>
                        <a:t>ومن ثم استراتيجية أشاهد و أدون </a:t>
                      </a:r>
                      <a:r>
                        <a:rPr kumimoji="0" lang="ar-A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و</a:t>
                      </a:r>
                      <a:r>
                        <a:rPr lang="ar-AE" sz="1800" dirty="0"/>
                        <a:t>التعرف على الدرس واهدافه ومناقشة الدرس من خلال الدردشة على </a:t>
                      </a:r>
                      <a:r>
                        <a:rPr lang="en-US" sz="1800" dirty="0"/>
                        <a:t>Microsoft teams</a:t>
                      </a:r>
                      <a:r>
                        <a:rPr lang="ar-AE" sz="1800" dirty="0"/>
                        <a:t>و حل أنشطته والتقويم الختامي بالتعلم باللعب على </a:t>
                      </a:r>
                      <a:r>
                        <a:rPr lang="en-US" sz="1800" dirty="0"/>
                        <a:t>Nearpod </a:t>
                      </a:r>
                      <a:r>
                        <a:rPr lang="ar-AE" sz="1800" dirty="0"/>
                        <a:t>ومن ثم بطاقة الخروج على الدردشة أرسل سؤال.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239405"/>
                  </a:ext>
                </a:extLst>
              </a:tr>
              <a:tr h="523857">
                <a:tc gridSpan="2">
                  <a:txBody>
                    <a:bodyPr/>
                    <a:lstStyle/>
                    <a:p>
                      <a:pPr algn="ctr" rtl="1"/>
                      <a:r>
                        <a:rPr lang="ar-AE" sz="1800" dirty="0"/>
                        <a:t>التأمل في لدرس</a:t>
                      </a:r>
                    </a:p>
                  </a:txBody>
                  <a:tcPr marL="68580" marR="68580" marT="34290" marB="34290">
                    <a:solidFill>
                      <a:srgbClr val="B2951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1"/>
                      <a:endParaRPr lang="ar-AE" sz="18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78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6957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35844" name="Picture 4" descr="سنديان اديوكاشنال ميديا | أصدقاء العلوم| STEM Buddies |مسلسل رسوم ...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12192000" cy="5450889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7A33EA-978A-4EA9-8B67-73B0FCC08984}"/>
              </a:ext>
            </a:extLst>
          </p:cNvPr>
          <p:cNvSpPr txBox="1"/>
          <p:nvPr/>
        </p:nvSpPr>
        <p:spPr>
          <a:xfrm>
            <a:off x="581466" y="5788512"/>
            <a:ext cx="107336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AE" sz="4800" dirty="0">
                <a:solidFill>
                  <a:srgbClr val="FF0000"/>
                </a:solidFill>
                <a:cs typeface="+mj-cs"/>
              </a:rPr>
              <a:t>النشيد الوطني لدولة الإمارات العربية المتحدة</a:t>
            </a:r>
            <a:endParaRPr lang="en-US" sz="48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2096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ITED ARAB EMIRATES NATIONAL ANTHEM - 'Ishy Bilady' عيشي بلادي - النشيد الوطني الاماراتي">
            <a:hlinkClick r:id="" action="ppaction://media"/>
            <a:extLst>
              <a:ext uri="{FF2B5EF4-FFF2-40B4-BE49-F238E27FC236}">
                <a16:creationId xmlns:a16="http://schemas.microsoft.com/office/drawing/2014/main" id="{1E41F46D-230F-4CBE-B24E-EDF0060C95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56208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7615B8-40CA-4AF8-A4CB-CEBB9A32B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93" t="21935" r="9307" b="25988"/>
          <a:stretch/>
        </p:blipFill>
        <p:spPr>
          <a:xfrm>
            <a:off x="-3638" y="0"/>
            <a:ext cx="12195638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8E950E-05C1-407F-99DE-186B98A5CA4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13146" y="3502856"/>
            <a:ext cx="1815517" cy="32725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87143A-14EF-405D-93AA-E68F8904BAE9}"/>
              </a:ext>
            </a:extLst>
          </p:cNvPr>
          <p:cNvSpPr/>
          <p:nvPr/>
        </p:nvSpPr>
        <p:spPr>
          <a:xfrm>
            <a:off x="10592550" y="5172234"/>
            <a:ext cx="104382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2100" b="1" dirty="0"/>
              <a:t>قوانين التعلم عن بعد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082948-18D0-4893-A071-7BB64B364E9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226" y="1816811"/>
            <a:ext cx="1968953" cy="1073727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956BB2-A9CD-4845-B306-9F3BA322BFBB}"/>
              </a:ext>
            </a:extLst>
          </p:cNvPr>
          <p:cNvSpPr txBox="1"/>
          <p:nvPr/>
        </p:nvSpPr>
        <p:spPr>
          <a:xfrm>
            <a:off x="1243670" y="2843824"/>
            <a:ext cx="1402556" cy="6201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AE" sz="1715" b="1" dirty="0">
                <a:latin typeface="Dubai Medium" panose="020B0603030403030204" pitchFamily="34" charset="-78"/>
                <a:cs typeface="Dubai Medium" panose="020B0603030403030204" pitchFamily="34" charset="-78"/>
              </a:rPr>
              <a:t>أتحدث عندما يسمح لي</a:t>
            </a:r>
            <a:endParaRPr lang="en-US" sz="1715" b="1" dirty="0"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46F8A3-4946-4B11-B630-D1B0F97EACC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55242" y="3718695"/>
            <a:ext cx="1288575" cy="180581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99485D-53CD-4C7C-98CB-B8DAA669DEC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9524" y="3913766"/>
            <a:ext cx="1370848" cy="1921110"/>
          </a:xfrm>
          <a:prstGeom prst="rect">
            <a:avLst/>
          </a:prstGeom>
          <a:noFill/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094002-5998-40B7-B599-A5EA8EAF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>
            <a:fillRect/>
          </a:stretch>
        </p:blipFill>
        <p:spPr bwMode="auto">
          <a:xfrm>
            <a:off x="5686530" y="1970878"/>
            <a:ext cx="997505" cy="151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8719B1-FADE-4B4B-8FD0-21B3C24480A8}"/>
              </a:ext>
            </a:extLst>
          </p:cNvPr>
          <p:cNvSpPr txBox="1"/>
          <p:nvPr/>
        </p:nvSpPr>
        <p:spPr>
          <a:xfrm>
            <a:off x="5484004" y="3632704"/>
            <a:ext cx="1402556" cy="3562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BH" sz="1715" b="1" dirty="0">
                <a:latin typeface="Dubai Medium" panose="020B0603030403030204" pitchFamily="34" charset="-78"/>
                <a:cs typeface="Dubai Medium" panose="020B0603030403030204" pitchFamily="34" charset="-78"/>
              </a:rPr>
              <a:t>أِلتِزِم الصَّمْت</a:t>
            </a:r>
            <a:endParaRPr lang="en-US" sz="1715" b="1" dirty="0"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6271BE-FF2F-4D5F-B848-9CF99F95ED29}"/>
              </a:ext>
            </a:extLst>
          </p:cNvPr>
          <p:cNvSpPr txBox="1"/>
          <p:nvPr/>
        </p:nvSpPr>
        <p:spPr>
          <a:xfrm>
            <a:off x="1470503" y="5720597"/>
            <a:ext cx="1402556" cy="3562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BH" sz="1715" b="1" dirty="0">
                <a:latin typeface="Dubai Medium" panose="020B0603030403030204" pitchFamily="34" charset="-78"/>
                <a:cs typeface="Dubai Medium" panose="020B0603030403030204" pitchFamily="34" charset="-78"/>
              </a:rPr>
              <a:t>أًدَوِّن مُلاحَظاتي</a:t>
            </a:r>
            <a:endParaRPr lang="en-US" sz="1715" b="1" dirty="0"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BA2D31-9DD8-431C-8E4D-AC06BA814450}"/>
              </a:ext>
            </a:extLst>
          </p:cNvPr>
          <p:cNvSpPr txBox="1"/>
          <p:nvPr/>
        </p:nvSpPr>
        <p:spPr>
          <a:xfrm>
            <a:off x="7261392" y="3148910"/>
            <a:ext cx="2081256" cy="620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BH" sz="1715" b="1" dirty="0">
                <a:latin typeface="Dubai Medium" panose="020B0603030403030204" pitchFamily="34" charset="-78"/>
                <a:cs typeface="Dubai Medium" panose="020B0603030403030204" pitchFamily="34" charset="-78"/>
              </a:rPr>
              <a:t>أَبْتَعِد عَنْ ضّجيج مَنْ حَوْلي</a:t>
            </a:r>
            <a:endParaRPr lang="en-US" sz="1715" b="1" dirty="0"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681601-4F9F-4926-BD53-DE69F2C8BD5D}"/>
              </a:ext>
            </a:extLst>
          </p:cNvPr>
          <p:cNvSpPr txBox="1"/>
          <p:nvPr/>
        </p:nvSpPr>
        <p:spPr>
          <a:xfrm>
            <a:off x="6185282" y="5555150"/>
            <a:ext cx="2336246" cy="620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1715" b="1" dirty="0">
                <a:latin typeface="Dubai Medium" panose="020B0603030403030204" pitchFamily="34" charset="-78"/>
                <a:cs typeface="Dubai Medium" panose="020B0603030403030204" pitchFamily="34" charset="-78"/>
              </a:rPr>
              <a:t>اُفَكِّر وأُجيب بِمُفْرَدي</a:t>
            </a:r>
          </a:p>
          <a:p>
            <a:pPr algn="ctr">
              <a:defRPr/>
            </a:pPr>
            <a:r>
              <a:rPr lang="ar-AE" sz="1715" b="1" dirty="0">
                <a:latin typeface="Dubai Medium" panose="020B0603030403030204" pitchFamily="34" charset="-78"/>
                <a:cs typeface="Dubai Medium" panose="020B0603030403030204" pitchFamily="34" charset="-78"/>
              </a:rPr>
              <a:t>دونَ مساعَدَة أُمي</a:t>
            </a:r>
            <a:endParaRPr lang="en-US" sz="1715" b="1" dirty="0"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6A7791-302B-4AB6-921F-82D6A825AF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209"/>
          <a:stretch/>
        </p:blipFill>
        <p:spPr>
          <a:xfrm>
            <a:off x="7564336" y="1925950"/>
            <a:ext cx="1475369" cy="12062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59CDA0-5A6F-49ED-ABB2-1CD86967D8EB}"/>
              </a:ext>
            </a:extLst>
          </p:cNvPr>
          <p:cNvSpPr txBox="1"/>
          <p:nvPr/>
        </p:nvSpPr>
        <p:spPr>
          <a:xfrm>
            <a:off x="2929331" y="4233082"/>
            <a:ext cx="1746647" cy="6201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BH" sz="1715" b="1" dirty="0">
                <a:latin typeface="Dubai Medium" panose="020B0603030403030204" pitchFamily="34" charset="-78"/>
                <a:cs typeface="Dubai Medium" panose="020B0603030403030204" pitchFamily="34" charset="-78"/>
              </a:rPr>
              <a:t>أَسْتَمِع إلى الْمُعَلَّمة بِتِرْكيز</a:t>
            </a:r>
            <a:endParaRPr lang="en-US" sz="1715" b="1" dirty="0"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4CC7F96-DE6C-4529-9667-FAC5EE7615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952"/>
          <a:stretch/>
        </p:blipFill>
        <p:spPr>
          <a:xfrm>
            <a:off x="3431330" y="2553667"/>
            <a:ext cx="1274283" cy="171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2" grpId="0"/>
      <p:bldP spid="13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2020-09-02_00-03-17">
            <a:hlinkClick r:id="" action="ppaction://media"/>
            <a:extLst>
              <a:ext uri="{FF2B5EF4-FFF2-40B4-BE49-F238E27FC236}">
                <a16:creationId xmlns:a16="http://schemas.microsoft.com/office/drawing/2014/main" id="{27036524-BBA8-44B7-95A3-61FE8C37C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70" y="0"/>
            <a:ext cx="12079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2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7615B8-40CA-4AF8-A4CB-CEBB9A32B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93" t="21934" r="9307" b="26681"/>
          <a:stretch/>
        </p:blipFill>
        <p:spPr>
          <a:xfrm>
            <a:off x="-3638" y="1"/>
            <a:ext cx="12195638" cy="68579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6ABCC8-6DB7-46BA-8121-8DC2113EF8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482"/>
          <a:stretch/>
        </p:blipFill>
        <p:spPr>
          <a:xfrm>
            <a:off x="10452524" y="5074269"/>
            <a:ext cx="1739476" cy="17837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3C14EA-B68D-4AB0-ABC7-173206D08FF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03832" y="3664632"/>
            <a:ext cx="1235490" cy="183719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493C917-AD80-4E78-8904-9793BA3879E9}"/>
              </a:ext>
            </a:extLst>
          </p:cNvPr>
          <p:cNvSpPr/>
          <p:nvPr/>
        </p:nvSpPr>
        <p:spPr>
          <a:xfrm>
            <a:off x="10650861" y="5641024"/>
            <a:ext cx="12852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3600" b="1" dirty="0"/>
              <a:t>التهيئة</a:t>
            </a:r>
            <a:endParaRPr lang="ar-AE" sz="210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5CFAA67-8234-498F-B980-7E15283CEE91}"/>
              </a:ext>
            </a:extLst>
          </p:cNvPr>
          <p:cNvSpPr/>
          <p:nvPr/>
        </p:nvSpPr>
        <p:spPr>
          <a:xfrm>
            <a:off x="5811770" y="4831173"/>
            <a:ext cx="3318161" cy="7669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5C0929-EED1-4F1D-9CD7-A5280C7DBA8A}"/>
              </a:ext>
            </a:extLst>
          </p:cNvPr>
          <p:cNvSpPr/>
          <p:nvPr/>
        </p:nvSpPr>
        <p:spPr>
          <a:xfrm>
            <a:off x="1022666" y="4738538"/>
            <a:ext cx="3534530" cy="7669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4212F13-8677-4AF5-9947-5B2723B6812A}"/>
              </a:ext>
            </a:extLst>
          </p:cNvPr>
          <p:cNvSpPr/>
          <p:nvPr/>
        </p:nvSpPr>
        <p:spPr>
          <a:xfrm>
            <a:off x="1039702" y="3479429"/>
            <a:ext cx="3534530" cy="7669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C89EB5-D6F9-4B45-BA48-1BF7B4D0B349}"/>
              </a:ext>
            </a:extLst>
          </p:cNvPr>
          <p:cNvSpPr txBox="1"/>
          <p:nvPr/>
        </p:nvSpPr>
        <p:spPr>
          <a:xfrm>
            <a:off x="5583500" y="4907354"/>
            <a:ext cx="360319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3200" b="1" dirty="0"/>
              <a:t>تحتاج الكائنات الحية إلى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7818A1-7A70-431D-B0DA-1A2DE74472C6}"/>
              </a:ext>
            </a:extLst>
          </p:cNvPr>
          <p:cNvSpPr/>
          <p:nvPr/>
        </p:nvSpPr>
        <p:spPr>
          <a:xfrm>
            <a:off x="5851962" y="3329937"/>
            <a:ext cx="3195248" cy="7669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C31B51-20E2-4C6A-8008-3EA0EE76056A}"/>
              </a:ext>
            </a:extLst>
          </p:cNvPr>
          <p:cNvSpPr txBox="1"/>
          <p:nvPr/>
        </p:nvSpPr>
        <p:spPr>
          <a:xfrm>
            <a:off x="6264795" y="3470654"/>
            <a:ext cx="270595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3200" b="1" dirty="0"/>
              <a:t>النباتات والحيوانات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925612-A76B-40F6-982B-0860ECE295B0}"/>
              </a:ext>
            </a:extLst>
          </p:cNvPr>
          <p:cNvSpPr txBox="1"/>
          <p:nvPr/>
        </p:nvSpPr>
        <p:spPr>
          <a:xfrm>
            <a:off x="1240451" y="3549932"/>
            <a:ext cx="3199742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AE" sz="2800" b="1" dirty="0"/>
              <a:t>الغذاء والماء والهواء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09F671-1AB4-4846-992B-4B4A6AFB95D9}"/>
              </a:ext>
            </a:extLst>
          </p:cNvPr>
          <p:cNvSpPr txBox="1"/>
          <p:nvPr/>
        </p:nvSpPr>
        <p:spPr>
          <a:xfrm>
            <a:off x="1159719" y="4860385"/>
            <a:ext cx="297815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AE" sz="2800" b="1" dirty="0"/>
              <a:t>كائنات حية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C51D3E-BA22-4C13-B7EB-F3B0423E435A}"/>
              </a:ext>
            </a:extLst>
          </p:cNvPr>
          <p:cNvSpPr txBox="1"/>
          <p:nvPr/>
        </p:nvSpPr>
        <p:spPr>
          <a:xfrm>
            <a:off x="-289124" y="1844542"/>
            <a:ext cx="969264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4400" dirty="0">
                <a:solidFill>
                  <a:srgbClr val="FF0000"/>
                </a:solidFill>
              </a:rPr>
              <a:t>   أصل بين الجملة              وما  يناسبها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E462DEF-6917-439D-A83B-0FF28A2D3867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4216814" y="3713395"/>
            <a:ext cx="1635148" cy="13983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535A19C-873A-4CC3-9449-B187F7ADC063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4178060" y="3876747"/>
            <a:ext cx="1633710" cy="13378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49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30D4C6-0C7F-49EE-A1BD-0B1BAABA8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47" t="22352" r="8911" b="98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10CAFD-635A-4DEE-BDC5-7701EA3AF6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482"/>
          <a:stretch/>
        </p:blipFill>
        <p:spPr>
          <a:xfrm>
            <a:off x="0" y="1188285"/>
            <a:ext cx="1933901" cy="20332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C5D962-8B2F-433E-AB1F-5266B0113CBC}"/>
              </a:ext>
            </a:extLst>
          </p:cNvPr>
          <p:cNvSpPr/>
          <p:nvPr/>
        </p:nvSpPr>
        <p:spPr>
          <a:xfrm>
            <a:off x="344023" y="1648274"/>
            <a:ext cx="12458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600" b="1" dirty="0"/>
              <a:t>عنوان </a:t>
            </a:r>
          </a:p>
          <a:p>
            <a:pPr algn="ctr" rtl="1"/>
            <a:r>
              <a:rPr lang="ar-AE" sz="3600" b="1" dirty="0"/>
              <a:t>الدرس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C02003-0221-480B-91C4-EE42B464E40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8348" y="0"/>
            <a:ext cx="1533128" cy="177995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E82274-0034-404E-B7C4-BA793283DE83}"/>
              </a:ext>
            </a:extLst>
          </p:cNvPr>
          <p:cNvSpPr/>
          <p:nvPr/>
        </p:nvSpPr>
        <p:spPr>
          <a:xfrm>
            <a:off x="2277924" y="2280332"/>
            <a:ext cx="753995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7200" b="1" dirty="0">
                <a:solidFill>
                  <a:srgbClr val="FF3399"/>
                </a:solidFill>
                <a:latin typeface="Adobe Arabic" pitchFamily="18" charset="-78"/>
                <a:cs typeface="Adobe Arabic" pitchFamily="18" charset="-78"/>
              </a:rPr>
              <a:t>" </a:t>
            </a:r>
            <a:r>
              <a:rPr lang="ar-AE" sz="7200" b="1" dirty="0">
                <a:solidFill>
                  <a:srgbClr val="0070C0"/>
                </a:solidFill>
                <a:latin typeface="Adobe Arabic" pitchFamily="18" charset="-78"/>
                <a:cs typeface="Adobe Arabic" pitchFamily="18" charset="-78"/>
              </a:rPr>
              <a:t>لماذا تعد النباتات من الكائنات الحية </a:t>
            </a:r>
            <a:r>
              <a:rPr lang="ar-AE" sz="7200" b="1" dirty="0">
                <a:solidFill>
                  <a:srgbClr val="FF3399"/>
                </a:solidFill>
                <a:latin typeface="Adobe Arabic" pitchFamily="18" charset="-78"/>
                <a:cs typeface="Adobe Arabic" pitchFamily="18" charset="-78"/>
              </a:rPr>
              <a:t>" </a:t>
            </a:r>
            <a:endParaRPr lang="en-US" sz="7200" b="1" dirty="0">
              <a:ln w="1905"/>
              <a:solidFill>
                <a:srgbClr val="FF33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D16684-6C86-4F79-95AA-8CD8D4641543}"/>
              </a:ext>
            </a:extLst>
          </p:cNvPr>
          <p:cNvSpPr txBox="1"/>
          <p:nvPr/>
        </p:nvSpPr>
        <p:spPr>
          <a:xfrm>
            <a:off x="7635241" y="3714"/>
            <a:ext cx="60983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4000" b="1" dirty="0">
                <a:ln w="22225">
                  <a:noFill/>
                  <a:prstDash val="solid"/>
                </a:ln>
                <a:solidFill>
                  <a:srgbClr val="003300"/>
                </a:solidFill>
                <a:latin typeface="Adobe Arabic" pitchFamily="18" charset="-78"/>
                <a:cs typeface="Adobe Arabic" pitchFamily="18" charset="-78"/>
              </a:rPr>
              <a:t>الـــوحــــدة</a:t>
            </a:r>
            <a:r>
              <a:rPr lang="ar-AE" sz="40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Adobe Arabic" pitchFamily="18" charset="-78"/>
                <a:cs typeface="Adobe Arabic" pitchFamily="18" charset="-78"/>
              </a:rPr>
              <a:t> </a:t>
            </a:r>
            <a:r>
              <a:rPr lang="ar-AE" sz="40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Adobe Arabic" pitchFamily="18" charset="-78"/>
                <a:cs typeface="Adobe Arabic" pitchFamily="18" charset="-78"/>
              </a:rPr>
              <a:t>2</a:t>
            </a:r>
            <a:endParaRPr lang="en-US" sz="4000" b="1" dirty="0">
              <a:ln w="22225">
                <a:noFill/>
                <a:prstDash val="solid"/>
              </a:ln>
              <a:solidFill>
                <a:srgbClr val="FF0000"/>
              </a:solidFill>
              <a:latin typeface="Adobe Arabic" pitchFamily="18" charset="-78"/>
              <a:cs typeface="Adobe Arabic" pitchFamily="18" charset="-78"/>
            </a:endParaRPr>
          </a:p>
          <a:p>
            <a:pPr algn="ctr" rtl="1"/>
            <a:r>
              <a:rPr lang="ar-AE" sz="4000" b="1" dirty="0">
                <a:ln w="22225">
                  <a:noFill/>
                  <a:prstDash val="solid"/>
                </a:ln>
                <a:latin typeface="Adobe Arabic" pitchFamily="18" charset="-78"/>
                <a:cs typeface="Adobe Arabic" pitchFamily="18" charset="-78"/>
              </a:rPr>
              <a:t>الــــدرس</a:t>
            </a:r>
            <a:r>
              <a:rPr lang="ar-AE" sz="4000" b="1" dirty="0">
                <a:ln w="22225">
                  <a:noFill/>
                  <a:prstDash val="solid"/>
                </a:ln>
                <a:solidFill>
                  <a:srgbClr val="FF3399"/>
                </a:solidFill>
                <a:latin typeface="Adobe Arabic" pitchFamily="18" charset="-78"/>
                <a:cs typeface="Adobe Arabic" pitchFamily="18" charset="-78"/>
              </a:rPr>
              <a:t> 1 </a:t>
            </a:r>
          </a:p>
          <a:p>
            <a:pPr algn="ctr" rtl="1"/>
            <a:r>
              <a:rPr lang="ar-AE" sz="40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Adobe Arabic" pitchFamily="18" charset="-78"/>
                <a:cs typeface="Adobe Arabic" pitchFamily="18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767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7615B8-40CA-4AF8-A4CB-CEBB9A32B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93" t="21934" r="22284" b="26358"/>
          <a:stretch/>
        </p:blipFill>
        <p:spPr>
          <a:xfrm>
            <a:off x="-3638" y="0"/>
            <a:ext cx="12195638" cy="6858000"/>
          </a:xfrm>
          <a:prstGeom prst="rect">
            <a:avLst/>
          </a:prstGeom>
        </p:spPr>
      </p:pic>
      <p:sp>
        <p:nvSpPr>
          <p:cNvPr id="40" name="AutoShape 12" descr="Scientist Clipart Png - Scientist Png, Transparent Png ...">
            <a:extLst>
              <a:ext uri="{FF2B5EF4-FFF2-40B4-BE49-F238E27FC236}">
                <a16:creationId xmlns:a16="http://schemas.microsoft.com/office/drawing/2014/main" id="{1A786DCE-04D9-4F80-94D2-E31C1271D9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50605" y="395633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1" name="AutoShape 2" descr="A Student In Science Lab Class Illustration Royalty Free Cliparts ...">
            <a:extLst>
              <a:ext uri="{FF2B5EF4-FFF2-40B4-BE49-F238E27FC236}">
                <a16:creationId xmlns:a16="http://schemas.microsoft.com/office/drawing/2014/main" id="{0FA78D1F-D431-4ECF-881B-AE97020A1A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36305" y="407063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BA1284A-59E0-4747-A5DF-D1EBB83BD3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482"/>
          <a:stretch/>
        </p:blipFill>
        <p:spPr>
          <a:xfrm>
            <a:off x="94962" y="5280263"/>
            <a:ext cx="2069456" cy="1467349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DA606C2E-3527-4264-9B77-992430C0D04A}"/>
              </a:ext>
            </a:extLst>
          </p:cNvPr>
          <p:cNvSpPr/>
          <p:nvPr/>
        </p:nvSpPr>
        <p:spPr>
          <a:xfrm>
            <a:off x="445447" y="5362119"/>
            <a:ext cx="13770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3200" b="1" dirty="0"/>
              <a:t>شرح الدرس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6A225A6-F120-4B1E-8737-BBF047BC793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1" y="3956337"/>
            <a:ext cx="1762428" cy="1344592"/>
          </a:xfrm>
          <a:prstGeom prst="rect">
            <a:avLst/>
          </a:prstGeom>
        </p:spPr>
      </p:pic>
      <p:sp>
        <p:nvSpPr>
          <p:cNvPr id="45" name="AutoShape 8" descr="Home | Brownes School Tours">
            <a:extLst>
              <a:ext uri="{FF2B5EF4-FFF2-40B4-BE49-F238E27FC236}">
                <a16:creationId xmlns:a16="http://schemas.microsoft.com/office/drawing/2014/main" id="{05BE60B3-BA09-4ED7-8B57-59BA81BC24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995" y="418493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6" name="AutoShape 10" descr="Home | Brownes School Tours">
            <a:extLst>
              <a:ext uri="{FF2B5EF4-FFF2-40B4-BE49-F238E27FC236}">
                <a16:creationId xmlns:a16="http://schemas.microsoft.com/office/drawing/2014/main" id="{DE83BBE7-BED7-4877-86E4-5F729C9686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2295" y="429923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7" name="AutoShape 12" descr="Dan Stack / Projects / Honest Fox | Dribbble">
            <a:extLst>
              <a:ext uri="{FF2B5EF4-FFF2-40B4-BE49-F238E27FC236}">
                <a16:creationId xmlns:a16="http://schemas.microsoft.com/office/drawing/2014/main" id="{114F8AED-7D7F-4B70-B01D-C0F75A59CA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6595" y="441353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8" name="AutoShape 14" descr="Dan Stack / Projects / Honest Fox | Dribbble">
            <a:extLst>
              <a:ext uri="{FF2B5EF4-FFF2-40B4-BE49-F238E27FC236}">
                <a16:creationId xmlns:a16="http://schemas.microsoft.com/office/drawing/2014/main" id="{024A678A-A315-41C3-8486-29F435CF05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0895" y="452783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786D53-94C1-4146-9CE5-B46781585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685" y="2048624"/>
            <a:ext cx="3494268" cy="3554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41484D-4F59-4103-AE89-C22EB09CE0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9476" y="1505245"/>
            <a:ext cx="3974001" cy="47548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3B464B-DB8B-4DB7-8F06-AE342A754049}"/>
              </a:ext>
            </a:extLst>
          </p:cNvPr>
          <p:cNvSpPr/>
          <p:nvPr/>
        </p:nvSpPr>
        <p:spPr>
          <a:xfrm>
            <a:off x="7575576" y="2925131"/>
            <a:ext cx="3209686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أشاهد مقطع الفيديو</a:t>
            </a:r>
          </a:p>
          <a:p>
            <a:pPr algn="ctr"/>
            <a:endParaRPr lang="ar-AE" sz="2400" b="1" dirty="0">
              <a:solidFill>
                <a:schemeClr val="accent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AE" sz="2400" b="1" dirty="0">
                <a:solidFill>
                  <a:srgbClr val="FF0066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أحاور ..</a:t>
            </a:r>
          </a:p>
          <a:p>
            <a:pPr algn="ctr"/>
            <a:endParaRPr lang="ar-AE" sz="2400" b="1" dirty="0">
              <a:solidFill>
                <a:schemeClr val="accent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AE" sz="2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أناقش .. </a:t>
            </a:r>
          </a:p>
          <a:p>
            <a:pPr algn="ctr"/>
            <a:endParaRPr lang="ar-AE" sz="2400" b="1" dirty="0">
              <a:solidFill>
                <a:schemeClr val="accent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AE" sz="2400" b="1" dirty="0">
                <a:solidFill>
                  <a:schemeClr val="accent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استخلص أهم النقاط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D6E106C-4220-4540-9D18-27DE6691EAF9}"/>
              </a:ext>
            </a:extLst>
          </p:cNvPr>
          <p:cNvSpPr txBox="1">
            <a:spLocks/>
          </p:cNvSpPr>
          <p:nvPr/>
        </p:nvSpPr>
        <p:spPr>
          <a:xfrm>
            <a:off x="4913339" y="1519143"/>
            <a:ext cx="2662237" cy="470877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2400" dirty="0">
                <a:latin typeface="Andalus" panose="02020603050405020304" pitchFamily="18" charset="-78"/>
                <a:cs typeface="(AH) Manal Black" pitchFamily="2" charset="-78"/>
              </a:rPr>
              <a:t>استراتيجية أشاهد و أدون</a:t>
            </a:r>
            <a:endParaRPr lang="en-US" sz="2400" dirty="0">
              <a:latin typeface="Andalus" panose="02020603050405020304" pitchFamily="18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8949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370</Words>
  <Application>Microsoft Office PowerPoint</Application>
  <PresentationFormat>Widescreen</PresentationFormat>
  <Paragraphs>105</Paragraphs>
  <Slides>27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Adobe Arabic</vt:lpstr>
      <vt:lpstr>Andalus</vt:lpstr>
      <vt:lpstr>Arial</vt:lpstr>
      <vt:lpstr>Calibri</vt:lpstr>
      <vt:lpstr>Calibri Light</vt:lpstr>
      <vt:lpstr>Dubai Medium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سليمه عبيد</dc:creator>
  <cp:lastModifiedBy>AMAL ALKHAZALAH</cp:lastModifiedBy>
  <cp:revision>18</cp:revision>
  <dcterms:created xsi:type="dcterms:W3CDTF">2020-09-01T19:01:41Z</dcterms:created>
  <dcterms:modified xsi:type="dcterms:W3CDTF">2020-09-12T15:02:59Z</dcterms:modified>
</cp:coreProperties>
</file>