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8" r:id="rId2"/>
    <p:sldId id="1097" r:id="rId3"/>
    <p:sldId id="1800" r:id="rId4"/>
    <p:sldId id="316" r:id="rId5"/>
    <p:sldId id="1801" r:id="rId6"/>
    <p:sldId id="264" r:id="rId7"/>
    <p:sldId id="1093" r:id="rId8"/>
    <p:sldId id="1802" r:id="rId9"/>
    <p:sldId id="269" r:id="rId10"/>
    <p:sldId id="270" r:id="rId11"/>
    <p:sldId id="1815" r:id="rId12"/>
    <p:sldId id="1816" r:id="rId13"/>
    <p:sldId id="1811" r:id="rId14"/>
    <p:sldId id="1808" r:id="rId15"/>
    <p:sldId id="1835" r:id="rId16"/>
    <p:sldId id="546" r:id="rId17"/>
    <p:sldId id="547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D2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1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C2DCE4-C17B-4CA4-A14D-5FD84C777E6D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F7AE15-5A83-456A-9A20-5183B350E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2995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3844CA-865C-447A-B93C-31BFC2E63D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3F8C2C-26BE-406F-B54E-4C414FE8B5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1080F4-2D20-42F1-8A16-B148624AB8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A3A1A-59E6-4F43-959E-D0B098DECFEA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D0B8AF-D3B8-4EC0-A49C-65F2551563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942C24-2559-48E5-AD2D-AF130B1BF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5434C-1D32-43FA-8691-D298CC84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09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F182B-F240-4567-8938-749BC02CB4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951016-3834-409D-8A5A-7AA378C8FE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FC2503-4009-47D5-AEB2-BF0E154DA3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A3A1A-59E6-4F43-959E-D0B098DECFEA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0D634D-ECAF-4002-B780-6AB81D1B65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1A6AF3-6329-45E5-97F4-5493B6411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5434C-1D32-43FA-8691-D298CC84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4422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79C7FF2-9E84-4340-9D0B-FF5C4B4304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D8D346-5236-483E-B52F-35D5E08C88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A47AEF-4878-46BF-9077-DFC16B2B4B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A3A1A-59E6-4F43-959E-D0B098DECFEA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DC9CFD-F838-4132-A3ED-4D5AF1B65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0B9037-F9BC-4910-9823-76D095D38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5434C-1D32-43FA-8691-D298CC84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7276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3">
            <a:extLst>
              <a:ext uri="{FF2B5EF4-FFF2-40B4-BE49-F238E27FC236}">
                <a16:creationId xmlns:a16="http://schemas.microsoft.com/office/drawing/2014/main" id="{03716FD7-248D-4D2C-9ECF-238121608F6C}"/>
              </a:ext>
            </a:extLst>
          </p:cNvPr>
          <p:cNvSpPr/>
          <p:nvPr userDrawn="1"/>
        </p:nvSpPr>
        <p:spPr bwMode="auto">
          <a:xfrm>
            <a:off x="609601" y="438150"/>
            <a:ext cx="10960100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609598" y="478895"/>
            <a:ext cx="10960100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992535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se" type="title">
  <p:cSld name="Base">
    <p:spTree>
      <p:nvGrpSpPr>
        <p:cNvPr id="1" name="Shape 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0892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FBF8B2-ECC9-4008-8DE0-9B94099E56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8AF6D1-5E5F-473F-A17B-54396FE577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6A326E-9D90-499F-8D30-DD774FF31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A3A1A-59E6-4F43-959E-D0B098DECFEA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890BE8-F067-47E1-AF65-C1FC813DF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CF4A8F-B6EA-44AA-B88A-BC8623726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5434C-1D32-43FA-8691-D298CC84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612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96AED-C317-4714-9A29-24C9870142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7F0F73-CBDF-491F-A67A-B76EE22CD9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81CC8E-8E1E-4BFD-8874-858E4905F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A3A1A-59E6-4F43-959E-D0B098DECFEA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7BAFD7-BF21-492E-B87B-9D21243B86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91F392-815D-43BF-9F7E-EFFF4D82C9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5434C-1D32-43FA-8691-D298CC84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6200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5AADE-EDBE-4947-90C9-514C82E634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E1FA98-74A5-4452-8207-C13BCFBFC3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3AD212-C0EA-4E56-AEC2-C5D282EAC8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819393-0CC2-4A63-89B4-33D2DF6378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A3A1A-59E6-4F43-959E-D0B098DECFEA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2F9C53-E2AF-4A1B-820F-FC2AF5DBB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ECE0B4-59BC-4DCE-BBC2-2B21115174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5434C-1D32-43FA-8691-D298CC84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3344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DB352C-2790-4998-AAA5-B3E44489F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340328-2A9C-4F85-8217-2CAD7AB45D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2A83FC-6CF4-4251-9B0C-A5C657E98E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7F63E9-957C-4E47-B6C1-7B18AFAF62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5EB0B20-475C-49A7-B311-8C1BEDC79B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D8AC4E-A8F3-40F6-BCF8-F8E279F473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A3A1A-59E6-4F43-959E-D0B098DECFEA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1C9D142-7335-41F1-B1FE-0916AC4074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C41EB20-1E1A-4D6C-8549-17BC7A851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5434C-1D32-43FA-8691-D298CC84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0247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0FE8B-2902-4668-B36F-682906A544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DF2E8F-97E0-4ABF-84B6-4ABE79ADF6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A3A1A-59E6-4F43-959E-D0B098DECFEA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CD711B-4F0B-4AB2-A807-7A524490F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1A63A8-D95A-47EE-BC73-8ED2E0FAF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5434C-1D32-43FA-8691-D298CC84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6612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FA007A7-EC78-4003-9137-6996A8C88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A3A1A-59E6-4F43-959E-D0B098DECFEA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79D7F5-8EC8-4192-A342-A4C972D272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7EBA64-D442-436D-8A28-1FB23423A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5434C-1D32-43FA-8691-D298CC84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9724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D73134-CA88-4779-B232-29E3F1AFCE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B840C9-DF91-4E86-9D8A-693B8AB082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AB31C0-E7A6-4B35-96D8-3B131684B9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7860E6-570A-4DB0-8AD2-BFBEDDF5B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A3A1A-59E6-4F43-959E-D0B098DECFEA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9FFEA0-3C4B-44F0-A120-007860B7C0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51828C-0B0B-4C10-9034-FD868F4F6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5434C-1D32-43FA-8691-D298CC84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1268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69748-459C-43C1-B5C9-01AAB41BD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36847A1-7A8F-4944-B9FF-E837A7982A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BD25F2-766F-45E9-9AC4-1D5DD3B9F4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5F73F5-4CD0-471D-91C4-42A81C82C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A3A1A-59E6-4F43-959E-D0B098DECFEA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8662A6-DA61-43CB-AC75-8145FEB04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617AA4-3DEE-436D-820D-44CEDE5E1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5434C-1D32-43FA-8691-D298CC84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8135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8640893-6ADE-41F0-8D53-F9CF85F5F4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B97737-74D1-47A0-8099-12D4C1CB8D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1E793-D702-4FD3-ADFE-5EA1D792E0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FA3A1A-59E6-4F43-959E-D0B098DECFEA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8E890B-B46A-4BD0-9AA0-9B75A1820B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AF2C80-5A2B-42B9-8574-9382D5455B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35434C-1D32-43FA-8691-D298CC84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088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gif"/><Relationship Id="rId9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3" Type="http://schemas.openxmlformats.org/officeDocument/2006/relationships/audio" Target="../media/audio4.wav"/><Relationship Id="rId7" Type="http://schemas.openxmlformats.org/officeDocument/2006/relationships/image" Target="../media/image3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10" Type="http://schemas.openxmlformats.org/officeDocument/2006/relationships/audio" Target="../media/audio2.wav"/><Relationship Id="rId4" Type="http://schemas.openxmlformats.org/officeDocument/2006/relationships/audio" Target="../media/audio3.wav"/><Relationship Id="rId9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3.wav"/><Relationship Id="rId7" Type="http://schemas.openxmlformats.org/officeDocument/2006/relationships/image" Target="../media/image3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10" Type="http://schemas.openxmlformats.org/officeDocument/2006/relationships/audio" Target="../media/audio2.wav"/><Relationship Id="rId4" Type="http://schemas.openxmlformats.org/officeDocument/2006/relationships/audio" Target="../media/audio5.wav"/><Relationship Id="rId9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audio" Target="../media/audio3.wav"/><Relationship Id="rId7" Type="http://schemas.openxmlformats.org/officeDocument/2006/relationships/image" Target="../media/image3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audio" Target="../media/audio4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6.png"/><Relationship Id="rId4" Type="http://schemas.openxmlformats.org/officeDocument/2006/relationships/hyperlink" Target="https://wordwall.net/ar/resource/4637684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7.wav"/><Relationship Id="rId7" Type="http://schemas.microsoft.com/office/2007/relationships/hdphoto" Target="../media/hdphoto7.wdp"/><Relationship Id="rId12" Type="http://schemas.openxmlformats.org/officeDocument/2006/relationships/audio" Target="../media/audio7.wav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8.png"/><Relationship Id="rId11" Type="http://schemas.openxmlformats.org/officeDocument/2006/relationships/audio" Target="../media/audio6.wav"/><Relationship Id="rId5" Type="http://schemas.openxmlformats.org/officeDocument/2006/relationships/image" Target="../media/image4.gif"/><Relationship Id="rId10" Type="http://schemas.openxmlformats.org/officeDocument/2006/relationships/image" Target="../media/image40.png"/><Relationship Id="rId4" Type="http://schemas.openxmlformats.org/officeDocument/2006/relationships/image" Target="../media/image37.png"/><Relationship Id="rId9" Type="http://schemas.microsoft.com/office/2007/relationships/hdphoto" Target="../media/hdphoto8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1.gif"/><Relationship Id="rId7" Type="http://schemas.openxmlformats.org/officeDocument/2006/relationships/image" Target="../media/image4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audio" Target="../media/audio1.wav"/><Relationship Id="rId5" Type="http://schemas.openxmlformats.org/officeDocument/2006/relationships/image" Target="../media/image5.gif"/><Relationship Id="rId4" Type="http://schemas.openxmlformats.org/officeDocument/2006/relationships/image" Target="../media/image4.gif"/><Relationship Id="rId9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6.gif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2.jpg"/><Relationship Id="rId3" Type="http://schemas.openxmlformats.org/officeDocument/2006/relationships/image" Target="../media/image4.gif"/><Relationship Id="rId7" Type="http://schemas.openxmlformats.org/officeDocument/2006/relationships/image" Target="../media/image9.png"/><Relationship Id="rId12" Type="http://schemas.microsoft.com/office/2007/relationships/hdphoto" Target="../media/hdphoto5.wdp"/><Relationship Id="rId1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11.png"/><Relationship Id="rId5" Type="http://schemas.openxmlformats.org/officeDocument/2006/relationships/image" Target="../media/image8.png"/><Relationship Id="rId15" Type="http://schemas.microsoft.com/office/2007/relationships/hdphoto" Target="../media/hdphoto6.wdp"/><Relationship Id="rId10" Type="http://schemas.microsoft.com/office/2007/relationships/hdphoto" Target="../media/hdphoto4.wdp"/><Relationship Id="rId4" Type="http://schemas.openxmlformats.org/officeDocument/2006/relationships/image" Target="../media/image5.gif"/><Relationship Id="rId9" Type="http://schemas.openxmlformats.org/officeDocument/2006/relationships/image" Target="../media/image10.png"/><Relationship Id="rId1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2.wav"/><Relationship Id="rId5" Type="http://schemas.openxmlformats.org/officeDocument/2006/relationships/image" Target="../media/image14.gif"/><Relationship Id="rId4" Type="http://schemas.openxmlformats.org/officeDocument/2006/relationships/image" Target="../media/image5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2.wav"/><Relationship Id="rId4" Type="http://schemas.openxmlformats.org/officeDocument/2006/relationships/image" Target="../media/image5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audio" Target="../media/audio3.wav"/><Relationship Id="rId7" Type="http://schemas.openxmlformats.org/officeDocument/2006/relationships/image" Target="../media/image16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gi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gif"/><Relationship Id="rId5" Type="http://schemas.openxmlformats.org/officeDocument/2006/relationships/image" Target="../media/image17.png"/><Relationship Id="rId4" Type="http://schemas.openxmlformats.org/officeDocument/2006/relationships/audio" Target="../media/audio2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audio" Target="../media/audio2.wav"/><Relationship Id="rId3" Type="http://schemas.openxmlformats.org/officeDocument/2006/relationships/image" Target="../media/image4.gif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5.gif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3.wav"/><Relationship Id="rId7" Type="http://schemas.openxmlformats.org/officeDocument/2006/relationships/image" Target="../media/image2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11" Type="http://schemas.openxmlformats.org/officeDocument/2006/relationships/audio" Target="../media/audio2.wav"/><Relationship Id="rId5" Type="http://schemas.openxmlformats.org/officeDocument/2006/relationships/image" Target="../media/image4.gif"/><Relationship Id="rId10" Type="http://schemas.openxmlformats.org/officeDocument/2006/relationships/image" Target="../media/image29.gif"/><Relationship Id="rId4" Type="http://schemas.openxmlformats.org/officeDocument/2006/relationships/audio" Target="../media/audio4.wav"/><Relationship Id="rId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id="{29C31AAC-DA61-442C-879B-93E9863EFE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9637">
            <a:off x="9846947" y="-56758"/>
            <a:ext cx="2103120" cy="203703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4F94911-0430-47B3-AD56-DA996FEB5C1F}"/>
              </a:ext>
            </a:extLst>
          </p:cNvPr>
          <p:cNvSpPr txBox="1"/>
          <p:nvPr/>
        </p:nvSpPr>
        <p:spPr>
          <a:xfrm>
            <a:off x="2606343" y="602528"/>
            <a:ext cx="4284316" cy="3985706"/>
          </a:xfrm>
          <a:custGeom>
            <a:avLst/>
            <a:gdLst>
              <a:gd name="connsiteX0" fmla="*/ 0 w 4284316"/>
              <a:gd name="connsiteY0" fmla="*/ 0 h 3985706"/>
              <a:gd name="connsiteX1" fmla="*/ 4284316 w 4284316"/>
              <a:gd name="connsiteY1" fmla="*/ 0 h 3985706"/>
              <a:gd name="connsiteX2" fmla="*/ 4284316 w 4284316"/>
              <a:gd name="connsiteY2" fmla="*/ 3985706 h 3985706"/>
              <a:gd name="connsiteX3" fmla="*/ 0 w 4284316"/>
              <a:gd name="connsiteY3" fmla="*/ 3985706 h 3985706"/>
              <a:gd name="connsiteX4" fmla="*/ 0 w 4284316"/>
              <a:gd name="connsiteY4" fmla="*/ 0 h 3985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84316" h="3985706" extrusionOk="0">
                <a:moveTo>
                  <a:pt x="0" y="0"/>
                </a:moveTo>
                <a:cubicBezTo>
                  <a:pt x="1387615" y="-5264"/>
                  <a:pt x="3728045" y="84467"/>
                  <a:pt x="4284316" y="0"/>
                </a:cubicBezTo>
                <a:cubicBezTo>
                  <a:pt x="4156143" y="1787015"/>
                  <a:pt x="4413466" y="3510875"/>
                  <a:pt x="4284316" y="3985706"/>
                </a:cubicBezTo>
                <a:cubicBezTo>
                  <a:pt x="2196510" y="4092026"/>
                  <a:pt x="2016500" y="3978057"/>
                  <a:pt x="0" y="3985706"/>
                </a:cubicBezTo>
                <a:cubicBezTo>
                  <a:pt x="160128" y="2973739"/>
                  <a:pt x="25049" y="1695108"/>
                  <a:pt x="0" y="0"/>
                </a:cubicBezTo>
                <a:close/>
              </a:path>
            </a:pathLst>
          </a:custGeom>
          <a:noFill/>
          <a:ln w="76200">
            <a:noFill/>
            <a:extLst>
              <a:ext uri="{C807C97D-BFC1-408E-A445-0C87EB9F89A2}">
                <ask:lineSketchStyleProps xmlns:ask="http://schemas.microsoft.com/office/drawing/2018/sketchyshapes" sd="2650216993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 rtl="1">
              <a:lnSpc>
                <a:spcPct val="200000"/>
              </a:lnSpc>
            </a:pPr>
            <a:r>
              <a:rPr lang="ar-BH" sz="4400" dirty="0">
                <a:solidFill>
                  <a:srgbClr val="FF0000"/>
                </a:solidFill>
                <a:cs typeface="(AH) Manal Black" pitchFamily="2" charset="-78"/>
              </a:rPr>
              <a:t>أ</a:t>
            </a:r>
            <a:r>
              <a:rPr lang="ar-BH" sz="4400" dirty="0">
                <a:cs typeface="(AH) Manal Black" pitchFamily="2" charset="-78"/>
              </a:rPr>
              <a:t>هْلًا و</a:t>
            </a:r>
            <a:r>
              <a:rPr lang="ar-BH" sz="4400" dirty="0">
                <a:solidFill>
                  <a:srgbClr val="FF0000"/>
                </a:solidFill>
                <a:cs typeface="(AH) Manal Black" pitchFamily="2" charset="-78"/>
              </a:rPr>
              <a:t>َ</a:t>
            </a:r>
            <a:r>
              <a:rPr lang="ar-BH" sz="4400" dirty="0">
                <a:cs typeface="(AH) Manal Black" pitchFamily="2" charset="-78"/>
              </a:rPr>
              <a:t>سْهْلًا بِكُم </a:t>
            </a:r>
          </a:p>
          <a:p>
            <a:pPr algn="ctr" rtl="1">
              <a:lnSpc>
                <a:spcPct val="200000"/>
              </a:lnSpc>
            </a:pPr>
            <a:r>
              <a:rPr lang="ar-BH" sz="4400" dirty="0">
                <a:cs typeface="(AH) Manal Black" pitchFamily="2" charset="-78"/>
              </a:rPr>
              <a:t>مِن جديد أَصْدِقائي الْعَباقِرة.</a:t>
            </a:r>
          </a:p>
        </p:txBody>
      </p:sp>
      <p:pic>
        <p:nvPicPr>
          <p:cNvPr id="10" name="Picture 9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83AEAD6-BB9A-4C82-81FD-13E7186D060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" y="2849826"/>
            <a:ext cx="481221" cy="3427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Picture 11" descr="A picture containing person&#10;&#10;Description automatically generated">
            <a:extLst>
              <a:ext uri="{FF2B5EF4-FFF2-40B4-BE49-F238E27FC236}">
                <a16:creationId xmlns:a16="http://schemas.microsoft.com/office/drawing/2014/main" id="{4B885908-0B87-4E7C-83D5-AD0265F35B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33483"/>
            <a:ext cx="481221" cy="3163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13" name="Table 38">
            <a:extLst>
              <a:ext uri="{FF2B5EF4-FFF2-40B4-BE49-F238E27FC236}">
                <a16:creationId xmlns:a16="http://schemas.microsoft.com/office/drawing/2014/main" id="{F22607EA-DBCE-46A7-86E5-A5F8980D44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1460784"/>
              </p:ext>
            </p:extLst>
          </p:nvPr>
        </p:nvGraphicFramePr>
        <p:xfrm>
          <a:off x="-3543" y="2533483"/>
          <a:ext cx="481221" cy="432451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81221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330935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خريطة الْحِصَّة</a:t>
                      </a:r>
                      <a:endParaRPr 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 marL="65314" marR="65314" marT="32657" marB="32657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8841784"/>
                  </a:ext>
                </a:extLst>
              </a:tr>
              <a:tr h="300120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التَّرحيب</a:t>
                      </a:r>
                      <a:endParaRPr 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 marL="65314" marR="65314" marT="32657" marB="32657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62836865"/>
                  </a:ext>
                </a:extLst>
              </a:tr>
              <a:tr h="398831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التاريخ+ القوانين</a:t>
                      </a:r>
                      <a:endParaRPr 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 marL="65314" marR="65314" marT="32657" marB="32657">
                    <a:solidFill>
                      <a:schemeClr val="bg1">
                        <a:lumMod val="7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398831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السَّطر الْإملائي</a:t>
                      </a:r>
                      <a:endParaRPr 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 marL="65314" marR="65314" marT="32657" marB="32657"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757964"/>
                  </a:ext>
                </a:extLst>
              </a:tr>
              <a:tr h="398831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الْعِنوان +الْأهداف</a:t>
                      </a:r>
                    </a:p>
                  </a:txBody>
                  <a:tcPr marL="65314" marR="65314" marT="32657" marB="32657"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398831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التَّهيئة الْحافِزة</a:t>
                      </a:r>
                    </a:p>
                  </a:txBody>
                  <a:tcPr marL="65314" marR="65314" marT="32657" marB="32657"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398831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عِرْض الدِّرس</a:t>
                      </a:r>
                      <a:endParaRPr 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 marL="65314" marR="65314" marT="32657" marB="32657"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266211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الْأَنْشِطة</a:t>
                      </a:r>
                      <a:endParaRPr 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 marL="65314" marR="65314" marT="32657" marB="32657"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398831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التَّغْذِية الرّاجِعة</a:t>
                      </a:r>
                      <a:endParaRPr 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 marL="65314" marR="65314" marT="32657" marB="32657"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398831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هَل حققنا الأَهْداف</a:t>
                      </a:r>
                      <a:endParaRPr 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 marL="65314" marR="65314" marT="32657" marB="32657"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398831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عبر عن شعورك</a:t>
                      </a:r>
                      <a:endParaRPr 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 marL="65314" marR="65314" marT="32657" marB="32657"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22790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التَّواصل</a:t>
                      </a:r>
                      <a:endParaRPr 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 marL="65314" marR="65314" marT="32657" marB="32657"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152387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2" name="click.wav"/>
          </p:stSnd>
        </p:sndAc>
      </p:transition>
    </mc:Choice>
    <mc:Fallback xmlns="">
      <p:transition spd="slow">
        <p:fade/>
        <p:sndAc>
          <p:stSnd>
            <p:snd r:embed="rId9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F713432C-0C28-4397-B214-DB9F5242529A}"/>
              </a:ext>
            </a:extLst>
          </p:cNvPr>
          <p:cNvSpPr txBox="1"/>
          <p:nvPr/>
        </p:nvSpPr>
        <p:spPr>
          <a:xfrm>
            <a:off x="5770418" y="-1002036"/>
            <a:ext cx="642158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BH" sz="4000" noProof="0" dirty="0">
                <a:solidFill>
                  <a:srgbClr val="C00000"/>
                </a:solidFill>
                <a:latin typeface="A Massir Ballpoint" panose="00000100000000000000" pitchFamily="2" charset="-78"/>
                <a:cs typeface="(AH) Manal Black" pitchFamily="2" charset="-78"/>
              </a:rPr>
              <a:t>* </a:t>
            </a:r>
            <a:r>
              <a:rPr lang="ar-BH" sz="4000" noProof="0" dirty="0">
                <a:latin typeface="A Massir Ballpoint" panose="00000100000000000000" pitchFamily="2" charset="-78"/>
                <a:cs typeface="(AH) Manal Black" pitchFamily="2" charset="-78"/>
              </a:rPr>
              <a:t>عَبِّر عَن الصُّورة بوضْع كَلِمَة  "</a:t>
            </a:r>
            <a:r>
              <a:rPr lang="ar-AE" sz="4000" noProof="0" dirty="0">
                <a:solidFill>
                  <a:srgbClr val="C00000"/>
                </a:solidFill>
                <a:latin typeface="A Massir Ballpoint" panose="00000100000000000000" pitchFamily="2" charset="-78"/>
                <a:cs typeface="(AH) Manal Black" pitchFamily="2" charset="-78"/>
              </a:rPr>
              <a:t>كَشَّرَ</a:t>
            </a:r>
            <a:r>
              <a:rPr lang="ar-BH" sz="4000" noProof="0" dirty="0">
                <a:latin typeface="A Massir Ballpoint" panose="00000100000000000000" pitchFamily="2" charset="-78"/>
                <a:cs typeface="(AH) Manal Black" pitchFamily="2" charset="-78"/>
              </a:rPr>
              <a:t>"</a:t>
            </a:r>
            <a:endParaRPr lang="en-US" dirty="0"/>
          </a:p>
        </p:txBody>
      </p:sp>
      <p:pic>
        <p:nvPicPr>
          <p:cNvPr id="27" name="Picture 2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D8A3577-2666-4D01-A08A-A07C8BCEEF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994" y="4114145"/>
            <a:ext cx="658837" cy="2957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8" name="Picture 27" descr="A picture containing person&#10;&#10;Description automatically generated">
            <a:extLst>
              <a:ext uri="{FF2B5EF4-FFF2-40B4-BE49-F238E27FC236}">
                <a16:creationId xmlns:a16="http://schemas.microsoft.com/office/drawing/2014/main" id="{DFA9BBA2-EBFC-4B58-8A18-E2DB89E5FB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76" y="473196"/>
            <a:ext cx="604454" cy="4405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29" name="Table 38">
            <a:extLst>
              <a:ext uri="{FF2B5EF4-FFF2-40B4-BE49-F238E27FC236}">
                <a16:creationId xmlns:a16="http://schemas.microsoft.com/office/drawing/2014/main" id="{F8E9F40B-6585-4A2E-AA5C-D43A24191D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4067038"/>
              </p:ext>
            </p:extLst>
          </p:nvPr>
        </p:nvGraphicFramePr>
        <p:xfrm>
          <a:off x="569846" y="440638"/>
          <a:ext cx="658835" cy="597672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8835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424641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خريطة الْحِصَّة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8841784"/>
                  </a:ext>
                </a:extLst>
              </a:tr>
              <a:tr h="415701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التَّرحيب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36865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التاريخ+ القوانين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السَّطر الْإملائي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757964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الْعِنوان +الْأهداف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التَّهيئة الْحافِزة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عِرْض الدَّرس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36873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الْأَنْشِطة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التَّغْذِية الرّاجِعة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هَل حققنا الأَهْداف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عبر عن شعورك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31567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التَّواصل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D3290978-C295-43C5-A82E-D762F093C46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5043" t="34015" r="9612" b="24355"/>
          <a:stretch/>
        </p:blipFill>
        <p:spPr>
          <a:xfrm>
            <a:off x="8270985" y="2130985"/>
            <a:ext cx="3108960" cy="28710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4852668-BD22-40FB-9DCD-770B16C8F3B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310" t="50000" r="41034" b="22975"/>
          <a:stretch/>
        </p:blipFill>
        <p:spPr>
          <a:xfrm>
            <a:off x="1571715" y="2496132"/>
            <a:ext cx="6675120" cy="2042515"/>
          </a:xfrm>
          <a:prstGeom prst="rect">
            <a:avLst/>
          </a:prstGeom>
        </p:spPr>
      </p:pic>
      <p:pic>
        <p:nvPicPr>
          <p:cNvPr id="11" name="Picture 4" descr="النمر غاضب GIF - تحميل ومشاركة علىPHONEKY">
            <a:extLst>
              <a:ext uri="{FF2B5EF4-FFF2-40B4-BE49-F238E27FC236}">
                <a16:creationId xmlns:a16="http://schemas.microsoft.com/office/drawing/2014/main" id="{C0F8A3CD-42EB-4A7F-9C4A-98BD1F57A03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0891" y="4774448"/>
            <a:ext cx="1737360" cy="1597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151E80F-8FAA-44AF-A6C4-FB17AE91A03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577" t="15155" r="45560" b="54741"/>
          <a:stretch/>
        </p:blipFill>
        <p:spPr>
          <a:xfrm>
            <a:off x="2705307" y="571305"/>
            <a:ext cx="6690363" cy="1485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1225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2" name="CLICK.wav"/>
          </p:stSnd>
        </p:sndAc>
      </p:transition>
    </mc:Choice>
    <mc:Fallback xmlns="">
      <p:transition spd="slow">
        <p:fade/>
        <p:sndAc>
          <p:stSnd>
            <p:snd r:embed="rId10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zapsplat_cartoon_ascend_climb_fast_mallet_005_4522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zapsplat_cartoon_ascend_climb_fast_mallet_005_4522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D8A3577-2666-4D01-A08A-A07C8BCEEF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994" y="4114145"/>
            <a:ext cx="658837" cy="2957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8" name="Picture 27" descr="A picture containing person&#10;&#10;Description automatically generated">
            <a:extLst>
              <a:ext uri="{FF2B5EF4-FFF2-40B4-BE49-F238E27FC236}">
                <a16:creationId xmlns:a16="http://schemas.microsoft.com/office/drawing/2014/main" id="{DFA9BBA2-EBFC-4B58-8A18-E2DB89E5FB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76" y="473196"/>
            <a:ext cx="604454" cy="4405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29" name="Table 38">
            <a:extLst>
              <a:ext uri="{FF2B5EF4-FFF2-40B4-BE49-F238E27FC236}">
                <a16:creationId xmlns:a16="http://schemas.microsoft.com/office/drawing/2014/main" id="{F8E9F40B-6585-4A2E-AA5C-D43A24191D6B}"/>
              </a:ext>
            </a:extLst>
          </p:cNvPr>
          <p:cNvGraphicFramePr>
            <a:graphicFrameLocks noGrp="1"/>
          </p:cNvGraphicFramePr>
          <p:nvPr/>
        </p:nvGraphicFramePr>
        <p:xfrm>
          <a:off x="569846" y="440638"/>
          <a:ext cx="658835" cy="597672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8835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424641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خريطة الْحِصَّة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8841784"/>
                  </a:ext>
                </a:extLst>
              </a:tr>
              <a:tr h="415701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التَّرحيب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36865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التاريخ+ القوانين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السَّطر الْإملائي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757964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الْعِنوان +الْأهداف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التَّهيئة الْحافِزة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عِرْض الدَّرس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36873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الْأَنْشِطة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التَّغْذِية الرّاجِعة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هَل حققنا الأَهْداف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عبر عن شعورك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31567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التَّواصل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:a16="http://schemas.microsoft.com/office/drawing/2014/main" id="{04D480C4-00B0-4286-91F6-6BBEF9C81DD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5130" t="21133" r="20345" b="12398"/>
          <a:stretch/>
        </p:blipFill>
        <p:spPr>
          <a:xfrm>
            <a:off x="1920308" y="1274764"/>
            <a:ext cx="9033641" cy="52319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4D2D21E-7E68-4C0F-A2BE-A240EDAF721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2025" t="36775" r="18276" b="38615"/>
          <a:stretch/>
        </p:blipFill>
        <p:spPr>
          <a:xfrm>
            <a:off x="7030962" y="0"/>
            <a:ext cx="4840014" cy="168691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B3F5CC4-18E7-4616-9D3A-5D5611F71C83}"/>
              </a:ext>
            </a:extLst>
          </p:cNvPr>
          <p:cNvSpPr txBox="1"/>
          <p:nvPr/>
        </p:nvSpPr>
        <p:spPr>
          <a:xfrm>
            <a:off x="8652971" y="3431408"/>
            <a:ext cx="21699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AE" sz="3600" b="1" dirty="0">
                <a:highlight>
                  <a:srgbClr val="FFFF00"/>
                </a:highlight>
                <a:cs typeface="(AH) Manal Black" pitchFamily="2" charset="-78"/>
              </a:rPr>
              <a:t>عَـبس</a:t>
            </a:r>
            <a:endParaRPr lang="en-US" sz="2000" b="1" dirty="0">
              <a:highlight>
                <a:srgbClr val="FFFF00"/>
              </a:highlight>
              <a:cs typeface="(AH) Manal Black" pitchFamily="2" charset="-78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B97D32A-D9B6-4378-881E-AFF0B74CA3A6}"/>
              </a:ext>
            </a:extLst>
          </p:cNvPr>
          <p:cNvSpPr txBox="1"/>
          <p:nvPr/>
        </p:nvSpPr>
        <p:spPr>
          <a:xfrm>
            <a:off x="2000770" y="3505224"/>
            <a:ext cx="42581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AE" sz="3600" b="1" dirty="0">
                <a:highlight>
                  <a:srgbClr val="FFFF00"/>
                </a:highlight>
                <a:cs typeface="(AH) Manal Black" pitchFamily="2" charset="-78"/>
              </a:rPr>
              <a:t>كشّر البائعُ في وجه أخي.</a:t>
            </a:r>
            <a:endParaRPr lang="en-US" sz="3600" b="1" dirty="0">
              <a:highlight>
                <a:srgbClr val="FFFF00"/>
              </a:highlight>
              <a:cs typeface="(AH) Manal Black" pitchFamily="2" charset="-78"/>
            </a:endParaRPr>
          </a:p>
        </p:txBody>
      </p:sp>
      <p:pic>
        <p:nvPicPr>
          <p:cNvPr id="17" name="Picture 2" descr="😠 Angry Face Emoji">
            <a:extLst>
              <a:ext uri="{FF2B5EF4-FFF2-40B4-BE49-F238E27FC236}">
                <a16:creationId xmlns:a16="http://schemas.microsoft.com/office/drawing/2014/main" id="{C9E0B641-74FE-438F-B986-FC9F106729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89" t="16644" r="14402" b="15421"/>
          <a:stretch/>
        </p:blipFill>
        <p:spPr bwMode="auto">
          <a:xfrm>
            <a:off x="5656506" y="4398335"/>
            <a:ext cx="1881809" cy="1823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15123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2" name="CLICK.wav"/>
          </p:stSnd>
        </p:sndAc>
      </p:transition>
    </mc:Choice>
    <mc:Fallback xmlns="">
      <p:transition spd="slow">
        <p:fade/>
        <p:sndAc>
          <p:stSnd>
            <p:snd r:embed="rId10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D8A3577-2666-4D01-A08A-A07C8BCEEF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994" y="4114145"/>
            <a:ext cx="658837" cy="2957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8" name="Picture 27" descr="A picture containing person&#10;&#10;Description automatically generated">
            <a:extLst>
              <a:ext uri="{FF2B5EF4-FFF2-40B4-BE49-F238E27FC236}">
                <a16:creationId xmlns:a16="http://schemas.microsoft.com/office/drawing/2014/main" id="{DFA9BBA2-EBFC-4B58-8A18-E2DB89E5FB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76" y="473196"/>
            <a:ext cx="604454" cy="4405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29" name="Table 38">
            <a:extLst>
              <a:ext uri="{FF2B5EF4-FFF2-40B4-BE49-F238E27FC236}">
                <a16:creationId xmlns:a16="http://schemas.microsoft.com/office/drawing/2014/main" id="{F8E9F40B-6585-4A2E-AA5C-D43A24191D6B}"/>
              </a:ext>
            </a:extLst>
          </p:cNvPr>
          <p:cNvGraphicFramePr>
            <a:graphicFrameLocks noGrp="1"/>
          </p:cNvGraphicFramePr>
          <p:nvPr/>
        </p:nvGraphicFramePr>
        <p:xfrm>
          <a:off x="569846" y="440638"/>
          <a:ext cx="658835" cy="597672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8835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424641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خريطة الْحِصَّة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8841784"/>
                  </a:ext>
                </a:extLst>
              </a:tr>
              <a:tr h="415701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التَّرحيب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36865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التاريخ+ القوانين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السَّطر الْإملائي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757964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الْعِنوان +الْأهداف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التَّهيئة الْحافِزة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عِرْض الدَّرس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36873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الْأَنْشِطة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التَّغْذِية الرّاجِعة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هَل حققنا الأَهْداف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عبر عن شعورك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31567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التَّواصل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5708D1D4-CD20-49E1-B888-A2738E8A151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1293" t="31025" r="22026" b="28035"/>
          <a:stretch/>
        </p:blipFill>
        <p:spPr>
          <a:xfrm>
            <a:off x="1989082" y="1212138"/>
            <a:ext cx="9247052" cy="47559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04CCAA3-C1C7-440D-9E91-B25E5BD6D876}"/>
              </a:ext>
            </a:extLst>
          </p:cNvPr>
          <p:cNvSpPr txBox="1"/>
          <p:nvPr/>
        </p:nvSpPr>
        <p:spPr>
          <a:xfrm>
            <a:off x="6607762" y="2189777"/>
            <a:ext cx="2169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5400" dirty="0">
                <a:cs typeface="(AH) Manal Black" pitchFamily="2" charset="-78"/>
              </a:rPr>
              <a:t>شَكَـرَ</a:t>
            </a:r>
            <a:endParaRPr lang="en-US" sz="3600" dirty="0">
              <a:cs typeface="(AH) Manal Black" pitchFamily="2" charset="-78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00B59C6-627D-458F-9ABD-4D9F4B80CFDB}"/>
              </a:ext>
            </a:extLst>
          </p:cNvPr>
          <p:cNvSpPr txBox="1"/>
          <p:nvPr/>
        </p:nvSpPr>
        <p:spPr>
          <a:xfrm>
            <a:off x="6640314" y="3126767"/>
            <a:ext cx="2169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5400" dirty="0">
                <a:cs typeface="(AH) Manal Black" pitchFamily="2" charset="-78"/>
              </a:rPr>
              <a:t>كَرشُ</a:t>
            </a:r>
            <a:endParaRPr lang="en-US" sz="5400" dirty="0">
              <a:cs typeface="(AH) Manal Black" pitchFamily="2" charset="-78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C5698F7-0CF8-44F3-B089-EC83BA48300A}"/>
              </a:ext>
            </a:extLst>
          </p:cNvPr>
          <p:cNvSpPr txBox="1"/>
          <p:nvPr/>
        </p:nvSpPr>
        <p:spPr>
          <a:xfrm>
            <a:off x="6640314" y="4029594"/>
            <a:ext cx="2169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5400" dirty="0">
                <a:cs typeface="(AH) Manal Black" pitchFamily="2" charset="-78"/>
              </a:rPr>
              <a:t>شِـرْكُ</a:t>
            </a:r>
            <a:endParaRPr lang="en-US" sz="5400" dirty="0">
              <a:cs typeface="(AH) Manal Black" pitchFamily="2" charset="-78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3116FCA-C35B-469F-9429-36A1BF4D5FC0}"/>
              </a:ext>
            </a:extLst>
          </p:cNvPr>
          <p:cNvSpPr txBox="1"/>
          <p:nvPr/>
        </p:nvSpPr>
        <p:spPr>
          <a:xfrm>
            <a:off x="6640314" y="4968539"/>
            <a:ext cx="2169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5400" dirty="0">
                <a:cs typeface="(AH) Manal Black" pitchFamily="2" charset="-78"/>
              </a:rPr>
              <a:t>شاكِرُ</a:t>
            </a:r>
            <a:endParaRPr lang="en-US" sz="5400" dirty="0"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3197672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2" name="CLICK.wav"/>
          </p:stSnd>
        </p:sndAc>
      </p:transition>
    </mc:Choice>
    <mc:Fallback xmlns="">
      <p:transition spd="slow">
        <p:fade/>
        <p:sndAc>
          <p:stSnd>
            <p:snd r:embed="rId8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zapsplat_cartoon_ascend_climb_fast_mallet_005_4522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zapsplat_cartoon_ascend_climb_fast_mallet_005_4522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zapsplat_cartoon_ascend_climb_fast_mallet_005_4522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zapsplat_cartoon_ascend_climb_fast_mallet_005_4522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9468BD4-3D42-4E68-8F1B-7E092F1B16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720" y="4429334"/>
            <a:ext cx="658837" cy="5444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 descr="A picture containing person&#10;&#10;Description automatically generated">
            <a:extLst>
              <a:ext uri="{FF2B5EF4-FFF2-40B4-BE49-F238E27FC236}">
                <a16:creationId xmlns:a16="http://schemas.microsoft.com/office/drawing/2014/main" id="{0FDCF462-04C5-4294-82CB-8CA242BE77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76" y="459341"/>
            <a:ext cx="604454" cy="4405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6" name="Table 38">
            <a:extLst>
              <a:ext uri="{FF2B5EF4-FFF2-40B4-BE49-F238E27FC236}">
                <a16:creationId xmlns:a16="http://schemas.microsoft.com/office/drawing/2014/main" id="{52D6249D-23E7-4E87-83E5-D28A35A375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7440760"/>
              </p:ext>
            </p:extLst>
          </p:nvPr>
        </p:nvGraphicFramePr>
        <p:xfrm>
          <a:off x="572885" y="440638"/>
          <a:ext cx="658835" cy="597672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8835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424641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خريطة الْحِصَّة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8841784"/>
                  </a:ext>
                </a:extLst>
              </a:tr>
              <a:tr h="415701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التَّرحيب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36865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التاريخ+ القوانين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السَّطر الْإملائي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757964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الْعِنوان +الْأهداف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التَّهيئة الْحافِزة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عِرْض الدَّرس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36873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الْأَنْشِطة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التَّغْذِية الرّاجِعة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هَل حققنا الأَهْداف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عبر عن شعورك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31567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التَّواصل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CAF59537-2B3B-46DA-8C96-33A4C9530D0D}"/>
              </a:ext>
            </a:extLst>
          </p:cNvPr>
          <p:cNvSpPr txBox="1"/>
          <p:nvPr/>
        </p:nvSpPr>
        <p:spPr>
          <a:xfrm>
            <a:off x="3390900" y="56446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en-US" sz="1800" dirty="0">
                <a:hlinkClick r:id="rId4"/>
              </a:rPr>
              <a:t>https://wordwall.net/ar/resource/4637684</a:t>
            </a:r>
            <a:endParaRPr lang="ar-AE" sz="1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D287633-8AC9-4816-B7E4-5CEE3C70A0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8380" y="679615"/>
            <a:ext cx="8321040" cy="4678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03116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3A0C157-9530-43A5-92DE-687BF41727EE}"/>
              </a:ext>
            </a:extLst>
          </p:cNvPr>
          <p:cNvSpPr txBox="1"/>
          <p:nvPr/>
        </p:nvSpPr>
        <p:spPr>
          <a:xfrm>
            <a:off x="6889750" y="546714"/>
            <a:ext cx="46076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3600" u="sng" dirty="0">
                <a:solidFill>
                  <a:srgbClr val="FF0000"/>
                </a:solidFill>
                <a:cs typeface="(AH) Manal Black" pitchFamily="2" charset="-78"/>
              </a:rPr>
              <a:t>*</a:t>
            </a:r>
            <a:r>
              <a:rPr lang="ar-BH" sz="3600" u="sng" dirty="0">
                <a:cs typeface="(AH) Manal Black" pitchFamily="2" charset="-78"/>
              </a:rPr>
              <a:t> أهداف درس اليوم:</a:t>
            </a:r>
            <a:endParaRPr lang="en-US" sz="3600" u="sng" dirty="0">
              <a:cs typeface="(AH) Manal Black" pitchFamily="2" charset="-7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B54003-5684-466F-A396-FE5B31F86EED}"/>
              </a:ext>
            </a:extLst>
          </p:cNvPr>
          <p:cNvSpPr txBox="1"/>
          <p:nvPr/>
        </p:nvSpPr>
        <p:spPr>
          <a:xfrm>
            <a:off x="3599231" y="1924563"/>
            <a:ext cx="4441478" cy="646331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 rtl="1"/>
            <a:r>
              <a:rPr lang="ar-BH" sz="3600" dirty="0">
                <a:solidFill>
                  <a:srgbClr val="FF0000"/>
                </a:solidFill>
                <a:cs typeface="(AH) Manal Black" pitchFamily="2" charset="-78"/>
              </a:rPr>
              <a:t>* هل </a:t>
            </a:r>
            <a:r>
              <a:rPr lang="ar-BH" sz="3600" dirty="0">
                <a:cs typeface="(AH) Manal Black" pitchFamily="2" charset="-78"/>
              </a:rPr>
              <a:t>حققنا أهداف الدَّرس</a:t>
            </a:r>
            <a:r>
              <a:rPr lang="ar-BH" sz="3600" dirty="0">
                <a:ln w="0"/>
                <a:cs typeface="(AH) Manal Black" pitchFamily="2" charset="-78"/>
              </a:rPr>
              <a:t>؟</a:t>
            </a:r>
            <a:endParaRPr lang="en-US" sz="3600" dirty="0">
              <a:ln w="0"/>
              <a:cs typeface="(AH) Manal Black" pitchFamily="2" charset="-78"/>
            </a:endParaRPr>
          </a:p>
        </p:txBody>
      </p:sp>
      <p:pic>
        <p:nvPicPr>
          <p:cNvPr id="8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B2BFD14-F91C-47F9-9403-34F7BD5FBD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378" y="5048991"/>
            <a:ext cx="640258" cy="4569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8" descr="A picture containing person&#10;&#10;Description automatically generated">
            <a:extLst>
              <a:ext uri="{FF2B5EF4-FFF2-40B4-BE49-F238E27FC236}">
                <a16:creationId xmlns:a16="http://schemas.microsoft.com/office/drawing/2014/main" id="{FF561C14-9FE1-48E9-81C5-18713363D5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378" y="431716"/>
            <a:ext cx="658834" cy="4569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10" name="Table 38">
            <a:extLst>
              <a:ext uri="{FF2B5EF4-FFF2-40B4-BE49-F238E27FC236}">
                <a16:creationId xmlns:a16="http://schemas.microsoft.com/office/drawing/2014/main" id="{B59EA7C0-74CA-49FB-B261-5A6E704616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8079556"/>
              </p:ext>
            </p:extLst>
          </p:nvPr>
        </p:nvGraphicFramePr>
        <p:xfrm>
          <a:off x="558801" y="431716"/>
          <a:ext cx="658835" cy="599456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8835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42601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خريطة الْحِصَّة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8841784"/>
                  </a:ext>
                </a:extLst>
              </a:tr>
              <a:tr h="417045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التَّرحيب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36865"/>
                  </a:ext>
                </a:extLst>
              </a:tr>
              <a:tr h="55421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التاريخ+ القوانين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55421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السَّطر الْإملائي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757964"/>
                  </a:ext>
                </a:extLst>
              </a:tr>
              <a:tr h="55421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الْعِنوان +الْأهداف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55421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التَّهيئة الْحافِزة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55421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عِرْض الدَّرس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369925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الْأَنْشِطة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55421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التَّغْذِية الرّاجِعة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55421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هَل حققنا الأَهْداف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55421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عبر عن شعورك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31669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التَّواصل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  <p:sp>
        <p:nvSpPr>
          <p:cNvPr id="12" name="TextBox 1">
            <a:extLst>
              <a:ext uri="{FF2B5EF4-FFF2-40B4-BE49-F238E27FC236}">
                <a16:creationId xmlns:a16="http://schemas.microsoft.com/office/drawing/2014/main" id="{2E282614-E265-4B56-BDAA-A2612D428B67}"/>
              </a:ext>
            </a:extLst>
          </p:cNvPr>
          <p:cNvSpPr txBox="1"/>
          <p:nvPr/>
        </p:nvSpPr>
        <p:spPr>
          <a:xfrm>
            <a:off x="2923348" y="2979017"/>
            <a:ext cx="61257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ar-AE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ar-BH" sz="4800" dirty="0">
                <a:solidFill>
                  <a:srgbClr val="C00000"/>
                </a:solidFill>
                <a:cs typeface="(AH) Manal Black" pitchFamily="2" charset="-78"/>
              </a:rPr>
              <a:t>*  </a:t>
            </a:r>
            <a:r>
              <a:rPr lang="ar-AE" sz="3600" dirty="0">
                <a:cs typeface="(AH) Manal Black" pitchFamily="2" charset="-78"/>
              </a:rPr>
              <a:t>يَشْرَح الْمُتعلِّم معنى كَلِمة كَشَّر.</a:t>
            </a:r>
          </a:p>
        </p:txBody>
      </p:sp>
      <p:sp>
        <p:nvSpPr>
          <p:cNvPr id="11" name="TextBox 1">
            <a:extLst>
              <a:ext uri="{FF2B5EF4-FFF2-40B4-BE49-F238E27FC236}">
                <a16:creationId xmlns:a16="http://schemas.microsoft.com/office/drawing/2014/main" id="{B690FA98-26CC-4670-9347-FA1312C28160}"/>
              </a:ext>
            </a:extLst>
          </p:cNvPr>
          <p:cNvSpPr txBox="1"/>
          <p:nvPr/>
        </p:nvSpPr>
        <p:spPr>
          <a:xfrm>
            <a:off x="3033146" y="4169454"/>
            <a:ext cx="61257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ar-AE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ar-BH" sz="4800" dirty="0">
                <a:solidFill>
                  <a:srgbClr val="C00000"/>
                </a:solidFill>
                <a:cs typeface="(AH) Manal Black" pitchFamily="2" charset="-78"/>
              </a:rPr>
              <a:t>*  </a:t>
            </a:r>
            <a:r>
              <a:rPr lang="ar-AE" sz="3600" dirty="0">
                <a:cs typeface="(AH) Manal Black" pitchFamily="2" charset="-78"/>
              </a:rPr>
              <a:t>يُحدد الطالب أحداث القصِّة بالترتيب.</a:t>
            </a:r>
          </a:p>
        </p:txBody>
      </p:sp>
    </p:spTree>
    <p:extLst>
      <p:ext uri="{BB962C8B-B14F-4D97-AF65-F5344CB8AC3E}">
        <p14:creationId xmlns:p14="http://schemas.microsoft.com/office/powerpoint/2010/main" val="18054932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5C307B-8AC0-4007-A848-1AA7D93610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3388" y="1514196"/>
            <a:ext cx="7380514" cy="41515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1BFB587F-F2A6-4873-942B-A30E74C12D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828" y="1128648"/>
            <a:ext cx="674369" cy="4042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2873870-02B7-45D2-AA98-9C0FC3FCFBD0}"/>
              </a:ext>
            </a:extLst>
          </p:cNvPr>
          <p:cNvSpPr/>
          <p:nvPr/>
        </p:nvSpPr>
        <p:spPr>
          <a:xfrm>
            <a:off x="1784739" y="1192266"/>
            <a:ext cx="548548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720119" rtl="1"/>
            <a:r>
              <a:rPr lang="ar-BH" sz="1350" dirty="0">
                <a:solidFill>
                  <a:schemeClr val="bg1"/>
                </a:solidFill>
                <a:cs typeface="(AH) Manal Black" pitchFamily="2" charset="-78"/>
              </a:rPr>
              <a:t>الْواجِب</a:t>
            </a:r>
            <a:endParaRPr lang="en-US" sz="1575" dirty="0">
              <a:solidFill>
                <a:schemeClr val="bg1"/>
              </a:solidFill>
              <a:cs typeface="(AH) Manal Black" pitchFamily="2" charset="-78"/>
            </a:endParaRPr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E0BB6F1F-1D49-4044-84C2-A301D6E3167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413" t="6892" r="22573"/>
          <a:stretch/>
        </p:blipFill>
        <p:spPr>
          <a:xfrm flipH="1">
            <a:off x="1798098" y="1610168"/>
            <a:ext cx="648711" cy="8079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07AA83-C98C-47B0-B15F-9EB474138B0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23714" y1="26383" x2="56286" y2="20851"/>
                        <a14:foregroundMark x1="56286" y1="20851" x2="68857" y2="20851"/>
                        <a14:foregroundMark x1="75429" y1="18723" x2="75429" y2="18723"/>
                        <a14:foregroundMark x1="75429" y1="18723" x2="69429" y2="18723"/>
                        <a14:foregroundMark x1="36000" y1="22979" x2="22000" y2="24255"/>
                        <a14:foregroundMark x1="62286" y1="84255" x2="36857" y2="82553"/>
                        <a14:foregroundMark x1="72000" y1="16596" x2="55714" y2="18723"/>
                        <a14:foregroundMark x1="66857" y1="17447" x2="52571" y2="17872"/>
                        <a14:foregroundMark x1="56571" y1="17447" x2="71143" y2="15319"/>
                        <a14:foregroundMark x1="71143" y1="15319" x2="74857" y2="15319"/>
                        <a14:foregroundMark x1="42286" y1="9787" x2="42286" y2="978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59143" y="2806602"/>
            <a:ext cx="1234440" cy="82883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6172CD0-FEA8-4D22-AE26-58399CE28A18}"/>
              </a:ext>
            </a:extLst>
          </p:cNvPr>
          <p:cNvSpPr txBox="1"/>
          <p:nvPr/>
        </p:nvSpPr>
        <p:spPr>
          <a:xfrm>
            <a:off x="2310404" y="1719081"/>
            <a:ext cx="1083824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en-US" sz="1013" dirty="0"/>
              <a:t> </a:t>
            </a:r>
            <a:r>
              <a:rPr lang="ar-BH" sz="1350" dirty="0">
                <a:highlight>
                  <a:srgbClr val="FFFF00"/>
                </a:highlight>
                <a:cs typeface="(AH) Manal Black" pitchFamily="2" charset="-78"/>
              </a:rPr>
              <a:t>يرسل نسخة من الواجب على الواتساب بشكل يومي+ ادخال الواجب اليومي في ملفات </a:t>
            </a:r>
            <a:r>
              <a:rPr lang="ar-BH" sz="1350" dirty="0" err="1">
                <a:highlight>
                  <a:srgbClr val="FFFF00"/>
                </a:highlight>
                <a:cs typeface="(AH) Manal Black" pitchFamily="2" charset="-78"/>
              </a:rPr>
              <a:t>التيمز</a:t>
            </a:r>
            <a:r>
              <a:rPr lang="ar-BH" sz="1350" dirty="0">
                <a:highlight>
                  <a:srgbClr val="FFFF00"/>
                </a:highlight>
                <a:cs typeface="(AH) Manal Black" pitchFamily="2" charset="-78"/>
              </a:rPr>
              <a:t>.</a:t>
            </a:r>
            <a:endParaRPr lang="en-US" sz="1013" dirty="0">
              <a:highlight>
                <a:srgbClr val="FFFF00"/>
              </a:highlight>
              <a:cs typeface="(AH) Manal Black" pitchFamily="2" charset="-78"/>
            </a:endParaRPr>
          </a:p>
        </p:txBody>
      </p:sp>
      <p:sp>
        <p:nvSpPr>
          <p:cNvPr id="9" name="2">
            <a:extLst>
              <a:ext uri="{FF2B5EF4-FFF2-40B4-BE49-F238E27FC236}">
                <a16:creationId xmlns:a16="http://schemas.microsoft.com/office/drawing/2014/main" id="{BCBBD35C-77F1-4FDF-9B7F-8D9DD68D418F}"/>
              </a:ext>
            </a:extLst>
          </p:cNvPr>
          <p:cNvSpPr/>
          <p:nvPr/>
        </p:nvSpPr>
        <p:spPr>
          <a:xfrm>
            <a:off x="9476338" y="220722"/>
            <a:ext cx="996069" cy="149354"/>
          </a:xfrm>
          <a:prstGeom prst="roundRect">
            <a:avLst>
              <a:gd name="adj" fmla="val 50000"/>
            </a:avLst>
          </a:prstGeom>
          <a:solidFill>
            <a:srgbClr val="FF6600"/>
          </a:solidFill>
          <a:ln w="19050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88900" h="1905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013"/>
          </a:p>
        </p:txBody>
      </p:sp>
      <p:sp>
        <p:nvSpPr>
          <p:cNvPr id="10" name="3">
            <a:extLst>
              <a:ext uri="{FF2B5EF4-FFF2-40B4-BE49-F238E27FC236}">
                <a16:creationId xmlns:a16="http://schemas.microsoft.com/office/drawing/2014/main" id="{33078677-EB91-47E8-BA53-A73E6BCA005A}"/>
              </a:ext>
            </a:extLst>
          </p:cNvPr>
          <p:cNvSpPr/>
          <p:nvPr/>
        </p:nvSpPr>
        <p:spPr>
          <a:xfrm>
            <a:off x="9476338" y="330422"/>
            <a:ext cx="996069" cy="149354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19050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88900" h="1905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013" dirty="0"/>
          </a:p>
        </p:txBody>
      </p:sp>
      <p:sp>
        <p:nvSpPr>
          <p:cNvPr id="11" name="1">
            <a:extLst>
              <a:ext uri="{FF2B5EF4-FFF2-40B4-BE49-F238E27FC236}">
                <a16:creationId xmlns:a16="http://schemas.microsoft.com/office/drawing/2014/main" id="{63494F65-7ADF-442E-9BBB-A6C0D18349E3}"/>
              </a:ext>
            </a:extLst>
          </p:cNvPr>
          <p:cNvSpPr/>
          <p:nvPr/>
        </p:nvSpPr>
        <p:spPr>
          <a:xfrm>
            <a:off x="9476338" y="438924"/>
            <a:ext cx="996069" cy="189006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 w="19050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88900" h="1905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013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D23D88E3-D0B2-4190-AB50-779FA99DDE58}"/>
              </a:ext>
            </a:extLst>
          </p:cNvPr>
          <p:cNvSpPr txBox="1">
            <a:spLocks/>
          </p:cNvSpPr>
          <p:nvPr/>
        </p:nvSpPr>
        <p:spPr>
          <a:xfrm>
            <a:off x="9598488" y="330421"/>
            <a:ext cx="751766" cy="396470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buNone/>
            </a:pPr>
            <a:r>
              <a:rPr lang="ar-BH" sz="247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 Qalam Kolkatta Quranic font" panose="02000506000000020003" pitchFamily="2" charset="-78"/>
                <a:cs typeface="(AH) Manal Black" pitchFamily="2" charset="-78"/>
              </a:rPr>
              <a:t>تَذْكير</a:t>
            </a:r>
            <a:endParaRPr lang="en-US" sz="2475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 Qalam Kolkatta Quranic font" panose="02000506000000020003" pitchFamily="2" charset="-78"/>
              <a:cs typeface="(AH) Manal Black" pitchFamily="2" charset="-78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A5CF60C-0676-4D08-A261-D24A1B6B2687}"/>
              </a:ext>
            </a:extLst>
          </p:cNvPr>
          <p:cNvSpPr/>
          <p:nvPr/>
        </p:nvSpPr>
        <p:spPr>
          <a:xfrm>
            <a:off x="8933435" y="7560619"/>
            <a:ext cx="1117821" cy="1014645"/>
          </a:xfrm>
          <a:prstGeom prst="ellipse">
            <a:avLst/>
          </a:prstGeom>
          <a:solidFill>
            <a:srgbClr val="FF0000">
              <a:alpha val="24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A716FDB-4010-42D1-811B-B4ADCF3EF8EB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4982" t="14799" r="36346" b="17591"/>
          <a:stretch/>
        </p:blipFill>
        <p:spPr>
          <a:xfrm rot="20243506">
            <a:off x="1863879" y="3955377"/>
            <a:ext cx="1165860" cy="15456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524328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2" name="camera.wav"/>
          </p:stSnd>
        </p:sndAc>
      </p:transition>
    </mc:Choice>
    <mc:Fallback xmlns="">
      <p:transition spd="slow">
        <p:fade/>
        <p:sndAc>
          <p:stSnd>
            <p:snd r:embed="rId11" name="camera.wav"/>
          </p:stSnd>
        </p:sndAc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1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1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 p14:presetBounceEnd="8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1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2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grpId="0" nodeType="withEffect" p14:presetBounceEnd="8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5" dur="1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6" dur="1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18" presetID="2" presetClass="exit" presetSubtype="2" fill="hold" grpId="1" nodeType="afterEffect">
                                      <p:stCondLst>
                                        <p:cond delay="40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9" dur="5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2" presetID="2" presetClass="exit" presetSubtype="8" fill="hold" grpId="1" nodeType="withEffect">
                                      <p:stCondLst>
                                        <p:cond delay="415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23" dur="500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2" presetClass="exit" presetSubtype="2" fill="hold" grpId="1" nodeType="withEffect">
                                      <p:stCondLst>
                                        <p:cond delay="43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27" dur="5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0" presetID="32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42" presetClass="path" presetSubtype="0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21029 0.025 L -0.31263 -0.45324 " pathEditMode="relative" rAng="0" ptsTypes="AA">
                                          <p:cBhvr>
                                            <p:cTn id="39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117" y="-2391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yp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animBg="1"/>
          <p:bldP spid="9" grpId="1" animBg="1"/>
          <p:bldP spid="10" grpId="0" animBg="1"/>
          <p:bldP spid="10" grpId="1" animBg="1"/>
          <p:bldP spid="11" grpId="0" animBg="1"/>
          <p:bldP spid="11" grpId="1" animBg="1"/>
          <p:bldP spid="12" grpId="0" build="p"/>
          <p:bldP spid="1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18" presetID="2" presetClass="exit" presetSubtype="2" fill="hold" grpId="1" nodeType="afterEffect">
                                      <p:stCondLst>
                                        <p:cond delay="40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9" dur="5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2" presetID="2" presetClass="exit" presetSubtype="8" fill="hold" grpId="1" nodeType="withEffect">
                                      <p:stCondLst>
                                        <p:cond delay="415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23" dur="500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2" presetClass="exit" presetSubtype="2" fill="hold" grpId="1" nodeType="withEffect">
                                      <p:stCondLst>
                                        <p:cond delay="43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27" dur="5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0" presetID="32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42" presetClass="path" presetSubtype="0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21029 0.025 L -0.31263 -0.45324 " pathEditMode="relative" rAng="0" ptsTypes="AA">
                                          <p:cBhvr>
                                            <p:cTn id="39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117" y="-2391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yp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animBg="1"/>
          <p:bldP spid="9" grpId="1" animBg="1"/>
          <p:bldP spid="10" grpId="0" animBg="1"/>
          <p:bldP spid="10" grpId="1" animBg="1"/>
          <p:bldP spid="11" grpId="0" animBg="1"/>
          <p:bldP spid="11" grpId="1" animBg="1"/>
          <p:bldP spid="12" grpId="0" build="p"/>
          <p:bldP spid="15" grpId="0" animBg="1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B766787-4575-4857-8A4D-1DC3233005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420" y="892802"/>
            <a:ext cx="8163499" cy="5007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BBABAA4-EAEA-4C9E-87DD-232BD256291E}"/>
              </a:ext>
            </a:extLst>
          </p:cNvPr>
          <p:cNvSpPr txBox="1"/>
          <p:nvPr/>
        </p:nvSpPr>
        <p:spPr>
          <a:xfrm>
            <a:off x="3056425" y="1086288"/>
            <a:ext cx="6873487" cy="830997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 rtl="1"/>
            <a:r>
              <a:rPr lang="ar-BH" sz="4800" u="sng" dirty="0">
                <a:solidFill>
                  <a:srgbClr val="C00000"/>
                </a:solidFill>
                <a:cs typeface="(AH) Manal Black" pitchFamily="2" charset="-78"/>
              </a:rPr>
              <a:t>*</a:t>
            </a:r>
            <a:r>
              <a:rPr lang="ar-BH" sz="4800" u="sng" dirty="0">
                <a:cs typeface="(AH) Manal Black" pitchFamily="2" charset="-78"/>
              </a:rPr>
              <a:t>عَبِّر عَنْ شُعورَك يا بَطَل</a:t>
            </a:r>
            <a:r>
              <a:rPr lang="en-US" sz="4800" u="sng" dirty="0">
                <a:cs typeface="(AH) Manal Black" pitchFamily="2" charset="-78"/>
              </a:rPr>
              <a:t>:</a:t>
            </a:r>
            <a:endParaRPr lang="en-US" sz="5400" u="sng" dirty="0">
              <a:cs typeface="(AH) Manal Black" pitchFamily="2" charset="-78"/>
            </a:endParaRPr>
          </a:p>
        </p:txBody>
      </p:sp>
      <p:pic>
        <p:nvPicPr>
          <p:cNvPr id="9" name="Picture 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00EB5F9-6701-47B6-BC2C-A08E96213C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99" y="5535307"/>
            <a:ext cx="658834" cy="5834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Picture 9" descr="A picture containing person&#10;&#10;Description automatically generated">
            <a:extLst>
              <a:ext uri="{FF2B5EF4-FFF2-40B4-BE49-F238E27FC236}">
                <a16:creationId xmlns:a16="http://schemas.microsoft.com/office/drawing/2014/main" id="{345F35F3-3545-4B07-97E2-5B2F8D782B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00" y="461114"/>
            <a:ext cx="658834" cy="4569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11" name="Table 38">
            <a:extLst>
              <a:ext uri="{FF2B5EF4-FFF2-40B4-BE49-F238E27FC236}">
                <a16:creationId xmlns:a16="http://schemas.microsoft.com/office/drawing/2014/main" id="{4D90921F-3DD6-48A8-B1DA-30E9FBC31D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5364504"/>
              </p:ext>
            </p:extLst>
          </p:nvPr>
        </p:nvGraphicFramePr>
        <p:xfrm>
          <a:off x="558799" y="461114"/>
          <a:ext cx="658835" cy="598774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8835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454950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خريطة الْحِصَّة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8841784"/>
                  </a:ext>
                </a:extLst>
              </a:tr>
              <a:tr h="416532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التَّرحيب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36865"/>
                  </a:ext>
                </a:extLst>
              </a:tr>
              <a:tr h="553530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التاريخ+ القوانين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553530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السَّطر الْإملائي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757964"/>
                  </a:ext>
                </a:extLst>
              </a:tr>
              <a:tr h="553530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الْعِنوان +الْأهداف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553530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التَّهيئة الْحافِزة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553530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عِرْض الدَّرس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369469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الْأَنْشِطة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553530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التَّغْذِية الرّاجِعة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553530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هَل حققنا الأَهْداف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553530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عبر عن شعورك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31630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التَّواصل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  <p:pic>
        <p:nvPicPr>
          <p:cNvPr id="7" name="Picture 5">
            <a:extLst>
              <a:ext uri="{FF2B5EF4-FFF2-40B4-BE49-F238E27FC236}">
                <a16:creationId xmlns:a16="http://schemas.microsoft.com/office/drawing/2014/main" id="{9949EDAC-1843-473D-B3BF-7150584CEA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5637" y="5964538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D43E23C-D79A-4177-AF13-F63DE058F3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5637" y="5420370"/>
            <a:ext cx="457200" cy="479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9">
            <a:extLst>
              <a:ext uri="{FF2B5EF4-FFF2-40B4-BE49-F238E27FC236}">
                <a16:creationId xmlns:a16="http://schemas.microsoft.com/office/drawing/2014/main" id="{AC6B94C4-D9A7-4288-88FF-1675A5860E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5637" y="4876202"/>
            <a:ext cx="457200" cy="479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1">
            <a:extLst>
              <a:ext uri="{FF2B5EF4-FFF2-40B4-BE49-F238E27FC236}">
                <a16:creationId xmlns:a16="http://schemas.microsoft.com/office/drawing/2014/main" id="{F67B8CC5-FEE8-4380-B989-AE6DE6ECBC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5637" y="4354348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0100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2" name="click.wav"/>
          </p:stSnd>
        </p:sndAc>
      </p:transition>
    </mc:Choice>
    <mc:Fallback xmlns="">
      <p:transition spd="slow">
        <p:fade/>
        <p:sndAc>
          <p:stSnd>
            <p:snd r:embed="rId11" name="click.wav"/>
          </p:stSnd>
        </p:sndAc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2086E8B1-69E1-4033-88E7-E7CD07A945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09" y="1841553"/>
            <a:ext cx="5070764" cy="519545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884EE1E-A39E-45DB-8CD5-2A2954976A52}"/>
              </a:ext>
            </a:extLst>
          </p:cNvPr>
          <p:cNvSpPr/>
          <p:nvPr/>
        </p:nvSpPr>
        <p:spPr>
          <a:xfrm>
            <a:off x="4754547" y="1841553"/>
            <a:ext cx="5807226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4400" dirty="0">
                <a:latin typeface="Sakkal Majalla" panose="02000000000000000000" pitchFamily="2" charset="-78"/>
                <a:cs typeface="(AH) Manal Black" pitchFamily="2" charset="-78"/>
              </a:rPr>
              <a:t>للتواصل - المعلمة / سناء الجعفري.</a:t>
            </a:r>
          </a:p>
          <a:p>
            <a:pPr algn="ctr" rtl="1">
              <a:lnSpc>
                <a:spcPct val="150000"/>
              </a:lnSpc>
            </a:pPr>
            <a:r>
              <a:rPr lang="ar-BH" sz="4400" dirty="0" err="1">
                <a:latin typeface="Sakkal Majalla" panose="02000000000000000000" pitchFamily="2" charset="-78"/>
                <a:cs typeface="(AH) Manal Black" pitchFamily="2" charset="-78"/>
              </a:rPr>
              <a:t>تلجرام</a:t>
            </a:r>
            <a:r>
              <a:rPr lang="ar-BH" sz="4400" dirty="0">
                <a:latin typeface="Sakkal Majalla" panose="02000000000000000000" pitchFamily="2" charset="-78"/>
                <a:cs typeface="(AH) Manal Black" pitchFamily="2" charset="-78"/>
              </a:rPr>
              <a:t>: </a:t>
            </a:r>
            <a:r>
              <a:rPr lang="en-US" sz="4400" dirty="0">
                <a:latin typeface="Sakkal Majalla" panose="02000000000000000000" pitchFamily="2" charset="-78"/>
                <a:cs typeface="(AH) Manal Black" pitchFamily="2" charset="-78"/>
              </a:rPr>
              <a:t>t.me/Sanaa21</a:t>
            </a:r>
          </a:p>
          <a:p>
            <a:pPr algn="ctr" rtl="1">
              <a:lnSpc>
                <a:spcPct val="150000"/>
              </a:lnSpc>
            </a:pPr>
            <a:r>
              <a:rPr lang="ar-BH" sz="3200" dirty="0" err="1">
                <a:cs typeface="(AH) Manal Black" pitchFamily="2" charset="-78"/>
              </a:rPr>
              <a:t>انستجرام</a:t>
            </a:r>
            <a:r>
              <a:rPr lang="ar-BH" sz="3200" dirty="0">
                <a:cs typeface="(AH) Manal Black" pitchFamily="2" charset="-78"/>
              </a:rPr>
              <a:t>: </a:t>
            </a:r>
            <a:r>
              <a:rPr lang="en-US" sz="3200" dirty="0">
                <a:cs typeface="(AH) Manal Black" pitchFamily="2" charset="-78"/>
              </a:rPr>
              <a:t>sanaa_ali1</a:t>
            </a:r>
          </a:p>
          <a:p>
            <a:pPr algn="ctr" rtl="1">
              <a:lnSpc>
                <a:spcPct val="150000"/>
              </a:lnSpc>
            </a:pPr>
            <a:r>
              <a:rPr lang="ar-BH" sz="3200" dirty="0">
                <a:effectLst/>
                <a:cs typeface="(AH) Manal Black" pitchFamily="2" charset="-78"/>
              </a:rPr>
              <a:t>واتساب / 0503770211</a:t>
            </a:r>
            <a:endParaRPr lang="ar-SA" sz="3200" dirty="0">
              <a:effectLst/>
              <a:cs typeface="(AH) Manal Black" pitchFamily="2" charset="-78"/>
            </a:endParaRPr>
          </a:p>
        </p:txBody>
      </p:sp>
      <p:pic>
        <p:nvPicPr>
          <p:cNvPr id="10" name="Picture 9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4F6C66B-1868-4899-A480-A9451F9011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089" y="6104550"/>
            <a:ext cx="658834" cy="3054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10" descr="A picture containing person&#10;&#10;Description automatically generated">
            <a:extLst>
              <a:ext uri="{FF2B5EF4-FFF2-40B4-BE49-F238E27FC236}">
                <a16:creationId xmlns:a16="http://schemas.microsoft.com/office/drawing/2014/main" id="{C59DB67C-3BFC-4AC4-9669-B31EECFC3A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087" y="414121"/>
            <a:ext cx="658835" cy="4443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12" name="Table 38">
            <a:extLst>
              <a:ext uri="{FF2B5EF4-FFF2-40B4-BE49-F238E27FC236}">
                <a16:creationId xmlns:a16="http://schemas.microsoft.com/office/drawing/2014/main" id="{BB798312-B66B-4808-9EF7-552AB3563D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6190916"/>
              </p:ext>
            </p:extLst>
          </p:nvPr>
        </p:nvGraphicFramePr>
        <p:xfrm>
          <a:off x="551088" y="414122"/>
          <a:ext cx="658835" cy="599588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8835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426115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خريطة الْحِصَّة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8841784"/>
                  </a:ext>
                </a:extLst>
              </a:tr>
              <a:tr h="417145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التَّرحيب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36865"/>
                  </a:ext>
                </a:extLst>
              </a:tr>
              <a:tr h="554345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التاريخ+ القوانين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554345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السَّطر الْإملائي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757964"/>
                  </a:ext>
                </a:extLst>
              </a:tr>
              <a:tr h="554345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الْعِنوان +الْأهداف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554345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التَّهيئة الْحافِزة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554345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عِرْض الدَّرس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37001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الْأَنْشِطة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554345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التَّغْذِية الرّاجِعة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554345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هَل حققنا الأَهْداف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554345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عبر عن شعورك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316769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التَّواصل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466068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2" name="click.wav"/>
          </p:stSnd>
        </p:sndAc>
      </p:transition>
    </mc:Choice>
    <mc:Fallback xmlns="">
      <p:transition spd="slow">
        <p:fade/>
        <p:sndAc>
          <p:stSnd>
            <p:snd r:embed="rId7" name="click.wav"/>
          </p:stSnd>
        </p:sndAc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2B5BAB16-677F-46FE-A55F-8E022AE6CAC5}"/>
              </a:ext>
            </a:extLst>
          </p:cNvPr>
          <p:cNvSpPr/>
          <p:nvPr/>
        </p:nvSpPr>
        <p:spPr>
          <a:xfrm>
            <a:off x="2531361" y="838335"/>
            <a:ext cx="7664904" cy="5375854"/>
          </a:xfrm>
          <a:custGeom>
            <a:avLst/>
            <a:gdLst>
              <a:gd name="connsiteX0" fmla="*/ 0 w 7664904"/>
              <a:gd name="connsiteY0" fmla="*/ 0 h 5375854"/>
              <a:gd name="connsiteX1" fmla="*/ 7664904 w 7664904"/>
              <a:gd name="connsiteY1" fmla="*/ 0 h 5375854"/>
              <a:gd name="connsiteX2" fmla="*/ 7664904 w 7664904"/>
              <a:gd name="connsiteY2" fmla="*/ 5375854 h 5375854"/>
              <a:gd name="connsiteX3" fmla="*/ 0 w 7664904"/>
              <a:gd name="connsiteY3" fmla="*/ 5375854 h 5375854"/>
              <a:gd name="connsiteX4" fmla="*/ 0 w 7664904"/>
              <a:gd name="connsiteY4" fmla="*/ 0 h 5375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64904" h="5375854" fill="none" extrusionOk="0">
                <a:moveTo>
                  <a:pt x="0" y="0"/>
                </a:moveTo>
                <a:cubicBezTo>
                  <a:pt x="1473433" y="97046"/>
                  <a:pt x="4032793" y="-68204"/>
                  <a:pt x="7664904" y="0"/>
                </a:cubicBezTo>
                <a:cubicBezTo>
                  <a:pt x="7636300" y="2047441"/>
                  <a:pt x="7688533" y="4569505"/>
                  <a:pt x="7664904" y="5375854"/>
                </a:cubicBezTo>
                <a:cubicBezTo>
                  <a:pt x="5746865" y="5288172"/>
                  <a:pt x="2278688" y="5341602"/>
                  <a:pt x="0" y="5375854"/>
                </a:cubicBezTo>
                <a:cubicBezTo>
                  <a:pt x="-20681" y="4439798"/>
                  <a:pt x="-64474" y="2074430"/>
                  <a:pt x="0" y="0"/>
                </a:cubicBezTo>
                <a:close/>
              </a:path>
              <a:path w="7664904" h="5375854" stroke="0" extrusionOk="0">
                <a:moveTo>
                  <a:pt x="0" y="0"/>
                </a:moveTo>
                <a:cubicBezTo>
                  <a:pt x="2923088" y="92998"/>
                  <a:pt x="5843948" y="150390"/>
                  <a:pt x="7664904" y="0"/>
                </a:cubicBezTo>
                <a:cubicBezTo>
                  <a:pt x="7656599" y="1994281"/>
                  <a:pt x="7606807" y="4124545"/>
                  <a:pt x="7664904" y="5375854"/>
                </a:cubicBezTo>
                <a:cubicBezTo>
                  <a:pt x="5448713" y="5291124"/>
                  <a:pt x="3471274" y="5301195"/>
                  <a:pt x="0" y="5375854"/>
                </a:cubicBezTo>
                <a:cubicBezTo>
                  <a:pt x="-159031" y="3052938"/>
                  <a:pt x="-53883" y="1459160"/>
                  <a:pt x="0" y="0"/>
                </a:cubicBezTo>
                <a:close/>
              </a:path>
            </a:pathLst>
          </a:custGeom>
          <a:solidFill>
            <a:schemeClr val="bg1">
              <a:alpha val="54000"/>
            </a:schemeClr>
          </a:solidFill>
          <a:ln w="5715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19" dirty="0"/>
          </a:p>
        </p:txBody>
      </p:sp>
      <p:pic>
        <p:nvPicPr>
          <p:cNvPr id="11" name="Picture 10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B56FAE5A-2BDD-4F06-81F5-99434C22DC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8186" y="472562"/>
            <a:ext cx="2102304" cy="1061357"/>
          </a:xfrm>
          <a:prstGeom prst="rect">
            <a:avLst/>
          </a:prstGeom>
        </p:spPr>
      </p:pic>
      <p:pic>
        <p:nvPicPr>
          <p:cNvPr id="26" name="Picture 25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203C0824-0AE5-4DF6-AB76-0954C3AF39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130" y="1662762"/>
            <a:ext cx="2102304" cy="1061357"/>
          </a:xfrm>
          <a:prstGeom prst="rect">
            <a:avLst/>
          </a:prstGeom>
        </p:spPr>
      </p:pic>
      <p:pic>
        <p:nvPicPr>
          <p:cNvPr id="27" name="Picture 26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A3B26E34-E08C-45B9-BC6B-66D87F4DFC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831" y="1066670"/>
            <a:ext cx="2102304" cy="106135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E74658E-D461-44DF-BF2C-20138A8F9105}"/>
              </a:ext>
            </a:extLst>
          </p:cNvPr>
          <p:cNvSpPr txBox="1"/>
          <p:nvPr/>
        </p:nvSpPr>
        <p:spPr>
          <a:xfrm>
            <a:off x="-1088571" y="7094746"/>
            <a:ext cx="956196" cy="29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1286" b="1" dirty="0">
                <a:latin typeface="Aldhabi" panose="01000000000000000000" pitchFamily="2" charset="-78"/>
                <a:cs typeface="Aldhabi" panose="01000000000000000000" pitchFamily="2" charset="-78"/>
              </a:rPr>
              <a:t>المعلمة/ سناء الجعفري.</a:t>
            </a:r>
            <a:endParaRPr lang="en-US" sz="1286" b="1" dirty="0"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sp>
        <p:nvSpPr>
          <p:cNvPr id="20" name="Google Shape;36;p4">
            <a:extLst>
              <a:ext uri="{FF2B5EF4-FFF2-40B4-BE49-F238E27FC236}">
                <a16:creationId xmlns:a16="http://schemas.microsoft.com/office/drawing/2014/main" id="{DF32F2D7-E7BC-49B0-A14F-3BA3AF7A00D2}"/>
              </a:ext>
            </a:extLst>
          </p:cNvPr>
          <p:cNvSpPr/>
          <p:nvPr/>
        </p:nvSpPr>
        <p:spPr>
          <a:xfrm>
            <a:off x="2881016" y="1677552"/>
            <a:ext cx="1814714" cy="2000286"/>
          </a:xfrm>
          <a:prstGeom prst="rect">
            <a:avLst/>
          </a:prstGeom>
          <a:solidFill>
            <a:srgbClr val="898788">
              <a:alpha val="57650"/>
            </a:srgbClr>
          </a:solidFill>
          <a:ln>
            <a:noFill/>
          </a:ln>
        </p:spPr>
        <p:txBody>
          <a:bodyPr spcFirstLastPara="1" wrap="square" lIns="58500" tIns="29244" rIns="58500" bIns="29244" anchor="ctr" anchorCtr="0">
            <a:noAutofit/>
          </a:bodyPr>
          <a:lstStyle/>
          <a:p>
            <a:pPr algn="ctr"/>
            <a:endParaRPr sz="1143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37;p4">
            <a:extLst>
              <a:ext uri="{FF2B5EF4-FFF2-40B4-BE49-F238E27FC236}">
                <a16:creationId xmlns:a16="http://schemas.microsoft.com/office/drawing/2014/main" id="{6B936D67-CEBC-4668-A7D1-3C0335FEB3EA}"/>
              </a:ext>
            </a:extLst>
          </p:cNvPr>
          <p:cNvSpPr/>
          <p:nvPr/>
        </p:nvSpPr>
        <p:spPr>
          <a:xfrm>
            <a:off x="4956358" y="1677552"/>
            <a:ext cx="1814714" cy="2000286"/>
          </a:xfrm>
          <a:prstGeom prst="rect">
            <a:avLst/>
          </a:prstGeom>
          <a:solidFill>
            <a:srgbClr val="898788">
              <a:alpha val="57650"/>
            </a:srgbClr>
          </a:solidFill>
          <a:ln>
            <a:noFill/>
          </a:ln>
        </p:spPr>
        <p:txBody>
          <a:bodyPr spcFirstLastPara="1" wrap="square" lIns="58500" tIns="29244" rIns="58500" bIns="29244" anchor="ctr" anchorCtr="0">
            <a:noAutofit/>
          </a:bodyPr>
          <a:lstStyle/>
          <a:p>
            <a:pPr algn="ctr"/>
            <a:endParaRPr sz="1143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38;p4">
            <a:extLst>
              <a:ext uri="{FF2B5EF4-FFF2-40B4-BE49-F238E27FC236}">
                <a16:creationId xmlns:a16="http://schemas.microsoft.com/office/drawing/2014/main" id="{B2F9F73D-0802-4B80-B7F3-8C34C35507F2}"/>
              </a:ext>
            </a:extLst>
          </p:cNvPr>
          <p:cNvSpPr/>
          <p:nvPr/>
        </p:nvSpPr>
        <p:spPr>
          <a:xfrm>
            <a:off x="2881016" y="4024407"/>
            <a:ext cx="3862429" cy="2000286"/>
          </a:xfrm>
          <a:prstGeom prst="rect">
            <a:avLst/>
          </a:prstGeom>
          <a:solidFill>
            <a:srgbClr val="898788">
              <a:alpha val="57650"/>
            </a:srgbClr>
          </a:solidFill>
          <a:ln>
            <a:noFill/>
          </a:ln>
        </p:spPr>
        <p:txBody>
          <a:bodyPr spcFirstLastPara="1" wrap="square" lIns="58500" tIns="29244" rIns="58500" bIns="29244" anchor="ctr" anchorCtr="0">
            <a:noAutofit/>
          </a:bodyPr>
          <a:lstStyle/>
          <a:p>
            <a:pPr algn="ctr"/>
            <a:endParaRPr sz="1143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39;p4">
            <a:extLst>
              <a:ext uri="{FF2B5EF4-FFF2-40B4-BE49-F238E27FC236}">
                <a16:creationId xmlns:a16="http://schemas.microsoft.com/office/drawing/2014/main" id="{52D61D6F-F239-4534-B8AC-0590A26C576F}"/>
              </a:ext>
            </a:extLst>
          </p:cNvPr>
          <p:cNvSpPr/>
          <p:nvPr/>
        </p:nvSpPr>
        <p:spPr>
          <a:xfrm>
            <a:off x="3009318" y="1561692"/>
            <a:ext cx="1559231" cy="280894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rgbClr val="FF4A00">
              <a:alpha val="68720"/>
            </a:srgbClr>
          </a:solidFill>
          <a:ln>
            <a:noFill/>
          </a:ln>
        </p:spPr>
        <p:txBody>
          <a:bodyPr spcFirstLastPara="1" wrap="square" lIns="58500" tIns="29244" rIns="58500" bIns="29244" anchor="ctr" anchorCtr="0">
            <a:noAutofit/>
          </a:bodyPr>
          <a:lstStyle/>
          <a:p>
            <a:pPr algn="ctr"/>
            <a:r>
              <a:rPr lang="ar-BH" sz="2286" b="1" dirty="0">
                <a:solidFill>
                  <a:schemeClr val="lt1"/>
                </a:solidFill>
                <a:latin typeface="Coming Soon"/>
                <a:sym typeface="Coming Soon"/>
              </a:rPr>
              <a:t>التَّاريخ</a:t>
            </a:r>
            <a:endParaRPr sz="2286" b="1" dirty="0">
              <a:solidFill>
                <a:schemeClr val="lt1"/>
              </a:solidFill>
              <a:latin typeface="Coming Soon"/>
              <a:sym typeface="Coming Soon"/>
            </a:endParaRPr>
          </a:p>
        </p:txBody>
      </p:sp>
      <p:sp>
        <p:nvSpPr>
          <p:cNvPr id="36" name="Google Shape;40;p4">
            <a:extLst>
              <a:ext uri="{FF2B5EF4-FFF2-40B4-BE49-F238E27FC236}">
                <a16:creationId xmlns:a16="http://schemas.microsoft.com/office/drawing/2014/main" id="{383466E2-87AE-432C-B143-2AB56E58960E}"/>
              </a:ext>
            </a:extLst>
          </p:cNvPr>
          <p:cNvSpPr/>
          <p:nvPr/>
        </p:nvSpPr>
        <p:spPr>
          <a:xfrm>
            <a:off x="5084660" y="1537257"/>
            <a:ext cx="1559231" cy="280894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rgbClr val="FEAF30">
              <a:alpha val="74860"/>
            </a:srgbClr>
          </a:solidFill>
          <a:ln>
            <a:noFill/>
          </a:ln>
        </p:spPr>
        <p:txBody>
          <a:bodyPr spcFirstLastPara="1" wrap="square" lIns="58500" tIns="29244" rIns="58500" bIns="29244" anchor="ctr" anchorCtr="0">
            <a:noAutofit/>
          </a:bodyPr>
          <a:lstStyle/>
          <a:p>
            <a:pPr algn="ctr"/>
            <a:r>
              <a:rPr lang="ar-BH" sz="2286" b="1" dirty="0">
                <a:solidFill>
                  <a:schemeClr val="lt1"/>
                </a:solidFill>
                <a:latin typeface="Coming Soon"/>
                <a:ea typeface="Coming Soon"/>
                <a:cs typeface="Coming Soon"/>
                <a:sym typeface="Coming Soon"/>
              </a:rPr>
              <a:t>الْيــوم</a:t>
            </a:r>
            <a:endParaRPr sz="2286" b="1" dirty="0">
              <a:solidFill>
                <a:schemeClr val="lt1"/>
              </a:solidFill>
              <a:latin typeface="Coming Soon"/>
              <a:ea typeface="Coming Soon"/>
              <a:cs typeface="Coming Soon"/>
              <a:sym typeface="Coming Soon"/>
            </a:endParaRPr>
          </a:p>
        </p:txBody>
      </p:sp>
      <p:sp>
        <p:nvSpPr>
          <p:cNvPr id="37" name="Google Shape;41;p4">
            <a:extLst>
              <a:ext uri="{FF2B5EF4-FFF2-40B4-BE49-F238E27FC236}">
                <a16:creationId xmlns:a16="http://schemas.microsoft.com/office/drawing/2014/main" id="{89FEDA05-9F47-4F38-AE65-DF2B3A769538}"/>
              </a:ext>
            </a:extLst>
          </p:cNvPr>
          <p:cNvSpPr/>
          <p:nvPr/>
        </p:nvSpPr>
        <p:spPr>
          <a:xfrm>
            <a:off x="3009318" y="3884112"/>
            <a:ext cx="3537906" cy="315757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rgbClr val="FCE571">
              <a:alpha val="77090"/>
            </a:srgbClr>
          </a:solidFill>
          <a:ln>
            <a:noFill/>
          </a:ln>
        </p:spPr>
        <p:txBody>
          <a:bodyPr spcFirstLastPara="1" wrap="square" lIns="58500" tIns="29244" rIns="58500" bIns="29244" anchor="ctr" anchorCtr="0">
            <a:noAutofit/>
          </a:bodyPr>
          <a:lstStyle/>
          <a:p>
            <a:pPr algn="ctr"/>
            <a:r>
              <a:rPr lang="ar-BH" sz="2286" b="1" dirty="0">
                <a:solidFill>
                  <a:schemeClr val="lt1"/>
                </a:solidFill>
                <a:latin typeface="Coming Soon"/>
                <a:ea typeface="Coming Soon"/>
                <a:cs typeface="Coming Soon"/>
                <a:sym typeface="Coming Soon"/>
              </a:rPr>
              <a:t>الْوِحدَة الثَّانية</a:t>
            </a:r>
            <a:endParaRPr sz="2286" b="1" dirty="0">
              <a:solidFill>
                <a:schemeClr val="lt1"/>
              </a:solidFill>
              <a:latin typeface="Coming Soon"/>
              <a:ea typeface="Coming Soon"/>
              <a:cs typeface="Coming Soon"/>
              <a:sym typeface="Coming Soon"/>
            </a:endParaRPr>
          </a:p>
        </p:txBody>
      </p:sp>
      <p:graphicFrame>
        <p:nvGraphicFramePr>
          <p:cNvPr id="38" name="Google Shape;42;p4">
            <a:extLst>
              <a:ext uri="{FF2B5EF4-FFF2-40B4-BE49-F238E27FC236}">
                <a16:creationId xmlns:a16="http://schemas.microsoft.com/office/drawing/2014/main" id="{592B43FE-58B6-41E8-AE61-8D1BA1E0D2FC}"/>
              </a:ext>
            </a:extLst>
          </p:cNvPr>
          <p:cNvGraphicFramePr/>
          <p:nvPr/>
        </p:nvGraphicFramePr>
        <p:xfrm>
          <a:off x="7259554" y="1706982"/>
          <a:ext cx="2773498" cy="2794207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962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62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62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962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962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9621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9621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53121">
                <a:tc gridSpan="7">
                  <a:txBody>
                    <a:bodyPr/>
                    <a:lstStyle/>
                    <a:p>
                      <a:pPr marL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-BH" sz="34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Simplified Arabic Fixed" panose="02070309020205020404" pitchFamily="49" charset="-78"/>
                          <a:ea typeface="Satisfy"/>
                          <a:cs typeface="Simplified Arabic Fixed" panose="02070309020205020404" pitchFamily="49" charset="-78"/>
                          <a:sym typeface="Satisfy"/>
                        </a:rPr>
                        <a:t>أكْتـوبر</a:t>
                      </a:r>
                      <a:endParaRPr sz="34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Simplified Arabic Fixed" panose="02070309020205020404" pitchFamily="49" charset="-78"/>
                        <a:ea typeface="Satisfy"/>
                        <a:cs typeface="Simplified Arabic Fixed" panose="02070309020205020404" pitchFamily="49" charset="-78"/>
                        <a:sym typeface="Satisfy"/>
                      </a:endParaRPr>
                    </a:p>
                  </a:txBody>
                  <a:tcPr marL="55101" marR="55101" marT="65304" marB="65304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7446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0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S</a:t>
                      </a:r>
                      <a:endParaRPr sz="20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0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M</a:t>
                      </a:r>
                      <a:endParaRPr sz="20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0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T</a:t>
                      </a:r>
                      <a:endParaRPr sz="20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0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W</a:t>
                      </a:r>
                      <a:endParaRPr sz="20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0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T</a:t>
                      </a:r>
                      <a:endParaRPr sz="20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0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F</a:t>
                      </a:r>
                      <a:endParaRPr sz="20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0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S</a:t>
                      </a:r>
                      <a:endParaRPr sz="20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65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sz="13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sz="13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sz="13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3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3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3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3</a:t>
                      </a:r>
                      <a:endParaRPr sz="13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3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4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65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3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5</a:t>
                      </a:r>
                      <a:endParaRPr sz="13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3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6</a:t>
                      </a:r>
                      <a:endParaRPr sz="13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3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7</a:t>
                      </a:r>
                      <a:endParaRPr sz="13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3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8</a:t>
                      </a:r>
                      <a:endParaRPr sz="13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3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9</a:t>
                      </a:r>
                      <a:endParaRPr sz="13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300" u="none" strike="noStrike" cap="non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</a:t>
                      </a:r>
                      <a:r>
                        <a:rPr lang="es-ES" sz="13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0</a:t>
                      </a:r>
                      <a:endParaRPr sz="13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</a:t>
                      </a:r>
                      <a:r>
                        <a:rPr lang="es-ES" sz="13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65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300" u="none" strike="noStrike" cap="non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</a:t>
                      </a:r>
                      <a:r>
                        <a:rPr lang="es-ES" sz="13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</a:t>
                      </a:r>
                      <a:endParaRPr sz="13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300" u="none" strike="noStrike" cap="non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</a:t>
                      </a:r>
                      <a:r>
                        <a:rPr lang="es-ES" sz="13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3</a:t>
                      </a:r>
                      <a:endParaRPr sz="13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300" u="none" strike="noStrike" cap="non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</a:t>
                      </a:r>
                      <a:r>
                        <a:rPr lang="es-ES" sz="13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4</a:t>
                      </a:r>
                      <a:endParaRPr sz="13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300" u="none" strike="noStrike" cap="non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</a:t>
                      </a:r>
                      <a:r>
                        <a:rPr lang="es-ES" sz="13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5</a:t>
                      </a:r>
                      <a:endParaRPr sz="13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300" u="none" strike="noStrike" cap="non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</a:t>
                      </a:r>
                      <a:r>
                        <a:rPr lang="es-ES" sz="13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6</a:t>
                      </a:r>
                      <a:endParaRPr sz="13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300" u="none" strike="noStrike" cap="non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</a:t>
                      </a:r>
                      <a:r>
                        <a:rPr lang="es-ES" sz="13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7</a:t>
                      </a:r>
                      <a:endParaRPr sz="13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</a:t>
                      </a:r>
                      <a:r>
                        <a:rPr lang="es-ES" sz="13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8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65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3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19</a:t>
                      </a:r>
                      <a:endParaRPr sz="13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300" u="none" strike="noStrike" cap="non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</a:t>
                      </a:r>
                      <a:r>
                        <a:rPr lang="es-ES" sz="13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0</a:t>
                      </a:r>
                      <a:endParaRPr sz="13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300" u="none" strike="noStrike" cap="non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</a:t>
                      </a:r>
                      <a:r>
                        <a:rPr lang="es-ES" sz="13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</a:t>
                      </a:r>
                      <a:endParaRPr sz="13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300" u="none" strike="noStrike" cap="non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</a:t>
                      </a:r>
                      <a:r>
                        <a:rPr lang="es-ES" sz="13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</a:t>
                      </a:r>
                      <a:endParaRPr sz="13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300" u="none" strike="noStrike" cap="non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</a:t>
                      </a:r>
                      <a:r>
                        <a:rPr lang="es-ES" sz="13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3</a:t>
                      </a:r>
                      <a:endParaRPr sz="13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300" u="none" strike="noStrike" cap="non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</a:t>
                      </a:r>
                      <a:r>
                        <a:rPr lang="es-ES" sz="13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4</a:t>
                      </a:r>
                      <a:endParaRPr sz="13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</a:t>
                      </a:r>
                      <a:r>
                        <a:rPr lang="es-ES" sz="13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5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65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300" u="none" strike="noStrike" cap="non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</a:t>
                      </a:r>
                      <a:r>
                        <a:rPr lang="es-ES" sz="13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6</a:t>
                      </a:r>
                      <a:endParaRPr sz="13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300" u="none" strike="noStrike" cap="non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</a:t>
                      </a:r>
                      <a:r>
                        <a:rPr lang="es-ES" sz="13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7</a:t>
                      </a:r>
                      <a:endParaRPr sz="13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300" u="none" strike="noStrike" cap="non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</a:t>
                      </a:r>
                      <a:r>
                        <a:rPr lang="es-ES" sz="13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8</a:t>
                      </a:r>
                      <a:endParaRPr sz="13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3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29</a:t>
                      </a:r>
                      <a:endParaRPr sz="13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3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30</a:t>
                      </a:r>
                      <a:endParaRPr sz="13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31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5" name="TextBox 44">
            <a:extLst>
              <a:ext uri="{FF2B5EF4-FFF2-40B4-BE49-F238E27FC236}">
                <a16:creationId xmlns:a16="http://schemas.microsoft.com/office/drawing/2014/main" id="{662DF3D0-F12C-4359-B4DF-F0F593454CF4}"/>
              </a:ext>
            </a:extLst>
          </p:cNvPr>
          <p:cNvSpPr txBox="1"/>
          <p:nvPr/>
        </p:nvSpPr>
        <p:spPr>
          <a:xfrm>
            <a:off x="5280882" y="2393753"/>
            <a:ext cx="1353484" cy="575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AE" sz="3143" dirty="0">
                <a:cs typeface="(AH) Manal Black" pitchFamily="2" charset="-78"/>
              </a:rPr>
              <a:t>الأربعاء</a:t>
            </a:r>
            <a:endParaRPr lang="en-US" sz="3143" dirty="0">
              <a:cs typeface="(AH) Manal Black" pitchFamily="2" charset="-78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37763B8B-CBBB-4BE2-976F-E4C84EE4C081}"/>
              </a:ext>
            </a:extLst>
          </p:cNvPr>
          <p:cNvSpPr/>
          <p:nvPr/>
        </p:nvSpPr>
        <p:spPr>
          <a:xfrm>
            <a:off x="7633080" y="3448864"/>
            <a:ext cx="443953" cy="457947"/>
          </a:xfrm>
          <a:prstGeom prst="ellipse">
            <a:avLst/>
          </a:prstGeom>
          <a:noFill/>
          <a:ln w="38100">
            <a:solidFill>
              <a:srgbClr val="C00000"/>
            </a:solidFill>
            <a:prstDash val="sysDash"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6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1B7ED14-4626-41D3-A1C9-2467927E1AF5}"/>
              </a:ext>
            </a:extLst>
          </p:cNvPr>
          <p:cNvSpPr txBox="1"/>
          <p:nvPr/>
        </p:nvSpPr>
        <p:spPr>
          <a:xfrm>
            <a:off x="2967491" y="2282660"/>
            <a:ext cx="1679720" cy="44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AE" sz="2286" b="1" dirty="0"/>
              <a:t>13</a:t>
            </a:r>
            <a:r>
              <a:rPr lang="ar-BH" sz="2286" b="1" dirty="0"/>
              <a:t>/10/2021</a:t>
            </a:r>
            <a:endParaRPr lang="en-US" sz="3143" b="1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CB8A8CC-59D7-4473-8BD4-4396F4D39035}"/>
              </a:ext>
            </a:extLst>
          </p:cNvPr>
          <p:cNvSpPr txBox="1"/>
          <p:nvPr/>
        </p:nvSpPr>
        <p:spPr>
          <a:xfrm>
            <a:off x="2803635" y="2992130"/>
            <a:ext cx="1938635" cy="44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AE" sz="2286" b="1" dirty="0"/>
              <a:t>6</a:t>
            </a:r>
            <a:r>
              <a:rPr lang="ar-BH" sz="2286" b="1" dirty="0"/>
              <a:t>/ </a:t>
            </a:r>
            <a:r>
              <a:rPr lang="ar-AE" sz="2286" b="1" dirty="0"/>
              <a:t>ربيع </a:t>
            </a:r>
            <a:r>
              <a:rPr lang="ar-AE" sz="1143" b="1" dirty="0"/>
              <a:t>1</a:t>
            </a:r>
            <a:r>
              <a:rPr lang="ar-AE" sz="2286" b="1" dirty="0"/>
              <a:t> </a:t>
            </a:r>
            <a:r>
              <a:rPr lang="ar-BH" sz="2286" b="1" dirty="0"/>
              <a:t>/1443</a:t>
            </a:r>
            <a:endParaRPr lang="en-US" sz="3143" b="1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370A1C85-CC6E-4FB4-AF29-675BB62A702F}"/>
              </a:ext>
            </a:extLst>
          </p:cNvPr>
          <p:cNvSpPr txBox="1"/>
          <p:nvPr/>
        </p:nvSpPr>
        <p:spPr>
          <a:xfrm>
            <a:off x="3315616" y="4762752"/>
            <a:ext cx="2993228" cy="44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2286" b="1" dirty="0"/>
              <a:t>ابْتَسِم.</a:t>
            </a:r>
            <a:endParaRPr lang="en-US" sz="3143" b="1" dirty="0"/>
          </a:p>
        </p:txBody>
      </p:sp>
      <p:pic>
        <p:nvPicPr>
          <p:cNvPr id="25" name="Picture 2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87E41D5A-2ABC-4CB0-BE5F-C6D408CFD3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521" y="2889298"/>
            <a:ext cx="481221" cy="3427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8" name="Picture 27" descr="A picture containing person&#10;&#10;Description automatically generated">
            <a:extLst>
              <a:ext uri="{FF2B5EF4-FFF2-40B4-BE49-F238E27FC236}">
                <a16:creationId xmlns:a16="http://schemas.microsoft.com/office/drawing/2014/main" id="{012B0860-6956-421A-A11C-875E0358F6B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520" y="2250003"/>
            <a:ext cx="481221" cy="3163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29" name="Table 38">
            <a:extLst>
              <a:ext uri="{FF2B5EF4-FFF2-40B4-BE49-F238E27FC236}">
                <a16:creationId xmlns:a16="http://schemas.microsoft.com/office/drawing/2014/main" id="{93E27C54-2A90-4B3C-870C-3AC07189A8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0403700"/>
              </p:ext>
            </p:extLst>
          </p:nvPr>
        </p:nvGraphicFramePr>
        <p:xfrm>
          <a:off x="592521" y="2250003"/>
          <a:ext cx="481221" cy="432451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81221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330935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خريطة الْحِصَّة</a:t>
                      </a:r>
                      <a:endParaRPr 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 marL="65314" marR="65314" marT="32657" marB="32657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8841784"/>
                  </a:ext>
                </a:extLst>
              </a:tr>
              <a:tr h="300120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التَّرحيب</a:t>
                      </a:r>
                      <a:endParaRPr 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 marL="65314" marR="65314" marT="32657" marB="32657"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36865"/>
                  </a:ext>
                </a:extLst>
              </a:tr>
              <a:tr h="398831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التاريخ+ القوانين</a:t>
                      </a:r>
                      <a:endParaRPr 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 marL="65314" marR="65314" marT="32657" marB="32657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398831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السَّطر الْإملائي</a:t>
                      </a:r>
                      <a:endParaRPr 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 marL="65314" marR="65314" marT="32657" marB="32657"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757964"/>
                  </a:ext>
                </a:extLst>
              </a:tr>
              <a:tr h="398831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الْعِنوان +الْأهداف</a:t>
                      </a:r>
                    </a:p>
                  </a:txBody>
                  <a:tcPr marL="65314" marR="65314" marT="32657" marB="32657"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398831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التَّهيئة الْحافِزة</a:t>
                      </a:r>
                    </a:p>
                  </a:txBody>
                  <a:tcPr marL="65314" marR="65314" marT="32657" marB="32657"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398831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عِرْض الدِّرس</a:t>
                      </a:r>
                      <a:endParaRPr 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 marL="65314" marR="65314" marT="32657" marB="32657"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266211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الْأَنْشِطة</a:t>
                      </a:r>
                      <a:endParaRPr 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 marL="65314" marR="65314" marT="32657" marB="32657"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398831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التَّغْذِية الرّاجِعة</a:t>
                      </a:r>
                      <a:endParaRPr 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 marL="65314" marR="65314" marT="32657" marB="32657"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398831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هَل حققنا الأَهْداف</a:t>
                      </a:r>
                      <a:endParaRPr 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 marL="65314" marR="65314" marT="32657" marB="32657"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398831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عبر عن شعورك</a:t>
                      </a:r>
                      <a:endParaRPr 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 marL="65314" marR="65314" marT="32657" marB="32657"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22790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التَّواصل</a:t>
                      </a:r>
                      <a:endParaRPr 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 marL="65314" marR="65314" marT="32657" marB="32657"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  <p:sp>
        <p:nvSpPr>
          <p:cNvPr id="24" name="TextBox 23">
            <a:extLst>
              <a:ext uri="{FF2B5EF4-FFF2-40B4-BE49-F238E27FC236}">
                <a16:creationId xmlns:a16="http://schemas.microsoft.com/office/drawing/2014/main" id="{09EF54AC-4ED6-4B88-9186-EC6E33400339}"/>
              </a:ext>
            </a:extLst>
          </p:cNvPr>
          <p:cNvSpPr txBox="1"/>
          <p:nvPr/>
        </p:nvSpPr>
        <p:spPr>
          <a:xfrm>
            <a:off x="3528607" y="5644408"/>
            <a:ext cx="2592790" cy="444096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 rtl="1"/>
            <a:r>
              <a:rPr lang="ar-BH" sz="2286" dirty="0">
                <a:latin typeface="Aldhabi" panose="01000000000000000000" pitchFamily="2" charset="-78"/>
                <a:cs typeface="Aldhabi" panose="01000000000000000000" pitchFamily="2" charset="-78"/>
              </a:rPr>
              <a:t>كُنْ جَمَيلًا تَرى الْوُجودِ جَميلًا.</a:t>
            </a:r>
            <a:endParaRPr lang="en-US" sz="2286" dirty="0"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43A9B89A-4BD8-4A01-91B5-5E9CE2D596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17" b="97706" l="3390" r="97458">
                        <a14:foregroundMark x1="3390" y1="41743" x2="3390" y2="41743"/>
                        <a14:foregroundMark x1="48729" y1="7339" x2="48729" y2="7339"/>
                        <a14:foregroundMark x1="97881" y1="40826" x2="97881" y2="40826"/>
                        <a14:foregroundMark x1="78390" y1="98165" x2="78390" y2="98165"/>
                        <a14:foregroundMark x1="21610" y1="98165" x2="21610" y2="98165"/>
                        <a14:foregroundMark x1="50424" y1="917" x2="50424" y2="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130" y="4585207"/>
            <a:ext cx="1763486" cy="1628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4302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2" name="click.wav"/>
          </p:stSnd>
        </p:sndAc>
      </p:transition>
    </mc:Choice>
    <mc:Fallback xmlns="">
      <p:transition spd="slow">
        <p:fade/>
        <p:sndAc>
          <p:stSnd>
            <p:snd r:embed="rId8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/>
      <p:bldP spid="48" grpId="0"/>
      <p:bldP spid="4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BD0FF57A-A2B4-4A0F-A78B-C22E75F3C2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129" y="1360551"/>
            <a:ext cx="638401" cy="5057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3" name="Picture 22" descr="A picture containing person&#10;&#10;Description automatically generated">
            <a:extLst>
              <a:ext uri="{FF2B5EF4-FFF2-40B4-BE49-F238E27FC236}">
                <a16:creationId xmlns:a16="http://schemas.microsoft.com/office/drawing/2014/main" id="{96B0B82A-53C9-46CA-A435-DF21AECA90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31" y="424205"/>
            <a:ext cx="688436" cy="4693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24" name="Table 38">
            <a:extLst>
              <a:ext uri="{FF2B5EF4-FFF2-40B4-BE49-F238E27FC236}">
                <a16:creationId xmlns:a16="http://schemas.microsoft.com/office/drawing/2014/main" id="{BA455F11-2DF5-448E-AF19-0184F56875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8054727"/>
              </p:ext>
            </p:extLst>
          </p:nvPr>
        </p:nvGraphicFramePr>
        <p:xfrm>
          <a:off x="571130" y="426515"/>
          <a:ext cx="688436" cy="600497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88436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42681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خريطة الْحِصَّة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8841784"/>
                  </a:ext>
                </a:extLst>
              </a:tr>
              <a:tr h="417829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التَّرحيب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36865"/>
                  </a:ext>
                </a:extLst>
              </a:tr>
              <a:tr h="55525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التاريخ+ القوانين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55525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السَّطر الْإملائي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757964"/>
                  </a:ext>
                </a:extLst>
              </a:tr>
              <a:tr h="55525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الْعِنوان +الْأهداف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55525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التَّهيئة الْحافِزة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55525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عِرْض الدَّرس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370620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الْأَنْشِطة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55525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التَّغْذِية الرّاجِعة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55525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هَل حققنا الأَهْداف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55525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عبر عن شعورك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317289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التَّواصل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  <p:pic>
        <p:nvPicPr>
          <p:cNvPr id="25" name="Picture 24" descr="Icon&#10;&#10;Description automatically generated">
            <a:extLst>
              <a:ext uri="{FF2B5EF4-FFF2-40B4-BE49-F238E27FC236}">
                <a16:creationId xmlns:a16="http://schemas.microsoft.com/office/drawing/2014/main" id="{9E36C529-5B9A-4EE6-8141-76D6EC76F8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59" b="97868" l="10000" r="90000">
                        <a14:foregroundMark x1="37375" y1="3412" x2="37375" y2="3412"/>
                        <a14:foregroundMark x1="18125" y1="87313" x2="55125" y2="87846"/>
                        <a14:foregroundMark x1="55125" y1="87846" x2="79250" y2="87313"/>
                        <a14:foregroundMark x1="79250" y1="87313" x2="80375" y2="87313"/>
                        <a14:foregroundMark x1="77000" y1="97974" x2="77000" y2="97974"/>
                        <a14:foregroundMark x1="33500" y1="959" x2="33500" y2="95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77242" y="534267"/>
            <a:ext cx="1737360" cy="1776375"/>
          </a:xfrm>
          <a:prstGeom prst="rect">
            <a:avLst/>
          </a:prstGeom>
        </p:spPr>
      </p:pic>
      <p:sp>
        <p:nvSpPr>
          <p:cNvPr id="26" name="مربع نص 22">
            <a:extLst>
              <a:ext uri="{FF2B5EF4-FFF2-40B4-BE49-F238E27FC236}">
                <a16:creationId xmlns:a16="http://schemas.microsoft.com/office/drawing/2014/main" id="{A04A9C05-8F35-49D5-9705-826FC47E9F1F}"/>
              </a:ext>
            </a:extLst>
          </p:cNvPr>
          <p:cNvSpPr txBox="1"/>
          <p:nvPr/>
        </p:nvSpPr>
        <p:spPr>
          <a:xfrm>
            <a:off x="8593065" y="2283371"/>
            <a:ext cx="270571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BH" sz="2400" b="1" dirty="0">
                <a:highlight>
                  <a:srgbClr val="FFFF00"/>
                </a:highlight>
                <a:latin typeface="Segoe UI Semibold" panose="020B0702040204020203" pitchFamily="34" charset="0"/>
                <a:cs typeface="Segoe UI Semibold" panose="020B0702040204020203" pitchFamily="34" charset="0"/>
              </a:rPr>
              <a:t>أسْتَأْذِن قَبْل التَّحدث.</a:t>
            </a:r>
            <a:endParaRPr lang="ar-SA" sz="2400" b="1" dirty="0">
              <a:highlight>
                <a:srgbClr val="FFFF00"/>
              </a:highligh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7" name="مربع نص 22">
            <a:extLst>
              <a:ext uri="{FF2B5EF4-FFF2-40B4-BE49-F238E27FC236}">
                <a16:creationId xmlns:a16="http://schemas.microsoft.com/office/drawing/2014/main" id="{F66A6147-7B47-418D-BF06-E99A150501C5}"/>
              </a:ext>
            </a:extLst>
          </p:cNvPr>
          <p:cNvSpPr txBox="1"/>
          <p:nvPr/>
        </p:nvSpPr>
        <p:spPr>
          <a:xfrm>
            <a:off x="5229808" y="4168118"/>
            <a:ext cx="270571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BH" sz="2400" b="1" dirty="0">
                <a:highlight>
                  <a:srgbClr val="FFFF00"/>
                </a:highlight>
                <a:latin typeface="Segoe UI Semibold" panose="020B0702040204020203" pitchFamily="34" charset="0"/>
                <a:cs typeface="Segoe UI Semibold" panose="020B0702040204020203" pitchFamily="34" charset="0"/>
              </a:rPr>
              <a:t>أصْغي جَيِّدًا للدَّرس.</a:t>
            </a:r>
            <a:endParaRPr lang="ar-SA" sz="2400" b="1" dirty="0">
              <a:highlight>
                <a:srgbClr val="FFFF00"/>
              </a:highligh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8" name="مربع نص 22">
            <a:extLst>
              <a:ext uri="{FF2B5EF4-FFF2-40B4-BE49-F238E27FC236}">
                <a16:creationId xmlns:a16="http://schemas.microsoft.com/office/drawing/2014/main" id="{0A57B368-E360-44D3-8196-5D937D734E0D}"/>
              </a:ext>
            </a:extLst>
          </p:cNvPr>
          <p:cNvSpPr txBox="1"/>
          <p:nvPr/>
        </p:nvSpPr>
        <p:spPr>
          <a:xfrm>
            <a:off x="1850847" y="6176414"/>
            <a:ext cx="351622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BH" sz="2400" b="1" dirty="0">
                <a:highlight>
                  <a:srgbClr val="FFFF00"/>
                </a:highlight>
                <a:latin typeface="Segoe UI Semibold" panose="020B0702040204020203" pitchFamily="34" charset="0"/>
                <a:cs typeface="Segoe UI Semibold" panose="020B0702040204020203" pitchFamily="34" charset="0"/>
              </a:rPr>
              <a:t>أُحافِظ عَلى نَظافة الصَّف.</a:t>
            </a:r>
            <a:endParaRPr lang="ar-SA" sz="2400" b="1" dirty="0">
              <a:highlight>
                <a:srgbClr val="FFFF00"/>
              </a:highligh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9" name="مربع نص 22">
            <a:extLst>
              <a:ext uri="{FF2B5EF4-FFF2-40B4-BE49-F238E27FC236}">
                <a16:creationId xmlns:a16="http://schemas.microsoft.com/office/drawing/2014/main" id="{4781B49B-7BF4-44DE-B5BE-531695541015}"/>
              </a:ext>
            </a:extLst>
          </p:cNvPr>
          <p:cNvSpPr txBox="1"/>
          <p:nvPr/>
        </p:nvSpPr>
        <p:spPr>
          <a:xfrm>
            <a:off x="4510256" y="1882071"/>
            <a:ext cx="270571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BH" sz="2400" b="1" dirty="0">
                <a:highlight>
                  <a:srgbClr val="FFFF00"/>
                </a:highlight>
                <a:latin typeface="Segoe UI Semibold" panose="020B0702040204020203" pitchFamily="34" charset="0"/>
                <a:cs typeface="Segoe UI Semibold" panose="020B0702040204020203" pitchFamily="34" charset="0"/>
              </a:rPr>
              <a:t>أَلْتَزم بِلِبْس الْكَمامة.</a:t>
            </a:r>
            <a:endParaRPr lang="ar-SA" sz="2400" b="1" dirty="0">
              <a:highlight>
                <a:srgbClr val="FFFF00"/>
              </a:highligh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30" name="مربع نص 22">
            <a:extLst>
              <a:ext uri="{FF2B5EF4-FFF2-40B4-BE49-F238E27FC236}">
                <a16:creationId xmlns:a16="http://schemas.microsoft.com/office/drawing/2014/main" id="{88A81DDF-2676-4AB0-8B0D-4803068A8ACA}"/>
              </a:ext>
            </a:extLst>
          </p:cNvPr>
          <p:cNvSpPr txBox="1"/>
          <p:nvPr/>
        </p:nvSpPr>
        <p:spPr>
          <a:xfrm>
            <a:off x="1354689" y="2745036"/>
            <a:ext cx="2705714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BH" sz="2400" b="1" dirty="0">
                <a:highlight>
                  <a:srgbClr val="FFFF00"/>
                </a:highlight>
                <a:latin typeface="Segoe UI Semibold" panose="020B0702040204020203" pitchFamily="34" charset="0"/>
                <a:cs typeface="Segoe UI Semibold" panose="020B0702040204020203" pitchFamily="34" charset="0"/>
              </a:rPr>
              <a:t>أَحْرِص على الْجلوس في مَكاني.</a:t>
            </a:r>
            <a:endParaRPr lang="ar-SA" sz="2400" b="1" dirty="0">
              <a:highlight>
                <a:srgbClr val="FFFF00"/>
              </a:highligh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31" name="مربع نص 22">
            <a:extLst>
              <a:ext uri="{FF2B5EF4-FFF2-40B4-BE49-F238E27FC236}">
                <a16:creationId xmlns:a16="http://schemas.microsoft.com/office/drawing/2014/main" id="{97A99633-EC81-4F67-96AB-85B53A31719F}"/>
              </a:ext>
            </a:extLst>
          </p:cNvPr>
          <p:cNvSpPr txBox="1"/>
          <p:nvPr/>
        </p:nvSpPr>
        <p:spPr>
          <a:xfrm>
            <a:off x="8384449" y="5429671"/>
            <a:ext cx="3095470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BH" sz="2400" b="1" dirty="0">
                <a:highlight>
                  <a:srgbClr val="FFFF00"/>
                </a:highlight>
                <a:latin typeface="Segoe UI Semibold" panose="020B0702040204020203" pitchFamily="34" charset="0"/>
                <a:cs typeface="Segoe UI Semibold" panose="020B0702040204020203" pitchFamily="34" charset="0"/>
              </a:rPr>
              <a:t>لا أُشارِك أَدَواتي الْمدرسية مَعَ زُمَلائي.</a:t>
            </a:r>
            <a:endParaRPr lang="ar-SA" sz="2400" b="1" dirty="0">
              <a:highlight>
                <a:srgbClr val="FFFF00"/>
              </a:highligh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32" name="Picture 31" descr="A picture containing diagram&#10;&#10;Description automatically generated">
            <a:extLst>
              <a:ext uri="{FF2B5EF4-FFF2-40B4-BE49-F238E27FC236}">
                <a16:creationId xmlns:a16="http://schemas.microsoft.com/office/drawing/2014/main" id="{E0F7DB8B-F310-4FD9-9DD1-4BAD0AA62C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965" b="92908" l="3901" r="96809">
                        <a14:foregroundMark x1="3901" y1="52837" x2="3901" y2="52837"/>
                        <a14:foregroundMark x1="3901" y1="52837" x2="6028" y2="56383"/>
                        <a14:foregroundMark x1="8333" y1="63121" x2="8333" y2="63121"/>
                        <a14:foregroundMark x1="8333" y1="60816" x2="12234" y2="70213"/>
                        <a14:foregroundMark x1="32801" y1="89539" x2="50000" y2="93262"/>
                        <a14:foregroundMark x1="50000" y1="93262" x2="67553" y2="88652"/>
                        <a14:foregroundMark x1="90248" y1="65957" x2="91844" y2="55142"/>
                        <a14:foregroundMark x1="96809" y1="54433" x2="96809" y2="54433"/>
                        <a14:foregroundMark x1="73050" y1="8156" x2="73050" y2="8156"/>
                        <a14:foregroundMark x1="65957" y1="5319" x2="65957" y2="5319"/>
                        <a14:foregroundMark x1="46277" y1="8333" x2="50887" y2="5674"/>
                        <a14:foregroundMark x1="68262" y1="6560" x2="73759" y2="4965"/>
                        <a14:foregroundMark x1="82801" y1="7979" x2="78191" y2="1365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75489" y="644536"/>
            <a:ext cx="1371600" cy="1371600"/>
          </a:xfrm>
          <a:prstGeom prst="rect">
            <a:avLst/>
          </a:prstGeom>
        </p:spPr>
      </p:pic>
      <p:pic>
        <p:nvPicPr>
          <p:cNvPr id="33" name="Picture 32" descr="Diagram&#10;&#10;Description automatically generated">
            <a:extLst>
              <a:ext uri="{FF2B5EF4-FFF2-40B4-BE49-F238E27FC236}">
                <a16:creationId xmlns:a16="http://schemas.microsoft.com/office/drawing/2014/main" id="{17E84684-0E86-4764-9D1B-4A30EF172D2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5833" l="8611" r="90000">
                        <a14:foregroundMark x1="9167" y1="95833" x2="8611" y2="78611"/>
                        <a14:foregroundMark x1="43333" y1="87222" x2="43333" y2="87222"/>
                        <a14:foregroundMark x1="28333" y1="32222" x2="28333" y2="32222"/>
                        <a14:foregroundMark x1="88333" y1="82778" x2="71667" y2="79722"/>
                        <a14:foregroundMark x1="61111" y1="75278" x2="59444" y2="70833"/>
                        <a14:foregroundMark x1="39444" y1="75556" x2="39444" y2="72500"/>
                        <a14:foregroundMark x1="39722" y1="87500" x2="60833" y2="87500"/>
                        <a14:foregroundMark x1="49444" y1="83889" x2="47500" y2="83611"/>
                        <a14:foregroundMark x1="51389" y1="83611" x2="51389" y2="83611"/>
                        <a14:foregroundMark x1="45556" y1="83056" x2="45556" y2="83056"/>
                        <a14:foregroundMark x1="45556" y1="83056" x2="45556" y2="81389"/>
                        <a14:foregroundMark x1="40000" y1="79722" x2="40000" y2="79722"/>
                        <a14:foregroundMark x1="60556" y1="77500" x2="60556" y2="77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27649" y="644536"/>
            <a:ext cx="2194560" cy="2194560"/>
          </a:xfrm>
          <a:prstGeom prst="rect">
            <a:avLst/>
          </a:prstGeom>
        </p:spPr>
      </p:pic>
      <p:pic>
        <p:nvPicPr>
          <p:cNvPr id="34" name="Picture 3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3C6280CB-A0B6-48A6-ADE9-8775CE203E1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17" b="89807" l="9609" r="89858">
                        <a14:foregroundMark x1="9609" y1="80716" x2="9609" y2="80716"/>
                        <a14:foregroundMark x1="34342" y1="70523" x2="44484" y2="73554"/>
                        <a14:foregroundMark x1="70641" y1="53719" x2="71174" y2="46832"/>
                        <a14:foregroundMark x1="89146" y1="59504" x2="89146" y2="59504"/>
                        <a14:foregroundMark x1="89502" y1="54821" x2="89502" y2="54821"/>
                        <a14:foregroundMark x1="89324" y1="51515" x2="89324" y2="51515"/>
                        <a14:foregroundMark x1="87189" y1="48760" x2="87189" y2="48760"/>
                        <a14:foregroundMark x1="83096" y1="50138" x2="83096" y2="50138"/>
                        <a14:foregroundMark x1="36299" y1="58953" x2="32562" y2="54270"/>
                        <a14:foregroundMark x1="17616" y1="47107" x2="17616" y2="47107"/>
                        <a14:foregroundMark x1="22598" y1="48209" x2="22598" y2="48209"/>
                        <a14:foregroundMark x1="22598" y1="49311" x2="22598" y2="49311"/>
                        <a14:foregroundMark x1="16192" y1="52066" x2="16192" y2="52066"/>
                      </a14:backgroundRemoval>
                    </a14:imgEffect>
                  </a14:imgLayer>
                </a14:imgProps>
              </a:ext>
            </a:extLst>
          </a:blip>
          <a:srcRect l="6666" t="18983" r="6666" b="11961"/>
          <a:stretch/>
        </p:blipFill>
        <p:spPr>
          <a:xfrm>
            <a:off x="5868714" y="2857070"/>
            <a:ext cx="1737360" cy="1398884"/>
          </a:xfrm>
          <a:prstGeom prst="rect">
            <a:avLst/>
          </a:prstGeom>
        </p:spPr>
      </p:pic>
      <p:pic>
        <p:nvPicPr>
          <p:cNvPr id="35" name="Picture 34" descr="A group of kids in a classroom&#10;&#10;Description automatically generated with low confidence">
            <a:extLst>
              <a:ext uri="{FF2B5EF4-FFF2-40B4-BE49-F238E27FC236}">
                <a16:creationId xmlns:a16="http://schemas.microsoft.com/office/drawing/2014/main" id="{8F7E6ACA-AF3C-4847-ABC9-5F85C5C653B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649740" y="3936596"/>
            <a:ext cx="1828800" cy="2282753"/>
          </a:xfrm>
          <a:prstGeom prst="rect">
            <a:avLst/>
          </a:prstGeom>
        </p:spPr>
      </p:pic>
      <p:pic>
        <p:nvPicPr>
          <p:cNvPr id="36" name="Picture 35" descr="A picture containing toy&#10;&#10;Description automatically generated">
            <a:extLst>
              <a:ext uri="{FF2B5EF4-FFF2-40B4-BE49-F238E27FC236}">
                <a16:creationId xmlns:a16="http://schemas.microsoft.com/office/drawing/2014/main" id="{EE26A0E3-1A48-4608-BF1E-C29C31E29F70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foregroundMark x1="27660" y1="81407" x2="27660" y2="81407"/>
                        <a14:foregroundMark x1="26950" y1="46231" x2="26950" y2="46231"/>
                        <a14:foregroundMark x1="32801" y1="46734" x2="32801" y2="46734"/>
                        <a14:foregroundMark x1="44681" y1="47739" x2="44681" y2="47739"/>
                        <a14:foregroundMark x1="80674" y1="41206" x2="80674" y2="41206"/>
                        <a14:foregroundMark x1="84043" y1="37940" x2="84043" y2="37940"/>
                        <a14:foregroundMark x1="78723" y1="37186" x2="78723" y2="37186"/>
                        <a14:foregroundMark x1="78014" y1="37186" x2="78014" y2="37186"/>
                        <a14:foregroundMark x1="71986" y1="39950" x2="71986" y2="39950"/>
                        <a14:foregroundMark x1="87766" y1="42211" x2="87766" y2="42211"/>
                        <a14:foregroundMark x1="78369" y1="30905" x2="78369" y2="30905"/>
                        <a14:foregroundMark x1="85993" y1="33417" x2="85993" y2="33417"/>
                        <a14:foregroundMark x1="79610" y1="51508" x2="79610" y2="51508"/>
                        <a14:foregroundMark x1="29255" y1="64824" x2="29255" y2="64824"/>
                        <a14:foregroundMark x1="40426" y1="46482" x2="40426" y2="46482"/>
                        <a14:foregroundMark x1="77128" y1="74623" x2="77128" y2="74623"/>
                        <a14:foregroundMark x1="72872" y1="80905" x2="72872" y2="80905"/>
                        <a14:foregroundMark x1="31028" y1="38693" x2="31028" y2="38693"/>
                        <a14:foregroundMark x1="25000" y1="39950" x2="25000" y2="39950"/>
                        <a14:foregroundMark x1="76064" y1="65075" x2="80496" y2="41960"/>
                        <a14:foregroundMark x1="72695" y1="74874" x2="72695" y2="74874"/>
                        <a14:foregroundMark x1="34043" y1="48995" x2="36879" y2="67085"/>
                      </a14:backgroundRemoval>
                    </a14:imgEffect>
                  </a14:imgLayer>
                </a14:imgProps>
              </a:ext>
            </a:extLst>
          </a:blip>
          <a:srcRect l="12866" t="27576" r="9018" b="11660"/>
          <a:stretch/>
        </p:blipFill>
        <p:spPr>
          <a:xfrm>
            <a:off x="8593065" y="4158725"/>
            <a:ext cx="2651760" cy="1455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573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2" name="click.wav"/>
          </p:stSnd>
        </p:sndAc>
      </p:transition>
    </mc:Choice>
    <mc:Fallback xmlns="">
      <p:transition spd="slow">
        <p:fade/>
        <p:sndAc>
          <p:stSnd>
            <p:snd r:embed="rId17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  <p:bldP spid="30" grpId="0"/>
      <p:bldP spid="3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EF1FC65-C5E0-4753-BDCD-C4751C32E14F}"/>
              </a:ext>
            </a:extLst>
          </p:cNvPr>
          <p:cNvSpPr/>
          <p:nvPr/>
        </p:nvSpPr>
        <p:spPr>
          <a:xfrm>
            <a:off x="8721007" y="60543"/>
            <a:ext cx="2717411" cy="1131079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>
            <a:spAutoFit/>
          </a:bodyPr>
          <a:lstStyle/>
          <a:p>
            <a:pPr lvl="0" algn="ctr" rtl="1">
              <a:lnSpc>
                <a:spcPct val="200000"/>
              </a:lnSpc>
            </a:pPr>
            <a:r>
              <a:rPr lang="ar-BH" sz="3857" u="sng" dirty="0">
                <a:solidFill>
                  <a:srgbClr val="C00000"/>
                </a:solidFill>
                <a:cs typeface="(AH) Manal Black" pitchFamily="2" charset="-78"/>
              </a:rPr>
              <a:t>*</a:t>
            </a:r>
            <a:r>
              <a:rPr lang="ar-BH" sz="3857" u="sng" dirty="0">
                <a:cs typeface="(AH) Manal Black" pitchFamily="2" charset="-78"/>
              </a:rPr>
              <a:t>الْوحدة ا</a:t>
            </a:r>
            <a:r>
              <a:rPr lang="ar-AE" sz="3857" u="sng" dirty="0">
                <a:cs typeface="(AH) Manal Black" pitchFamily="2" charset="-78"/>
              </a:rPr>
              <a:t>لثانية</a:t>
            </a:r>
            <a:r>
              <a:rPr lang="ar-BH" sz="3857" u="sng" dirty="0">
                <a:cs typeface="(AH) Manal Black" pitchFamily="2" charset="-78"/>
              </a:rPr>
              <a:t>: </a:t>
            </a:r>
            <a:endParaRPr lang="en-US" sz="3857" u="sng" dirty="0">
              <a:cs typeface="(AH) Manal Black" pitchFamily="2" charset="-78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620F91F-027C-4408-A45C-3056847F000A}"/>
              </a:ext>
            </a:extLst>
          </p:cNvPr>
          <p:cNvSpPr txBox="1"/>
          <p:nvPr/>
        </p:nvSpPr>
        <p:spPr>
          <a:xfrm>
            <a:off x="3836594" y="942432"/>
            <a:ext cx="42743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200000"/>
              </a:lnSpc>
            </a:pPr>
            <a:r>
              <a:rPr lang="ar-BH" sz="4800" dirty="0">
                <a:cs typeface="(AH) Manal Black" pitchFamily="2" charset="-78"/>
              </a:rPr>
              <a:t>(</a:t>
            </a:r>
            <a:r>
              <a:rPr lang="ar-AE" sz="4800" dirty="0">
                <a:cs typeface="(AH) Manal Black" pitchFamily="2" charset="-78"/>
              </a:rPr>
              <a:t>ابْتَسِم</a:t>
            </a:r>
            <a:r>
              <a:rPr lang="ar-BH" sz="4800" dirty="0">
                <a:cs typeface="(AH) Manal Black" pitchFamily="2" charset="-78"/>
              </a:rPr>
              <a:t>) </a:t>
            </a:r>
            <a:endParaRPr lang="en-US" sz="4800" dirty="0">
              <a:cs typeface="(AH) Manal Black" pitchFamily="2" charset="-78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E6AC7AA-540D-4472-B30C-6A72014DE1D6}"/>
              </a:ext>
            </a:extLst>
          </p:cNvPr>
          <p:cNvSpPr/>
          <p:nvPr/>
        </p:nvSpPr>
        <p:spPr>
          <a:xfrm>
            <a:off x="9072064" y="3077881"/>
            <a:ext cx="2015295" cy="1061829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>
            <a:spAutoFit/>
          </a:bodyPr>
          <a:lstStyle/>
          <a:p>
            <a:pPr lvl="0" algn="ctr" rtl="1">
              <a:lnSpc>
                <a:spcPct val="200000"/>
              </a:lnSpc>
            </a:pPr>
            <a:r>
              <a:rPr lang="ar-BH" sz="3600" u="sng" dirty="0">
                <a:solidFill>
                  <a:srgbClr val="C00000"/>
                </a:solidFill>
                <a:cs typeface="(AH) Manal Black" pitchFamily="2" charset="-78"/>
              </a:rPr>
              <a:t>*</a:t>
            </a:r>
            <a:r>
              <a:rPr lang="ar-BH" sz="3600" u="sng" dirty="0">
                <a:cs typeface="(AH) Manal Black" pitchFamily="2" charset="-78"/>
              </a:rPr>
              <a:t>درِس الْيَوْم: </a:t>
            </a:r>
            <a:endParaRPr lang="en-US" sz="3600" u="sng" dirty="0">
              <a:cs typeface="(AH) Manal Black" pitchFamily="2" charset="-78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D7CD414-016A-4CAA-BB66-AAB5847D3861}"/>
              </a:ext>
            </a:extLst>
          </p:cNvPr>
          <p:cNvSpPr txBox="1"/>
          <p:nvPr/>
        </p:nvSpPr>
        <p:spPr>
          <a:xfrm>
            <a:off x="892755" y="4297177"/>
            <a:ext cx="1023687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4800" dirty="0">
                <a:cs typeface="(AH) Manal Black" pitchFamily="2" charset="-78"/>
              </a:rPr>
              <a:t>(</a:t>
            </a:r>
            <a:r>
              <a:rPr lang="ar-BH" sz="4800" dirty="0">
                <a:solidFill>
                  <a:srgbClr val="C00000"/>
                </a:solidFill>
                <a:cs typeface="(AH) Manal Black" pitchFamily="2" charset="-78"/>
              </a:rPr>
              <a:t>اصْنع روابِط- </a:t>
            </a:r>
            <a:r>
              <a:rPr lang="ar-BH" sz="4800" dirty="0">
                <a:cs typeface="(AH) Manal Black" pitchFamily="2" charset="-78"/>
              </a:rPr>
              <a:t>رِحْلَتي /مَعْ كَلِمة </a:t>
            </a:r>
            <a:r>
              <a:rPr lang="ar-AE" sz="4800" dirty="0">
                <a:cs typeface="(AH) Manal Black" pitchFamily="2" charset="-78"/>
              </a:rPr>
              <a:t>كَشَرَ</a:t>
            </a:r>
            <a:r>
              <a:rPr lang="ar-BH" sz="4800" dirty="0">
                <a:cs typeface="(AH) Manal Black" pitchFamily="2" charset="-78"/>
              </a:rPr>
              <a:t>)</a:t>
            </a:r>
          </a:p>
        </p:txBody>
      </p:sp>
      <p:pic>
        <p:nvPicPr>
          <p:cNvPr id="9" name="Picture 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393F3319-0B59-4415-89AC-38DDFD3CF5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338" y="2480249"/>
            <a:ext cx="658834" cy="6463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Picture 14" descr="A picture containing person&#10;&#10;Description automatically generated">
            <a:extLst>
              <a:ext uri="{FF2B5EF4-FFF2-40B4-BE49-F238E27FC236}">
                <a16:creationId xmlns:a16="http://schemas.microsoft.com/office/drawing/2014/main" id="{8FB83741-586B-4881-B499-C4B006E1BD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766" y="543486"/>
            <a:ext cx="666549" cy="4428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17" name="Table 38">
            <a:extLst>
              <a:ext uri="{FF2B5EF4-FFF2-40B4-BE49-F238E27FC236}">
                <a16:creationId xmlns:a16="http://schemas.microsoft.com/office/drawing/2014/main" id="{4DB6C97D-3756-4A50-BFCB-56C6A14FFB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5036942"/>
              </p:ext>
            </p:extLst>
          </p:nvPr>
        </p:nvGraphicFramePr>
        <p:xfrm>
          <a:off x="537441" y="543485"/>
          <a:ext cx="658833" cy="603228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8833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42891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خريطة الْحِصَّة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8841784"/>
                  </a:ext>
                </a:extLst>
              </a:tr>
              <a:tr h="4198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التَّرحيب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36865"/>
                  </a:ext>
                </a:extLst>
              </a:tr>
              <a:tr h="55798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التاريخ+ القوانين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55798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السَّطر الْإملائي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757964"/>
                  </a:ext>
                </a:extLst>
              </a:tr>
              <a:tr h="55798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العنوان والأهداف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55798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التهيئة الحافزة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55798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عِرْض الدَّرس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372444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الْأَنْشِطة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55798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التَّغْذِية الرّاجِعة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55798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هَل حققنا الأَهْداف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55798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عبر عن شعورك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318851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التَّواصل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  <p:pic>
        <p:nvPicPr>
          <p:cNvPr id="10" name="Picture 9" descr="A picture containing aircraft, airplane&#10;&#10;Description automatically generated">
            <a:extLst>
              <a:ext uri="{FF2B5EF4-FFF2-40B4-BE49-F238E27FC236}">
                <a16:creationId xmlns:a16="http://schemas.microsoft.com/office/drawing/2014/main" id="{C49D50CD-5B32-47B2-9D82-DF5F4BF4E2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984" y="1059199"/>
            <a:ext cx="5212080" cy="2606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7794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  <p:sndAc>
          <p:stSnd>
            <p:snd r:embed="rId2" name="CLICK.wav"/>
          </p:stSnd>
        </p:sndAc>
      </p:transition>
    </mc:Choice>
    <mc:Fallback xmlns="">
      <p:transition spd="slow" advClick="0">
        <p:fade/>
        <p:sndAc>
          <p:stSnd>
            <p:snd r:embed="rId6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3A0C157-9530-43A5-92DE-687BF41727EE}"/>
              </a:ext>
            </a:extLst>
          </p:cNvPr>
          <p:cNvSpPr txBox="1"/>
          <p:nvPr/>
        </p:nvSpPr>
        <p:spPr>
          <a:xfrm>
            <a:off x="7828001" y="522582"/>
            <a:ext cx="37561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3200" u="sng" dirty="0">
                <a:solidFill>
                  <a:srgbClr val="C00000"/>
                </a:solidFill>
                <a:cs typeface="(AH) Manal Black" pitchFamily="2" charset="-78"/>
              </a:rPr>
              <a:t>* </a:t>
            </a:r>
            <a:r>
              <a:rPr lang="ar-BH" sz="3200" u="sng" dirty="0">
                <a:cs typeface="(AH) Manal Black" pitchFamily="2" charset="-78"/>
              </a:rPr>
              <a:t>أهداف درس اليوم:</a:t>
            </a:r>
            <a:endParaRPr lang="en-US" sz="3200" u="sng" dirty="0">
              <a:cs typeface="(AH) Manal Black" pitchFamily="2" charset="-7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B54003-5684-466F-A396-FE5B31F86EED}"/>
              </a:ext>
            </a:extLst>
          </p:cNvPr>
          <p:cNvSpPr txBox="1"/>
          <p:nvPr/>
        </p:nvSpPr>
        <p:spPr>
          <a:xfrm>
            <a:off x="3991267" y="1168913"/>
            <a:ext cx="4441478" cy="646331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 rtl="1"/>
            <a:r>
              <a:rPr lang="ar-BH" sz="3600" dirty="0">
                <a:solidFill>
                  <a:srgbClr val="FF0000"/>
                </a:solidFill>
                <a:cs typeface="(AH) Manal Black" pitchFamily="2" charset="-78"/>
              </a:rPr>
              <a:t>*</a:t>
            </a:r>
            <a:r>
              <a:rPr lang="ar-BH" sz="3600" dirty="0">
                <a:ln w="0"/>
                <a:cs typeface="(AH) Manal Black" pitchFamily="2" charset="-78"/>
              </a:rPr>
              <a:t>ماذا سنتعلم اليوم يا أبطال ؟</a:t>
            </a:r>
            <a:endParaRPr lang="en-US" sz="3600" dirty="0">
              <a:ln w="0"/>
              <a:cs typeface="(AH) Manal Black" pitchFamily="2" charset="-78"/>
            </a:endParaRPr>
          </a:p>
        </p:txBody>
      </p:sp>
      <p:pic>
        <p:nvPicPr>
          <p:cNvPr id="8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87DC645-47CD-4249-9F8A-62AD659700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499" y="2332686"/>
            <a:ext cx="658834" cy="6463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8" descr="A picture containing person&#10;&#10;Description automatically generated">
            <a:extLst>
              <a:ext uri="{FF2B5EF4-FFF2-40B4-BE49-F238E27FC236}">
                <a16:creationId xmlns:a16="http://schemas.microsoft.com/office/drawing/2014/main" id="{C083C322-0667-45D1-AC9D-00F7EFEFEC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27" y="395923"/>
            <a:ext cx="666549" cy="4428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10" name="Table 38">
            <a:extLst>
              <a:ext uri="{FF2B5EF4-FFF2-40B4-BE49-F238E27FC236}">
                <a16:creationId xmlns:a16="http://schemas.microsoft.com/office/drawing/2014/main" id="{C6000D73-2EB5-42A4-BCD2-1351DED1BA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7640567"/>
              </p:ext>
            </p:extLst>
          </p:nvPr>
        </p:nvGraphicFramePr>
        <p:xfrm>
          <a:off x="530602" y="395922"/>
          <a:ext cx="658833" cy="603228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8833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42891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خريطة الْحِصَّة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8841784"/>
                  </a:ext>
                </a:extLst>
              </a:tr>
              <a:tr h="4198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التَّرحيب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36865"/>
                  </a:ext>
                </a:extLst>
              </a:tr>
              <a:tr h="55798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التاريخ+ القوانين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55798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السَّطر الْإملائي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757964"/>
                  </a:ext>
                </a:extLst>
              </a:tr>
              <a:tr h="55798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العنوان والأهداف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55798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التهيئة الحافزة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55798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عِرْض الدَّرس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372444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الْأَنْشِطة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55798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التَّغْذِية الرّاجِعة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55798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هَل حققنا الأَهْداف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55798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عبر عن شعورك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318851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التَّواصل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  <p:sp>
        <p:nvSpPr>
          <p:cNvPr id="12" name="TextBox 1">
            <a:extLst>
              <a:ext uri="{FF2B5EF4-FFF2-40B4-BE49-F238E27FC236}">
                <a16:creationId xmlns:a16="http://schemas.microsoft.com/office/drawing/2014/main" id="{D6057141-11BF-4995-9CF9-61D46690E9AA}"/>
              </a:ext>
            </a:extLst>
          </p:cNvPr>
          <p:cNvSpPr txBox="1"/>
          <p:nvPr/>
        </p:nvSpPr>
        <p:spPr>
          <a:xfrm>
            <a:off x="3033146" y="2425019"/>
            <a:ext cx="61257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ar-AE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ar-BH" sz="4800" dirty="0">
                <a:solidFill>
                  <a:srgbClr val="C00000"/>
                </a:solidFill>
                <a:cs typeface="(AH) Manal Black" pitchFamily="2" charset="-78"/>
              </a:rPr>
              <a:t>*  </a:t>
            </a:r>
            <a:r>
              <a:rPr lang="ar-AE" sz="3600" dirty="0">
                <a:cs typeface="(AH) Manal Black" pitchFamily="2" charset="-78"/>
              </a:rPr>
              <a:t>يَشْرَح الْمُتعلِّم معنى كَلِمة كَشَرَ.</a:t>
            </a:r>
          </a:p>
        </p:txBody>
      </p:sp>
      <p:sp>
        <p:nvSpPr>
          <p:cNvPr id="11" name="TextBox 1">
            <a:extLst>
              <a:ext uri="{FF2B5EF4-FFF2-40B4-BE49-F238E27FC236}">
                <a16:creationId xmlns:a16="http://schemas.microsoft.com/office/drawing/2014/main" id="{5C2AE2DC-65A2-426A-A574-FA7546D37F11}"/>
              </a:ext>
            </a:extLst>
          </p:cNvPr>
          <p:cNvSpPr txBox="1"/>
          <p:nvPr/>
        </p:nvSpPr>
        <p:spPr>
          <a:xfrm>
            <a:off x="3033146" y="3539451"/>
            <a:ext cx="61257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ar-AE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ar-BH" sz="4800" dirty="0">
                <a:solidFill>
                  <a:srgbClr val="C00000"/>
                </a:solidFill>
                <a:cs typeface="(AH) Manal Black" pitchFamily="2" charset="-78"/>
              </a:rPr>
              <a:t>*  </a:t>
            </a:r>
            <a:r>
              <a:rPr lang="ar-AE" sz="3600" dirty="0">
                <a:cs typeface="(AH) Manal Black" pitchFamily="2" charset="-78"/>
              </a:rPr>
              <a:t>يُحدد الطالب أحداث القصِّة بالترتيب.</a:t>
            </a:r>
          </a:p>
        </p:txBody>
      </p:sp>
    </p:spTree>
    <p:extLst>
      <p:ext uri="{BB962C8B-B14F-4D97-AF65-F5344CB8AC3E}">
        <p14:creationId xmlns:p14="http://schemas.microsoft.com/office/powerpoint/2010/main" val="145602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2" name="CLICK.wav"/>
          </p:stSnd>
        </p:sndAc>
      </p:transition>
    </mc:Choice>
    <mc:Fallback xmlns="">
      <p:transition spd="slow">
        <p:fade/>
        <p:sndAc>
          <p:stSnd>
            <p:snd r:embed="rId5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2196805-FC1E-4D54-A00C-F84C0D83BE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741" y="2974572"/>
            <a:ext cx="614269" cy="5602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Picture 9" descr="A picture containing person&#10;&#10;Description automatically generated">
            <a:extLst>
              <a:ext uri="{FF2B5EF4-FFF2-40B4-BE49-F238E27FC236}">
                <a16:creationId xmlns:a16="http://schemas.microsoft.com/office/drawing/2014/main" id="{CCC916B2-F6E1-4293-822D-9AEE055596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742" y="427000"/>
            <a:ext cx="614269" cy="4428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18" name="Table 38">
            <a:extLst>
              <a:ext uri="{FF2B5EF4-FFF2-40B4-BE49-F238E27FC236}">
                <a16:creationId xmlns:a16="http://schemas.microsoft.com/office/drawing/2014/main" id="{BA096297-B7DE-4419-B69E-5BD20DADAE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8064021"/>
              </p:ext>
            </p:extLst>
          </p:nvPr>
        </p:nvGraphicFramePr>
        <p:xfrm>
          <a:off x="523641" y="427000"/>
          <a:ext cx="658832" cy="6004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8832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426739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خريطة الْحِصَّة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8841784"/>
                  </a:ext>
                </a:extLst>
              </a:tr>
              <a:tr h="417756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التَّرحيب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36865"/>
                  </a:ext>
                </a:extLst>
              </a:tr>
              <a:tr h="55515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التاريخ+ القوانين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55515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السَّطر الْإملائي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757964"/>
                  </a:ext>
                </a:extLst>
              </a:tr>
              <a:tr h="55515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العنوان والأهداف</a:t>
                      </a:r>
                    </a:p>
                  </a:txBody>
                  <a:tcPr>
                    <a:solidFill>
                      <a:schemeClr val="bg1">
                        <a:lumMod val="7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55515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التهيئة الحافزة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55515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عِرْض الدَّرس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370555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الْأَنْشِطة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55515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التَّغْذِية الرّاجِعة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55515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هَل حققنا الأَهْداف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55515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عبر عن شعورك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31723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التَّواصل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  <p:sp>
        <p:nvSpPr>
          <p:cNvPr id="31" name="TextBox 30">
            <a:extLst>
              <a:ext uri="{FF2B5EF4-FFF2-40B4-BE49-F238E27FC236}">
                <a16:creationId xmlns:a16="http://schemas.microsoft.com/office/drawing/2014/main" id="{D16E3123-2323-45AE-930D-1BA3721878A4}"/>
              </a:ext>
            </a:extLst>
          </p:cNvPr>
          <p:cNvSpPr txBox="1"/>
          <p:nvPr/>
        </p:nvSpPr>
        <p:spPr>
          <a:xfrm>
            <a:off x="6625952" y="59304"/>
            <a:ext cx="5042407" cy="58477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BH" sz="3200" u="sng" dirty="0">
                <a:solidFill>
                  <a:srgbClr val="FF0000"/>
                </a:solidFill>
                <a:cs typeface="(AH) Manal Black" pitchFamily="2" charset="-78"/>
              </a:rPr>
              <a:t>*</a:t>
            </a:r>
            <a:r>
              <a:rPr lang="ar-BH" sz="3200" u="sng" dirty="0">
                <a:cs typeface="(AH) Manal Black" pitchFamily="2" charset="-78"/>
              </a:rPr>
              <a:t>التَّهْيِئة الْحافِزَة/ ماذا تُشاهِد في الصّور:</a:t>
            </a:r>
            <a:endParaRPr lang="en-US" sz="3200" u="sng" dirty="0">
              <a:cs typeface="(AH) Manal Black" pitchFamily="2" charset="-78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7648524-6222-4971-962C-0AE4C262061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2678" t="27551" r="16250" b="10462"/>
          <a:stretch/>
        </p:blipFill>
        <p:spPr>
          <a:xfrm>
            <a:off x="2000482" y="632301"/>
            <a:ext cx="8478632" cy="600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Number 1">
            <a:extLst>
              <a:ext uri="{FF2B5EF4-FFF2-40B4-BE49-F238E27FC236}">
                <a16:creationId xmlns:a16="http://schemas.microsoft.com/office/drawing/2014/main" id="{53721D3D-E5D3-4458-B657-52E53BA31628}"/>
              </a:ext>
            </a:extLst>
          </p:cNvPr>
          <p:cNvSpPr/>
          <p:nvPr/>
        </p:nvSpPr>
        <p:spPr>
          <a:xfrm>
            <a:off x="2000481" y="657943"/>
            <a:ext cx="2826501" cy="2057763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89000"/>
                </a:schemeClr>
              </a:gs>
              <a:gs pos="23000">
                <a:schemeClr val="accent5">
                  <a:lumMod val="89000"/>
                </a:schemeClr>
              </a:gs>
              <a:gs pos="69000">
                <a:schemeClr val="accent5">
                  <a:lumMod val="75000"/>
                </a:schemeClr>
              </a:gs>
              <a:gs pos="97000">
                <a:schemeClr val="accent5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3" name="Number 2">
            <a:extLst>
              <a:ext uri="{FF2B5EF4-FFF2-40B4-BE49-F238E27FC236}">
                <a16:creationId xmlns:a16="http://schemas.microsoft.com/office/drawing/2014/main" id="{5884395E-3EC1-49B7-86F7-BDF385D3CF88}"/>
              </a:ext>
            </a:extLst>
          </p:cNvPr>
          <p:cNvSpPr/>
          <p:nvPr/>
        </p:nvSpPr>
        <p:spPr>
          <a:xfrm>
            <a:off x="4795482" y="645816"/>
            <a:ext cx="2795000" cy="206989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89000"/>
                </a:schemeClr>
              </a:gs>
              <a:gs pos="23000">
                <a:schemeClr val="accent6">
                  <a:lumMod val="89000"/>
                </a:schemeClr>
              </a:gs>
              <a:gs pos="69000">
                <a:schemeClr val="accent6">
                  <a:lumMod val="75000"/>
                </a:schemeClr>
              </a:gs>
              <a:gs pos="97000">
                <a:schemeClr val="accent6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4" name="Number 3">
            <a:extLst>
              <a:ext uri="{FF2B5EF4-FFF2-40B4-BE49-F238E27FC236}">
                <a16:creationId xmlns:a16="http://schemas.microsoft.com/office/drawing/2014/main" id="{CFFD7DCE-CFC8-499B-B6B6-893DF595E07D}"/>
              </a:ext>
            </a:extLst>
          </p:cNvPr>
          <p:cNvSpPr/>
          <p:nvPr/>
        </p:nvSpPr>
        <p:spPr>
          <a:xfrm>
            <a:off x="7590481" y="645816"/>
            <a:ext cx="2888636" cy="2069889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89000"/>
                </a:schemeClr>
              </a:gs>
              <a:gs pos="23000">
                <a:schemeClr val="accent2">
                  <a:lumMod val="89000"/>
                </a:schemeClr>
              </a:gs>
              <a:gs pos="69000">
                <a:schemeClr val="accent2">
                  <a:lumMod val="75000"/>
                </a:schemeClr>
              </a:gs>
              <a:gs pos="97000">
                <a:schemeClr val="accent2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5" name="Number 4">
            <a:extLst>
              <a:ext uri="{FF2B5EF4-FFF2-40B4-BE49-F238E27FC236}">
                <a16:creationId xmlns:a16="http://schemas.microsoft.com/office/drawing/2014/main" id="{D463F8BD-222F-43B3-BBB4-F51375CFC333}"/>
              </a:ext>
            </a:extLst>
          </p:cNvPr>
          <p:cNvSpPr/>
          <p:nvPr/>
        </p:nvSpPr>
        <p:spPr>
          <a:xfrm>
            <a:off x="2000481" y="2708304"/>
            <a:ext cx="2795001" cy="2057763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89000"/>
                </a:schemeClr>
              </a:gs>
              <a:gs pos="23000">
                <a:schemeClr val="accent4">
                  <a:lumMod val="89000"/>
                </a:schemeClr>
              </a:gs>
              <a:gs pos="69000">
                <a:schemeClr val="accent4">
                  <a:lumMod val="75000"/>
                </a:schemeClr>
              </a:gs>
              <a:gs pos="97000">
                <a:schemeClr val="accent4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16" name="Number 5">
            <a:extLst>
              <a:ext uri="{FF2B5EF4-FFF2-40B4-BE49-F238E27FC236}">
                <a16:creationId xmlns:a16="http://schemas.microsoft.com/office/drawing/2014/main" id="{71F246CD-EAF8-4579-A781-25F75DF24983}"/>
              </a:ext>
            </a:extLst>
          </p:cNvPr>
          <p:cNvSpPr/>
          <p:nvPr/>
        </p:nvSpPr>
        <p:spPr>
          <a:xfrm>
            <a:off x="4795481" y="2696177"/>
            <a:ext cx="2794999" cy="2057764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89000"/>
                </a:schemeClr>
              </a:gs>
              <a:gs pos="23000">
                <a:schemeClr val="accent5">
                  <a:lumMod val="89000"/>
                </a:schemeClr>
              </a:gs>
              <a:gs pos="69000">
                <a:schemeClr val="accent5">
                  <a:lumMod val="75000"/>
                </a:schemeClr>
              </a:gs>
              <a:gs pos="97000">
                <a:schemeClr val="accent5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17" name="Number 6">
            <a:extLst>
              <a:ext uri="{FF2B5EF4-FFF2-40B4-BE49-F238E27FC236}">
                <a16:creationId xmlns:a16="http://schemas.microsoft.com/office/drawing/2014/main" id="{614EF05B-E0F2-4E23-8FB9-5E7CE08B0F83}"/>
              </a:ext>
            </a:extLst>
          </p:cNvPr>
          <p:cNvSpPr/>
          <p:nvPr/>
        </p:nvSpPr>
        <p:spPr>
          <a:xfrm>
            <a:off x="7590480" y="2696177"/>
            <a:ext cx="2888636" cy="2057762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89000"/>
                </a:schemeClr>
              </a:gs>
              <a:gs pos="23000">
                <a:schemeClr val="accent6">
                  <a:lumMod val="89000"/>
                </a:schemeClr>
              </a:gs>
              <a:gs pos="69000">
                <a:schemeClr val="accent6">
                  <a:lumMod val="75000"/>
                </a:schemeClr>
              </a:gs>
              <a:gs pos="97000">
                <a:schemeClr val="accent6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19" name="Number 7">
            <a:extLst>
              <a:ext uri="{FF2B5EF4-FFF2-40B4-BE49-F238E27FC236}">
                <a16:creationId xmlns:a16="http://schemas.microsoft.com/office/drawing/2014/main" id="{46D1714C-BB55-4C82-8067-0F10B0DB0666}"/>
              </a:ext>
            </a:extLst>
          </p:cNvPr>
          <p:cNvSpPr/>
          <p:nvPr/>
        </p:nvSpPr>
        <p:spPr>
          <a:xfrm>
            <a:off x="2000481" y="4766068"/>
            <a:ext cx="2795001" cy="1855432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89000"/>
                </a:schemeClr>
              </a:gs>
              <a:gs pos="23000">
                <a:schemeClr val="accent2">
                  <a:lumMod val="89000"/>
                </a:schemeClr>
              </a:gs>
              <a:gs pos="69000">
                <a:schemeClr val="accent2">
                  <a:lumMod val="75000"/>
                </a:schemeClr>
              </a:gs>
              <a:gs pos="97000">
                <a:schemeClr val="accent2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20" name="Number 8">
            <a:extLst>
              <a:ext uri="{FF2B5EF4-FFF2-40B4-BE49-F238E27FC236}">
                <a16:creationId xmlns:a16="http://schemas.microsoft.com/office/drawing/2014/main" id="{90ACDE3B-D283-4976-A7E7-CFC938051A2D}"/>
              </a:ext>
            </a:extLst>
          </p:cNvPr>
          <p:cNvSpPr/>
          <p:nvPr/>
        </p:nvSpPr>
        <p:spPr>
          <a:xfrm>
            <a:off x="4795481" y="4739860"/>
            <a:ext cx="2826500" cy="1894704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89000"/>
                </a:schemeClr>
              </a:gs>
              <a:gs pos="23000">
                <a:schemeClr val="accent4">
                  <a:lumMod val="89000"/>
                </a:schemeClr>
              </a:gs>
              <a:gs pos="69000">
                <a:schemeClr val="accent4">
                  <a:lumMod val="75000"/>
                </a:schemeClr>
              </a:gs>
              <a:gs pos="97000">
                <a:schemeClr val="accent4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21" name="Number 9">
            <a:extLst>
              <a:ext uri="{FF2B5EF4-FFF2-40B4-BE49-F238E27FC236}">
                <a16:creationId xmlns:a16="http://schemas.microsoft.com/office/drawing/2014/main" id="{E287B131-6911-45C2-B754-B8C7F4611014}"/>
              </a:ext>
            </a:extLst>
          </p:cNvPr>
          <p:cNvSpPr/>
          <p:nvPr/>
        </p:nvSpPr>
        <p:spPr>
          <a:xfrm>
            <a:off x="7590478" y="4727828"/>
            <a:ext cx="2888635" cy="1921988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89000"/>
                </a:schemeClr>
              </a:gs>
              <a:gs pos="23000">
                <a:schemeClr val="accent5">
                  <a:lumMod val="89000"/>
                </a:schemeClr>
              </a:gs>
              <a:gs pos="69000">
                <a:schemeClr val="accent5">
                  <a:lumMod val="75000"/>
                </a:schemeClr>
              </a:gs>
              <a:gs pos="97000">
                <a:schemeClr val="accent5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9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23964C97-143C-4814-9B47-3C8700D0DD43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4747" y="5115395"/>
            <a:ext cx="1926291" cy="21974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2" name="CLICK.wav"/>
          </p:stSnd>
        </p:sndAc>
      </p:transition>
    </mc:Choice>
    <mc:Fallback xmlns="">
      <p:transition spd="slow">
        <p:fade/>
        <p:sndAc>
          <p:stSnd>
            <p:snd r:embed="rId8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5960756566318647649">
            <a:hlinkClick r:id="" action="ppaction://media"/>
            <a:extLst>
              <a:ext uri="{FF2B5EF4-FFF2-40B4-BE49-F238E27FC236}">
                <a16:creationId xmlns:a16="http://schemas.microsoft.com/office/drawing/2014/main" id="{5344137B-84D9-4481-985A-AA7A937F881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83969" y="222738"/>
            <a:ext cx="9224061" cy="64125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018753A-FC0B-4E92-89F5-EA4D832609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8" y="3936357"/>
            <a:ext cx="608157" cy="5570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Picture 9" descr="A picture containing person&#10;&#10;Description automatically generated">
            <a:extLst>
              <a:ext uri="{FF2B5EF4-FFF2-40B4-BE49-F238E27FC236}">
                <a16:creationId xmlns:a16="http://schemas.microsoft.com/office/drawing/2014/main" id="{B7DBD082-3349-451D-A3D1-C4D21DAA85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02" y="805637"/>
            <a:ext cx="628603" cy="4394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11" name="Table 38">
            <a:extLst>
              <a:ext uri="{FF2B5EF4-FFF2-40B4-BE49-F238E27FC236}">
                <a16:creationId xmlns:a16="http://schemas.microsoft.com/office/drawing/2014/main" id="{5D986144-EE4B-42CA-BC46-8F60E3094C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7864128"/>
              </p:ext>
            </p:extLst>
          </p:nvPr>
        </p:nvGraphicFramePr>
        <p:xfrm>
          <a:off x="0" y="823736"/>
          <a:ext cx="658834" cy="603426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8834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45521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خريطة الْحِصَّة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8841784"/>
                  </a:ext>
                </a:extLst>
              </a:tr>
              <a:tr h="420035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التَّرحيب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36865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التاريخ+ القوانين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السَّطر الْإملائي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757964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الْعِنوان +الْأهداف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التَّهيئة الْحافِزة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عِرْض الدَّرس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372577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الْأَنْشِطة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التَّغْذِية الرّاجِعة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هَل حققنا الأَهْداف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عبر عن شعورك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318964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التَّواصل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41063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4" name="CLICK.wav"/>
          </p:stSnd>
        </p:sndAc>
      </p:transition>
    </mc:Choice>
    <mc:Fallback xmlns="">
      <p:transition spd="slow">
        <p:fade/>
        <p:sndAc>
          <p:stSnd>
            <p:snd r:embed="rId8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02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8679B974-DF04-4AD5-836E-6940AEEB6D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994" y="4114145"/>
            <a:ext cx="658837" cy="2957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" name="Picture 16" descr="A picture containing person&#10;&#10;Description automatically generated">
            <a:extLst>
              <a:ext uri="{FF2B5EF4-FFF2-40B4-BE49-F238E27FC236}">
                <a16:creationId xmlns:a16="http://schemas.microsoft.com/office/drawing/2014/main" id="{C7A51911-AA21-4172-84DF-AEBB1EA871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76" y="473196"/>
            <a:ext cx="604454" cy="4405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18" name="Table 38">
            <a:extLst>
              <a:ext uri="{FF2B5EF4-FFF2-40B4-BE49-F238E27FC236}">
                <a16:creationId xmlns:a16="http://schemas.microsoft.com/office/drawing/2014/main" id="{48E0BAA1-EB5F-4441-86F7-DFB54756B4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8171958"/>
              </p:ext>
            </p:extLst>
          </p:nvPr>
        </p:nvGraphicFramePr>
        <p:xfrm>
          <a:off x="569846" y="440638"/>
          <a:ext cx="658835" cy="597672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8835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424641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خريطة الْحِصَّة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8841784"/>
                  </a:ext>
                </a:extLst>
              </a:tr>
              <a:tr h="415701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التَّرحيب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36865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التاريخ+ القوانين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السَّطر الْإملائي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757964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الْعِنوان +الْأهداف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التَّهيئة الْحافِزة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عِرْض الدَّرس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36873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الْأَنْشِطة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التَّغْذِية الرّاجِعة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هَل حققنا الأَهْداف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عبر عن شعورك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31567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التَّواصل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  <p:pic>
        <p:nvPicPr>
          <p:cNvPr id="19" name="عنصر نائب للمحتوى 4" descr="صورة تحتوي على نص, كتاب&#10;&#10;تم إنشاء الوصف تلقائياً">
            <a:extLst>
              <a:ext uri="{FF2B5EF4-FFF2-40B4-BE49-F238E27FC236}">
                <a16:creationId xmlns:a16="http://schemas.microsoft.com/office/drawing/2014/main" id="{73B8544B-0794-4E1D-86E5-DD6ED49F1E5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9" t="4776" r="35162" b="32752"/>
          <a:stretch/>
        </p:blipFill>
        <p:spPr>
          <a:xfrm>
            <a:off x="8490275" y="1794636"/>
            <a:ext cx="1920240" cy="21035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عنصر نائب للمحتوى 4" descr="صورة تحتوي على رجل, ثابت, مجموعة, أشخاص&#10;&#10;تم إنشاء الوصف تلقائياً">
            <a:extLst>
              <a:ext uri="{FF2B5EF4-FFF2-40B4-BE49-F238E27FC236}">
                <a16:creationId xmlns:a16="http://schemas.microsoft.com/office/drawing/2014/main" id="{584A83CD-BAB4-4877-8219-67399063B24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77" t="26914"/>
          <a:stretch/>
        </p:blipFill>
        <p:spPr>
          <a:xfrm>
            <a:off x="6296981" y="1794637"/>
            <a:ext cx="2011680" cy="21035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DEFC81B-1A89-4926-A0FD-6FFB8613438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1379" t="5496" r="37154" b="5725"/>
          <a:stretch/>
        </p:blipFill>
        <p:spPr>
          <a:xfrm>
            <a:off x="4120823" y="1794637"/>
            <a:ext cx="2011680" cy="20987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7946A2C-D82F-4296-B9FB-BFD10A14941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7327" t="8946" r="16336" b="5955"/>
          <a:stretch/>
        </p:blipFill>
        <p:spPr>
          <a:xfrm>
            <a:off x="2036105" y="1794636"/>
            <a:ext cx="1920240" cy="20941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7E866B1-8422-4637-8DAB-730F053A54D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785" t="10786" r="72508" b="14235"/>
          <a:stretch/>
        </p:blipFill>
        <p:spPr>
          <a:xfrm>
            <a:off x="8568578" y="4136785"/>
            <a:ext cx="1828800" cy="19510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83E5EB2-75FA-40ED-98AE-16FA999AE490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914" t="4345" r="5603" b="6361"/>
          <a:stretch/>
        </p:blipFill>
        <p:spPr>
          <a:xfrm>
            <a:off x="6325363" y="4136785"/>
            <a:ext cx="2011680" cy="19417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30B4010-9F82-4D73-9416-C9D63EF06564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7671" t="8026" r="7671" b="6360"/>
          <a:stretch/>
        </p:blipFill>
        <p:spPr>
          <a:xfrm>
            <a:off x="4120822" y="4137509"/>
            <a:ext cx="2011680" cy="19510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AB0CED5-10A4-4DC0-9FAE-1FE2330313F1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6206" t="6360" r="5475" b="6360"/>
          <a:stretch/>
        </p:blipFill>
        <p:spPr>
          <a:xfrm>
            <a:off x="2036105" y="4137509"/>
            <a:ext cx="1920240" cy="19467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8BDDBED7-CE59-404F-8BF2-45B59AE5E736}"/>
              </a:ext>
            </a:extLst>
          </p:cNvPr>
          <p:cNvSpPr txBox="1"/>
          <p:nvPr/>
        </p:nvSpPr>
        <p:spPr>
          <a:xfrm>
            <a:off x="1577884" y="536515"/>
            <a:ext cx="9939130" cy="830997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r" rtl="1"/>
            <a:r>
              <a:rPr lang="ar-BH" sz="4800" u="sng" dirty="0">
                <a:solidFill>
                  <a:srgbClr val="C00000"/>
                </a:solidFill>
                <a:cs typeface="(AH) Manal Black" pitchFamily="2" charset="-78"/>
              </a:rPr>
              <a:t>*</a:t>
            </a:r>
            <a:r>
              <a:rPr lang="ar-AE" sz="3600" u="sng" dirty="0">
                <a:cs typeface="(AH) Manal Black" pitchFamily="2" charset="-78"/>
              </a:rPr>
              <a:t>أعِدْ سَرْدَ أَحْداثِ الْقِصًّةِ مُسْتعينااًبالصورِ التالية</a:t>
            </a:r>
            <a:r>
              <a:rPr lang="ar-BH" sz="3600" u="sng" dirty="0">
                <a:cs typeface="(AH) Manal Black" pitchFamily="2" charset="-78"/>
              </a:rPr>
              <a:t>:</a:t>
            </a:r>
            <a:endParaRPr lang="en-US" sz="4800" u="sng" dirty="0">
              <a:cs typeface="(AH) Manal Black" pitchFamily="2" charset="-78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DD2CF04-4B7B-4829-87C6-FEF7757BC4E9}"/>
              </a:ext>
            </a:extLst>
          </p:cNvPr>
          <p:cNvSpPr/>
          <p:nvPr/>
        </p:nvSpPr>
        <p:spPr>
          <a:xfrm>
            <a:off x="8568578" y="3433159"/>
            <a:ext cx="500936" cy="5080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b="1" dirty="0"/>
              <a:t>1</a:t>
            </a:r>
            <a:endParaRPr lang="en-US" sz="2800" b="1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B1D36111-11C2-491C-92DA-FE0CCCA3D16D}"/>
              </a:ext>
            </a:extLst>
          </p:cNvPr>
          <p:cNvSpPr/>
          <p:nvPr/>
        </p:nvSpPr>
        <p:spPr>
          <a:xfrm>
            <a:off x="4120822" y="3390150"/>
            <a:ext cx="500936" cy="5080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b="1" dirty="0"/>
              <a:t>3</a:t>
            </a:r>
            <a:endParaRPr lang="en-US" sz="2800" b="1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2EA436B7-C536-435D-9B1E-7370B63CE28D}"/>
              </a:ext>
            </a:extLst>
          </p:cNvPr>
          <p:cNvSpPr/>
          <p:nvPr/>
        </p:nvSpPr>
        <p:spPr>
          <a:xfrm>
            <a:off x="6296981" y="3442448"/>
            <a:ext cx="500936" cy="5080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b="1" dirty="0"/>
              <a:t>2</a:t>
            </a:r>
            <a:endParaRPr lang="en-US" sz="2800" b="1" dirty="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1FC42B2A-1630-41C7-A773-010E9A5D2B25}"/>
              </a:ext>
            </a:extLst>
          </p:cNvPr>
          <p:cNvSpPr/>
          <p:nvPr/>
        </p:nvSpPr>
        <p:spPr>
          <a:xfrm>
            <a:off x="2024055" y="3433159"/>
            <a:ext cx="500936" cy="5080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b="1" dirty="0"/>
              <a:t>4</a:t>
            </a:r>
            <a:endParaRPr lang="en-US" sz="2800" b="1" dirty="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C9CD1DA6-EAB4-4B5B-B4FE-5D9478B333AD}"/>
              </a:ext>
            </a:extLst>
          </p:cNvPr>
          <p:cNvSpPr/>
          <p:nvPr/>
        </p:nvSpPr>
        <p:spPr>
          <a:xfrm>
            <a:off x="8568578" y="5626474"/>
            <a:ext cx="500936" cy="5080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b="1" dirty="0"/>
              <a:t>5</a:t>
            </a:r>
            <a:endParaRPr lang="en-US" sz="2800" b="1" dirty="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A935B905-E290-4095-B477-1B8496759FF6}"/>
              </a:ext>
            </a:extLst>
          </p:cNvPr>
          <p:cNvSpPr/>
          <p:nvPr/>
        </p:nvSpPr>
        <p:spPr>
          <a:xfrm>
            <a:off x="6290310" y="5626474"/>
            <a:ext cx="500936" cy="5080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b="1" dirty="0"/>
              <a:t>6</a:t>
            </a:r>
            <a:endParaRPr lang="en-US" sz="2800" b="1" dirty="0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3144077C-F8EF-46EA-B286-C7DB3CB0AEAD}"/>
              </a:ext>
            </a:extLst>
          </p:cNvPr>
          <p:cNvSpPr/>
          <p:nvPr/>
        </p:nvSpPr>
        <p:spPr>
          <a:xfrm>
            <a:off x="4116599" y="5626474"/>
            <a:ext cx="500936" cy="5080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b="1" dirty="0"/>
              <a:t>7</a:t>
            </a:r>
            <a:endParaRPr lang="en-US" sz="2800" b="1" dirty="0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06670AAD-85FF-4EEE-BFDD-817ED130E006}"/>
              </a:ext>
            </a:extLst>
          </p:cNvPr>
          <p:cNvSpPr/>
          <p:nvPr/>
        </p:nvSpPr>
        <p:spPr>
          <a:xfrm>
            <a:off x="1965696" y="5626474"/>
            <a:ext cx="500936" cy="5080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b="1" dirty="0"/>
              <a:t>8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1759557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2" name="CLICK.wav"/>
          </p:stSnd>
        </p:sndAc>
      </p:transition>
    </mc:Choice>
    <mc:Fallback xmlns="">
      <p:transition spd="slow">
        <p:fade/>
        <p:sndAc>
          <p:stSnd>
            <p:snd r:embed="rId13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11B4155-D459-4ADA-8106-20730EEDC7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994" y="4114145"/>
            <a:ext cx="658837" cy="2957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2" name="Picture 21" descr="A picture containing person&#10;&#10;Description automatically generated">
            <a:extLst>
              <a:ext uri="{FF2B5EF4-FFF2-40B4-BE49-F238E27FC236}">
                <a16:creationId xmlns:a16="http://schemas.microsoft.com/office/drawing/2014/main" id="{A0B64409-E06A-4F67-9A01-09FCDBD56C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76" y="473196"/>
            <a:ext cx="604454" cy="4405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23" name="Table 38">
            <a:extLst>
              <a:ext uri="{FF2B5EF4-FFF2-40B4-BE49-F238E27FC236}">
                <a16:creationId xmlns:a16="http://schemas.microsoft.com/office/drawing/2014/main" id="{28B7D1DE-C016-4C01-990C-EC53842EA8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4067038"/>
              </p:ext>
            </p:extLst>
          </p:nvPr>
        </p:nvGraphicFramePr>
        <p:xfrm>
          <a:off x="569846" y="440638"/>
          <a:ext cx="658835" cy="597672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8835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424641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خريطة الْحِصَّة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8841784"/>
                  </a:ext>
                </a:extLst>
              </a:tr>
              <a:tr h="415701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التَّرحيب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36865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التاريخ+ القوانين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السَّطر الْإملائي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757964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الْعِنوان +الْأهداف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التَّهيئة الْحافِزة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عِرْض الدَّرس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36873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الْأَنْشِطة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التَّغْذِية الرّاجِعة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هَل حققنا الأَهْداف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عبر عن شعورك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31567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التَّواصل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  <p:pic>
        <p:nvPicPr>
          <p:cNvPr id="18" name="Picture 17">
            <a:extLst>
              <a:ext uri="{FF2B5EF4-FFF2-40B4-BE49-F238E27FC236}">
                <a16:creationId xmlns:a16="http://schemas.microsoft.com/office/drawing/2014/main" id="{177DC192-7C95-4168-B7FF-5C1426D2A3E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577" t="15155" r="45560" b="54741"/>
          <a:stretch/>
        </p:blipFill>
        <p:spPr>
          <a:xfrm>
            <a:off x="2705307" y="571305"/>
            <a:ext cx="6690363" cy="148536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73A8BDE-E756-4A50-BEC3-25C39403B5D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5615" t="25111" r="28491" b="49160"/>
          <a:stretch/>
        </p:blipFill>
        <p:spPr>
          <a:xfrm>
            <a:off x="8389586" y="2495861"/>
            <a:ext cx="3108960" cy="250969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C53C2B9-629C-425F-9EE8-A6D17F5356A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844" t="45285" r="46734" b="23665"/>
          <a:stretch/>
        </p:blipFill>
        <p:spPr>
          <a:xfrm>
            <a:off x="1714466" y="2291171"/>
            <a:ext cx="6675120" cy="2510159"/>
          </a:xfrm>
          <a:prstGeom prst="rect">
            <a:avLst/>
          </a:prstGeom>
        </p:spPr>
      </p:pic>
      <p:pic>
        <p:nvPicPr>
          <p:cNvPr id="26" name="Picture 25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29EDE503-7EA3-4F07-BA29-22CF502E6A3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445" y="4801330"/>
            <a:ext cx="1554480" cy="1616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0372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2" name="CLICK.wav"/>
          </p:stSnd>
        </p:sndAc>
      </p:transition>
    </mc:Choice>
    <mc:Fallback xmlns="">
      <p:transition spd="slow">
        <p:fade/>
        <p:sndAc>
          <p:stSnd>
            <p:snd r:embed="rId11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zapsplat_cartoon_ascend_climb_fast_mallet_005_4522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3885</TotalTime>
  <Words>685</Words>
  <Application>Microsoft Office PowerPoint</Application>
  <PresentationFormat>Widescreen</PresentationFormat>
  <Paragraphs>295</Paragraphs>
  <Slides>17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30" baseType="lpstr">
      <vt:lpstr>A Massir Ballpoint</vt:lpstr>
      <vt:lpstr>Al Qalam Kolkatta Quranic font</vt:lpstr>
      <vt:lpstr>Aldhabi</vt:lpstr>
      <vt:lpstr>Arial</vt:lpstr>
      <vt:lpstr>Calibri</vt:lpstr>
      <vt:lpstr>Calibri Light</vt:lpstr>
      <vt:lpstr>Coming Soon</vt:lpstr>
      <vt:lpstr>Grand Hotel</vt:lpstr>
      <vt:lpstr>Sakkal Majalla</vt:lpstr>
      <vt:lpstr>Segoe UI Semibold</vt:lpstr>
      <vt:lpstr>Simplified Arabic Fixed</vt:lpstr>
      <vt:lpstr>Twinkl SemiBold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Sana Aljafari</dc:creator>
  <cp:lastModifiedBy>Sana Nader Ahmed  Aljafari</cp:lastModifiedBy>
  <cp:revision>286</cp:revision>
  <dcterms:created xsi:type="dcterms:W3CDTF">2021-09-04T08:51:17Z</dcterms:created>
  <dcterms:modified xsi:type="dcterms:W3CDTF">2021-10-11T18:45:06Z</dcterms:modified>
</cp:coreProperties>
</file>