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60" r:id="rId3"/>
    <p:sldId id="262" r:id="rId4"/>
    <p:sldId id="263" r:id="rId5"/>
    <p:sldId id="264" r:id="rId6"/>
    <p:sldId id="283" r:id="rId7"/>
    <p:sldId id="265" r:id="rId8"/>
    <p:sldId id="284" r:id="rId9"/>
    <p:sldId id="266" r:id="rId10"/>
    <p:sldId id="285" r:id="rId11"/>
    <p:sldId id="267" r:id="rId12"/>
    <p:sldId id="269" r:id="rId13"/>
    <p:sldId id="271" r:id="rId14"/>
    <p:sldId id="273" r:id="rId15"/>
    <p:sldId id="275" r:id="rId16"/>
    <p:sldId id="286" r:id="rId17"/>
    <p:sldId id="276" r:id="rId18"/>
    <p:sldId id="287" r:id="rId19"/>
    <p:sldId id="278" r:id="rId20"/>
    <p:sldId id="288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78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5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68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8900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15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8948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35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2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5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5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9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7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5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5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1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2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13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0D1D330-2C66-4C7B-8D3E-B78CA432FED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68C0EB2-9E61-4652-AA5C-301EF51DB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08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خلفيات بوربوينت 2019 HD ناعمة وهادئة بدون حقوق | Powerpoint ...">
            <a:extLst>
              <a:ext uri="{FF2B5EF4-FFF2-40B4-BE49-F238E27FC236}">
                <a16:creationId xmlns:a16="http://schemas.microsoft.com/office/drawing/2014/main" id="{01E27500-EA78-4239-A330-7B594114D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267" y="1875024"/>
            <a:ext cx="11236751" cy="4982975"/>
          </a:xfrm>
        </p:spPr>
        <p:txBody>
          <a:bodyPr>
            <a:normAutofit fontScale="90000"/>
          </a:bodyPr>
          <a:lstStyle/>
          <a:p>
            <a:pPr algn="r"/>
            <a:r>
              <a:rPr lang="ar-SA" sz="4000" dirty="0">
                <a:solidFill>
                  <a:srgbClr val="0070C0"/>
                </a:solidFill>
              </a:rPr>
              <a:t>اليوم  :</a:t>
            </a:r>
            <a:r>
              <a:rPr lang="ar-AE" sz="4000" dirty="0">
                <a:solidFill>
                  <a:srgbClr val="0070C0"/>
                </a:solidFill>
              </a:rPr>
              <a:t>الاثنين</a:t>
            </a:r>
            <a:br>
              <a:rPr lang="ar-SA" sz="4000" dirty="0">
                <a:solidFill>
                  <a:srgbClr val="0070C0"/>
                </a:solidFill>
              </a:rPr>
            </a:br>
            <a:r>
              <a:rPr lang="ar-SA" sz="4000" dirty="0">
                <a:solidFill>
                  <a:srgbClr val="002060"/>
                </a:solidFill>
              </a:rPr>
              <a:t>التاريخ :</a:t>
            </a:r>
            <a:r>
              <a:rPr lang="ar-AE" sz="4000" dirty="0">
                <a:solidFill>
                  <a:srgbClr val="002060"/>
                </a:solidFill>
              </a:rPr>
              <a:t>30.8.2021</a:t>
            </a:r>
            <a:br>
              <a:rPr lang="ar-SA" sz="4000" dirty="0">
                <a:solidFill>
                  <a:srgbClr val="0070C0"/>
                </a:solidFill>
              </a:rPr>
            </a:br>
            <a:r>
              <a:rPr lang="ar-SA" sz="4000" dirty="0">
                <a:solidFill>
                  <a:srgbClr val="7030A0"/>
                </a:solidFill>
              </a:rPr>
              <a:t>الحصة :</a:t>
            </a:r>
            <a:r>
              <a:rPr lang="ar-AE" sz="4000" dirty="0">
                <a:solidFill>
                  <a:srgbClr val="7030A0"/>
                </a:solidFill>
              </a:rPr>
              <a:t>الاولى</a:t>
            </a:r>
            <a:br>
              <a:rPr lang="ar-SA" sz="4000" dirty="0">
                <a:solidFill>
                  <a:srgbClr val="0070C0"/>
                </a:solidFill>
              </a:rPr>
            </a:br>
            <a:r>
              <a:rPr lang="ar-SA" sz="4000" dirty="0">
                <a:solidFill>
                  <a:srgbClr val="C00000"/>
                </a:solidFill>
              </a:rPr>
              <a:t>المادة : </a:t>
            </a:r>
            <a:r>
              <a:rPr lang="ar-AE" sz="4000" dirty="0">
                <a:solidFill>
                  <a:srgbClr val="C00000"/>
                </a:solidFill>
              </a:rPr>
              <a:t>التربية الأخلاقية</a:t>
            </a:r>
            <a:br>
              <a:rPr lang="ar-SA" sz="4000" dirty="0">
                <a:solidFill>
                  <a:srgbClr val="C00000"/>
                </a:solidFill>
              </a:rPr>
            </a:br>
            <a:r>
              <a:rPr lang="ar-SA" sz="4000" dirty="0">
                <a:solidFill>
                  <a:schemeClr val="accent6">
                    <a:lumMod val="50000"/>
                  </a:schemeClr>
                </a:solidFill>
              </a:rPr>
              <a:t>عنوان الدرس</a:t>
            </a:r>
            <a:r>
              <a:rPr lang="ar-AE" sz="4000" dirty="0">
                <a:solidFill>
                  <a:schemeClr val="accent6">
                    <a:lumMod val="50000"/>
                  </a:schemeClr>
                </a:solidFill>
              </a:rPr>
              <a:t>:كيف احترم الاخرين </a:t>
            </a:r>
            <a:br>
              <a:rPr lang="en-US" sz="4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ar-AE" sz="4000">
                <a:solidFill>
                  <a:schemeClr val="accent6">
                    <a:lumMod val="50000"/>
                  </a:schemeClr>
                </a:solidFill>
              </a:rPr>
              <a:t>الصف :الرابع</a:t>
            </a:r>
            <a:br>
              <a:rPr lang="ar-SA" sz="4000" dirty="0">
                <a:solidFill>
                  <a:srgbClr val="0070C0"/>
                </a:solidFill>
              </a:rPr>
            </a:br>
            <a:br>
              <a:rPr lang="ar-SA" dirty="0"/>
            </a:b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0" y="419101"/>
            <a:ext cx="9351339" cy="1329018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ar-SA" sz="1800" b="1" dirty="0">
                <a:solidFill>
                  <a:schemeClr val="tx1"/>
                </a:solidFill>
              </a:rPr>
              <a:t>دولة الإمارات العربيـة المتحدة</a:t>
            </a:r>
            <a:endParaRPr lang="en-US" sz="1800" b="1" dirty="0">
              <a:solidFill>
                <a:schemeClr val="tx1"/>
              </a:solidFill>
            </a:endParaRPr>
          </a:p>
          <a:p>
            <a:pPr algn="r"/>
            <a:r>
              <a:rPr lang="ar-SA" sz="1800" b="1" dirty="0">
                <a:solidFill>
                  <a:schemeClr val="tx1"/>
                </a:solidFill>
              </a:rPr>
              <a:t>وزارة التـــــربيـــة والتعليـــــم</a:t>
            </a:r>
            <a:endParaRPr lang="en-US" sz="1800" b="1" dirty="0">
              <a:solidFill>
                <a:schemeClr val="tx1"/>
              </a:solidFill>
            </a:endParaRPr>
          </a:p>
          <a:p>
            <a:pPr algn="r"/>
            <a:r>
              <a:rPr lang="ar-SA" sz="1800" b="1" dirty="0">
                <a:solidFill>
                  <a:schemeClr val="tx1"/>
                </a:solidFill>
              </a:rPr>
              <a:t>إدارة منطقة الفجيرة التعليمية</a:t>
            </a:r>
            <a:endParaRPr lang="en-US" sz="1800" b="1" dirty="0">
              <a:solidFill>
                <a:schemeClr val="tx1"/>
              </a:solidFill>
            </a:endParaRPr>
          </a:p>
          <a:p>
            <a:pPr algn="r"/>
            <a:r>
              <a:rPr lang="ar-AE" sz="1800" b="1" dirty="0">
                <a:solidFill>
                  <a:schemeClr val="tx1"/>
                </a:solidFill>
              </a:rPr>
              <a:t>مدرسة القديسة مريم الكاثوليكية</a:t>
            </a:r>
            <a:endParaRPr lang="en-US" sz="1800" b="1" dirty="0">
              <a:solidFill>
                <a:schemeClr val="tx1"/>
              </a:solidFill>
            </a:endParaRPr>
          </a:p>
          <a:p>
            <a:pPr algn="r"/>
            <a:endParaRPr lang="ar-AE" dirty="0"/>
          </a:p>
          <a:p>
            <a:pPr algn="r"/>
            <a:endParaRPr lang="ar-SA" dirty="0"/>
          </a:p>
        </p:txBody>
      </p:sp>
      <p:pic>
        <p:nvPicPr>
          <p:cNvPr id="4" name="صورة 1">
            <a:extLst>
              <a:ext uri="{FF2B5EF4-FFF2-40B4-BE49-F238E27FC236}">
                <a16:creationId xmlns:a16="http://schemas.microsoft.com/office/drawing/2014/main" id="{B9EF3132-05FD-43CC-94ED-A6AF464DEC2C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0" y="487362"/>
            <a:ext cx="1016000" cy="101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689F5A-1326-4861-952E-D3EA77C71578}"/>
              </a:ext>
            </a:extLst>
          </p:cNvPr>
          <p:cNvSpPr/>
          <p:nvPr/>
        </p:nvSpPr>
        <p:spPr>
          <a:xfrm>
            <a:off x="578224" y="322729"/>
            <a:ext cx="5177118" cy="113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United Arab Emirates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ar-AE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Ministry Of Education  </a:t>
            </a:r>
            <a:r>
              <a:rPr lang="ar-S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Fujairah Educational Zone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St. Mary’s Catholic High School Fujairah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t. Mary's Catholic High School Muhaisnah, Dubai |">
            <a:extLst>
              <a:ext uri="{FF2B5EF4-FFF2-40B4-BE49-F238E27FC236}">
                <a16:creationId xmlns:a16="http://schemas.microsoft.com/office/drawing/2014/main" id="{F3A5FE6A-A87B-415A-A187-EF640F8C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31" y="487362"/>
            <a:ext cx="1210614" cy="11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id="{287C94CA-BEA2-44E7-B844-D11F703EC764}"/>
              </a:ext>
            </a:extLst>
          </p:cNvPr>
          <p:cNvSpPr/>
          <p:nvPr/>
        </p:nvSpPr>
        <p:spPr>
          <a:xfrm>
            <a:off x="6420542" y="632871"/>
            <a:ext cx="5213562" cy="586952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id="{877A5BEB-D80F-4EDA-90E3-AB12093B0F7B}"/>
              </a:ext>
            </a:extLst>
          </p:cNvPr>
          <p:cNvSpPr/>
          <p:nvPr/>
        </p:nvSpPr>
        <p:spPr>
          <a:xfrm>
            <a:off x="339129" y="632870"/>
            <a:ext cx="5777094" cy="578063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6BB9D07-C5DB-4D96-801C-75B416973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2679" r="3752" b="1"/>
          <a:stretch/>
        </p:blipFill>
        <p:spPr>
          <a:xfrm>
            <a:off x="6741321" y="896122"/>
            <a:ext cx="4572000" cy="2351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E7634EB-BDE9-449A-8812-5909BD97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64497"/>
            <a:ext cx="5372100" cy="2351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3A914F4B-09AA-48E2-99DA-64BD54D4D40D}"/>
              </a:ext>
            </a:extLst>
          </p:cNvPr>
          <p:cNvSpPr txBox="1"/>
          <p:nvPr/>
        </p:nvSpPr>
        <p:spPr>
          <a:xfrm>
            <a:off x="6435695" y="3757218"/>
            <a:ext cx="4877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r" rtl="1">
              <a:buFont typeface="+mj-lt"/>
              <a:buAutoNum type="arabicPeriod" startAt="5"/>
            </a:pPr>
            <a:r>
              <a:rPr lang="ar-AE" sz="2800" dirty="0">
                <a:solidFill>
                  <a:schemeClr val="bg1"/>
                </a:solidFill>
              </a:rPr>
              <a:t>أدرس بجدية لأنني أطمح أن أكون ناجحا في حياتي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4C154BE3-B166-4313-A135-DF120E9F1C39}"/>
              </a:ext>
            </a:extLst>
          </p:cNvPr>
          <p:cNvSpPr txBox="1"/>
          <p:nvPr/>
        </p:nvSpPr>
        <p:spPr>
          <a:xfrm>
            <a:off x="199428" y="3728381"/>
            <a:ext cx="5540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r" rtl="1">
              <a:buFont typeface="+mj-lt"/>
              <a:buAutoNum type="arabicPeriod" startAt="6"/>
            </a:pPr>
            <a:r>
              <a:rPr lang="ar-AE" sz="2800" dirty="0">
                <a:solidFill>
                  <a:schemeClr val="bg1"/>
                </a:solidFill>
              </a:rPr>
              <a:t>ألتزم ضبط النفس ولا أتلفظ بكلمات غير لائقة حين يتشاجر معي أحدهم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D8D42FE4-FF53-4431-A164-6DBF7D5E7613}"/>
              </a:ext>
            </a:extLst>
          </p:cNvPr>
          <p:cNvSpPr txBox="1"/>
          <p:nvPr/>
        </p:nvSpPr>
        <p:spPr>
          <a:xfrm>
            <a:off x="7704683" y="5220781"/>
            <a:ext cx="2622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sz="3600" b="1" dirty="0">
                <a:solidFill>
                  <a:srgbClr val="FF0000"/>
                </a:solidFill>
              </a:rPr>
              <a:t>…………….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D8D3FBEE-737F-4DAE-9708-895BCD35EACB}"/>
              </a:ext>
            </a:extLst>
          </p:cNvPr>
          <p:cNvSpPr txBox="1"/>
          <p:nvPr/>
        </p:nvSpPr>
        <p:spPr>
          <a:xfrm>
            <a:off x="2169785" y="5407865"/>
            <a:ext cx="249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sz="3600" b="1" dirty="0">
                <a:solidFill>
                  <a:srgbClr val="FF0000"/>
                </a:solidFill>
              </a:rPr>
              <a:t>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3827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id="{287C94CA-BEA2-44E7-B844-D11F703EC764}"/>
              </a:ext>
            </a:extLst>
          </p:cNvPr>
          <p:cNvSpPr/>
          <p:nvPr/>
        </p:nvSpPr>
        <p:spPr>
          <a:xfrm>
            <a:off x="6420542" y="632871"/>
            <a:ext cx="5213562" cy="586952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id="{877A5BEB-D80F-4EDA-90E3-AB12093B0F7B}"/>
              </a:ext>
            </a:extLst>
          </p:cNvPr>
          <p:cNvSpPr/>
          <p:nvPr/>
        </p:nvSpPr>
        <p:spPr>
          <a:xfrm>
            <a:off x="339129" y="632870"/>
            <a:ext cx="5777094" cy="578063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6BB9D07-C5DB-4D96-801C-75B416973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2679" r="3752" b="1"/>
          <a:stretch/>
        </p:blipFill>
        <p:spPr>
          <a:xfrm>
            <a:off x="6741321" y="896122"/>
            <a:ext cx="4572000" cy="2351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E7634EB-BDE9-449A-8812-5909BD97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64497"/>
            <a:ext cx="5372100" cy="2351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3A914F4B-09AA-48E2-99DA-64BD54D4D40D}"/>
              </a:ext>
            </a:extLst>
          </p:cNvPr>
          <p:cNvSpPr txBox="1"/>
          <p:nvPr/>
        </p:nvSpPr>
        <p:spPr>
          <a:xfrm>
            <a:off x="6435695" y="3757218"/>
            <a:ext cx="4877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r" rtl="1">
              <a:buFont typeface="+mj-lt"/>
              <a:buAutoNum type="arabicPeriod" startAt="5"/>
            </a:pPr>
            <a:r>
              <a:rPr lang="ar-AE" sz="2800" dirty="0">
                <a:solidFill>
                  <a:schemeClr val="bg1"/>
                </a:solidFill>
              </a:rPr>
              <a:t>أدرس بجدية لأنني أطمح أن أكون ناجحا في حياتي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4C154BE3-B166-4313-A135-DF120E9F1C39}"/>
              </a:ext>
            </a:extLst>
          </p:cNvPr>
          <p:cNvSpPr txBox="1"/>
          <p:nvPr/>
        </p:nvSpPr>
        <p:spPr>
          <a:xfrm>
            <a:off x="199428" y="3728381"/>
            <a:ext cx="5540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r" rtl="1">
              <a:buFont typeface="+mj-lt"/>
              <a:buAutoNum type="arabicPeriod" startAt="6"/>
            </a:pPr>
            <a:r>
              <a:rPr lang="ar-AE" sz="2800" dirty="0">
                <a:solidFill>
                  <a:schemeClr val="bg1"/>
                </a:solidFill>
              </a:rPr>
              <a:t>ألتزم ضبط النفس ولا أتلفظ بكلمات غير لائقة حين يتشاجر معي أحدهم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D8D42FE4-FF53-4431-A164-6DBF7D5E7613}"/>
              </a:ext>
            </a:extLst>
          </p:cNvPr>
          <p:cNvSpPr txBox="1"/>
          <p:nvPr/>
        </p:nvSpPr>
        <p:spPr>
          <a:xfrm>
            <a:off x="7727125" y="5220781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تصرف لائق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D8D3FBEE-737F-4DAE-9708-895BCD35EACB}"/>
              </a:ext>
            </a:extLst>
          </p:cNvPr>
          <p:cNvSpPr txBox="1"/>
          <p:nvPr/>
        </p:nvSpPr>
        <p:spPr>
          <a:xfrm>
            <a:off x="2062384" y="5407865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تصرف لائق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3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08970-2246-474B-A42E-31CFD5E12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54126"/>
            <a:ext cx="10905066" cy="3135206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CACF5E-8613-4469-B3F5-8C289604FF32}"/>
              </a:ext>
            </a:extLst>
          </p:cNvPr>
          <p:cNvSpPr txBox="1"/>
          <p:nvPr/>
        </p:nvSpPr>
        <p:spPr>
          <a:xfrm>
            <a:off x="1121357" y="684676"/>
            <a:ext cx="9514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200" b="1" dirty="0">
                <a:solidFill>
                  <a:schemeClr val="accent1">
                    <a:lumMod val="75000"/>
                  </a:schemeClr>
                </a:solidFill>
              </a:rPr>
              <a:t> اقرأ القصة عن الاحترام وأجب عن السؤال التالي.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A6C09-6BD1-4A95-8461-FCEAEFFB2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87698"/>
            <a:ext cx="10461427" cy="44722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18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4800E-F449-45F9-8A8D-EA69657C3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34133"/>
            <a:ext cx="10905066" cy="31897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925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417A5C42-41A6-426C-B2ED-6E2C1D23A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318826"/>
            <a:ext cx="11468100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28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EAC3B9-D541-404A-81F0-29A0AB80F9C4}"/>
              </a:ext>
            </a:extLst>
          </p:cNvPr>
          <p:cNvSpPr txBox="1"/>
          <p:nvPr/>
        </p:nvSpPr>
        <p:spPr>
          <a:xfrm>
            <a:off x="292101" y="551733"/>
            <a:ext cx="11391900" cy="2331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 rtl="1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أ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.  </a:t>
            </a:r>
            <a:r>
              <a:rPr lang="ar-AE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أجب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: لو كنت مكان ماجد، ما هي التصرفات التي كنت ستحاول جعل علاء يقلع عنها؟</a:t>
            </a:r>
            <a:endParaRPr lang="ar-AE" sz="3600" dirty="0">
              <a:solidFill>
                <a:schemeClr val="accent1">
                  <a:lumMod val="75000"/>
                </a:schemeClr>
              </a:solidFill>
            </a:endParaRPr>
          </a:p>
          <a:p>
            <a:pPr algn="r" rtl="1">
              <a:lnSpc>
                <a:spcPct val="90000"/>
              </a:lnSpc>
              <a:spcAft>
                <a:spcPts val="600"/>
              </a:spcAft>
            </a:pPr>
            <a:endParaRPr lang="ar-AE" sz="3600" dirty="0"/>
          </a:p>
          <a:p>
            <a:pPr algn="r" rtl="1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  <a:p>
            <a:pPr algn="r" rtl="1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  <a:p>
            <a:pPr algn="r" rtl="1">
              <a:lnSpc>
                <a:spcPct val="90000"/>
              </a:lnSpc>
              <a:spcAft>
                <a:spcPts val="600"/>
              </a:spcAft>
            </a:pPr>
            <a:r>
              <a:rPr lang="ar-AE" sz="3600" dirty="0">
                <a:solidFill>
                  <a:schemeClr val="accent1">
                    <a:lumMod val="75000"/>
                  </a:schemeClr>
                </a:solidFill>
              </a:rPr>
              <a:t>ب .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وما التصرفات التي كنت ستجعله يكتسبها لتبرهن للمعلم أنه يحترم ذاته أولا وبعدها يحترم الآخرين؟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B9EC7-C778-4D3A-B5BD-FCCD1ABC784A}"/>
              </a:ext>
            </a:extLst>
          </p:cNvPr>
          <p:cNvSpPr txBox="1"/>
          <p:nvPr/>
        </p:nvSpPr>
        <p:spPr>
          <a:xfrm>
            <a:off x="495301" y="1717316"/>
            <a:ext cx="1118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………………………………………………………………………………………………………………………………………………………………</a:t>
            </a:r>
            <a:r>
              <a:rPr lang="ar-AE" sz="2800" dirty="0"/>
              <a:t>.</a:t>
            </a:r>
            <a:endParaRPr lang="en-US" sz="2800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9FFE1584-41AE-4CDC-8AE1-D2B54C26FCE8}"/>
              </a:ext>
            </a:extLst>
          </p:cNvPr>
          <p:cNvSpPr txBox="1"/>
          <p:nvPr/>
        </p:nvSpPr>
        <p:spPr>
          <a:xfrm>
            <a:off x="292101" y="4670740"/>
            <a:ext cx="11391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………………………………………………………………………………………………………………………………………………………………….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23760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EAC3B9-D541-404A-81F0-29A0AB80F9C4}"/>
              </a:ext>
            </a:extLst>
          </p:cNvPr>
          <p:cNvSpPr txBox="1"/>
          <p:nvPr/>
        </p:nvSpPr>
        <p:spPr>
          <a:xfrm>
            <a:off x="292101" y="551733"/>
            <a:ext cx="11391900" cy="2331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 rtl="1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أ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.  </a:t>
            </a:r>
            <a:r>
              <a:rPr lang="ar-AE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أجب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: لو كنت مكان ماجد، ما هي التصرفات التي كنت ستحاول جعل علاء يقلع عنها؟</a:t>
            </a:r>
            <a:endParaRPr lang="ar-AE" sz="3600" dirty="0">
              <a:solidFill>
                <a:schemeClr val="accent1">
                  <a:lumMod val="75000"/>
                </a:schemeClr>
              </a:solidFill>
            </a:endParaRPr>
          </a:p>
          <a:p>
            <a:pPr algn="r" rtl="1">
              <a:lnSpc>
                <a:spcPct val="90000"/>
              </a:lnSpc>
              <a:spcAft>
                <a:spcPts val="600"/>
              </a:spcAft>
            </a:pPr>
            <a:endParaRPr lang="ar-AE" sz="3600" dirty="0"/>
          </a:p>
          <a:p>
            <a:pPr algn="r" rtl="1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  <a:p>
            <a:pPr algn="r" rtl="1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  <a:p>
            <a:pPr algn="r" rtl="1">
              <a:lnSpc>
                <a:spcPct val="90000"/>
              </a:lnSpc>
              <a:spcAft>
                <a:spcPts val="600"/>
              </a:spcAft>
            </a:pPr>
            <a:r>
              <a:rPr lang="ar-AE" sz="3600" dirty="0">
                <a:solidFill>
                  <a:schemeClr val="accent1">
                    <a:lumMod val="75000"/>
                  </a:schemeClr>
                </a:solidFill>
              </a:rPr>
              <a:t>ب .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وما التصرفات التي كنت ستجعله يكتسبها لتبرهن للمعلم أنه يحترم ذاته أولا وبعدها يحترم الآخرين؟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B9EC7-C778-4D3A-B5BD-FCCD1ABC784A}"/>
              </a:ext>
            </a:extLst>
          </p:cNvPr>
          <p:cNvSpPr txBox="1"/>
          <p:nvPr/>
        </p:nvSpPr>
        <p:spPr>
          <a:xfrm>
            <a:off x="495301" y="1717316"/>
            <a:ext cx="1118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/>
              <a:t>تكرار الشجار مع زملائه حين ركل حقيبة زميله و الدخول عنوه إلى المكان و التصرف بعنف وعدم احترام المعلم وزملائه في الصف.</a:t>
            </a:r>
            <a:endParaRPr lang="en-US" sz="2800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9FFE1584-41AE-4CDC-8AE1-D2B54C26FCE8}"/>
              </a:ext>
            </a:extLst>
          </p:cNvPr>
          <p:cNvSpPr txBox="1"/>
          <p:nvPr/>
        </p:nvSpPr>
        <p:spPr>
          <a:xfrm>
            <a:off x="292101" y="4670740"/>
            <a:ext cx="11391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/>
              <a:t>ضبط النفس أي ان يتصرف بطريقة متوازنة بعيدة عن العنف وأن يتصرف بأدب حين يدخل إلى غرفة ما خاصة غرفة الصف فيقرع الباب ويحي المعلم والطلبة ويجلس مكانه.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9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5B636B-F04B-40C6-BAAD-158072ED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743"/>
            <a:ext cx="12191999" cy="530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5B636B-F04B-40C6-BAAD-158072ED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743"/>
            <a:ext cx="12191999" cy="5302308"/>
          </a:xfrm>
          <a:prstGeom prst="rect">
            <a:avLst/>
          </a:prstGeom>
        </p:spPr>
      </p:pic>
      <p:sp>
        <p:nvSpPr>
          <p:cNvPr id="10" name="مربع نص 3">
            <a:extLst>
              <a:ext uri="{FF2B5EF4-FFF2-40B4-BE49-F238E27FC236}">
                <a16:creationId xmlns:a16="http://schemas.microsoft.com/office/drawing/2014/main" id="{671DB669-57ED-4D8E-8A6B-9AC68A112F0B}"/>
              </a:ext>
            </a:extLst>
          </p:cNvPr>
          <p:cNvSpPr txBox="1"/>
          <p:nvPr/>
        </p:nvSpPr>
        <p:spPr>
          <a:xfrm>
            <a:off x="120425" y="3945236"/>
            <a:ext cx="311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FF0000"/>
                </a:solidFill>
              </a:rPr>
              <a:t>الالتزام بالقوانين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1" name="مربع نص 4">
            <a:extLst>
              <a:ext uri="{FF2B5EF4-FFF2-40B4-BE49-F238E27FC236}">
                <a16:creationId xmlns:a16="http://schemas.microsoft.com/office/drawing/2014/main" id="{0D6BA37B-18AA-4694-9EC2-F96BD06DD6CC}"/>
              </a:ext>
            </a:extLst>
          </p:cNvPr>
          <p:cNvSpPr txBox="1"/>
          <p:nvPr/>
        </p:nvSpPr>
        <p:spPr>
          <a:xfrm>
            <a:off x="425225" y="4853177"/>
            <a:ext cx="3060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00B050"/>
                </a:solidFill>
              </a:rPr>
              <a:t>التسامح واحترام الأديان الأخرى </a:t>
            </a:r>
            <a:endParaRPr lang="en-GB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1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Down Ribbon 2"/>
          <p:cNvSpPr/>
          <p:nvPr/>
        </p:nvSpPr>
        <p:spPr>
          <a:xfrm>
            <a:off x="4095569" y="279400"/>
            <a:ext cx="4554583" cy="1254035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/>
              <a:t>التهيئة </a:t>
            </a:r>
            <a:endParaRPr lang="en-US" sz="4400" dirty="0"/>
          </a:p>
        </p:txBody>
      </p:sp>
      <p:pic>
        <p:nvPicPr>
          <p:cNvPr id="5" name="مسلسل فواز ونورة - الحلقة 52 - الاحترام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99837"/>
            <a:ext cx="11595100" cy="4836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21D52B-7F0C-41BF-BDC5-5A7571437261}"/>
              </a:ext>
            </a:extLst>
          </p:cNvPr>
          <p:cNvSpPr txBox="1"/>
          <p:nvPr/>
        </p:nvSpPr>
        <p:spPr>
          <a:xfrm>
            <a:off x="3648722" y="3246553"/>
            <a:ext cx="5513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  <a:highlight>
                  <a:srgbClr val="00FF00"/>
                </a:highlight>
              </a:rPr>
              <a:t>شاهد الفيديو</a:t>
            </a:r>
            <a:endParaRPr lang="en-US" sz="2800" b="1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3062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C416EC-4AD7-4408-BEBC-51D290FBA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2"/>
          <a:stretch/>
        </p:blipFill>
        <p:spPr>
          <a:xfrm>
            <a:off x="1" y="514905"/>
            <a:ext cx="12191999" cy="6403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3E1C94-B2C5-4456-A638-A53D1808CB01}"/>
              </a:ext>
            </a:extLst>
          </p:cNvPr>
          <p:cNvSpPr/>
          <p:nvPr/>
        </p:nvSpPr>
        <p:spPr>
          <a:xfrm>
            <a:off x="0" y="0"/>
            <a:ext cx="12192000" cy="5149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/>
              <a:t>أستخلص أوجه احترام الذات واحترام الآخرين في المقالة التالية: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265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C416EC-4AD7-4408-BEBC-51D290FBA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2"/>
          <a:stretch/>
        </p:blipFill>
        <p:spPr>
          <a:xfrm>
            <a:off x="1" y="1555692"/>
            <a:ext cx="12191999" cy="53625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B1CED89-720A-4F0C-93E2-897FB5E0BF42}"/>
              </a:ext>
            </a:extLst>
          </p:cNvPr>
          <p:cNvSpPr txBox="1"/>
          <p:nvPr/>
        </p:nvSpPr>
        <p:spPr>
          <a:xfrm>
            <a:off x="231943" y="4336574"/>
            <a:ext cx="420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solidFill>
                  <a:srgbClr val="FF0000"/>
                </a:solidFill>
              </a:rPr>
              <a:t>المحافظة على العادات والتراث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EFE6803-22AE-4741-A1BB-253464AAC2C2}"/>
              </a:ext>
            </a:extLst>
          </p:cNvPr>
          <p:cNvSpPr txBox="1"/>
          <p:nvPr/>
        </p:nvSpPr>
        <p:spPr>
          <a:xfrm>
            <a:off x="337553" y="4872494"/>
            <a:ext cx="283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B050"/>
                </a:solidFill>
              </a:rPr>
              <a:t>تقبل عادات الآخرين واحترام أفكارهم </a:t>
            </a:r>
            <a:endParaRPr lang="en-GB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1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752600" y="749300"/>
            <a:ext cx="910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dirty="0">
                <a:solidFill>
                  <a:schemeClr val="accent1">
                    <a:lumMod val="75000"/>
                  </a:schemeClr>
                </a:solidFill>
              </a:rPr>
              <a:t>ماذا تعلمت اليوم  ؟</a:t>
            </a:r>
            <a:endParaRPr lang="en-US" sz="8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أبو ظبى&quot; تطلق الإصدار الأول من قصص حمدون المصورة - اليوم السابع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2" r="28509"/>
          <a:stretch/>
        </p:blipFill>
        <p:spPr bwMode="auto">
          <a:xfrm>
            <a:off x="373532" y="2778806"/>
            <a:ext cx="4433213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582422" y="2254532"/>
            <a:ext cx="6276078" cy="1225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ar-AE" sz="3600" b="1" dirty="0">
                <a:solidFill>
                  <a:schemeClr val="bg1"/>
                </a:solidFill>
              </a:rPr>
              <a:t>تعرفنا معنى احترام الذات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4257902" y="3588122"/>
            <a:ext cx="8969122" cy="1225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0" lvl="5" indent="-571500" algn="r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ar-AE" sz="3600" b="1" dirty="0">
                <a:solidFill>
                  <a:schemeClr val="bg1"/>
                </a:solidFill>
              </a:rPr>
              <a:t>تعرفنا</a:t>
            </a:r>
            <a:r>
              <a:rPr lang="ar-AE" b="1" dirty="0">
                <a:solidFill>
                  <a:schemeClr val="bg1"/>
                </a:solidFill>
              </a:rPr>
              <a:t> </a:t>
            </a:r>
            <a:r>
              <a:rPr lang="ar-AE" sz="3600" b="1" dirty="0">
                <a:solidFill>
                  <a:schemeClr val="bg1"/>
                </a:solidFill>
              </a:rPr>
              <a:t>معنى احترام الاخرين </a:t>
            </a:r>
          </a:p>
        </p:txBody>
      </p:sp>
    </p:spTree>
    <p:extLst>
      <p:ext uri="{BB962C8B-B14F-4D97-AF65-F5344CB8AC3E}">
        <p14:creationId xmlns:p14="http://schemas.microsoft.com/office/powerpoint/2010/main" val="1584267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878FEA7-4F2F-4814-898C-543D97A1A3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5">
            <a:extLst>
              <a:ext uri="{FF2B5EF4-FFF2-40B4-BE49-F238E27FC236}">
                <a16:creationId xmlns:a16="http://schemas.microsoft.com/office/drawing/2014/main" id="{ABDE925B-54C1-4F8A-9FE8-D276B43F6BA3}"/>
              </a:ext>
            </a:extLst>
          </p:cNvPr>
          <p:cNvSpPr/>
          <p:nvPr/>
        </p:nvSpPr>
        <p:spPr>
          <a:xfrm>
            <a:off x="2477060" y="2959269"/>
            <a:ext cx="723788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200000"/>
              </a:lnSpc>
            </a:pPr>
            <a:r>
              <a:rPr lang="ar-AE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درسنا : كيف احترم الاخرين </a:t>
            </a:r>
          </a:p>
        </p:txBody>
      </p:sp>
    </p:spTree>
    <p:extLst>
      <p:ext uri="{BB962C8B-B14F-4D97-AF65-F5344CB8AC3E}">
        <p14:creationId xmlns:p14="http://schemas.microsoft.com/office/powerpoint/2010/main" val="53500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/>
          <p:cNvSpPr txBox="1"/>
          <p:nvPr/>
        </p:nvSpPr>
        <p:spPr>
          <a:xfrm>
            <a:off x="4216400" y="584200"/>
            <a:ext cx="610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ln w="0"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نواتج التعلم </a:t>
            </a:r>
            <a:endParaRPr lang="en-US" sz="4800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294C008-D627-49B3-BDFF-2F9D01B03DD2}"/>
              </a:ext>
            </a:extLst>
          </p:cNvPr>
          <p:cNvSpPr txBox="1"/>
          <p:nvPr/>
        </p:nvSpPr>
        <p:spPr>
          <a:xfrm>
            <a:off x="114301" y="1331655"/>
            <a:ext cx="12039599" cy="233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bg1"/>
                </a:solidFill>
              </a:rPr>
              <a:t>ان يتعرف معنى احترام الذات </a:t>
            </a:r>
          </a:p>
          <a:p>
            <a:pPr marL="571500" indent="-571500" algn="r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bg1"/>
                </a:solidFill>
              </a:rPr>
              <a:t>أن يتعرف معنى احترام الاخرين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64" y="4135781"/>
            <a:ext cx="2860272" cy="248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34" y="4046882"/>
            <a:ext cx="2860272" cy="248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8" y="4046881"/>
            <a:ext cx="2860272" cy="248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33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38312" y="43603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ar-AE" sz="7200" dirty="0"/>
              <a:t>المفردات </a:t>
            </a:r>
            <a:endParaRPr lang="en-US" sz="72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3233C8A-3556-41BC-80D3-38AC2A406424}"/>
              </a:ext>
            </a:extLst>
          </p:cNvPr>
          <p:cNvSpPr txBox="1"/>
          <p:nvPr/>
        </p:nvSpPr>
        <p:spPr>
          <a:xfrm>
            <a:off x="7782042" y="2248890"/>
            <a:ext cx="346519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احترام الذات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72EE7-CE8B-4BC7-B0CE-B499911068FB}"/>
              </a:ext>
            </a:extLst>
          </p:cNvPr>
          <p:cNvSpPr txBox="1"/>
          <p:nvPr/>
        </p:nvSpPr>
        <p:spPr>
          <a:xfrm>
            <a:off x="627263" y="2227757"/>
            <a:ext cx="346519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احترام الآخرين</a:t>
            </a:r>
            <a:endParaRPr lang="en-US" sz="4400" dirty="0"/>
          </a:p>
        </p:txBody>
      </p:sp>
      <p:pic>
        <p:nvPicPr>
          <p:cNvPr id="8" name="Picture 2" descr="1000 Images About Phillip Martin On Pinterest - Respect Clipart - Free  Transparent PNG Clipart Images Download">
            <a:extLst>
              <a:ext uri="{FF2B5EF4-FFF2-40B4-BE49-F238E27FC236}">
                <a16:creationId xmlns:a16="http://schemas.microsoft.com/office/drawing/2014/main" id="{82DC46E2-4AEB-4F39-9BB9-2472A9418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3" b="90097" l="10000" r="90000">
                        <a14:foregroundMark x1="17976" y1="61942" x2="24405" y2="60194"/>
                        <a14:foregroundMark x1="24405" y1="60194" x2="24048" y2="48932"/>
                        <a14:foregroundMark x1="24048" y1="48932" x2="23690" y2="47184"/>
                        <a14:foregroundMark x1="20714" y1="70097" x2="17262" y2="78252"/>
                        <a14:foregroundMark x1="17262" y1="78252" x2="16786" y2="88738"/>
                        <a14:foregroundMark x1="16786" y1="88738" x2="18452" y2="79223"/>
                        <a14:foregroundMark x1="18452" y1="79223" x2="24524" y2="82136"/>
                        <a14:foregroundMark x1="24524" y1="82136" x2="28095" y2="90097"/>
                        <a14:foregroundMark x1="28095" y1="90097" x2="31310" y2="79612"/>
                        <a14:foregroundMark x1="31310" y1="79612" x2="34405" y2="87379"/>
                        <a14:foregroundMark x1="37143" y1="59223" x2="42857" y2="62136"/>
                        <a14:foregroundMark x1="42857" y1="62136" x2="42619" y2="49903"/>
                        <a14:foregroundMark x1="42619" y1="49903" x2="43214" y2="47573"/>
                        <a14:foregroundMark x1="42024" y1="41359" x2="43571" y2="52816"/>
                        <a14:foregroundMark x1="42619" y1="44660" x2="39167" y2="44854"/>
                        <a14:foregroundMark x1="59048" y1="28544" x2="61071" y2="38058"/>
                        <a14:foregroundMark x1="61071" y1="38058" x2="67262" y2="45049"/>
                        <a14:foregroundMark x1="67262" y1="45049" x2="76310" y2="62330"/>
                        <a14:foregroundMark x1="76310" y1="62330" x2="77857" y2="72039"/>
                        <a14:foregroundMark x1="77857" y1="72039" x2="76310" y2="82330"/>
                        <a14:foregroundMark x1="76310" y1="82330" x2="72500" y2="85049"/>
                        <a14:foregroundMark x1="87143" y1="53981" x2="80952" y2="55340"/>
                        <a14:foregroundMark x1="80952" y1="55340" x2="80833" y2="66990"/>
                        <a14:foregroundMark x1="80833" y1="66990" x2="76548" y2="74175"/>
                        <a14:foregroundMark x1="76548" y1="74175" x2="70595" y2="76311"/>
                        <a14:foregroundMark x1="70595" y1="76311" x2="63452" y2="73981"/>
                        <a14:foregroundMark x1="63452" y1="73981" x2="66071" y2="70097"/>
                        <a14:foregroundMark x1="26548" y1="86990" x2="23690" y2="86796"/>
                        <a14:foregroundMark x1="38810" y1="72427" x2="37143" y2="81165"/>
                        <a14:foregroundMark x1="41786" y1="73398" x2="42738" y2="78641"/>
                        <a14:foregroundMark x1="45952" y1="15534" x2="52024" y2="10485"/>
                        <a14:foregroundMark x1="52024" y1="10485" x2="53571" y2="11262"/>
                        <a14:foregroundMark x1="61667" y1="9903" x2="64286" y2="9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661" y="3281856"/>
            <a:ext cx="5973679" cy="36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3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B1BACC7E-4A37-4B70-9903-A3BC38756DF4}"/>
              </a:ext>
            </a:extLst>
          </p:cNvPr>
          <p:cNvSpPr txBox="1"/>
          <p:nvPr/>
        </p:nvSpPr>
        <p:spPr>
          <a:xfrm>
            <a:off x="1734167" y="616869"/>
            <a:ext cx="923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AE" sz="3600" b="1" dirty="0">
                <a:solidFill>
                  <a:schemeClr val="bg1"/>
                </a:solidFill>
              </a:rPr>
              <a:t>صنف الصور إلى تصرف لائق و غير لائق :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28">
            <a:extLst>
              <a:ext uri="{FF2B5EF4-FFF2-40B4-BE49-F238E27FC236}">
                <a16:creationId xmlns:a16="http://schemas.microsoft.com/office/drawing/2014/main" id="{287C94CA-BEA2-44E7-B844-D11F703EC764}"/>
              </a:ext>
            </a:extLst>
          </p:cNvPr>
          <p:cNvSpPr/>
          <p:nvPr/>
        </p:nvSpPr>
        <p:spPr>
          <a:xfrm>
            <a:off x="6536030" y="1694110"/>
            <a:ext cx="5541670" cy="47227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28">
            <a:extLst>
              <a:ext uri="{FF2B5EF4-FFF2-40B4-BE49-F238E27FC236}">
                <a16:creationId xmlns:a16="http://schemas.microsoft.com/office/drawing/2014/main" id="{287C94CA-BEA2-44E7-B844-D11F703EC764}"/>
              </a:ext>
            </a:extLst>
          </p:cNvPr>
          <p:cNvSpPr/>
          <p:nvPr/>
        </p:nvSpPr>
        <p:spPr>
          <a:xfrm>
            <a:off x="177800" y="1694110"/>
            <a:ext cx="5640892" cy="47227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75B8EF43-1AE3-447D-B29F-FA6FD69E5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t="3602" r="1402" b="2765"/>
          <a:stretch/>
        </p:blipFill>
        <p:spPr>
          <a:xfrm>
            <a:off x="6705600" y="2138878"/>
            <a:ext cx="4737100" cy="2458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3A914F4B-09AA-48E2-99DA-64BD54D4D40D}"/>
              </a:ext>
            </a:extLst>
          </p:cNvPr>
          <p:cNvSpPr txBox="1"/>
          <p:nvPr/>
        </p:nvSpPr>
        <p:spPr>
          <a:xfrm>
            <a:off x="6705600" y="4761191"/>
            <a:ext cx="5222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+mj-lt"/>
              <a:buAutoNum type="arabicPeriod"/>
            </a:pPr>
            <a:r>
              <a:rPr lang="ar-AE" sz="2400" dirty="0">
                <a:solidFill>
                  <a:schemeClr val="bg1"/>
                </a:solidFill>
              </a:rPr>
              <a:t>أفتح الباب وأنتظر جانبا لتمر جدتي أولا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1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7BA4D93E-6A0E-471E-BA2C-9F9AB12D3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1028" r="2608" b="3428"/>
          <a:stretch/>
        </p:blipFill>
        <p:spPr>
          <a:xfrm>
            <a:off x="406401" y="2275798"/>
            <a:ext cx="5130800" cy="2351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4C154BE3-B166-4313-A135-DF120E9F1C39}"/>
              </a:ext>
            </a:extLst>
          </p:cNvPr>
          <p:cNvSpPr txBox="1"/>
          <p:nvPr/>
        </p:nvSpPr>
        <p:spPr>
          <a:xfrm>
            <a:off x="488633" y="4761191"/>
            <a:ext cx="504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r" rtl="1">
              <a:buFont typeface="+mj-lt"/>
              <a:buAutoNum type="arabicPeriod" startAt="2"/>
            </a:pPr>
            <a:r>
              <a:rPr lang="ar-AE" sz="2800" dirty="0">
                <a:solidFill>
                  <a:schemeClr val="bg1"/>
                </a:solidFill>
              </a:rPr>
              <a:t>أدخل غرف المنزل المغلقة من دون قرع الباب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D8D42FE4-FF53-4431-A164-6DBF7D5E7613}"/>
              </a:ext>
            </a:extLst>
          </p:cNvPr>
          <p:cNvSpPr txBox="1"/>
          <p:nvPr/>
        </p:nvSpPr>
        <p:spPr>
          <a:xfrm>
            <a:off x="7662593" y="553295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sz="3600" b="1" dirty="0">
                <a:solidFill>
                  <a:srgbClr val="FF0000"/>
                </a:solidFill>
              </a:rPr>
              <a:t>………………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D8D3FBEE-737F-4DAE-9708-895BCD35EACB}"/>
              </a:ext>
            </a:extLst>
          </p:cNvPr>
          <p:cNvSpPr txBox="1"/>
          <p:nvPr/>
        </p:nvSpPr>
        <p:spPr>
          <a:xfrm>
            <a:off x="1790271" y="5646326"/>
            <a:ext cx="2622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sz="3600" b="1" dirty="0">
                <a:solidFill>
                  <a:srgbClr val="FF0000"/>
                </a:solidFill>
              </a:rPr>
              <a:t>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33585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B1BACC7E-4A37-4B70-9903-A3BC38756DF4}"/>
              </a:ext>
            </a:extLst>
          </p:cNvPr>
          <p:cNvSpPr txBox="1"/>
          <p:nvPr/>
        </p:nvSpPr>
        <p:spPr>
          <a:xfrm>
            <a:off x="1734167" y="616869"/>
            <a:ext cx="923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AE" sz="3600" b="1" dirty="0">
                <a:solidFill>
                  <a:schemeClr val="bg1"/>
                </a:solidFill>
              </a:rPr>
              <a:t>صنف الصور إلى تصرف لائق و غير لائق :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28">
            <a:extLst>
              <a:ext uri="{FF2B5EF4-FFF2-40B4-BE49-F238E27FC236}">
                <a16:creationId xmlns:a16="http://schemas.microsoft.com/office/drawing/2014/main" id="{287C94CA-BEA2-44E7-B844-D11F703EC764}"/>
              </a:ext>
            </a:extLst>
          </p:cNvPr>
          <p:cNvSpPr/>
          <p:nvPr/>
        </p:nvSpPr>
        <p:spPr>
          <a:xfrm>
            <a:off x="6536030" y="1694110"/>
            <a:ext cx="5541670" cy="47227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28">
            <a:extLst>
              <a:ext uri="{FF2B5EF4-FFF2-40B4-BE49-F238E27FC236}">
                <a16:creationId xmlns:a16="http://schemas.microsoft.com/office/drawing/2014/main" id="{287C94CA-BEA2-44E7-B844-D11F703EC764}"/>
              </a:ext>
            </a:extLst>
          </p:cNvPr>
          <p:cNvSpPr/>
          <p:nvPr/>
        </p:nvSpPr>
        <p:spPr>
          <a:xfrm>
            <a:off x="177800" y="1694110"/>
            <a:ext cx="5640892" cy="47227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75B8EF43-1AE3-447D-B29F-FA6FD69E5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t="3602" r="1402" b="2765"/>
          <a:stretch/>
        </p:blipFill>
        <p:spPr>
          <a:xfrm>
            <a:off x="6705600" y="2138878"/>
            <a:ext cx="4737100" cy="2458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3A914F4B-09AA-48E2-99DA-64BD54D4D40D}"/>
              </a:ext>
            </a:extLst>
          </p:cNvPr>
          <p:cNvSpPr txBox="1"/>
          <p:nvPr/>
        </p:nvSpPr>
        <p:spPr>
          <a:xfrm>
            <a:off x="6705600" y="4761191"/>
            <a:ext cx="5222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+mj-lt"/>
              <a:buAutoNum type="arabicPeriod"/>
            </a:pPr>
            <a:r>
              <a:rPr lang="ar-AE" sz="2400" dirty="0">
                <a:solidFill>
                  <a:schemeClr val="bg1"/>
                </a:solidFill>
              </a:rPr>
              <a:t>أفتح الباب وأنتظر جانبا لتمر جدتي أولا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1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7BA4D93E-6A0E-471E-BA2C-9F9AB12D3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1028" r="2608" b="3428"/>
          <a:stretch/>
        </p:blipFill>
        <p:spPr>
          <a:xfrm>
            <a:off x="406401" y="2275798"/>
            <a:ext cx="5130800" cy="2351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4C154BE3-B166-4313-A135-DF120E9F1C39}"/>
              </a:ext>
            </a:extLst>
          </p:cNvPr>
          <p:cNvSpPr txBox="1"/>
          <p:nvPr/>
        </p:nvSpPr>
        <p:spPr>
          <a:xfrm>
            <a:off x="488633" y="4761191"/>
            <a:ext cx="504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r" rtl="1">
              <a:buFont typeface="+mj-lt"/>
              <a:buAutoNum type="arabicPeriod" startAt="2"/>
            </a:pPr>
            <a:r>
              <a:rPr lang="ar-AE" sz="2800" dirty="0">
                <a:solidFill>
                  <a:schemeClr val="bg1"/>
                </a:solidFill>
              </a:rPr>
              <a:t>أدخل غرف المنزل المغلقة من دون قرع الباب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D8D42FE4-FF53-4431-A164-6DBF7D5E7613}"/>
              </a:ext>
            </a:extLst>
          </p:cNvPr>
          <p:cNvSpPr txBox="1"/>
          <p:nvPr/>
        </p:nvSpPr>
        <p:spPr>
          <a:xfrm>
            <a:off x="8016856" y="5468228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تصرف لائق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D8D3FBEE-737F-4DAE-9708-895BCD35EACB}"/>
              </a:ext>
            </a:extLst>
          </p:cNvPr>
          <p:cNvSpPr txBox="1"/>
          <p:nvPr/>
        </p:nvSpPr>
        <p:spPr>
          <a:xfrm>
            <a:off x="1734167" y="5646326"/>
            <a:ext cx="2678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تصرف غير لائق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id="{287C94CA-BEA2-44E7-B844-D11F703EC764}"/>
              </a:ext>
            </a:extLst>
          </p:cNvPr>
          <p:cNvSpPr/>
          <p:nvPr/>
        </p:nvSpPr>
        <p:spPr>
          <a:xfrm>
            <a:off x="6301975" y="1452809"/>
            <a:ext cx="5213562" cy="47227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8">
            <a:extLst>
              <a:ext uri="{FF2B5EF4-FFF2-40B4-BE49-F238E27FC236}">
                <a16:creationId xmlns:a16="http://schemas.microsoft.com/office/drawing/2014/main" id="{287C94CA-BEA2-44E7-B844-D11F703EC764}"/>
              </a:ext>
            </a:extLst>
          </p:cNvPr>
          <p:cNvSpPr/>
          <p:nvPr/>
        </p:nvSpPr>
        <p:spPr>
          <a:xfrm>
            <a:off x="447275" y="1452808"/>
            <a:ext cx="5213562" cy="47227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4594A26-1C27-46DE-A6FD-CCE0117D3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84" y="1694379"/>
            <a:ext cx="4718344" cy="2351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AD5A9F1D-E97E-4E3F-84DB-4DF093D1C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4100" r="2261" b="2963"/>
          <a:stretch/>
        </p:blipFill>
        <p:spPr>
          <a:xfrm>
            <a:off x="779976" y="1697546"/>
            <a:ext cx="4356965" cy="2348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3A914F4B-09AA-48E2-99DA-64BD54D4D40D}"/>
              </a:ext>
            </a:extLst>
          </p:cNvPr>
          <p:cNvSpPr txBox="1"/>
          <p:nvPr/>
        </p:nvSpPr>
        <p:spPr>
          <a:xfrm>
            <a:off x="6453790" y="4497928"/>
            <a:ext cx="4814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algn="r" rtl="1">
              <a:buFont typeface="+mj-lt"/>
              <a:buAutoNum type="arabicPeriod" startAt="3"/>
            </a:pPr>
            <a:r>
              <a:rPr lang="ar-AE" sz="2800" dirty="0">
                <a:solidFill>
                  <a:schemeClr val="bg1"/>
                </a:solidFill>
              </a:rPr>
              <a:t>أنتقل في الصف من دون إذن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4C154BE3-B166-4313-A135-DF120E9F1C39}"/>
              </a:ext>
            </a:extLst>
          </p:cNvPr>
          <p:cNvSpPr txBox="1"/>
          <p:nvPr/>
        </p:nvSpPr>
        <p:spPr>
          <a:xfrm>
            <a:off x="742575" y="4406805"/>
            <a:ext cx="4657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algn="r" rtl="1">
              <a:buFont typeface="+mj-lt"/>
              <a:buAutoNum type="arabicPeriod" startAt="4"/>
            </a:pPr>
            <a:r>
              <a:rPr lang="ar-AE" sz="2800" dirty="0">
                <a:solidFill>
                  <a:schemeClr val="bg1"/>
                </a:solidFill>
              </a:rPr>
              <a:t>أصدر صوتا عند تناول الطعام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D8D42FE4-FF53-4431-A164-6DBF7D5E7613}"/>
              </a:ext>
            </a:extLst>
          </p:cNvPr>
          <p:cNvSpPr txBox="1"/>
          <p:nvPr/>
        </p:nvSpPr>
        <p:spPr>
          <a:xfrm>
            <a:off x="7949999" y="5149890"/>
            <a:ext cx="249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sz="3600" b="1" dirty="0">
                <a:solidFill>
                  <a:srgbClr val="FF0000"/>
                </a:solidFill>
              </a:rPr>
              <a:t>……………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D8D3FBEE-737F-4DAE-9708-895BCD35EACB}"/>
              </a:ext>
            </a:extLst>
          </p:cNvPr>
          <p:cNvSpPr txBox="1"/>
          <p:nvPr/>
        </p:nvSpPr>
        <p:spPr>
          <a:xfrm>
            <a:off x="1657889" y="5218411"/>
            <a:ext cx="2752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sz="3600" b="1" dirty="0">
                <a:solidFill>
                  <a:srgbClr val="FF0000"/>
                </a:solidFill>
              </a:rPr>
              <a:t>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0778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id="{287C94CA-BEA2-44E7-B844-D11F703EC764}"/>
              </a:ext>
            </a:extLst>
          </p:cNvPr>
          <p:cNvSpPr/>
          <p:nvPr/>
        </p:nvSpPr>
        <p:spPr>
          <a:xfrm>
            <a:off x="6301975" y="1452809"/>
            <a:ext cx="5213562" cy="47227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8">
            <a:extLst>
              <a:ext uri="{FF2B5EF4-FFF2-40B4-BE49-F238E27FC236}">
                <a16:creationId xmlns:a16="http://schemas.microsoft.com/office/drawing/2014/main" id="{287C94CA-BEA2-44E7-B844-D11F703EC764}"/>
              </a:ext>
            </a:extLst>
          </p:cNvPr>
          <p:cNvSpPr/>
          <p:nvPr/>
        </p:nvSpPr>
        <p:spPr>
          <a:xfrm>
            <a:off x="447275" y="1452808"/>
            <a:ext cx="5213562" cy="47227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4594A26-1C27-46DE-A6FD-CCE0117D3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84" y="1694379"/>
            <a:ext cx="4718344" cy="2351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AD5A9F1D-E97E-4E3F-84DB-4DF093D1C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4100" r="2261" b="2963"/>
          <a:stretch/>
        </p:blipFill>
        <p:spPr>
          <a:xfrm>
            <a:off x="779976" y="1697546"/>
            <a:ext cx="4356965" cy="2348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3A914F4B-09AA-48E2-99DA-64BD54D4D40D}"/>
              </a:ext>
            </a:extLst>
          </p:cNvPr>
          <p:cNvSpPr txBox="1"/>
          <p:nvPr/>
        </p:nvSpPr>
        <p:spPr>
          <a:xfrm>
            <a:off x="6453790" y="4497928"/>
            <a:ext cx="4814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algn="r" rtl="1">
              <a:buFont typeface="+mj-lt"/>
              <a:buAutoNum type="arabicPeriod" startAt="3"/>
            </a:pPr>
            <a:r>
              <a:rPr lang="ar-AE" sz="2800" dirty="0">
                <a:solidFill>
                  <a:schemeClr val="bg1"/>
                </a:solidFill>
              </a:rPr>
              <a:t>أنتقل في الصف من دون إذن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4C154BE3-B166-4313-A135-DF120E9F1C39}"/>
              </a:ext>
            </a:extLst>
          </p:cNvPr>
          <p:cNvSpPr txBox="1"/>
          <p:nvPr/>
        </p:nvSpPr>
        <p:spPr>
          <a:xfrm>
            <a:off x="742575" y="4406805"/>
            <a:ext cx="4657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algn="r" rtl="1">
              <a:buFont typeface="+mj-lt"/>
              <a:buAutoNum type="arabicPeriod" startAt="4"/>
            </a:pPr>
            <a:r>
              <a:rPr lang="ar-AE" sz="2800" dirty="0">
                <a:solidFill>
                  <a:schemeClr val="bg1"/>
                </a:solidFill>
              </a:rPr>
              <a:t>أصدر صوتا عند تناول الطعام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D8D42FE4-FF53-4431-A164-6DBF7D5E7613}"/>
              </a:ext>
            </a:extLst>
          </p:cNvPr>
          <p:cNvSpPr txBox="1"/>
          <p:nvPr/>
        </p:nvSpPr>
        <p:spPr>
          <a:xfrm>
            <a:off x="7764050" y="5149890"/>
            <a:ext cx="267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تصرف غير لائق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D8D3FBEE-737F-4DAE-9708-895BCD35EACB}"/>
              </a:ext>
            </a:extLst>
          </p:cNvPr>
          <p:cNvSpPr txBox="1"/>
          <p:nvPr/>
        </p:nvSpPr>
        <p:spPr>
          <a:xfrm>
            <a:off x="1731628" y="5218411"/>
            <a:ext cx="2678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تصرف غير لائق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0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شريحة">
  <a:themeElements>
    <a:clrScheme name="شريحة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429</TotalTime>
  <Words>397</Words>
  <Application>Microsoft Office PowerPoint</Application>
  <PresentationFormat>Widescreen</PresentationFormat>
  <Paragraphs>67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Courier New</vt:lpstr>
      <vt:lpstr>Times New Roman</vt:lpstr>
      <vt:lpstr>Wingdings 3</vt:lpstr>
      <vt:lpstr>شريحة</vt:lpstr>
      <vt:lpstr>اليوم  :الاثنين التاريخ :30.8.2021 الحصة :الاولى المادة : التربية الأخلاقية عنوان الدرس:كيف احترم الاخرين  الصف :الرابع  </vt:lpstr>
      <vt:lpstr>PowerPoint Presentation</vt:lpstr>
      <vt:lpstr>PowerPoint Presentation</vt:lpstr>
      <vt:lpstr>PowerPoint Presentation</vt:lpstr>
      <vt:lpstr>المفردات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Noraan Osama Ahmed Ibrahim    Ewieda</cp:lastModifiedBy>
  <cp:revision>22</cp:revision>
  <dcterms:created xsi:type="dcterms:W3CDTF">2020-09-11T15:51:06Z</dcterms:created>
  <dcterms:modified xsi:type="dcterms:W3CDTF">2021-08-29T21:56:36Z</dcterms:modified>
</cp:coreProperties>
</file>