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4" r:id="rId1"/>
  </p:sldMasterIdLst>
  <p:notesMasterIdLst>
    <p:notesMasterId r:id="rId19"/>
  </p:notesMasterIdLst>
  <p:sldIdLst>
    <p:sldId id="256" r:id="rId2"/>
    <p:sldId id="270" r:id="rId3"/>
    <p:sldId id="257" r:id="rId4"/>
    <p:sldId id="258" r:id="rId5"/>
    <p:sldId id="260" r:id="rId6"/>
    <p:sldId id="269" r:id="rId7"/>
    <p:sldId id="262" r:id="rId8"/>
    <p:sldId id="263" r:id="rId9"/>
    <p:sldId id="264" r:id="rId10"/>
    <p:sldId id="265" r:id="rId11"/>
    <p:sldId id="272" r:id="rId12"/>
    <p:sldId id="266" r:id="rId13"/>
    <p:sldId id="267" r:id="rId14"/>
    <p:sldId id="273" r:id="rId15"/>
    <p:sldId id="268" r:id="rId16"/>
    <p:sldId id="275" r:id="rId17"/>
    <p:sldId id="274" r:id="rId18"/>
  </p:sldIdLst>
  <p:sldSz cx="12192000" cy="6858000"/>
  <p:notesSz cx="6858000" cy="9144000"/>
  <p:defaultTextStyle>
    <a:defPPr>
      <a:defRPr lang="ar-A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63" d="100"/>
          <a:sy n="63" d="100"/>
        </p:scale>
        <p:origin x="60" y="1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AE"/>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F7DCAC66-AD96-44E0-86CE-C5F05E349D85}" type="datetimeFigureOut">
              <a:rPr lang="ar-AE" smtClean="0"/>
              <a:t>25/12/1437</a:t>
            </a:fld>
            <a:endParaRPr lang="ar-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AE"/>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426DB7D-0974-4C17-AC19-296EC10CCA91}" type="slidenum">
              <a:rPr lang="ar-AE" smtClean="0"/>
              <a:t>‹#›</a:t>
            </a:fld>
            <a:endParaRPr lang="ar-AE"/>
          </a:p>
        </p:txBody>
      </p:sp>
    </p:spTree>
    <p:extLst>
      <p:ext uri="{BB962C8B-B14F-4D97-AF65-F5344CB8AC3E}">
        <p14:creationId xmlns:p14="http://schemas.microsoft.com/office/powerpoint/2010/main" val="356406131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AE" dirty="0"/>
          </a:p>
        </p:txBody>
      </p:sp>
      <p:sp>
        <p:nvSpPr>
          <p:cNvPr id="4" name="Slide Number Placeholder 3"/>
          <p:cNvSpPr>
            <a:spLocks noGrp="1"/>
          </p:cNvSpPr>
          <p:nvPr>
            <p:ph type="sldNum" sz="quarter" idx="10"/>
          </p:nvPr>
        </p:nvSpPr>
        <p:spPr/>
        <p:txBody>
          <a:bodyPr/>
          <a:lstStyle/>
          <a:p>
            <a:fld id="{F426DB7D-0974-4C17-AC19-296EC10CCA91}" type="slidenum">
              <a:rPr lang="ar-AE" smtClean="0"/>
              <a:t>3</a:t>
            </a:fld>
            <a:endParaRPr lang="ar-AE"/>
          </a:p>
        </p:txBody>
      </p:sp>
    </p:spTree>
    <p:extLst>
      <p:ext uri="{BB962C8B-B14F-4D97-AF65-F5344CB8AC3E}">
        <p14:creationId xmlns:p14="http://schemas.microsoft.com/office/powerpoint/2010/main" val="3423602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8A92E11-9B6D-40D9-AF68-F14B27A0D97F}" type="datetimeFigureOut">
              <a:rPr lang="ar-AE" smtClean="0"/>
              <a:t>25/12/1437</a:t>
            </a:fld>
            <a:endParaRPr lang="ar-AE"/>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ar-AE"/>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AFDDFC83-6E9E-4E13-BE23-EB992216796D}" type="slidenum">
              <a:rPr lang="ar-AE" smtClean="0"/>
              <a:t>‹#›</a:t>
            </a:fld>
            <a:endParaRPr lang="ar-AE"/>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7401294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A92E11-9B6D-40D9-AF68-F14B27A0D97F}" type="datetimeFigureOut">
              <a:rPr lang="ar-AE" smtClean="0"/>
              <a:t>25/12/1437</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AFDDFC83-6E9E-4E13-BE23-EB992216796D}" type="slidenum">
              <a:rPr lang="ar-AE" smtClean="0"/>
              <a:t>‹#›</a:t>
            </a:fld>
            <a:endParaRPr lang="ar-AE"/>
          </a:p>
        </p:txBody>
      </p:sp>
    </p:spTree>
    <p:extLst>
      <p:ext uri="{BB962C8B-B14F-4D97-AF65-F5344CB8AC3E}">
        <p14:creationId xmlns:p14="http://schemas.microsoft.com/office/powerpoint/2010/main" val="217253011"/>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A92E11-9B6D-40D9-AF68-F14B27A0D97F}" type="datetimeFigureOut">
              <a:rPr lang="ar-AE" smtClean="0"/>
              <a:t>25/12/1437</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AFDDFC83-6E9E-4E13-BE23-EB992216796D}" type="slidenum">
              <a:rPr lang="ar-AE" smtClean="0"/>
              <a:t>‹#›</a:t>
            </a:fld>
            <a:endParaRPr lang="ar-AE"/>
          </a:p>
        </p:txBody>
      </p:sp>
    </p:spTree>
    <p:extLst>
      <p:ext uri="{BB962C8B-B14F-4D97-AF65-F5344CB8AC3E}">
        <p14:creationId xmlns:p14="http://schemas.microsoft.com/office/powerpoint/2010/main" val="3543439840"/>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A92E11-9B6D-40D9-AF68-F14B27A0D97F}" type="datetimeFigureOut">
              <a:rPr lang="ar-AE" smtClean="0"/>
              <a:t>25/12/1437</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AFDDFC83-6E9E-4E13-BE23-EB992216796D}" type="slidenum">
              <a:rPr lang="ar-AE" smtClean="0"/>
              <a:t>‹#›</a:t>
            </a:fld>
            <a:endParaRPr lang="ar-AE"/>
          </a:p>
        </p:txBody>
      </p:sp>
    </p:spTree>
    <p:extLst>
      <p:ext uri="{BB962C8B-B14F-4D97-AF65-F5344CB8AC3E}">
        <p14:creationId xmlns:p14="http://schemas.microsoft.com/office/powerpoint/2010/main" val="83549455"/>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8A92E11-9B6D-40D9-AF68-F14B27A0D97F}" type="datetimeFigureOut">
              <a:rPr lang="ar-AE" smtClean="0"/>
              <a:t>25/12/1437</a:t>
            </a:fld>
            <a:endParaRPr lang="ar-AE"/>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ar-AE"/>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AFDDFC83-6E9E-4E13-BE23-EB992216796D}" type="slidenum">
              <a:rPr lang="ar-AE" smtClean="0"/>
              <a:t>‹#›</a:t>
            </a:fld>
            <a:endParaRPr lang="ar-AE"/>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4428761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A92E11-9B6D-40D9-AF68-F14B27A0D97F}" type="datetimeFigureOut">
              <a:rPr lang="ar-AE" smtClean="0"/>
              <a:t>25/12/1437</a:t>
            </a:fld>
            <a:endParaRPr lang="ar-AE"/>
          </a:p>
        </p:txBody>
      </p:sp>
      <p:sp>
        <p:nvSpPr>
          <p:cNvPr id="6" name="Footer Placeholder 5"/>
          <p:cNvSpPr>
            <a:spLocks noGrp="1"/>
          </p:cNvSpPr>
          <p:nvPr>
            <p:ph type="ftr" sz="quarter" idx="11"/>
          </p:nvPr>
        </p:nvSpPr>
        <p:spPr/>
        <p:txBody>
          <a:bodyPr/>
          <a:lstStyle/>
          <a:p>
            <a:endParaRPr lang="ar-AE"/>
          </a:p>
        </p:txBody>
      </p:sp>
      <p:sp>
        <p:nvSpPr>
          <p:cNvPr id="7" name="Slide Number Placeholder 6"/>
          <p:cNvSpPr>
            <a:spLocks noGrp="1"/>
          </p:cNvSpPr>
          <p:nvPr>
            <p:ph type="sldNum" sz="quarter" idx="12"/>
          </p:nvPr>
        </p:nvSpPr>
        <p:spPr/>
        <p:txBody>
          <a:bodyPr/>
          <a:lstStyle/>
          <a:p>
            <a:fld id="{AFDDFC83-6E9E-4E13-BE23-EB992216796D}" type="slidenum">
              <a:rPr lang="ar-AE" smtClean="0"/>
              <a:t>‹#›</a:t>
            </a:fld>
            <a:endParaRPr lang="ar-AE"/>
          </a:p>
        </p:txBody>
      </p:sp>
    </p:spTree>
    <p:extLst>
      <p:ext uri="{BB962C8B-B14F-4D97-AF65-F5344CB8AC3E}">
        <p14:creationId xmlns:p14="http://schemas.microsoft.com/office/powerpoint/2010/main" val="2067257559"/>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A92E11-9B6D-40D9-AF68-F14B27A0D97F}" type="datetimeFigureOut">
              <a:rPr lang="ar-AE" smtClean="0"/>
              <a:t>25/12/1437</a:t>
            </a:fld>
            <a:endParaRPr lang="ar-AE"/>
          </a:p>
        </p:txBody>
      </p:sp>
      <p:sp>
        <p:nvSpPr>
          <p:cNvPr id="8" name="Footer Placeholder 7"/>
          <p:cNvSpPr>
            <a:spLocks noGrp="1"/>
          </p:cNvSpPr>
          <p:nvPr>
            <p:ph type="ftr" sz="quarter" idx="11"/>
          </p:nvPr>
        </p:nvSpPr>
        <p:spPr/>
        <p:txBody>
          <a:bodyPr/>
          <a:lstStyle/>
          <a:p>
            <a:endParaRPr lang="ar-AE"/>
          </a:p>
        </p:txBody>
      </p:sp>
      <p:sp>
        <p:nvSpPr>
          <p:cNvPr id="9" name="Slide Number Placeholder 8"/>
          <p:cNvSpPr>
            <a:spLocks noGrp="1"/>
          </p:cNvSpPr>
          <p:nvPr>
            <p:ph type="sldNum" sz="quarter" idx="12"/>
          </p:nvPr>
        </p:nvSpPr>
        <p:spPr/>
        <p:txBody>
          <a:bodyPr/>
          <a:lstStyle/>
          <a:p>
            <a:fld id="{AFDDFC83-6E9E-4E13-BE23-EB992216796D}" type="slidenum">
              <a:rPr lang="ar-AE" smtClean="0"/>
              <a:t>‹#›</a:t>
            </a:fld>
            <a:endParaRPr lang="ar-AE"/>
          </a:p>
        </p:txBody>
      </p:sp>
    </p:spTree>
    <p:extLst>
      <p:ext uri="{BB962C8B-B14F-4D97-AF65-F5344CB8AC3E}">
        <p14:creationId xmlns:p14="http://schemas.microsoft.com/office/powerpoint/2010/main" val="2965660869"/>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A92E11-9B6D-40D9-AF68-F14B27A0D97F}" type="datetimeFigureOut">
              <a:rPr lang="ar-AE" smtClean="0"/>
              <a:t>25/12/1437</a:t>
            </a:fld>
            <a:endParaRPr lang="ar-AE"/>
          </a:p>
        </p:txBody>
      </p:sp>
      <p:sp>
        <p:nvSpPr>
          <p:cNvPr id="4" name="Footer Placeholder 3"/>
          <p:cNvSpPr>
            <a:spLocks noGrp="1"/>
          </p:cNvSpPr>
          <p:nvPr>
            <p:ph type="ftr" sz="quarter" idx="11"/>
          </p:nvPr>
        </p:nvSpPr>
        <p:spPr/>
        <p:txBody>
          <a:bodyPr/>
          <a:lstStyle/>
          <a:p>
            <a:endParaRPr lang="ar-AE"/>
          </a:p>
        </p:txBody>
      </p:sp>
      <p:sp>
        <p:nvSpPr>
          <p:cNvPr id="5" name="Slide Number Placeholder 4"/>
          <p:cNvSpPr>
            <a:spLocks noGrp="1"/>
          </p:cNvSpPr>
          <p:nvPr>
            <p:ph type="sldNum" sz="quarter" idx="12"/>
          </p:nvPr>
        </p:nvSpPr>
        <p:spPr/>
        <p:txBody>
          <a:bodyPr/>
          <a:lstStyle/>
          <a:p>
            <a:fld id="{AFDDFC83-6E9E-4E13-BE23-EB992216796D}" type="slidenum">
              <a:rPr lang="ar-AE" smtClean="0"/>
              <a:t>‹#›</a:t>
            </a:fld>
            <a:endParaRPr lang="ar-AE"/>
          </a:p>
        </p:txBody>
      </p:sp>
    </p:spTree>
    <p:extLst>
      <p:ext uri="{BB962C8B-B14F-4D97-AF65-F5344CB8AC3E}">
        <p14:creationId xmlns:p14="http://schemas.microsoft.com/office/powerpoint/2010/main" val="3297951425"/>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2E11-9B6D-40D9-AF68-F14B27A0D97F}" type="datetimeFigureOut">
              <a:rPr lang="ar-AE" smtClean="0"/>
              <a:t>25/12/1437</a:t>
            </a:fld>
            <a:endParaRPr lang="ar-AE"/>
          </a:p>
        </p:txBody>
      </p:sp>
      <p:sp>
        <p:nvSpPr>
          <p:cNvPr id="3" name="Footer Placeholder 2"/>
          <p:cNvSpPr>
            <a:spLocks noGrp="1"/>
          </p:cNvSpPr>
          <p:nvPr>
            <p:ph type="ftr" sz="quarter" idx="11"/>
          </p:nvPr>
        </p:nvSpPr>
        <p:spPr/>
        <p:txBody>
          <a:bodyPr/>
          <a:lstStyle/>
          <a:p>
            <a:endParaRPr lang="ar-AE"/>
          </a:p>
        </p:txBody>
      </p:sp>
      <p:sp>
        <p:nvSpPr>
          <p:cNvPr id="4" name="Slide Number Placeholder 3"/>
          <p:cNvSpPr>
            <a:spLocks noGrp="1"/>
          </p:cNvSpPr>
          <p:nvPr>
            <p:ph type="sldNum" sz="quarter" idx="12"/>
          </p:nvPr>
        </p:nvSpPr>
        <p:spPr/>
        <p:txBody>
          <a:bodyPr/>
          <a:lstStyle/>
          <a:p>
            <a:fld id="{AFDDFC83-6E9E-4E13-BE23-EB992216796D}" type="slidenum">
              <a:rPr lang="ar-AE" smtClean="0"/>
              <a:t>‹#›</a:t>
            </a:fld>
            <a:endParaRPr lang="ar-AE"/>
          </a:p>
        </p:txBody>
      </p:sp>
    </p:spTree>
    <p:extLst>
      <p:ext uri="{BB962C8B-B14F-4D97-AF65-F5344CB8AC3E}">
        <p14:creationId xmlns:p14="http://schemas.microsoft.com/office/powerpoint/2010/main" val="2431004281"/>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8A92E11-9B6D-40D9-AF68-F14B27A0D97F}" type="datetimeFigureOut">
              <a:rPr lang="ar-AE" smtClean="0"/>
              <a:t>25/12/1437</a:t>
            </a:fld>
            <a:endParaRPr lang="ar-AE"/>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ar-AE"/>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FDDFC83-6E9E-4E13-BE23-EB992216796D}" type="slidenum">
              <a:rPr lang="ar-AE" smtClean="0"/>
              <a:t>‹#›</a:t>
            </a:fld>
            <a:endParaRPr lang="ar-AE"/>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97167076"/>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8A92E11-9B6D-40D9-AF68-F14B27A0D97F}" type="datetimeFigureOut">
              <a:rPr lang="ar-AE" smtClean="0"/>
              <a:t>25/12/1437</a:t>
            </a:fld>
            <a:endParaRPr lang="ar-AE"/>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ar-AE"/>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FDDFC83-6E9E-4E13-BE23-EB992216796D}" type="slidenum">
              <a:rPr lang="ar-AE" smtClean="0"/>
              <a:t>‹#›</a:t>
            </a:fld>
            <a:endParaRPr lang="ar-AE"/>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28661677"/>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8A92E11-9B6D-40D9-AF68-F14B27A0D97F}" type="datetimeFigureOut">
              <a:rPr lang="ar-AE" smtClean="0"/>
              <a:t>25/12/1437</a:t>
            </a:fld>
            <a:endParaRPr lang="ar-AE"/>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ar-AE"/>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AFDDFC83-6E9E-4E13-BE23-EB992216796D}" type="slidenum">
              <a:rPr lang="ar-AE" smtClean="0"/>
              <a:t>‹#›</a:t>
            </a:fld>
            <a:endParaRPr lang="ar-AE"/>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0038993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xStyles>
    <p:titleStyle>
      <a:lvl1pPr algn="l" defTabSz="914400" rtl="1"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r" defTabSz="914400" rtl="1"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0634" y="1848833"/>
            <a:ext cx="9799083" cy="2215991"/>
          </a:xfrm>
          <a:prstGeom prst="rect">
            <a:avLst/>
          </a:prstGeom>
          <a:noFill/>
        </p:spPr>
        <p:txBody>
          <a:bodyPr wrap="square" rtlCol="1">
            <a:spAutoFit/>
          </a:bodyPr>
          <a:lstStyle/>
          <a:p>
            <a:r>
              <a:rPr lang="ar-AE" sz="13800" b="1" dirty="0" smtClean="0">
                <a:solidFill>
                  <a:schemeClr val="tx1">
                    <a:lumMod val="95000"/>
                    <a:lumOff val="5000"/>
                  </a:schemeClr>
                </a:solidFill>
                <a:cs typeface="Akhbar MT" pitchFamily="2" charset="-78"/>
              </a:rPr>
              <a:t>الاستعــفاف</a:t>
            </a:r>
            <a:endParaRPr lang="ar-AE" sz="11500" dirty="0">
              <a:solidFill>
                <a:schemeClr val="tx1">
                  <a:lumMod val="95000"/>
                  <a:lumOff val="5000"/>
                </a:schemeClr>
              </a:solidFill>
              <a:cs typeface="Akhbar MT" pitchFamily="2" charset="-78"/>
            </a:endParaRPr>
          </a:p>
        </p:txBody>
      </p:sp>
      <p:sp>
        <p:nvSpPr>
          <p:cNvPr id="3" name="TextBox 2"/>
          <p:cNvSpPr txBox="1"/>
          <p:nvPr/>
        </p:nvSpPr>
        <p:spPr>
          <a:xfrm>
            <a:off x="2511883" y="4064824"/>
            <a:ext cx="9009321" cy="954107"/>
          </a:xfrm>
          <a:prstGeom prst="rect">
            <a:avLst/>
          </a:prstGeom>
          <a:noFill/>
        </p:spPr>
        <p:txBody>
          <a:bodyPr wrap="square" rtlCol="1">
            <a:spAutoFit/>
          </a:bodyPr>
          <a:lstStyle/>
          <a:p>
            <a:pPr algn="ctr"/>
            <a:r>
              <a:rPr lang="ar-AE" sz="2800" dirty="0" smtClean="0">
                <a:solidFill>
                  <a:schemeClr val="accent2">
                    <a:lumMod val="50000"/>
                  </a:schemeClr>
                </a:solidFill>
                <a:cs typeface="Akhbar MT" pitchFamily="2" charset="-78"/>
              </a:rPr>
              <a:t>عمل الطالبة :شيخه عبدالله</a:t>
            </a:r>
          </a:p>
          <a:p>
            <a:pPr algn="ctr"/>
            <a:r>
              <a:rPr lang="ar-AE" sz="2800" dirty="0" smtClean="0">
                <a:solidFill>
                  <a:schemeClr val="accent2">
                    <a:lumMod val="50000"/>
                  </a:schemeClr>
                </a:solidFill>
                <a:cs typeface="Akhbar MT" pitchFamily="2" charset="-78"/>
              </a:rPr>
              <a:t>اشراف المعلمة :شيخه </a:t>
            </a:r>
            <a:r>
              <a:rPr lang="ar-AE" sz="2800" dirty="0" err="1" smtClean="0">
                <a:solidFill>
                  <a:schemeClr val="accent2">
                    <a:lumMod val="50000"/>
                  </a:schemeClr>
                </a:solidFill>
                <a:cs typeface="Akhbar MT" pitchFamily="2" charset="-78"/>
              </a:rPr>
              <a:t>السبوسي</a:t>
            </a:r>
            <a:endParaRPr lang="ar-AE" sz="2000" dirty="0">
              <a:solidFill>
                <a:schemeClr val="accent2">
                  <a:lumMod val="50000"/>
                </a:schemeClr>
              </a:solidFill>
              <a:cs typeface="Akhbar MT" pitchFamily="2" charset="-78"/>
            </a:endParaRPr>
          </a:p>
        </p:txBody>
      </p:sp>
      <p:pic>
        <p:nvPicPr>
          <p:cNvPr id="2" name="Picture 1"/>
          <p:cNvPicPr>
            <a:picLocks noChangeAspect="1"/>
          </p:cNvPicPr>
          <p:nvPr/>
        </p:nvPicPr>
        <p:blipFill rotWithShape="1">
          <a:blip r:embed="rId2"/>
          <a:srcRect b="17834"/>
          <a:stretch/>
        </p:blipFill>
        <p:spPr>
          <a:xfrm>
            <a:off x="1357634" y="4263812"/>
            <a:ext cx="3330603" cy="21912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4712555"/>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0771" y="-267456"/>
            <a:ext cx="11095779" cy="1508105"/>
          </a:xfrm>
          <a:prstGeom prst="rect">
            <a:avLst/>
          </a:prstGeom>
          <a:noFill/>
        </p:spPr>
        <p:txBody>
          <a:bodyPr wrap="square" rtlCol="1">
            <a:spAutoFit/>
          </a:bodyPr>
          <a:lstStyle/>
          <a:p>
            <a:r>
              <a:rPr lang="ar-AE" sz="2400" dirty="0" smtClean="0">
                <a:solidFill>
                  <a:schemeClr val="accent1">
                    <a:lumMod val="50000"/>
                  </a:schemeClr>
                </a:solidFill>
                <a:cs typeface="Akhbar MT" pitchFamily="2" charset="-78"/>
              </a:rPr>
              <a:t> </a:t>
            </a:r>
          </a:p>
          <a:p>
            <a:r>
              <a:rPr lang="ar-AE" sz="2800" b="1" dirty="0" smtClean="0">
                <a:solidFill>
                  <a:srgbClr val="0070C0"/>
                </a:solidFill>
                <a:cs typeface="Akhbar MT" pitchFamily="2" charset="-78"/>
              </a:rPr>
              <a:t>أقترح :</a:t>
            </a:r>
          </a:p>
          <a:p>
            <a:r>
              <a:rPr lang="ar-AE" sz="4000" dirty="0" smtClean="0">
                <a:cs typeface="Akhbar MT" pitchFamily="2" charset="-78"/>
              </a:rPr>
              <a:t>*وسائل مناسبة لتحقيق الاستعفاف في مواقع التواصل الاجتماعي والإنترنت </a:t>
            </a:r>
            <a:r>
              <a:rPr lang="ar-AE" sz="4000" dirty="0" smtClean="0">
                <a:cs typeface="Akhbar MT" pitchFamily="2" charset="-78"/>
              </a:rPr>
              <a:t>:</a:t>
            </a:r>
            <a:endParaRPr lang="ar-AE" sz="4000" dirty="0" smtClean="0">
              <a:cs typeface="Akhbar MT" pitchFamily="2" charset="-78"/>
            </a:endParaRPr>
          </a:p>
        </p:txBody>
      </p:sp>
      <p:sp>
        <p:nvSpPr>
          <p:cNvPr id="3" name="Cloud 2"/>
          <p:cNvSpPr/>
          <p:nvPr/>
        </p:nvSpPr>
        <p:spPr>
          <a:xfrm>
            <a:off x="8364354" y="1674795"/>
            <a:ext cx="3330340" cy="212718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AE" sz="3600" b="1" dirty="0" smtClean="0">
                <a:solidFill>
                  <a:srgbClr val="0000CC"/>
                </a:solidFill>
                <a:latin typeface="Arial" panose="020B0604020202020204" pitchFamily="34" charset="0"/>
                <a:cs typeface="Arial" panose="020B0604020202020204" pitchFamily="34" charset="0"/>
              </a:rPr>
              <a:t>غض البصر عن المحرمات</a:t>
            </a:r>
            <a:endParaRPr lang="ar-AE" sz="3600" b="1" dirty="0">
              <a:solidFill>
                <a:srgbClr val="0000CC"/>
              </a:solidFill>
              <a:latin typeface="Arial" panose="020B0604020202020204" pitchFamily="34" charset="0"/>
              <a:cs typeface="Arial" panose="020B0604020202020204" pitchFamily="34" charset="0"/>
            </a:endParaRPr>
          </a:p>
        </p:txBody>
      </p:sp>
      <p:sp>
        <p:nvSpPr>
          <p:cNvPr id="4" name="Cloud 3"/>
          <p:cNvSpPr/>
          <p:nvPr/>
        </p:nvSpPr>
        <p:spPr>
          <a:xfrm>
            <a:off x="874293" y="1674794"/>
            <a:ext cx="3160293" cy="212718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AE" sz="3600" b="1" dirty="0" smtClean="0">
                <a:solidFill>
                  <a:srgbClr val="0000CC"/>
                </a:solidFill>
                <a:latin typeface="Arial" panose="020B0604020202020204" pitchFamily="34" charset="0"/>
                <a:cs typeface="Arial" panose="020B0604020202020204" pitchFamily="34" charset="0"/>
              </a:rPr>
              <a:t>البعد عن المواقع المشبوهة</a:t>
            </a:r>
            <a:endParaRPr lang="ar-AE" sz="3600" b="1" dirty="0">
              <a:solidFill>
                <a:srgbClr val="0000CC"/>
              </a:solidFill>
              <a:latin typeface="Arial" panose="020B0604020202020204" pitchFamily="34" charset="0"/>
              <a:cs typeface="Arial" panose="020B0604020202020204" pitchFamily="34" charset="0"/>
            </a:endParaRPr>
          </a:p>
        </p:txBody>
      </p:sp>
      <p:sp>
        <p:nvSpPr>
          <p:cNvPr id="5" name="Cloud 4"/>
          <p:cNvSpPr/>
          <p:nvPr/>
        </p:nvSpPr>
        <p:spPr>
          <a:xfrm>
            <a:off x="4302492" y="2195659"/>
            <a:ext cx="3793957" cy="321263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AE" sz="3600" b="1" dirty="0" smtClean="0">
                <a:solidFill>
                  <a:srgbClr val="0000CC"/>
                </a:solidFill>
                <a:latin typeface="Arial" panose="020B0604020202020204" pitchFamily="34" charset="0"/>
                <a:cs typeface="Arial" panose="020B0604020202020204" pitchFamily="34" charset="0"/>
              </a:rPr>
              <a:t>نقل الأخبار الصادقة والبعد عن الاستهزاء والسخرية</a:t>
            </a:r>
            <a:endParaRPr lang="ar-AE" sz="3600" b="1" dirty="0">
              <a:solidFill>
                <a:srgbClr val="0000CC"/>
              </a:solidFill>
              <a:latin typeface="Arial" panose="020B0604020202020204" pitchFamily="34" charset="0"/>
              <a:cs typeface="Arial" panose="020B0604020202020204" pitchFamily="34" charset="0"/>
            </a:endParaRPr>
          </a:p>
        </p:txBody>
      </p:sp>
      <p:sp>
        <p:nvSpPr>
          <p:cNvPr id="6" name="Cloud 5"/>
          <p:cNvSpPr/>
          <p:nvPr/>
        </p:nvSpPr>
        <p:spPr>
          <a:xfrm>
            <a:off x="8017844" y="4236124"/>
            <a:ext cx="3492366" cy="212718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AE" sz="3600" b="1" dirty="0" smtClean="0">
                <a:solidFill>
                  <a:srgbClr val="0000CC"/>
                </a:solidFill>
                <a:latin typeface="Arial" panose="020B0604020202020204" pitchFamily="34" charset="0"/>
                <a:cs typeface="Arial" panose="020B0604020202020204" pitchFamily="34" charset="0"/>
              </a:rPr>
              <a:t>عدم تشويه سمعة الآخرين</a:t>
            </a:r>
            <a:endParaRPr lang="ar-AE" sz="3600" b="1" dirty="0">
              <a:solidFill>
                <a:srgbClr val="0000CC"/>
              </a:solidFill>
              <a:latin typeface="Arial" panose="020B0604020202020204" pitchFamily="34" charset="0"/>
              <a:cs typeface="Arial" panose="020B0604020202020204" pitchFamily="34" charset="0"/>
            </a:endParaRPr>
          </a:p>
        </p:txBody>
      </p:sp>
      <p:sp>
        <p:nvSpPr>
          <p:cNvPr id="7" name="Cloud 6"/>
          <p:cNvSpPr/>
          <p:nvPr/>
        </p:nvSpPr>
        <p:spPr>
          <a:xfrm>
            <a:off x="912793" y="4474143"/>
            <a:ext cx="3389699" cy="212718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AE" sz="3600" b="1" dirty="0" smtClean="0">
                <a:solidFill>
                  <a:srgbClr val="0000CC"/>
                </a:solidFill>
                <a:latin typeface="Arial" panose="020B0604020202020204" pitchFamily="34" charset="0"/>
                <a:cs typeface="Arial" panose="020B0604020202020204" pitchFamily="34" charset="0"/>
              </a:rPr>
              <a:t>استغلالها في نشر الأخلاق الفاضلة</a:t>
            </a:r>
            <a:endParaRPr lang="ar-AE" sz="36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382432"/>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1305" y="77744"/>
            <a:ext cx="9606013" cy="830997"/>
          </a:xfrm>
          <a:prstGeom prst="rect">
            <a:avLst/>
          </a:prstGeom>
        </p:spPr>
        <p:txBody>
          <a:bodyPr wrap="square">
            <a:spAutoFit/>
          </a:bodyPr>
          <a:lstStyle/>
          <a:p>
            <a:r>
              <a:rPr lang="ar-AE" sz="4800" b="1" dirty="0">
                <a:solidFill>
                  <a:srgbClr val="0070C0"/>
                </a:solidFill>
                <a:cs typeface="Akhbar MT" pitchFamily="2" charset="-78"/>
              </a:rPr>
              <a:t>أناقش وأحدد </a:t>
            </a:r>
            <a:r>
              <a:rPr lang="ar-AE" sz="4800" b="1" dirty="0" smtClean="0">
                <a:solidFill>
                  <a:srgbClr val="0070C0"/>
                </a:solidFill>
                <a:cs typeface="Akhbar MT" pitchFamily="2" charset="-78"/>
              </a:rPr>
              <a:t>:</a:t>
            </a:r>
            <a:r>
              <a:rPr lang="ar-AE" sz="4400" dirty="0" smtClean="0">
                <a:solidFill>
                  <a:schemeClr val="tx1">
                    <a:lumMod val="95000"/>
                    <a:lumOff val="5000"/>
                  </a:schemeClr>
                </a:solidFill>
                <a:cs typeface="Akhbar MT" pitchFamily="2" charset="-78"/>
              </a:rPr>
              <a:t>أربعة </a:t>
            </a:r>
            <a:r>
              <a:rPr lang="ar-AE" sz="4400" dirty="0">
                <a:solidFill>
                  <a:schemeClr val="tx1">
                    <a:lumMod val="95000"/>
                    <a:lumOff val="5000"/>
                  </a:schemeClr>
                </a:solidFill>
                <a:cs typeface="Akhbar MT" pitchFamily="2" charset="-78"/>
              </a:rPr>
              <a:t>سبل لتحقيق الاستعفاف فيما يأتي:</a:t>
            </a:r>
            <a:endParaRPr lang="ar-AE" sz="4400" dirty="0">
              <a:solidFill>
                <a:schemeClr val="tx1">
                  <a:lumMod val="95000"/>
                  <a:lumOff val="5000"/>
                </a:schemeClr>
              </a:solidFill>
              <a:cs typeface="Akhbar MT" pitchFamily="2" charset="-78"/>
            </a:endParaRPr>
          </a:p>
        </p:txBody>
      </p:sp>
      <p:cxnSp>
        <p:nvCxnSpPr>
          <p:cNvPr id="4" name="Straight Connector 3"/>
          <p:cNvCxnSpPr/>
          <p:nvPr/>
        </p:nvCxnSpPr>
        <p:spPr>
          <a:xfrm flipH="1">
            <a:off x="6574054" y="1260910"/>
            <a:ext cx="48128" cy="524576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348655" y="908741"/>
            <a:ext cx="4059124" cy="646331"/>
          </a:xfrm>
          <a:prstGeom prst="rect">
            <a:avLst/>
          </a:prstGeom>
          <a:noFill/>
        </p:spPr>
        <p:txBody>
          <a:bodyPr wrap="none" lIns="91440" tIns="45720" rIns="91440" bIns="45720">
            <a:spAutoFit/>
          </a:bodyPr>
          <a:lstStyle/>
          <a:p>
            <a:pPr algn="ctr"/>
            <a:r>
              <a:rPr lang="ar-AE" sz="3600" b="1" u="sng" cap="none" spc="0" dirty="0" smtClean="0">
                <a:ln w="12700" cmpd="sng">
                  <a:solidFill>
                    <a:schemeClr val="accent6">
                      <a:lumMod val="75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cs typeface="PT Bold Heading" panose="02010400000000000000" pitchFamily="2" charset="-78"/>
              </a:rPr>
              <a:t>العمل والوظيفة العامة</a:t>
            </a:r>
            <a:endParaRPr lang="en-US" sz="3600" b="1" u="sng" cap="none" spc="0" dirty="0">
              <a:ln w="12700" cmpd="sng">
                <a:solidFill>
                  <a:schemeClr val="accent6">
                    <a:lumMod val="75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cs typeface="PT Bold Heading" panose="02010400000000000000" pitchFamily="2" charset="-78"/>
            </a:endParaRPr>
          </a:p>
        </p:txBody>
      </p:sp>
      <p:sp>
        <p:nvSpPr>
          <p:cNvPr id="7" name="Rectangle 6"/>
          <p:cNvSpPr/>
          <p:nvPr/>
        </p:nvSpPr>
        <p:spPr>
          <a:xfrm>
            <a:off x="1756406" y="907138"/>
            <a:ext cx="4171335" cy="646331"/>
          </a:xfrm>
          <a:prstGeom prst="rect">
            <a:avLst/>
          </a:prstGeom>
          <a:noFill/>
        </p:spPr>
        <p:txBody>
          <a:bodyPr wrap="none" lIns="91440" tIns="45720" rIns="91440" bIns="45720">
            <a:spAutoFit/>
          </a:bodyPr>
          <a:lstStyle/>
          <a:p>
            <a:pPr algn="ctr"/>
            <a:r>
              <a:rPr lang="ar-AE" sz="3600" b="1" u="sng" cap="none" spc="0" dirty="0" smtClean="0">
                <a:ln w="12700" cmpd="sng">
                  <a:solidFill>
                    <a:schemeClr val="accent6">
                      <a:lumMod val="75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cs typeface="PT Bold Heading" panose="02010400000000000000" pitchFamily="2" charset="-78"/>
              </a:rPr>
              <a:t>الكتابة و نشر المطبوعات</a:t>
            </a:r>
            <a:endParaRPr lang="en-US" sz="3600" b="1" u="sng" cap="none" spc="0" dirty="0">
              <a:ln w="12700" cmpd="sng">
                <a:solidFill>
                  <a:schemeClr val="accent6">
                    <a:lumMod val="75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cs typeface="PT Bold Heading" panose="02010400000000000000" pitchFamily="2" charset="-78"/>
            </a:endParaRPr>
          </a:p>
        </p:txBody>
      </p:sp>
      <p:sp>
        <p:nvSpPr>
          <p:cNvPr id="8" name="Rounded Rectangle 7"/>
          <p:cNvSpPr/>
          <p:nvPr/>
        </p:nvSpPr>
        <p:spPr>
          <a:xfrm>
            <a:off x="9567512" y="2044777"/>
            <a:ext cx="2242686" cy="1472665"/>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AE" sz="2400" dirty="0" smtClean="0">
                <a:cs typeface="PT Bold Heading" panose="02010400000000000000" pitchFamily="2" charset="-78"/>
              </a:rPr>
              <a:t>الالتزام بالأخلاق الحسنة في التعامل</a:t>
            </a:r>
            <a:endParaRPr lang="ar-AE" sz="2400" dirty="0">
              <a:cs typeface="PT Bold Heading" panose="02010400000000000000" pitchFamily="2" charset="-78"/>
            </a:endParaRPr>
          </a:p>
        </p:txBody>
      </p:sp>
      <p:sp>
        <p:nvSpPr>
          <p:cNvPr id="9" name="Rounded Rectangle 8"/>
          <p:cNvSpPr/>
          <p:nvPr/>
        </p:nvSpPr>
        <p:spPr>
          <a:xfrm>
            <a:off x="7135531" y="3030354"/>
            <a:ext cx="2242686" cy="1472665"/>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AE" sz="2400" dirty="0" smtClean="0">
                <a:cs typeface="PT Bold Heading" panose="02010400000000000000" pitchFamily="2" charset="-78"/>
              </a:rPr>
              <a:t>إتقان العمل وإجادته</a:t>
            </a:r>
            <a:endParaRPr lang="ar-AE" sz="2400" dirty="0">
              <a:cs typeface="PT Bold Heading" panose="02010400000000000000" pitchFamily="2" charset="-78"/>
            </a:endParaRPr>
          </a:p>
        </p:txBody>
      </p:sp>
      <p:sp>
        <p:nvSpPr>
          <p:cNvPr id="10" name="Rounded Rectangle 9"/>
          <p:cNvSpPr/>
          <p:nvPr/>
        </p:nvSpPr>
        <p:spPr>
          <a:xfrm>
            <a:off x="9567512" y="4202274"/>
            <a:ext cx="2242686" cy="1472665"/>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AE" sz="2400" dirty="0" smtClean="0">
                <a:cs typeface="PT Bold Heading" panose="02010400000000000000" pitchFamily="2" charset="-78"/>
              </a:rPr>
              <a:t>الأمانة و المحافظة على أسرار العمل</a:t>
            </a:r>
            <a:endParaRPr lang="ar-AE" sz="2400" dirty="0">
              <a:cs typeface="PT Bold Heading" panose="02010400000000000000" pitchFamily="2" charset="-78"/>
            </a:endParaRPr>
          </a:p>
        </p:txBody>
      </p:sp>
      <p:sp>
        <p:nvSpPr>
          <p:cNvPr id="11" name="Rounded Rectangle 10"/>
          <p:cNvSpPr/>
          <p:nvPr/>
        </p:nvSpPr>
        <p:spPr>
          <a:xfrm>
            <a:off x="7135531" y="5034014"/>
            <a:ext cx="2242686" cy="1472665"/>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AE" sz="2400" dirty="0" smtClean="0">
                <a:cs typeface="PT Bold Heading" panose="02010400000000000000" pitchFamily="2" charset="-78"/>
              </a:rPr>
              <a:t>غض البصر وعدم التبرج</a:t>
            </a:r>
            <a:endParaRPr lang="ar-AE" sz="2400" dirty="0">
              <a:cs typeface="PT Bold Heading" panose="02010400000000000000" pitchFamily="2" charset="-78"/>
            </a:endParaRPr>
          </a:p>
        </p:txBody>
      </p:sp>
      <p:sp>
        <p:nvSpPr>
          <p:cNvPr id="12" name="Rounded Rectangle 11"/>
          <p:cNvSpPr/>
          <p:nvPr/>
        </p:nvSpPr>
        <p:spPr>
          <a:xfrm>
            <a:off x="4008212" y="2044776"/>
            <a:ext cx="2242686" cy="1472665"/>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AE" sz="2400" dirty="0" smtClean="0">
                <a:cs typeface="PT Bold Heading" panose="02010400000000000000" pitchFamily="2" charset="-78"/>
              </a:rPr>
              <a:t>الالتزام بقانون النشر والمطبوعات</a:t>
            </a:r>
            <a:endParaRPr lang="ar-AE" sz="2400" dirty="0">
              <a:cs typeface="PT Bold Heading" panose="02010400000000000000" pitchFamily="2" charset="-78"/>
            </a:endParaRPr>
          </a:p>
        </p:txBody>
      </p:sp>
      <p:sp>
        <p:nvSpPr>
          <p:cNvPr id="13" name="Rounded Rectangle 12"/>
          <p:cNvSpPr/>
          <p:nvPr/>
        </p:nvSpPr>
        <p:spPr>
          <a:xfrm>
            <a:off x="1386038" y="2851695"/>
            <a:ext cx="2242686" cy="1472665"/>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AE" sz="2400" dirty="0">
                <a:cs typeface="PT Bold Heading" panose="02010400000000000000" pitchFamily="2" charset="-78"/>
              </a:rPr>
              <a:t>كتابة المقالات المفيدة والبناءة</a:t>
            </a:r>
            <a:endParaRPr lang="ar-AE" sz="2400" dirty="0">
              <a:cs typeface="PT Bold Heading" panose="02010400000000000000" pitchFamily="2" charset="-78"/>
            </a:endParaRPr>
          </a:p>
        </p:txBody>
      </p:sp>
      <p:sp>
        <p:nvSpPr>
          <p:cNvPr id="14" name="Rounded Rectangle 13"/>
          <p:cNvSpPr/>
          <p:nvPr/>
        </p:nvSpPr>
        <p:spPr>
          <a:xfrm>
            <a:off x="3951880" y="4202274"/>
            <a:ext cx="2242686" cy="1472665"/>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AE" sz="2400" dirty="0" smtClean="0">
                <a:cs typeface="PT Bold Heading" panose="02010400000000000000" pitchFamily="2" charset="-78"/>
              </a:rPr>
              <a:t>الأمانة العلمية في النقل والاقتباس</a:t>
            </a:r>
            <a:endParaRPr lang="ar-AE" sz="2400" dirty="0">
              <a:cs typeface="PT Bold Heading" panose="02010400000000000000" pitchFamily="2" charset="-78"/>
            </a:endParaRPr>
          </a:p>
        </p:txBody>
      </p:sp>
      <p:sp>
        <p:nvSpPr>
          <p:cNvPr id="15" name="Rounded Rectangle 14"/>
          <p:cNvSpPr/>
          <p:nvPr/>
        </p:nvSpPr>
        <p:spPr>
          <a:xfrm>
            <a:off x="1315268" y="5034014"/>
            <a:ext cx="2242686" cy="1472665"/>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AE" sz="2400" dirty="0" smtClean="0">
                <a:cs typeface="PT Bold Heading" panose="02010400000000000000" pitchFamily="2" charset="-78"/>
              </a:rPr>
              <a:t>الالتزام بأخلاق الإسلام في النقد</a:t>
            </a:r>
            <a:endParaRPr lang="ar-AE" sz="2400" dirty="0">
              <a:cs typeface="PT Bold Heading" panose="02010400000000000000" pitchFamily="2" charset="-78"/>
            </a:endParaRPr>
          </a:p>
        </p:txBody>
      </p:sp>
    </p:spTree>
    <p:extLst>
      <p:ext uri="{BB962C8B-B14F-4D97-AF65-F5344CB8AC3E}">
        <p14:creationId xmlns:p14="http://schemas.microsoft.com/office/powerpoint/2010/main" val="2033416685"/>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80">
                                          <p:stCondLst>
                                            <p:cond delay="0"/>
                                          </p:stCondLst>
                                        </p:cTn>
                                        <p:tgtEl>
                                          <p:spTgt spid="11"/>
                                        </p:tgtEl>
                                      </p:cBhvr>
                                    </p:animEffect>
                                    <p:anim calcmode="lin" valueType="num">
                                      <p:cBhvr>
                                        <p:cTn id="3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1" dur="26">
                                          <p:stCondLst>
                                            <p:cond delay="650"/>
                                          </p:stCondLst>
                                        </p:cTn>
                                        <p:tgtEl>
                                          <p:spTgt spid="11"/>
                                        </p:tgtEl>
                                      </p:cBhvr>
                                      <p:to x="100000" y="60000"/>
                                    </p:animScale>
                                    <p:animScale>
                                      <p:cBhvr>
                                        <p:cTn id="42" dur="166" decel="50000">
                                          <p:stCondLst>
                                            <p:cond delay="676"/>
                                          </p:stCondLst>
                                        </p:cTn>
                                        <p:tgtEl>
                                          <p:spTgt spid="11"/>
                                        </p:tgtEl>
                                      </p:cBhvr>
                                      <p:to x="100000" y="100000"/>
                                    </p:animScale>
                                    <p:animScale>
                                      <p:cBhvr>
                                        <p:cTn id="43" dur="26">
                                          <p:stCondLst>
                                            <p:cond delay="1312"/>
                                          </p:stCondLst>
                                        </p:cTn>
                                        <p:tgtEl>
                                          <p:spTgt spid="11"/>
                                        </p:tgtEl>
                                      </p:cBhvr>
                                      <p:to x="100000" y="80000"/>
                                    </p:animScale>
                                    <p:animScale>
                                      <p:cBhvr>
                                        <p:cTn id="44" dur="166" decel="50000">
                                          <p:stCondLst>
                                            <p:cond delay="1338"/>
                                          </p:stCondLst>
                                        </p:cTn>
                                        <p:tgtEl>
                                          <p:spTgt spid="11"/>
                                        </p:tgtEl>
                                      </p:cBhvr>
                                      <p:to x="100000" y="100000"/>
                                    </p:animScale>
                                    <p:animScale>
                                      <p:cBhvr>
                                        <p:cTn id="45" dur="26">
                                          <p:stCondLst>
                                            <p:cond delay="1642"/>
                                          </p:stCondLst>
                                        </p:cTn>
                                        <p:tgtEl>
                                          <p:spTgt spid="11"/>
                                        </p:tgtEl>
                                      </p:cBhvr>
                                      <p:to x="100000" y="90000"/>
                                    </p:animScale>
                                    <p:animScale>
                                      <p:cBhvr>
                                        <p:cTn id="46" dur="166" decel="50000">
                                          <p:stCondLst>
                                            <p:cond delay="1668"/>
                                          </p:stCondLst>
                                        </p:cTn>
                                        <p:tgtEl>
                                          <p:spTgt spid="11"/>
                                        </p:tgtEl>
                                      </p:cBhvr>
                                      <p:to x="100000" y="100000"/>
                                    </p:animScale>
                                    <p:animScale>
                                      <p:cBhvr>
                                        <p:cTn id="47" dur="26">
                                          <p:stCondLst>
                                            <p:cond delay="1808"/>
                                          </p:stCondLst>
                                        </p:cTn>
                                        <p:tgtEl>
                                          <p:spTgt spid="11"/>
                                        </p:tgtEl>
                                      </p:cBhvr>
                                      <p:to x="100000" y="95000"/>
                                    </p:animScale>
                                    <p:animScale>
                                      <p:cBhvr>
                                        <p:cTn id="48" dur="166" decel="50000">
                                          <p:stCondLst>
                                            <p:cond delay="1834"/>
                                          </p:stCondLst>
                                        </p:cTn>
                                        <p:tgtEl>
                                          <p:spTgt spid="11"/>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down)">
                                      <p:cBhvr>
                                        <p:cTn id="53" dur="580">
                                          <p:stCondLst>
                                            <p:cond delay="0"/>
                                          </p:stCondLst>
                                        </p:cTn>
                                        <p:tgtEl>
                                          <p:spTgt spid="12"/>
                                        </p:tgtEl>
                                      </p:cBhvr>
                                    </p:animEffect>
                                    <p:anim calcmode="lin" valueType="num">
                                      <p:cBhvr>
                                        <p:cTn id="5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9" dur="26">
                                          <p:stCondLst>
                                            <p:cond delay="650"/>
                                          </p:stCondLst>
                                        </p:cTn>
                                        <p:tgtEl>
                                          <p:spTgt spid="12"/>
                                        </p:tgtEl>
                                      </p:cBhvr>
                                      <p:to x="100000" y="60000"/>
                                    </p:animScale>
                                    <p:animScale>
                                      <p:cBhvr>
                                        <p:cTn id="60" dur="166" decel="50000">
                                          <p:stCondLst>
                                            <p:cond delay="676"/>
                                          </p:stCondLst>
                                        </p:cTn>
                                        <p:tgtEl>
                                          <p:spTgt spid="12"/>
                                        </p:tgtEl>
                                      </p:cBhvr>
                                      <p:to x="100000" y="100000"/>
                                    </p:animScale>
                                    <p:animScale>
                                      <p:cBhvr>
                                        <p:cTn id="61" dur="26">
                                          <p:stCondLst>
                                            <p:cond delay="1312"/>
                                          </p:stCondLst>
                                        </p:cTn>
                                        <p:tgtEl>
                                          <p:spTgt spid="12"/>
                                        </p:tgtEl>
                                      </p:cBhvr>
                                      <p:to x="100000" y="80000"/>
                                    </p:animScale>
                                    <p:animScale>
                                      <p:cBhvr>
                                        <p:cTn id="62" dur="166" decel="50000">
                                          <p:stCondLst>
                                            <p:cond delay="1338"/>
                                          </p:stCondLst>
                                        </p:cTn>
                                        <p:tgtEl>
                                          <p:spTgt spid="12"/>
                                        </p:tgtEl>
                                      </p:cBhvr>
                                      <p:to x="100000" y="100000"/>
                                    </p:animScale>
                                    <p:animScale>
                                      <p:cBhvr>
                                        <p:cTn id="63" dur="26">
                                          <p:stCondLst>
                                            <p:cond delay="1642"/>
                                          </p:stCondLst>
                                        </p:cTn>
                                        <p:tgtEl>
                                          <p:spTgt spid="12"/>
                                        </p:tgtEl>
                                      </p:cBhvr>
                                      <p:to x="100000" y="90000"/>
                                    </p:animScale>
                                    <p:animScale>
                                      <p:cBhvr>
                                        <p:cTn id="64" dur="166" decel="50000">
                                          <p:stCondLst>
                                            <p:cond delay="1668"/>
                                          </p:stCondLst>
                                        </p:cTn>
                                        <p:tgtEl>
                                          <p:spTgt spid="12"/>
                                        </p:tgtEl>
                                      </p:cBhvr>
                                      <p:to x="100000" y="100000"/>
                                    </p:animScale>
                                    <p:animScale>
                                      <p:cBhvr>
                                        <p:cTn id="65" dur="26">
                                          <p:stCondLst>
                                            <p:cond delay="1808"/>
                                          </p:stCondLst>
                                        </p:cTn>
                                        <p:tgtEl>
                                          <p:spTgt spid="12"/>
                                        </p:tgtEl>
                                      </p:cBhvr>
                                      <p:to x="100000" y="95000"/>
                                    </p:animScale>
                                    <p:animScale>
                                      <p:cBhvr>
                                        <p:cTn id="66" dur="166" decel="50000">
                                          <p:stCondLst>
                                            <p:cond delay="1834"/>
                                          </p:stCondLst>
                                        </p:cTn>
                                        <p:tgtEl>
                                          <p:spTgt spid="12"/>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circle(in)">
                                      <p:cBhvr>
                                        <p:cTn id="71" dur="20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ipe(down)">
                                      <p:cBhvr>
                                        <p:cTn id="76" dur="580">
                                          <p:stCondLst>
                                            <p:cond delay="0"/>
                                          </p:stCondLst>
                                        </p:cTn>
                                        <p:tgtEl>
                                          <p:spTgt spid="14"/>
                                        </p:tgtEl>
                                      </p:cBhvr>
                                    </p:animEffect>
                                    <p:anim calcmode="lin" valueType="num">
                                      <p:cBhvr>
                                        <p:cTn id="7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2" dur="26">
                                          <p:stCondLst>
                                            <p:cond delay="650"/>
                                          </p:stCondLst>
                                        </p:cTn>
                                        <p:tgtEl>
                                          <p:spTgt spid="14"/>
                                        </p:tgtEl>
                                      </p:cBhvr>
                                      <p:to x="100000" y="60000"/>
                                    </p:animScale>
                                    <p:animScale>
                                      <p:cBhvr>
                                        <p:cTn id="83" dur="166" decel="50000">
                                          <p:stCondLst>
                                            <p:cond delay="676"/>
                                          </p:stCondLst>
                                        </p:cTn>
                                        <p:tgtEl>
                                          <p:spTgt spid="14"/>
                                        </p:tgtEl>
                                      </p:cBhvr>
                                      <p:to x="100000" y="100000"/>
                                    </p:animScale>
                                    <p:animScale>
                                      <p:cBhvr>
                                        <p:cTn id="84" dur="26">
                                          <p:stCondLst>
                                            <p:cond delay="1312"/>
                                          </p:stCondLst>
                                        </p:cTn>
                                        <p:tgtEl>
                                          <p:spTgt spid="14"/>
                                        </p:tgtEl>
                                      </p:cBhvr>
                                      <p:to x="100000" y="80000"/>
                                    </p:animScale>
                                    <p:animScale>
                                      <p:cBhvr>
                                        <p:cTn id="85" dur="166" decel="50000">
                                          <p:stCondLst>
                                            <p:cond delay="1338"/>
                                          </p:stCondLst>
                                        </p:cTn>
                                        <p:tgtEl>
                                          <p:spTgt spid="14"/>
                                        </p:tgtEl>
                                      </p:cBhvr>
                                      <p:to x="100000" y="100000"/>
                                    </p:animScale>
                                    <p:animScale>
                                      <p:cBhvr>
                                        <p:cTn id="86" dur="26">
                                          <p:stCondLst>
                                            <p:cond delay="1642"/>
                                          </p:stCondLst>
                                        </p:cTn>
                                        <p:tgtEl>
                                          <p:spTgt spid="14"/>
                                        </p:tgtEl>
                                      </p:cBhvr>
                                      <p:to x="100000" y="90000"/>
                                    </p:animScale>
                                    <p:animScale>
                                      <p:cBhvr>
                                        <p:cTn id="87" dur="166" decel="50000">
                                          <p:stCondLst>
                                            <p:cond delay="1668"/>
                                          </p:stCondLst>
                                        </p:cTn>
                                        <p:tgtEl>
                                          <p:spTgt spid="14"/>
                                        </p:tgtEl>
                                      </p:cBhvr>
                                      <p:to x="100000" y="100000"/>
                                    </p:animScale>
                                    <p:animScale>
                                      <p:cBhvr>
                                        <p:cTn id="88" dur="26">
                                          <p:stCondLst>
                                            <p:cond delay="1808"/>
                                          </p:stCondLst>
                                        </p:cTn>
                                        <p:tgtEl>
                                          <p:spTgt spid="14"/>
                                        </p:tgtEl>
                                      </p:cBhvr>
                                      <p:to x="100000" y="95000"/>
                                    </p:animScale>
                                    <p:animScale>
                                      <p:cBhvr>
                                        <p:cTn id="89" dur="166" decel="50000">
                                          <p:stCondLst>
                                            <p:cond delay="1834"/>
                                          </p:stCondLst>
                                        </p:cTn>
                                        <p:tgtEl>
                                          <p:spTgt spid="14"/>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6" presetClass="entr" presetSubtype="16" fill="hold" grpId="0" nodeType="click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circle(in)">
                                      <p:cBhvr>
                                        <p:cTn id="9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054" y="-162552"/>
            <a:ext cx="10219227" cy="6986528"/>
          </a:xfrm>
          <a:prstGeom prst="rect">
            <a:avLst/>
          </a:prstGeom>
          <a:noFill/>
        </p:spPr>
        <p:txBody>
          <a:bodyPr wrap="square" rtlCol="1">
            <a:spAutoFit/>
          </a:bodyPr>
          <a:lstStyle/>
          <a:p>
            <a:r>
              <a:rPr lang="ar-AE" sz="3600" dirty="0" smtClean="0">
                <a:solidFill>
                  <a:schemeClr val="accent1">
                    <a:lumMod val="50000"/>
                  </a:schemeClr>
                </a:solidFill>
                <a:cs typeface="Akhbar MT" pitchFamily="2" charset="-78"/>
              </a:rPr>
              <a:t> </a:t>
            </a:r>
          </a:p>
          <a:p>
            <a:r>
              <a:rPr lang="ar-AE" sz="4400" b="1" dirty="0" smtClean="0">
                <a:solidFill>
                  <a:srgbClr val="0070C0"/>
                </a:solidFill>
                <a:cs typeface="Akhbar MT" pitchFamily="2" charset="-78"/>
              </a:rPr>
              <a:t>2- المجال الثاني :الاستعفاف في المال :</a:t>
            </a:r>
          </a:p>
          <a:p>
            <a:r>
              <a:rPr lang="ar-AE" sz="3600" dirty="0" smtClean="0">
                <a:cs typeface="Akhbar MT" pitchFamily="2" charset="-78"/>
              </a:rPr>
              <a:t>قال تعالى :</a:t>
            </a:r>
            <a:r>
              <a:rPr lang="ar-AE" sz="4400" dirty="0" smtClean="0">
                <a:solidFill>
                  <a:schemeClr val="tx1">
                    <a:lumMod val="65000"/>
                    <a:lumOff val="35000"/>
                  </a:schemeClr>
                </a:solidFill>
                <a:cs typeface="Akhbar MT" pitchFamily="2" charset="-78"/>
              </a:rPr>
              <a:t>(</a:t>
            </a:r>
            <a:r>
              <a:rPr lang="ar-AE" sz="3600" dirty="0">
                <a:solidFill>
                  <a:schemeClr val="tx1">
                    <a:lumMod val="65000"/>
                    <a:lumOff val="35000"/>
                  </a:schemeClr>
                </a:solidFill>
                <a:cs typeface="Akhbar MT" pitchFamily="2" charset="-78"/>
              </a:rPr>
              <a:t>و</a:t>
            </a:r>
            <a:r>
              <a:rPr lang="ar-AE" sz="2800" dirty="0">
                <a:solidFill>
                  <a:schemeClr val="tx1">
                    <a:lumMod val="65000"/>
                    <a:lumOff val="35000"/>
                  </a:schemeClr>
                </a:solidFill>
                <a:cs typeface="Akhbar MT" pitchFamily="2" charset="-78"/>
              </a:rPr>
              <a:t>َ</a:t>
            </a:r>
            <a:r>
              <a:rPr lang="ar-AE" sz="3600" dirty="0">
                <a:solidFill>
                  <a:schemeClr val="tx1">
                    <a:lumMod val="65000"/>
                    <a:lumOff val="35000"/>
                  </a:schemeClr>
                </a:solidFill>
                <a:cs typeface="Akhbar MT" pitchFamily="2" charset="-78"/>
              </a:rPr>
              <a:t>مَنْ كَانَ غَنِيًّا </a:t>
            </a:r>
            <a:r>
              <a:rPr lang="ar-AE" sz="3600" dirty="0" smtClean="0">
                <a:solidFill>
                  <a:schemeClr val="tx1">
                    <a:lumMod val="65000"/>
                    <a:lumOff val="35000"/>
                  </a:schemeClr>
                </a:solidFill>
                <a:cs typeface="Akhbar MT" pitchFamily="2" charset="-78"/>
              </a:rPr>
              <a:t>فَلْيَسْتَعْفِفْ </a:t>
            </a:r>
            <a:r>
              <a:rPr lang="ar-AE" sz="3600" dirty="0">
                <a:solidFill>
                  <a:schemeClr val="tx1">
                    <a:lumMod val="65000"/>
                    <a:lumOff val="35000"/>
                  </a:schemeClr>
                </a:solidFill>
                <a:cs typeface="Akhbar MT" pitchFamily="2" charset="-78"/>
              </a:rPr>
              <a:t>وَمَنْ كَانَ فَقِيرًا فَلْيَأْكُلْ بِالْمَعْرُوفِ </a:t>
            </a:r>
            <a:r>
              <a:rPr lang="ar-AE" sz="4400" dirty="0">
                <a:solidFill>
                  <a:schemeClr val="tx1">
                    <a:lumMod val="65000"/>
                    <a:lumOff val="35000"/>
                  </a:schemeClr>
                </a:solidFill>
                <a:cs typeface="Akhbar MT" pitchFamily="2" charset="-78"/>
              </a:rPr>
              <a:t>)</a:t>
            </a:r>
            <a:r>
              <a:rPr lang="ar-AE" sz="3600" dirty="0" smtClean="0">
                <a:cs typeface="Akhbar MT" pitchFamily="2" charset="-78"/>
              </a:rPr>
              <a:t>  وقد وردت الآية الكريمة في سياق الحث على رعاية اليتيم والعناية بماله وقد نهى الشرع الوصي الغني عن الانتفاع بمال اليتيم والأخذ منه رغم انه يقدم خدمة لليتيم وعملا وهذا من محاسن الاخلاق .</a:t>
            </a:r>
          </a:p>
          <a:p>
            <a:r>
              <a:rPr lang="ar-AE" sz="3600" dirty="0" smtClean="0">
                <a:cs typeface="Akhbar MT" pitchFamily="2" charset="-78"/>
              </a:rPr>
              <a:t>والاستعفاف في المال عامة يشمل جميع التعاملات المالية طرائق اكتسابه فيستعف المسلم عن كسبه من حرام كالسرقة والربى والقمار والغش والاحتكار والنصب والاحتيال وغيرها مما حرمه الله ورسوله.</a:t>
            </a:r>
          </a:p>
          <a:p>
            <a:r>
              <a:rPr lang="ar-AE" sz="3600" dirty="0" smtClean="0">
                <a:cs typeface="Akhbar MT" pitchFamily="2" charset="-78"/>
              </a:rPr>
              <a:t>كما أنه يشمل سبل إنفاق المال فيكون الاستعفاف بالاعتدال </a:t>
            </a:r>
            <a:r>
              <a:rPr lang="ar-AE" sz="3600" dirty="0" err="1" smtClean="0">
                <a:cs typeface="Akhbar MT" pitchFamily="2" charset="-78"/>
              </a:rPr>
              <a:t>بالنفقه</a:t>
            </a:r>
            <a:r>
              <a:rPr lang="ar-AE" sz="3600" dirty="0" smtClean="0">
                <a:cs typeface="Akhbar MT" pitchFamily="2" charset="-78"/>
              </a:rPr>
              <a:t> والاستعفاف عن التبذير والاسراف والتقتير وكذلك إنفاقه فيما حرمه الله تعالى .</a:t>
            </a:r>
          </a:p>
          <a:p>
            <a:r>
              <a:rPr lang="ar-AE" sz="3600" dirty="0" smtClean="0">
                <a:cs typeface="Akhbar MT" pitchFamily="2" charset="-78"/>
              </a:rPr>
              <a:t> </a:t>
            </a:r>
          </a:p>
        </p:txBody>
      </p:sp>
    </p:spTree>
    <p:extLst>
      <p:ext uri="{BB962C8B-B14F-4D97-AF65-F5344CB8AC3E}">
        <p14:creationId xmlns:p14="http://schemas.microsoft.com/office/powerpoint/2010/main" val="4238310667"/>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1895" y="-122426"/>
            <a:ext cx="11268774" cy="6124754"/>
          </a:xfrm>
          <a:prstGeom prst="rect">
            <a:avLst/>
          </a:prstGeom>
          <a:noFill/>
        </p:spPr>
        <p:txBody>
          <a:bodyPr wrap="square" rtlCol="1">
            <a:spAutoFit/>
          </a:bodyPr>
          <a:lstStyle/>
          <a:p>
            <a:r>
              <a:rPr lang="ar-AE" sz="3200" dirty="0" smtClean="0">
                <a:solidFill>
                  <a:schemeClr val="accent1">
                    <a:lumMod val="50000"/>
                  </a:schemeClr>
                </a:solidFill>
                <a:cs typeface="Akhbar MT" pitchFamily="2" charset="-78"/>
              </a:rPr>
              <a:t> </a:t>
            </a:r>
          </a:p>
          <a:p>
            <a:r>
              <a:rPr lang="ar-AE" sz="4000" b="1" dirty="0" smtClean="0">
                <a:solidFill>
                  <a:srgbClr val="0070C0"/>
                </a:solidFill>
                <a:cs typeface="Akhbar MT" pitchFamily="2" charset="-78"/>
              </a:rPr>
              <a:t>أحلل وأجد حلا:</a:t>
            </a:r>
          </a:p>
          <a:p>
            <a:r>
              <a:rPr lang="ar-AE" sz="3200" dirty="0" smtClean="0">
                <a:cs typeface="Akhbar MT" pitchFamily="2" charset="-78"/>
              </a:rPr>
              <a:t>بالتعاون مع مجموعتي نحلل </a:t>
            </a:r>
            <a:r>
              <a:rPr lang="ar-AE" sz="3200" dirty="0" smtClean="0">
                <a:cs typeface="Akhbar MT" pitchFamily="2" charset="-78"/>
              </a:rPr>
              <a:t>المشكلة التالية </a:t>
            </a:r>
            <a:r>
              <a:rPr lang="ar-AE" sz="3200" dirty="0" smtClean="0">
                <a:cs typeface="Akhbar MT" pitchFamily="2" charset="-78"/>
              </a:rPr>
              <a:t>ونضع ثلاثة ضوابط تحقق الاستعفاف وتشكل حلولا مناسبة لها حسب الجدول التالي :</a:t>
            </a:r>
          </a:p>
          <a:p>
            <a:r>
              <a:rPr lang="ar-AE" sz="3200" b="1" dirty="0" smtClean="0">
                <a:cs typeface="PT Bold Heading" panose="02010400000000000000" pitchFamily="2" charset="-78"/>
              </a:rPr>
              <a:t>*التسوق والتسويق عبر المواقع الإلكترونية .</a:t>
            </a:r>
          </a:p>
          <a:p>
            <a:endParaRPr lang="ar-AE" sz="3200" dirty="0">
              <a:cs typeface="Akhbar MT" pitchFamily="2" charset="-78"/>
            </a:endParaRPr>
          </a:p>
          <a:p>
            <a:endParaRPr lang="ar-AE" sz="3200" dirty="0" smtClean="0">
              <a:cs typeface="Akhbar MT" pitchFamily="2" charset="-78"/>
            </a:endParaRPr>
          </a:p>
          <a:p>
            <a:endParaRPr lang="ar-AE" sz="3200" dirty="0">
              <a:cs typeface="Akhbar MT" pitchFamily="2" charset="-78"/>
            </a:endParaRPr>
          </a:p>
          <a:p>
            <a:endParaRPr lang="ar-AE" sz="3200" dirty="0" smtClean="0">
              <a:cs typeface="Akhbar MT" pitchFamily="2" charset="-78"/>
            </a:endParaRPr>
          </a:p>
          <a:p>
            <a:endParaRPr lang="ar-AE" sz="3200" dirty="0">
              <a:cs typeface="Akhbar MT" pitchFamily="2" charset="-78"/>
            </a:endParaRPr>
          </a:p>
          <a:p>
            <a:endParaRPr lang="ar-AE" sz="3200" dirty="0" smtClean="0">
              <a:cs typeface="Akhbar MT" pitchFamily="2" charset="-78"/>
            </a:endParaRPr>
          </a:p>
          <a:p>
            <a:endParaRPr lang="ar-AE" sz="3200" dirty="0">
              <a:cs typeface="Akhbar MT"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2905313286"/>
              </p:ext>
            </p:extLst>
          </p:nvPr>
        </p:nvGraphicFramePr>
        <p:xfrm>
          <a:off x="789272" y="2859493"/>
          <a:ext cx="10770670" cy="3456314"/>
        </p:xfrm>
        <a:graphic>
          <a:graphicData uri="http://schemas.openxmlformats.org/drawingml/2006/table">
            <a:tbl>
              <a:tblPr rtl="1" firstRow="1" bandRow="1">
                <a:tableStyleId>{8799B23B-EC83-4686-B30A-512413B5E67A}</a:tableStyleId>
              </a:tblPr>
              <a:tblGrid>
                <a:gridCol w="2865271"/>
                <a:gridCol w="7905399"/>
              </a:tblGrid>
              <a:tr h="585157">
                <a:tc>
                  <a:txBody>
                    <a:bodyPr/>
                    <a:lstStyle/>
                    <a:p>
                      <a:pPr rtl="1"/>
                      <a:r>
                        <a:rPr lang="ar-AE" sz="2000" dirty="0" smtClean="0">
                          <a:solidFill>
                            <a:srgbClr val="FF0000"/>
                          </a:solidFill>
                        </a:rPr>
                        <a:t>المشكلة </a:t>
                      </a:r>
                      <a:endParaRPr lang="ar-AE" sz="2000" dirty="0">
                        <a:solidFill>
                          <a:srgbClr val="FF0000"/>
                        </a:solidFill>
                      </a:endParaRPr>
                    </a:p>
                  </a:txBody>
                  <a:tcPr/>
                </a:tc>
                <a:tc>
                  <a:txBody>
                    <a:bodyPr/>
                    <a:lstStyle/>
                    <a:p>
                      <a:pPr rtl="1"/>
                      <a:r>
                        <a:rPr lang="ar-AE" sz="2400" b="0" dirty="0" smtClean="0"/>
                        <a:t>عدم مطابقة المنتج للمواصفات المعلن عنها وبيع سلع مزورة.</a:t>
                      </a:r>
                      <a:endParaRPr lang="ar-AE" sz="2400" b="0" dirty="0" smtClean="0">
                        <a:solidFill>
                          <a:schemeClr val="tx1">
                            <a:lumMod val="85000"/>
                            <a:lumOff val="15000"/>
                          </a:schemeClr>
                        </a:solidFill>
                      </a:endParaRPr>
                    </a:p>
                  </a:txBody>
                  <a:tcPr/>
                </a:tc>
              </a:tr>
              <a:tr h="585157">
                <a:tc>
                  <a:txBody>
                    <a:bodyPr/>
                    <a:lstStyle/>
                    <a:p>
                      <a:pPr rtl="1"/>
                      <a:r>
                        <a:rPr lang="ar-AE" sz="2000" b="1" dirty="0" smtClean="0">
                          <a:solidFill>
                            <a:srgbClr val="FF0000"/>
                          </a:solidFill>
                        </a:rPr>
                        <a:t>أسبابها</a:t>
                      </a:r>
                      <a:endParaRPr lang="ar-AE" sz="2000" b="1" dirty="0">
                        <a:solidFill>
                          <a:srgbClr val="FF0000"/>
                        </a:solidFill>
                      </a:endParaRPr>
                    </a:p>
                  </a:txBody>
                  <a:tcPr/>
                </a:tc>
                <a:tc>
                  <a:txBody>
                    <a:bodyPr/>
                    <a:lstStyle/>
                    <a:p>
                      <a:pPr rtl="1"/>
                      <a:r>
                        <a:rPr lang="ar-AE" sz="2400" dirty="0" smtClean="0"/>
                        <a:t>مخالفة القانون عدم</a:t>
                      </a:r>
                      <a:r>
                        <a:rPr lang="ar-AE" sz="2400" baseline="0" dirty="0" smtClean="0"/>
                        <a:t> لجوء المستهلك للجهات </a:t>
                      </a:r>
                      <a:r>
                        <a:rPr lang="ar-AE" sz="2400" baseline="0" dirty="0" err="1" smtClean="0"/>
                        <a:t>المختصه</a:t>
                      </a:r>
                      <a:r>
                        <a:rPr lang="ar-AE" sz="2400" baseline="0" dirty="0" smtClean="0"/>
                        <a:t>,..........</a:t>
                      </a:r>
                      <a:endParaRPr lang="ar-AE" sz="2400" dirty="0">
                        <a:solidFill>
                          <a:schemeClr val="tx1">
                            <a:lumMod val="85000"/>
                            <a:lumOff val="15000"/>
                          </a:schemeClr>
                        </a:solidFill>
                      </a:endParaRPr>
                    </a:p>
                  </a:txBody>
                  <a:tcPr/>
                </a:tc>
              </a:tr>
              <a:tr h="585157">
                <a:tc>
                  <a:txBody>
                    <a:bodyPr/>
                    <a:lstStyle/>
                    <a:p>
                      <a:pPr rtl="1"/>
                      <a:r>
                        <a:rPr lang="ar-AE" sz="2000" b="1" dirty="0" smtClean="0">
                          <a:solidFill>
                            <a:srgbClr val="FF0000"/>
                          </a:solidFill>
                        </a:rPr>
                        <a:t>نتائجها </a:t>
                      </a:r>
                      <a:endParaRPr lang="ar-AE" sz="2000" b="1" dirty="0" smtClean="0">
                        <a:solidFill>
                          <a:srgbClr val="FF0000"/>
                        </a:solidFill>
                      </a:endParaRPr>
                    </a:p>
                    <a:p>
                      <a:pPr rtl="1"/>
                      <a:endParaRPr lang="ar-AE" sz="2000" b="1" dirty="0" smtClean="0">
                        <a:solidFill>
                          <a:srgbClr val="FF0000"/>
                        </a:solidFill>
                      </a:endParaRPr>
                    </a:p>
                    <a:p>
                      <a:pPr rtl="1"/>
                      <a:endParaRPr lang="ar-AE" b="1" dirty="0">
                        <a:solidFill>
                          <a:srgbClr val="FF0000"/>
                        </a:solidFill>
                      </a:endParaRPr>
                    </a:p>
                  </a:txBody>
                  <a:tcPr/>
                </a:tc>
                <a:tc>
                  <a:txBody>
                    <a:bodyPr/>
                    <a:lstStyle/>
                    <a:p>
                      <a:pPr rtl="1"/>
                      <a:endParaRPr lang="ar-AE" sz="2400" dirty="0">
                        <a:solidFill>
                          <a:schemeClr val="tx1">
                            <a:lumMod val="85000"/>
                            <a:lumOff val="15000"/>
                          </a:schemeClr>
                        </a:solidFill>
                      </a:endParaRPr>
                    </a:p>
                  </a:txBody>
                  <a:tcPr/>
                </a:tc>
              </a:tr>
              <a:tr h="717512">
                <a:tc>
                  <a:txBody>
                    <a:bodyPr/>
                    <a:lstStyle/>
                    <a:p>
                      <a:pPr rtl="1"/>
                      <a:r>
                        <a:rPr lang="ar-AE" sz="2000" b="1" dirty="0" smtClean="0">
                          <a:solidFill>
                            <a:srgbClr val="FF0000"/>
                          </a:solidFill>
                        </a:rPr>
                        <a:t>الحل</a:t>
                      </a:r>
                      <a:r>
                        <a:rPr lang="ar-AE" sz="2000" b="1" dirty="0" smtClean="0">
                          <a:solidFill>
                            <a:srgbClr val="FF0000"/>
                          </a:solidFill>
                        </a:rPr>
                        <a:t>:</a:t>
                      </a:r>
                    </a:p>
                    <a:p>
                      <a:pPr rtl="1"/>
                      <a:endParaRPr lang="ar-AE" sz="2000" b="1" dirty="0" smtClean="0">
                        <a:solidFill>
                          <a:srgbClr val="FF0000"/>
                        </a:solidFill>
                      </a:endParaRPr>
                    </a:p>
                    <a:p>
                      <a:pPr rtl="1"/>
                      <a:endParaRPr lang="ar-AE" sz="2000" b="1" dirty="0" smtClean="0">
                        <a:solidFill>
                          <a:srgbClr val="FF0000"/>
                        </a:solidFill>
                      </a:endParaRPr>
                    </a:p>
                    <a:p>
                      <a:pPr rtl="1"/>
                      <a:endParaRPr lang="ar-AE" sz="2000" b="1" dirty="0">
                        <a:solidFill>
                          <a:srgbClr val="FF0000"/>
                        </a:solidFill>
                      </a:endParaRPr>
                    </a:p>
                  </a:txBody>
                  <a:tcPr/>
                </a:tc>
                <a:tc>
                  <a:txBody>
                    <a:bodyPr/>
                    <a:lstStyle/>
                    <a:p>
                      <a:pPr rtl="1"/>
                      <a:endParaRPr lang="ar-AE" sz="2400" dirty="0">
                        <a:solidFill>
                          <a:schemeClr val="tx1">
                            <a:lumMod val="85000"/>
                            <a:lumOff val="15000"/>
                          </a:schemeClr>
                        </a:solidFill>
                      </a:endParaRPr>
                    </a:p>
                  </a:txBody>
                  <a:tcPr/>
                </a:tc>
              </a:tr>
            </a:tbl>
          </a:graphicData>
        </a:graphic>
      </p:graphicFrame>
      <p:sp>
        <p:nvSpPr>
          <p:cNvPr id="5" name="Rectangle 4"/>
          <p:cNvSpPr/>
          <p:nvPr/>
        </p:nvSpPr>
        <p:spPr>
          <a:xfrm>
            <a:off x="904774" y="4081112"/>
            <a:ext cx="7719461" cy="837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Tx/>
              <a:buChar char="-"/>
            </a:pPr>
            <a:r>
              <a:rPr lang="ar-AE" sz="2400" dirty="0" smtClean="0">
                <a:solidFill>
                  <a:srgbClr val="0000CC"/>
                </a:solidFill>
                <a:cs typeface="PT Bold Heading" panose="02010400000000000000" pitchFamily="2" charset="-78"/>
              </a:rPr>
              <a:t>انعدام الثقة بين البائع والمشتري</a:t>
            </a:r>
          </a:p>
          <a:p>
            <a:pPr marL="285750" indent="-285750">
              <a:buFontTx/>
              <a:buChar char="-"/>
            </a:pPr>
            <a:r>
              <a:rPr lang="ar-AE" sz="2400" dirty="0" smtClean="0">
                <a:solidFill>
                  <a:srgbClr val="0000CC"/>
                </a:solidFill>
                <a:cs typeface="PT Bold Heading" panose="02010400000000000000" pitchFamily="2" charset="-78"/>
              </a:rPr>
              <a:t>ترك التعامل بهذا النظام</a:t>
            </a:r>
            <a:endParaRPr lang="ar-AE" sz="2400" dirty="0">
              <a:solidFill>
                <a:srgbClr val="0000CC"/>
              </a:solidFill>
              <a:cs typeface="PT Bold Heading" panose="02010400000000000000" pitchFamily="2" charset="-78"/>
            </a:endParaRPr>
          </a:p>
        </p:txBody>
      </p:sp>
      <p:sp>
        <p:nvSpPr>
          <p:cNvPr id="6" name="Rectangle 5"/>
          <p:cNvSpPr/>
          <p:nvPr/>
        </p:nvSpPr>
        <p:spPr>
          <a:xfrm>
            <a:off x="899556" y="5268473"/>
            <a:ext cx="7719461" cy="837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Tx/>
              <a:buChar char="-"/>
            </a:pPr>
            <a:r>
              <a:rPr lang="ar-AE" sz="2400" dirty="0" smtClean="0">
                <a:solidFill>
                  <a:srgbClr val="0000CC"/>
                </a:solidFill>
                <a:cs typeface="PT Bold Heading" panose="02010400000000000000" pitchFamily="2" charset="-78"/>
              </a:rPr>
              <a:t>اللجوء إلى الجهات المختصة</a:t>
            </a:r>
          </a:p>
          <a:p>
            <a:pPr marL="285750" indent="-285750">
              <a:buFontTx/>
              <a:buChar char="-"/>
            </a:pPr>
            <a:r>
              <a:rPr lang="ar-AE" sz="2400" dirty="0" smtClean="0">
                <a:solidFill>
                  <a:srgbClr val="0000CC"/>
                </a:solidFill>
                <a:cs typeface="PT Bold Heading" panose="02010400000000000000" pitchFamily="2" charset="-78"/>
              </a:rPr>
              <a:t>الابتعاد عن التزوير والغش في السلعة المباعة</a:t>
            </a:r>
          </a:p>
          <a:p>
            <a:pPr marL="285750" indent="-285750">
              <a:buFontTx/>
              <a:buChar char="-"/>
            </a:pPr>
            <a:r>
              <a:rPr lang="ar-AE" sz="2400" dirty="0" smtClean="0">
                <a:solidFill>
                  <a:srgbClr val="0000CC"/>
                </a:solidFill>
                <a:cs typeface="PT Bold Heading" panose="02010400000000000000" pitchFamily="2" charset="-78"/>
              </a:rPr>
              <a:t>البعد عن المخالفات القانونية</a:t>
            </a:r>
            <a:endParaRPr lang="ar-AE" sz="2400" dirty="0">
              <a:solidFill>
                <a:srgbClr val="0000CC"/>
              </a:solidFill>
              <a:cs typeface="PT Bold Heading" panose="02010400000000000000" pitchFamily="2" charset="-78"/>
            </a:endParaRPr>
          </a:p>
        </p:txBody>
      </p:sp>
    </p:spTree>
    <p:extLst>
      <p:ext uri="{BB962C8B-B14F-4D97-AF65-F5344CB8AC3E}">
        <p14:creationId xmlns:p14="http://schemas.microsoft.com/office/powerpoint/2010/main" val="2428274224"/>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circle(in)">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circle(in)">
                                      <p:cBhvr>
                                        <p:cTn id="22" dur="20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 calcmode="lin" valueType="num">
                                      <p:cBhvr additive="base">
                                        <p:cTn id="3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 calcmode="lin" valueType="num">
                                      <p:cBhvr additive="base">
                                        <p:cTn id="3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33109" y="876520"/>
            <a:ext cx="3190297" cy="584775"/>
          </a:xfrm>
          <a:prstGeom prst="rect">
            <a:avLst/>
          </a:prstGeom>
        </p:spPr>
        <p:txBody>
          <a:bodyPr wrap="none">
            <a:spAutoFit/>
          </a:bodyPr>
          <a:lstStyle/>
          <a:p>
            <a:r>
              <a:rPr lang="ar-AE" sz="3200" b="1" dirty="0">
                <a:cs typeface="PT Bold Heading" panose="02010400000000000000" pitchFamily="2" charset="-78"/>
              </a:rPr>
              <a:t>*الإعلانات التجارية :</a:t>
            </a:r>
          </a:p>
        </p:txBody>
      </p:sp>
      <p:graphicFrame>
        <p:nvGraphicFramePr>
          <p:cNvPr id="3" name="Table 2"/>
          <p:cNvGraphicFramePr>
            <a:graphicFrameLocks noGrp="1"/>
          </p:cNvGraphicFramePr>
          <p:nvPr>
            <p:extLst>
              <p:ext uri="{D42A27DB-BD31-4B8C-83A1-F6EECF244321}">
                <p14:modId xmlns:p14="http://schemas.microsoft.com/office/powerpoint/2010/main" val="232043427"/>
              </p:ext>
            </p:extLst>
          </p:nvPr>
        </p:nvGraphicFramePr>
        <p:xfrm>
          <a:off x="2884234" y="2021323"/>
          <a:ext cx="8128000" cy="640080"/>
        </p:xfrm>
        <a:graphic>
          <a:graphicData uri="http://schemas.openxmlformats.org/drawingml/2006/table">
            <a:tbl>
              <a:tblPr rtl="1" firstRow="1" bandRow="1">
                <a:tableStyleId>{9D7B26C5-4107-4FEC-AEDC-1716B250A1EF}</a:tableStyleId>
              </a:tblPr>
              <a:tblGrid>
                <a:gridCol w="8128000"/>
              </a:tblGrid>
              <a:tr h="589797">
                <a:tc>
                  <a:txBody>
                    <a:bodyPr/>
                    <a:lstStyle/>
                    <a:p>
                      <a:pPr algn="ctr" rtl="1"/>
                      <a:r>
                        <a:rPr lang="ar-AE" sz="3600" dirty="0" smtClean="0">
                          <a:solidFill>
                            <a:srgbClr val="0000CC"/>
                          </a:solidFill>
                        </a:rPr>
                        <a:t>الحل</a:t>
                      </a:r>
                      <a:endParaRPr lang="ar-AE" sz="3600" dirty="0">
                        <a:solidFill>
                          <a:srgbClr val="0000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Plaque 3"/>
          <p:cNvSpPr/>
          <p:nvPr/>
        </p:nvSpPr>
        <p:spPr>
          <a:xfrm>
            <a:off x="7924800" y="3169920"/>
            <a:ext cx="3598606" cy="1432560"/>
          </a:xfrm>
          <a:prstGeom prst="plaqu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AE" sz="3200" b="1" dirty="0" smtClean="0">
                <a:latin typeface="Arial" panose="020B0604020202020204" pitchFamily="34" charset="0"/>
                <a:cs typeface="Arial" panose="020B0604020202020204" pitchFamily="34" charset="0"/>
              </a:rPr>
              <a:t>المصداقية في الإعلان عن المنتج والبعد عن المبالغة</a:t>
            </a:r>
            <a:endParaRPr lang="ar-AE" sz="3200" b="1" dirty="0">
              <a:latin typeface="Arial" panose="020B0604020202020204" pitchFamily="34" charset="0"/>
              <a:cs typeface="Arial" panose="020B0604020202020204" pitchFamily="34" charset="0"/>
            </a:endParaRPr>
          </a:p>
        </p:txBody>
      </p:sp>
      <p:sp>
        <p:nvSpPr>
          <p:cNvPr id="5" name="Plaque 4"/>
          <p:cNvSpPr/>
          <p:nvPr/>
        </p:nvSpPr>
        <p:spPr>
          <a:xfrm>
            <a:off x="5039360" y="5070357"/>
            <a:ext cx="3598606" cy="1432560"/>
          </a:xfrm>
          <a:prstGeom prst="plaqu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AE" sz="3200" b="1" dirty="0" smtClean="0">
                <a:latin typeface="Arial" panose="020B0604020202020204" pitchFamily="34" charset="0"/>
                <a:cs typeface="Arial" panose="020B0604020202020204" pitchFamily="34" charset="0"/>
              </a:rPr>
              <a:t>رقابة الدولة وإجراء عقوبات رادعة</a:t>
            </a:r>
            <a:endParaRPr lang="ar-AE" sz="3200" b="1" dirty="0">
              <a:latin typeface="Arial" panose="020B0604020202020204" pitchFamily="34" charset="0"/>
              <a:cs typeface="Arial" panose="020B0604020202020204" pitchFamily="34" charset="0"/>
            </a:endParaRPr>
          </a:p>
        </p:txBody>
      </p:sp>
      <p:sp>
        <p:nvSpPr>
          <p:cNvPr id="6" name="Plaque 5"/>
          <p:cNvSpPr/>
          <p:nvPr/>
        </p:nvSpPr>
        <p:spPr>
          <a:xfrm>
            <a:off x="2450691" y="3169920"/>
            <a:ext cx="3598606" cy="1432560"/>
          </a:xfrm>
          <a:prstGeom prst="plaqu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AE" sz="3200" b="1" dirty="0" smtClean="0">
                <a:latin typeface="Arial" panose="020B0604020202020204" pitchFamily="34" charset="0"/>
                <a:cs typeface="Arial" panose="020B0604020202020204" pitchFamily="34" charset="0"/>
              </a:rPr>
              <a:t>الالتزام بأخلاق الإسلام عند الإعلان عن المنتج</a:t>
            </a:r>
            <a:endParaRPr lang="ar-AE"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3566389"/>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1360" y="0"/>
            <a:ext cx="11346298" cy="6001643"/>
          </a:xfrm>
          <a:prstGeom prst="rect">
            <a:avLst/>
          </a:prstGeom>
          <a:noFill/>
        </p:spPr>
        <p:txBody>
          <a:bodyPr wrap="square" rtlCol="1">
            <a:spAutoFit/>
          </a:bodyPr>
          <a:lstStyle/>
          <a:p>
            <a:r>
              <a:rPr lang="ar-AE" sz="3600" b="1" dirty="0" smtClean="0">
                <a:solidFill>
                  <a:srgbClr val="0070C0"/>
                </a:solidFill>
                <a:cs typeface="Akhbar MT" pitchFamily="2" charset="-78"/>
              </a:rPr>
              <a:t>تزكية النفس والاستعفاف :</a:t>
            </a:r>
            <a:endParaRPr lang="ar-AE" sz="4000" b="1" dirty="0" smtClean="0">
              <a:solidFill>
                <a:srgbClr val="0070C0"/>
              </a:solidFill>
              <a:cs typeface="Akhbar MT" pitchFamily="2" charset="-78"/>
            </a:endParaRPr>
          </a:p>
          <a:p>
            <a:r>
              <a:rPr lang="ar-AE" sz="2800" dirty="0" smtClean="0">
                <a:cs typeface="Akhbar MT" pitchFamily="2" charset="-78"/>
              </a:rPr>
              <a:t> </a:t>
            </a:r>
            <a:r>
              <a:rPr lang="ar-AE" sz="2800" dirty="0" smtClean="0">
                <a:latin typeface="Arial" panose="020B0604020202020204" pitchFamily="34" charset="0"/>
                <a:cs typeface="Arial" panose="020B0604020202020204" pitchFamily="34" charset="0"/>
              </a:rPr>
              <a:t>الإنسان بطبيعته </a:t>
            </a:r>
            <a:r>
              <a:rPr lang="ar-AE" sz="2800" dirty="0" err="1" smtClean="0">
                <a:latin typeface="Arial" panose="020B0604020202020204" pitchFamily="34" charset="0"/>
                <a:cs typeface="Arial" panose="020B0604020202020204" pitchFamily="34" charset="0"/>
              </a:rPr>
              <a:t>تتجاذبه</a:t>
            </a:r>
            <a:r>
              <a:rPr lang="ar-AE" sz="2800" dirty="0" smtClean="0">
                <a:latin typeface="Arial" panose="020B0604020202020204" pitchFamily="34" charset="0"/>
                <a:cs typeface="Arial" panose="020B0604020202020204" pitchFamily="34" charset="0"/>
              </a:rPr>
              <a:t> نوازع الخير ونوازع الشر فهو بحاجة الى ضبط تصرفاته وكبح جماح نوازع الشر فيه خصوصا الشهوات والأهواء وتقع على عاتقه مسؤولية تزكية نفسه وحملها على النقاء والطهارة وذلك بتغليب نوازع الخير والتسامح في النفس وحملها على </a:t>
            </a:r>
            <a:r>
              <a:rPr lang="ar-AE" sz="2800" dirty="0" smtClean="0">
                <a:latin typeface="Arial" panose="020B0604020202020204" pitchFamily="34" charset="0"/>
                <a:cs typeface="Arial" panose="020B0604020202020204" pitchFamily="34" charset="0"/>
              </a:rPr>
              <a:t>الاستجابة </a:t>
            </a:r>
            <a:r>
              <a:rPr lang="ar-AE" sz="2800" dirty="0" smtClean="0">
                <a:latin typeface="Arial" panose="020B0604020202020204" pitchFamily="34" charset="0"/>
                <a:cs typeface="Arial" panose="020B0604020202020204" pitchFamily="34" charset="0"/>
              </a:rPr>
              <a:t>للفضائل والأخلاق الكريمة فتنضبط  نوازع الإنسان وميوله ومما يعينه على ذلك كله الاستعفاف .</a:t>
            </a:r>
          </a:p>
          <a:p>
            <a:r>
              <a:rPr lang="ar-AE" sz="2800" dirty="0" smtClean="0">
                <a:latin typeface="Arial" panose="020B0604020202020204" pitchFamily="34" charset="0"/>
                <a:cs typeface="Arial" panose="020B0604020202020204" pitchFamily="34" charset="0"/>
              </a:rPr>
              <a:t>فما هو السبيل الى الاستعفاف ؟ومن ثم الى الفضائل كلها ؟</a:t>
            </a:r>
          </a:p>
          <a:p>
            <a:r>
              <a:rPr lang="ar-AE" sz="2800" dirty="0" smtClean="0">
                <a:latin typeface="Arial" panose="020B0604020202020204" pitchFamily="34" charset="0"/>
                <a:cs typeface="Arial" panose="020B0604020202020204" pitchFamily="34" charset="0"/>
              </a:rPr>
              <a:t>1.المداومة على العبادات وخاصة الصلاة قال تعالى </a:t>
            </a:r>
            <a:r>
              <a:rPr lang="ar-AE" sz="2800" dirty="0" smtClean="0">
                <a:solidFill>
                  <a:schemeClr val="tx1">
                    <a:lumMod val="65000"/>
                    <a:lumOff val="35000"/>
                  </a:schemeClr>
                </a:solidFill>
                <a:latin typeface="Arial" panose="020B0604020202020204" pitchFamily="34" charset="0"/>
                <a:cs typeface="Arial" panose="020B0604020202020204" pitchFamily="34" charset="0"/>
              </a:rPr>
              <a:t>:</a:t>
            </a:r>
            <a:r>
              <a:rPr lang="ar-AE" sz="3200" dirty="0" smtClean="0">
                <a:solidFill>
                  <a:schemeClr val="tx1">
                    <a:lumMod val="65000"/>
                    <a:lumOff val="35000"/>
                  </a:schemeClr>
                </a:solidFill>
                <a:latin typeface="Arial" panose="020B0604020202020204" pitchFamily="34" charset="0"/>
                <a:cs typeface="Arial" panose="020B0604020202020204" pitchFamily="34" charset="0"/>
              </a:rPr>
              <a:t>(</a:t>
            </a:r>
            <a:r>
              <a:rPr lang="ar-AE" sz="3200" dirty="0">
                <a:solidFill>
                  <a:schemeClr val="tx1">
                    <a:lumMod val="65000"/>
                    <a:lumOff val="35000"/>
                  </a:schemeClr>
                </a:solidFill>
                <a:latin typeface="Arial" panose="020B0604020202020204" pitchFamily="34" charset="0"/>
                <a:cs typeface="Arial" panose="020B0604020202020204" pitchFamily="34" charset="0"/>
              </a:rPr>
              <a:t>وَأَقِمِ الصَّلَاةَ إِنَّ الصَّلَاةَ تَنْهَى عَنِ الْفَحْشَاءِ </a:t>
            </a:r>
            <a:r>
              <a:rPr lang="ar-AE" sz="3200" dirty="0" smtClean="0">
                <a:solidFill>
                  <a:schemeClr val="tx1">
                    <a:lumMod val="65000"/>
                    <a:lumOff val="35000"/>
                  </a:schemeClr>
                </a:solidFill>
                <a:latin typeface="Arial" panose="020B0604020202020204" pitchFamily="34" charset="0"/>
                <a:cs typeface="Arial" panose="020B0604020202020204" pitchFamily="34" charset="0"/>
              </a:rPr>
              <a:t>وَالْمُنْكَر )</a:t>
            </a:r>
          </a:p>
          <a:p>
            <a:r>
              <a:rPr lang="ar-AE" sz="2800" dirty="0" smtClean="0">
                <a:latin typeface="Arial" panose="020B0604020202020204" pitchFamily="34" charset="0"/>
                <a:cs typeface="Arial" panose="020B0604020202020204" pitchFamily="34" charset="0"/>
              </a:rPr>
              <a:t>2.الحفاظ على النوافل وذكر الله تعالى والدعاء وقد كان رسول الله صلى الله عليه وسلم يكثر ان يقول </a:t>
            </a:r>
            <a:r>
              <a:rPr lang="ar-AE" sz="2800" dirty="0" smtClean="0">
                <a:solidFill>
                  <a:srgbClr val="00B0F0"/>
                </a:solidFill>
                <a:latin typeface="Arial" panose="020B0604020202020204" pitchFamily="34" charset="0"/>
                <a:cs typeface="Arial" panose="020B0604020202020204" pitchFamily="34" charset="0"/>
                <a:sym typeface="Wingdings" panose="05000000000000000000" pitchFamily="2" charset="2"/>
              </a:rPr>
              <a:t>:(يا مقلب القلوب ثبت قلبي على دينك ).</a:t>
            </a:r>
          </a:p>
          <a:p>
            <a:r>
              <a:rPr lang="ar-AE" sz="2800" dirty="0" smtClean="0">
                <a:latin typeface="Arial" panose="020B0604020202020204" pitchFamily="34" charset="0"/>
                <a:cs typeface="Arial" panose="020B0604020202020204" pitchFamily="34" charset="0"/>
                <a:sym typeface="Wingdings" panose="05000000000000000000" pitchFamily="2" charset="2"/>
              </a:rPr>
              <a:t>3.الصحبة الصالحة التي تعين على الخير وتمنع الإنسان من أن يؤذي نفسه أو غيره .</a:t>
            </a:r>
            <a:endParaRPr lang="ar-AE" sz="2800" dirty="0" smtClean="0">
              <a:latin typeface="Arial" panose="020B0604020202020204" pitchFamily="34" charset="0"/>
              <a:cs typeface="Arial" panose="020B0604020202020204" pitchFamily="34" charset="0"/>
            </a:endParaRPr>
          </a:p>
          <a:p>
            <a:endParaRPr lang="ar-AE" sz="2800" b="1" dirty="0" smtClean="0">
              <a:solidFill>
                <a:schemeClr val="accent2">
                  <a:lumMod val="50000"/>
                </a:schemeClr>
              </a:solidFill>
              <a:latin typeface="Arial" panose="020B0604020202020204" pitchFamily="34" charset="0"/>
              <a:cs typeface="Arial" panose="020B0604020202020204" pitchFamily="34" charset="0"/>
            </a:endParaRPr>
          </a:p>
          <a:p>
            <a:endParaRPr lang="ar-AE" sz="2800" dirty="0">
              <a:cs typeface="Akhbar MT" pitchFamily="2" charset="-78"/>
            </a:endParaRPr>
          </a:p>
        </p:txBody>
      </p:sp>
    </p:spTree>
    <p:extLst>
      <p:ext uri="{BB962C8B-B14F-4D97-AF65-F5344CB8AC3E}">
        <p14:creationId xmlns:p14="http://schemas.microsoft.com/office/powerpoint/2010/main" val="3085431126"/>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4720" y="569149"/>
            <a:ext cx="10769600" cy="4770537"/>
          </a:xfrm>
          <a:prstGeom prst="rect">
            <a:avLst/>
          </a:prstGeom>
        </p:spPr>
        <p:txBody>
          <a:bodyPr wrap="square">
            <a:spAutoFit/>
          </a:bodyPr>
          <a:lstStyle/>
          <a:p>
            <a:r>
              <a:rPr lang="ar-AE" sz="4800" b="1" dirty="0">
                <a:solidFill>
                  <a:schemeClr val="accent2">
                    <a:lumMod val="50000"/>
                  </a:schemeClr>
                </a:solidFill>
                <a:cs typeface="Akhbar MT" pitchFamily="2" charset="-78"/>
              </a:rPr>
              <a:t>أقرأ وأستنتج  :</a:t>
            </a:r>
          </a:p>
          <a:p>
            <a:r>
              <a:rPr lang="ar-AE" sz="4400" dirty="0">
                <a:cs typeface="Akhbar MT" pitchFamily="2" charset="-78"/>
              </a:rPr>
              <a:t>قال صلى الله عليه وسلم </a:t>
            </a:r>
            <a:r>
              <a:rPr lang="ar-AE" sz="4400" dirty="0">
                <a:solidFill>
                  <a:srgbClr val="00B0F0"/>
                </a:solidFill>
                <a:cs typeface="Akhbar MT" pitchFamily="2" charset="-78"/>
              </a:rPr>
              <a:t>:(إنما العلم بالتعلم وإنما الحلم </a:t>
            </a:r>
            <a:r>
              <a:rPr lang="ar-AE" sz="4400" dirty="0" err="1">
                <a:solidFill>
                  <a:srgbClr val="00B0F0"/>
                </a:solidFill>
                <a:cs typeface="Akhbar MT" pitchFamily="2" charset="-78"/>
              </a:rPr>
              <a:t>بالتحلم</a:t>
            </a:r>
            <a:r>
              <a:rPr lang="ar-AE" sz="4400" dirty="0">
                <a:solidFill>
                  <a:srgbClr val="00B0F0"/>
                </a:solidFill>
                <a:cs typeface="Akhbar MT" pitchFamily="2" charset="-78"/>
              </a:rPr>
              <a:t> ومن يتحر الخير يعطه ومن يتق الشر يوقه).</a:t>
            </a:r>
          </a:p>
          <a:p>
            <a:r>
              <a:rPr lang="ar-AE" sz="4400" dirty="0">
                <a:cs typeface="Akhbar MT" pitchFamily="2" charset="-78"/>
              </a:rPr>
              <a:t>*من خلال الحديث الشريف أستنتج آلية للوصول الى الاستعفاف وتزكية النفس .</a:t>
            </a:r>
          </a:p>
          <a:p>
            <a:r>
              <a:rPr lang="ar-AE" sz="3600" dirty="0" smtClean="0">
                <a:cs typeface="PT Bold Heading" panose="02010400000000000000" pitchFamily="2" charset="-78"/>
              </a:rPr>
              <a:t>1- تعلم أسباب وكيفية الاستعفاف</a:t>
            </a:r>
          </a:p>
          <a:p>
            <a:r>
              <a:rPr lang="ar-AE" sz="3600" dirty="0" smtClean="0">
                <a:cs typeface="PT Bold Heading" panose="02010400000000000000" pitchFamily="2" charset="-78"/>
              </a:rPr>
              <a:t>2- السعي في طلب الرزق الحلال والابتعاد عن المعاملات المحرمة</a:t>
            </a:r>
            <a:endParaRPr lang="ar-AE" sz="3600" dirty="0">
              <a:cs typeface="PT Bold Heading" panose="02010400000000000000" pitchFamily="2" charset="-78"/>
            </a:endParaRPr>
          </a:p>
        </p:txBody>
      </p:sp>
    </p:spTree>
    <p:extLst>
      <p:ext uri="{BB962C8B-B14F-4D97-AF65-F5344CB8AC3E}">
        <p14:creationId xmlns:p14="http://schemas.microsoft.com/office/powerpoint/2010/main" val="2743436161"/>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 calcmode="lin" valueType="num">
                                      <p:cBhvr additive="base">
                                        <p:cTn id="1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3" name="Rectangle 2"/>
          <p:cNvSpPr/>
          <p:nvPr/>
        </p:nvSpPr>
        <p:spPr>
          <a:xfrm>
            <a:off x="7699025" y="102215"/>
            <a:ext cx="4373313" cy="923330"/>
          </a:xfrm>
          <a:prstGeom prst="rect">
            <a:avLst/>
          </a:prstGeom>
          <a:noFill/>
        </p:spPr>
        <p:txBody>
          <a:bodyPr wrap="none" lIns="91440" tIns="45720" rIns="91440" bIns="45720">
            <a:spAutoFit/>
          </a:bodyPr>
          <a:lstStyle/>
          <a:p>
            <a:pPr algn="ctr"/>
            <a:r>
              <a:rPr lang="ar-AE"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تذكري صغيرتي أن</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4591847"/>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AE"/>
          </a:p>
        </p:txBody>
      </p:sp>
      <p:pic>
        <p:nvPicPr>
          <p:cNvPr id="4" name="أنشودة العفة">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 y="0"/>
            <a:ext cx="12192000" cy="6963878"/>
          </a:xfrm>
        </p:spPr>
      </p:pic>
    </p:spTree>
    <p:extLst>
      <p:ext uri="{BB962C8B-B14F-4D97-AF65-F5344CB8AC3E}">
        <p14:creationId xmlns:p14="http://schemas.microsoft.com/office/powerpoint/2010/main" val="2864271744"/>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8501" y="1473993"/>
            <a:ext cx="9009321" cy="4001095"/>
          </a:xfrm>
          <a:prstGeom prst="rect">
            <a:avLst/>
          </a:prstGeom>
          <a:noFill/>
        </p:spPr>
        <p:txBody>
          <a:bodyPr wrap="square" rtlCol="1">
            <a:spAutoFit/>
          </a:bodyPr>
          <a:lstStyle/>
          <a:p>
            <a:r>
              <a:rPr lang="ar-AE" sz="5400" dirty="0">
                <a:solidFill>
                  <a:srgbClr val="C00000"/>
                </a:solidFill>
                <a:cs typeface="Akhbar MT" pitchFamily="2" charset="-78"/>
              </a:rPr>
              <a:t>أ</a:t>
            </a:r>
            <a:r>
              <a:rPr lang="ar-AE" sz="5400" dirty="0" smtClean="0">
                <a:solidFill>
                  <a:srgbClr val="C00000"/>
                </a:solidFill>
                <a:cs typeface="Akhbar MT" pitchFamily="2" charset="-78"/>
              </a:rPr>
              <a:t>تعلم </a:t>
            </a:r>
            <a:r>
              <a:rPr lang="ar-AE" sz="5400" dirty="0" smtClean="0">
                <a:solidFill>
                  <a:srgbClr val="C00000"/>
                </a:solidFill>
                <a:cs typeface="Akhbar MT" pitchFamily="2" charset="-78"/>
              </a:rPr>
              <a:t>من هذا الدرس </a:t>
            </a:r>
            <a:r>
              <a:rPr lang="ar-AE" sz="5400" dirty="0" smtClean="0">
                <a:solidFill>
                  <a:srgbClr val="C00000"/>
                </a:solidFill>
                <a:cs typeface="Akhbar MT" pitchFamily="2" charset="-78"/>
              </a:rPr>
              <a:t>أن</a:t>
            </a:r>
            <a:r>
              <a:rPr lang="ar-AE" sz="5400" dirty="0" smtClean="0">
                <a:solidFill>
                  <a:srgbClr val="C00000"/>
                </a:solidFill>
                <a:cs typeface="Akhbar MT" pitchFamily="2" charset="-78"/>
              </a:rPr>
              <a:t>:</a:t>
            </a:r>
          </a:p>
          <a:p>
            <a:endParaRPr lang="ar-AE" sz="4000" dirty="0" smtClean="0">
              <a:cs typeface="Akhbar MT" pitchFamily="2" charset="-78"/>
            </a:endParaRPr>
          </a:p>
          <a:p>
            <a:pPr marL="285750" indent="-285750">
              <a:buFont typeface="Arial" panose="020B0604020202020204" pitchFamily="34" charset="0"/>
              <a:buChar char="•"/>
            </a:pPr>
            <a:r>
              <a:rPr lang="ar-AE" sz="4000" dirty="0">
                <a:cs typeface="Akhbar MT" pitchFamily="2" charset="-78"/>
              </a:rPr>
              <a:t>أ</a:t>
            </a:r>
            <a:r>
              <a:rPr lang="ar-AE" sz="4000" dirty="0" smtClean="0">
                <a:cs typeface="Akhbar MT" pitchFamily="2" charset="-78"/>
              </a:rPr>
              <a:t>بين </a:t>
            </a:r>
            <a:r>
              <a:rPr lang="ar-AE" sz="4000" dirty="0" smtClean="0">
                <a:cs typeface="Akhbar MT" pitchFamily="2" charset="-78"/>
              </a:rPr>
              <a:t>المقصود بالاستعفاف</a:t>
            </a:r>
          </a:p>
          <a:p>
            <a:pPr marL="285750" indent="-285750">
              <a:buFont typeface="Arial" panose="020B0604020202020204" pitchFamily="34" charset="0"/>
              <a:buChar char="•"/>
            </a:pPr>
            <a:r>
              <a:rPr lang="ar-AE" sz="4000" dirty="0">
                <a:cs typeface="Akhbar MT" pitchFamily="2" charset="-78"/>
              </a:rPr>
              <a:t>أ</a:t>
            </a:r>
            <a:r>
              <a:rPr lang="ar-AE" sz="4000" dirty="0" smtClean="0">
                <a:cs typeface="Akhbar MT" pitchFamily="2" charset="-78"/>
              </a:rPr>
              <a:t>بين </a:t>
            </a:r>
            <a:r>
              <a:rPr lang="ar-AE" sz="4000" dirty="0">
                <a:cs typeface="Akhbar MT" pitchFamily="2" charset="-78"/>
              </a:rPr>
              <a:t>أ</a:t>
            </a:r>
            <a:r>
              <a:rPr lang="ar-AE" sz="4000" dirty="0" smtClean="0">
                <a:cs typeface="Akhbar MT" pitchFamily="2" charset="-78"/>
              </a:rPr>
              <a:t>ثر </a:t>
            </a:r>
            <a:r>
              <a:rPr lang="ar-AE" sz="4000" dirty="0" smtClean="0">
                <a:cs typeface="Akhbar MT" pitchFamily="2" charset="-78"/>
              </a:rPr>
              <a:t>الاستعفاف على الفرد والمجتمع</a:t>
            </a:r>
          </a:p>
          <a:p>
            <a:pPr marL="285750" indent="-285750">
              <a:buFont typeface="Arial" panose="020B0604020202020204" pitchFamily="34" charset="0"/>
              <a:buChar char="•"/>
            </a:pPr>
            <a:r>
              <a:rPr lang="ar-AE" sz="4000" dirty="0" smtClean="0">
                <a:cs typeface="Akhbar MT" pitchFamily="2" charset="-78"/>
              </a:rPr>
              <a:t>أوضح مجالات الاستعفاف</a:t>
            </a:r>
          </a:p>
          <a:p>
            <a:pPr marL="285750" indent="-285750">
              <a:buFont typeface="Arial" panose="020B0604020202020204" pitchFamily="34" charset="0"/>
              <a:buChar char="•"/>
            </a:pPr>
            <a:r>
              <a:rPr lang="ar-AE" sz="4000" dirty="0" smtClean="0">
                <a:cs typeface="Akhbar MT" pitchFamily="2" charset="-78"/>
              </a:rPr>
              <a:t>احرص على تمثل القيم والأخلاق الاسلامية</a:t>
            </a:r>
            <a:endParaRPr lang="ar-AE" sz="4000" dirty="0">
              <a:cs typeface="Akhbar MT" pitchFamily="2" charset="-78"/>
            </a:endParaRPr>
          </a:p>
        </p:txBody>
      </p:sp>
      <p:pic>
        <p:nvPicPr>
          <p:cNvPr id="3" name="Picture 2"/>
          <p:cNvPicPr>
            <a:picLocks noChangeAspect="1"/>
          </p:cNvPicPr>
          <p:nvPr/>
        </p:nvPicPr>
        <p:blipFill rotWithShape="1">
          <a:blip r:embed="rId3"/>
          <a:srcRect l="-166" t="-5403" r="166" b="7912"/>
          <a:stretch/>
        </p:blipFill>
        <p:spPr>
          <a:xfrm>
            <a:off x="1055418" y="188321"/>
            <a:ext cx="4663457" cy="3495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58880195"/>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2644" y="1026278"/>
            <a:ext cx="10942033" cy="5447645"/>
          </a:xfrm>
          <a:prstGeom prst="rect">
            <a:avLst/>
          </a:prstGeom>
          <a:noFill/>
        </p:spPr>
        <p:txBody>
          <a:bodyPr wrap="square" rtlCol="1">
            <a:spAutoFit/>
          </a:bodyPr>
          <a:lstStyle/>
          <a:p>
            <a:r>
              <a:rPr lang="ar-AE" sz="3600" b="1" dirty="0" smtClean="0">
                <a:solidFill>
                  <a:srgbClr val="C00000"/>
                </a:solidFill>
                <a:cs typeface="Akhbar MT" pitchFamily="2" charset="-78"/>
              </a:rPr>
              <a:t>أ</a:t>
            </a:r>
            <a:r>
              <a:rPr lang="ar-AE" sz="3600" b="1" dirty="0" smtClean="0">
                <a:solidFill>
                  <a:srgbClr val="C00000"/>
                </a:solidFill>
                <a:cs typeface="Akhbar MT" pitchFamily="2" charset="-78"/>
              </a:rPr>
              <a:t>بادر </a:t>
            </a:r>
            <a:r>
              <a:rPr lang="ar-AE" sz="3600" b="1" dirty="0" smtClean="0">
                <a:solidFill>
                  <a:srgbClr val="C00000"/>
                </a:solidFill>
                <a:cs typeface="Akhbar MT" pitchFamily="2" charset="-78"/>
              </a:rPr>
              <a:t>لأتعلم :</a:t>
            </a:r>
          </a:p>
          <a:p>
            <a:r>
              <a:rPr lang="ar-AE" sz="2400" dirty="0" smtClean="0">
                <a:solidFill>
                  <a:schemeClr val="tx1">
                    <a:lumMod val="75000"/>
                  </a:schemeClr>
                </a:solidFill>
                <a:cs typeface="Akhbar MT" pitchFamily="2" charset="-78"/>
              </a:rPr>
              <a:t> </a:t>
            </a:r>
          </a:p>
          <a:p>
            <a:endParaRPr lang="ar-AE" sz="2400" dirty="0">
              <a:solidFill>
                <a:schemeClr val="tx1">
                  <a:lumMod val="75000"/>
                </a:schemeClr>
              </a:solidFill>
              <a:cs typeface="Akhbar MT" pitchFamily="2" charset="-78"/>
            </a:endParaRPr>
          </a:p>
          <a:p>
            <a:endParaRPr lang="ar-AE" sz="2400" dirty="0" smtClean="0">
              <a:solidFill>
                <a:schemeClr val="tx1">
                  <a:lumMod val="75000"/>
                </a:schemeClr>
              </a:solidFill>
              <a:cs typeface="Akhbar MT" pitchFamily="2" charset="-78"/>
            </a:endParaRPr>
          </a:p>
          <a:p>
            <a:endParaRPr lang="ar-AE" sz="2000" dirty="0" smtClean="0">
              <a:solidFill>
                <a:schemeClr val="tx1">
                  <a:lumMod val="75000"/>
                </a:schemeClr>
              </a:solidFill>
              <a:cs typeface="Akhbar MT" pitchFamily="2" charset="-78"/>
            </a:endParaRPr>
          </a:p>
          <a:p>
            <a:endParaRPr lang="ar-AE" sz="2000" dirty="0" smtClean="0">
              <a:solidFill>
                <a:schemeClr val="tx1">
                  <a:lumMod val="75000"/>
                </a:schemeClr>
              </a:solidFill>
              <a:cs typeface="Akhbar MT" pitchFamily="2" charset="-78"/>
            </a:endParaRPr>
          </a:p>
          <a:p>
            <a:endParaRPr lang="ar-AE" sz="2000" dirty="0">
              <a:solidFill>
                <a:schemeClr val="tx1">
                  <a:lumMod val="75000"/>
                </a:schemeClr>
              </a:solidFill>
              <a:cs typeface="Akhbar MT" pitchFamily="2" charset="-78"/>
            </a:endParaRPr>
          </a:p>
          <a:p>
            <a:endParaRPr lang="ar-AE" sz="2000" dirty="0" smtClean="0">
              <a:solidFill>
                <a:schemeClr val="tx1">
                  <a:lumMod val="75000"/>
                </a:schemeClr>
              </a:solidFill>
              <a:cs typeface="Akhbar MT" pitchFamily="2" charset="-78"/>
            </a:endParaRPr>
          </a:p>
          <a:p>
            <a:endParaRPr lang="ar-AE" sz="2000" dirty="0">
              <a:solidFill>
                <a:schemeClr val="tx1">
                  <a:lumMod val="75000"/>
                </a:schemeClr>
              </a:solidFill>
              <a:cs typeface="Akhbar MT" pitchFamily="2" charset="-78"/>
            </a:endParaRPr>
          </a:p>
          <a:p>
            <a:r>
              <a:rPr lang="ar-AE" sz="3600" b="1" dirty="0">
                <a:solidFill>
                  <a:srgbClr val="C00000"/>
                </a:solidFill>
                <a:cs typeface="Akhbar MT" pitchFamily="2" charset="-78"/>
              </a:rPr>
              <a:t>أ</a:t>
            </a:r>
            <a:r>
              <a:rPr lang="ar-AE" sz="3600" b="1" dirty="0" smtClean="0">
                <a:solidFill>
                  <a:srgbClr val="C00000"/>
                </a:solidFill>
                <a:cs typeface="Akhbar MT" pitchFamily="2" charset="-78"/>
              </a:rPr>
              <a:t>ناقش</a:t>
            </a:r>
            <a:r>
              <a:rPr lang="ar-AE" sz="3600" b="1" dirty="0" smtClean="0">
                <a:solidFill>
                  <a:srgbClr val="C00000"/>
                </a:solidFill>
                <a:cs typeface="Akhbar MT" pitchFamily="2" charset="-78"/>
              </a:rPr>
              <a:t>:</a:t>
            </a:r>
          </a:p>
          <a:p>
            <a:r>
              <a:rPr lang="ar-AE" sz="3200" dirty="0" smtClean="0">
                <a:solidFill>
                  <a:schemeClr val="tx1">
                    <a:lumMod val="75000"/>
                  </a:schemeClr>
                </a:solidFill>
                <a:cs typeface="Akhbar MT" pitchFamily="2" charset="-78"/>
              </a:rPr>
              <a:t>معنى الإحسان من خلال صور واقعية في الحياة .</a:t>
            </a:r>
          </a:p>
          <a:p>
            <a:r>
              <a:rPr lang="ar-AE" sz="3200" dirty="0" smtClean="0">
                <a:solidFill>
                  <a:schemeClr val="tx1">
                    <a:lumMod val="75000"/>
                  </a:schemeClr>
                </a:solidFill>
                <a:cs typeface="Akhbar MT" pitchFamily="2" charset="-78"/>
              </a:rPr>
              <a:t>إتقان العمل ,الإنعام على الغير </a:t>
            </a:r>
            <a:r>
              <a:rPr lang="ar-AE" sz="3200" dirty="0" smtClean="0">
                <a:solidFill>
                  <a:schemeClr val="tx1">
                    <a:lumMod val="75000"/>
                  </a:schemeClr>
                </a:solidFill>
                <a:cs typeface="Akhbar MT" pitchFamily="2" charset="-78"/>
              </a:rPr>
              <a:t>, </a:t>
            </a:r>
          </a:p>
          <a:p>
            <a:r>
              <a:rPr lang="ar-AE" sz="3600" b="1" dirty="0" smtClean="0">
                <a:solidFill>
                  <a:srgbClr val="0000CC"/>
                </a:solidFill>
                <a:cs typeface="Akhbar MT" pitchFamily="2" charset="-78"/>
              </a:rPr>
              <a:t>بر الوالدين ، الرفق بالحيوان ، الإصلاح بين الناس ، حسن الخلق</a:t>
            </a:r>
            <a:endParaRPr lang="ar-AE" sz="2000" dirty="0">
              <a:solidFill>
                <a:schemeClr val="tx1">
                  <a:lumMod val="75000"/>
                </a:schemeClr>
              </a:solidFill>
              <a:cs typeface="Akhbar MT" pitchFamily="2" charset="-78"/>
            </a:endParaRPr>
          </a:p>
        </p:txBody>
      </p:sp>
      <p:sp>
        <p:nvSpPr>
          <p:cNvPr id="2" name="Rectangle 1"/>
          <p:cNvSpPr/>
          <p:nvPr/>
        </p:nvSpPr>
        <p:spPr>
          <a:xfrm>
            <a:off x="2707036" y="2211217"/>
            <a:ext cx="8072035"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r-AE" sz="2800" dirty="0"/>
              <a:t>وَابْتَغِ فِيمَا آتَاكَ اللَّهُ الدَّارَ الْآخِرَةَ ۖ وَلَا تَنْسَ نَصِيبَكَ مِنَ الدُّنْيَا ۖ وَأَحْسِنْ كَمَا أَحْسَنَ اللَّهُ إِلَيْكَ ۖ وَلَا تَبْغِ الْفَسَادَ فِي الْأَرْضِ ۖ إِنَّ اللَّهَ لَا يُحِبُّ الْمُفْسِدِينَ ﴿٧٧﴾</a:t>
            </a:r>
          </a:p>
        </p:txBody>
      </p:sp>
    </p:spTree>
    <p:extLst>
      <p:ext uri="{BB962C8B-B14F-4D97-AF65-F5344CB8AC3E}">
        <p14:creationId xmlns:p14="http://schemas.microsoft.com/office/powerpoint/2010/main" val="44623613"/>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animEffect transition="in" filter="fade">
                                      <p:cBhvr>
                                        <p:cTn id="7" dur="1000"/>
                                        <p:tgtEl>
                                          <p:spTgt spid="3">
                                            <p:txEl>
                                              <p:pRg st="12" end="12"/>
                                            </p:txEl>
                                          </p:spTgt>
                                        </p:tgtEl>
                                      </p:cBhvr>
                                    </p:animEffect>
                                    <p:anim calcmode="lin" valueType="num">
                                      <p:cBhvr>
                                        <p:cTn id="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4359" y="977285"/>
            <a:ext cx="9555126" cy="5509200"/>
          </a:xfrm>
          <a:prstGeom prst="rect">
            <a:avLst/>
          </a:prstGeom>
          <a:noFill/>
        </p:spPr>
        <p:txBody>
          <a:bodyPr wrap="square" rtlCol="1">
            <a:spAutoFit/>
          </a:bodyPr>
          <a:lstStyle/>
          <a:p>
            <a:r>
              <a:rPr lang="ar-AE" sz="3600" dirty="0" smtClean="0">
                <a:solidFill>
                  <a:schemeClr val="accent1">
                    <a:lumMod val="50000"/>
                  </a:schemeClr>
                </a:solidFill>
                <a:cs typeface="Akhbar MT" pitchFamily="2" charset="-78"/>
              </a:rPr>
              <a:t>استخدم مهاراتي لأتعلم</a:t>
            </a:r>
          </a:p>
          <a:p>
            <a:r>
              <a:rPr lang="ar-AE" sz="4400" b="1" dirty="0" smtClean="0">
                <a:solidFill>
                  <a:srgbClr val="C00000"/>
                </a:solidFill>
                <a:cs typeface="Akhbar MT" pitchFamily="2" charset="-78"/>
              </a:rPr>
              <a:t>مفهوم الاستعفاف :</a:t>
            </a:r>
          </a:p>
          <a:p>
            <a:r>
              <a:rPr lang="ar-AE" sz="3200" dirty="0" smtClean="0">
                <a:cs typeface="Akhbar MT" pitchFamily="2" charset="-78"/>
              </a:rPr>
              <a:t>الاستعفاف لغة :طلب العفة والأخذ بأسبابها وهو المقصود بالمعنى الاصطلاحي وكما هو </a:t>
            </a:r>
            <a:r>
              <a:rPr lang="ar-AE" sz="3200" dirty="0" err="1" smtClean="0">
                <a:cs typeface="Akhbar MT" pitchFamily="2" charset="-78"/>
              </a:rPr>
              <a:t>معلوم,فإن</a:t>
            </a:r>
            <a:r>
              <a:rPr lang="ar-AE" sz="3200" dirty="0" smtClean="0">
                <a:cs typeface="Akhbar MT" pitchFamily="2" charset="-78"/>
              </a:rPr>
              <a:t> المقصود </a:t>
            </a:r>
            <a:r>
              <a:rPr lang="ar-AE" sz="3200" dirty="0" err="1" smtClean="0">
                <a:cs typeface="Akhbar MT" pitchFamily="2" charset="-78"/>
              </a:rPr>
              <a:t>بالعفة:ترك</a:t>
            </a:r>
            <a:r>
              <a:rPr lang="ar-AE" sz="3200" dirty="0" smtClean="0">
                <a:cs typeface="Akhbar MT" pitchFamily="2" charset="-78"/>
              </a:rPr>
              <a:t> ما لا يليق ,والبعد عما يخرم المروءة اما المروءة فهي الوقوف عند محاسن الاخلاق وجميل الصفات والاستعفاف متعلق بكل هذه المعاني ومشتمل عليها ,فهو يجمع بين العفة والمروءة في الوقت نفسه , كما سيتضح لنا لاحقا .</a:t>
            </a:r>
            <a:endParaRPr lang="ar-AE" sz="3200" dirty="0" smtClean="0">
              <a:solidFill>
                <a:schemeClr val="tx1">
                  <a:lumMod val="50000"/>
                </a:schemeClr>
              </a:solidFill>
              <a:cs typeface="Akhbar MT" pitchFamily="2" charset="-78"/>
            </a:endParaRPr>
          </a:p>
          <a:p>
            <a:endParaRPr lang="ar-AE" sz="2800" dirty="0" smtClean="0">
              <a:solidFill>
                <a:schemeClr val="tx1">
                  <a:lumMod val="50000"/>
                </a:schemeClr>
              </a:solidFill>
              <a:cs typeface="Akhbar MT" pitchFamily="2" charset="-78"/>
            </a:endParaRPr>
          </a:p>
          <a:p>
            <a:r>
              <a:rPr lang="ar-AE" sz="4400" b="1" dirty="0" smtClean="0">
                <a:solidFill>
                  <a:srgbClr val="C00000"/>
                </a:solidFill>
                <a:cs typeface="Akhbar MT" pitchFamily="2" charset="-78"/>
              </a:rPr>
              <a:t>أبدي رأيا:</a:t>
            </a:r>
          </a:p>
          <a:p>
            <a:r>
              <a:rPr lang="ar-AE" sz="3600" dirty="0" smtClean="0">
                <a:solidFill>
                  <a:schemeClr val="tx1">
                    <a:lumMod val="50000"/>
                  </a:schemeClr>
                </a:solidFill>
                <a:cs typeface="Akhbar MT" pitchFamily="2" charset="-78"/>
              </a:rPr>
              <a:t>حول العلاقة بين الاستعفاف والتسامح</a:t>
            </a:r>
          </a:p>
          <a:p>
            <a:r>
              <a:rPr lang="ar-AE" sz="3600" dirty="0" smtClean="0">
                <a:solidFill>
                  <a:srgbClr val="0000CC"/>
                </a:solidFill>
                <a:cs typeface="PT Bold Heading" panose="02010400000000000000" pitchFamily="2" charset="-78"/>
              </a:rPr>
              <a:t>التسامح ثمرة من ثمرات الاستعفاف وأثر من آثاره</a:t>
            </a:r>
            <a:endParaRPr lang="ar-AE" sz="3600" dirty="0">
              <a:solidFill>
                <a:srgbClr val="0000CC"/>
              </a:solidFill>
              <a:cs typeface="PT Bold Heading" panose="0201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912" y="264160"/>
            <a:ext cx="2924175" cy="1981200"/>
          </a:xfrm>
          <a:prstGeom prst="rect">
            <a:avLst/>
          </a:prstGeom>
        </p:spPr>
      </p:pic>
    </p:spTree>
    <p:extLst>
      <p:ext uri="{BB962C8B-B14F-4D97-AF65-F5344CB8AC3E}">
        <p14:creationId xmlns:p14="http://schemas.microsoft.com/office/powerpoint/2010/main" val="1954048244"/>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circle(in)">
                                      <p:cBhvr>
                                        <p:cTn id="1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الاستعفاف">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 y="0"/>
            <a:ext cx="12192000" cy="6858000"/>
          </a:xfrm>
          <a:prstGeom prst="rect">
            <a:avLst/>
          </a:prstGeom>
        </p:spPr>
      </p:pic>
    </p:spTree>
    <p:extLst>
      <p:ext uri="{BB962C8B-B14F-4D97-AF65-F5344CB8AC3E}">
        <p14:creationId xmlns:p14="http://schemas.microsoft.com/office/powerpoint/2010/main" val="18454888"/>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6211" y="330306"/>
            <a:ext cx="9555126" cy="6093976"/>
          </a:xfrm>
          <a:prstGeom prst="rect">
            <a:avLst/>
          </a:prstGeom>
          <a:noFill/>
        </p:spPr>
        <p:txBody>
          <a:bodyPr wrap="square" rtlCol="1">
            <a:spAutoFit/>
          </a:bodyPr>
          <a:lstStyle/>
          <a:p>
            <a:r>
              <a:rPr lang="ar-AE" sz="5400" b="1" dirty="0" smtClean="0">
                <a:solidFill>
                  <a:srgbClr val="C00000"/>
                </a:solidFill>
                <a:cs typeface="Akhbar MT" pitchFamily="2" charset="-78"/>
              </a:rPr>
              <a:t>أستنتج </a:t>
            </a:r>
            <a:r>
              <a:rPr lang="ar-AE" sz="5400" b="1" dirty="0" smtClean="0">
                <a:solidFill>
                  <a:srgbClr val="C00000"/>
                </a:solidFill>
                <a:cs typeface="Akhbar MT" pitchFamily="2" charset="-78"/>
              </a:rPr>
              <a:t>:</a:t>
            </a:r>
          </a:p>
          <a:p>
            <a:endParaRPr lang="ar-AE" sz="4000" dirty="0" smtClean="0">
              <a:cs typeface="Akhbar MT" pitchFamily="2" charset="-78"/>
            </a:endParaRPr>
          </a:p>
          <a:p>
            <a:r>
              <a:rPr lang="ar-AE" sz="4400" dirty="0" smtClean="0">
                <a:cs typeface="Akhbar MT" pitchFamily="2" charset="-78"/>
              </a:rPr>
              <a:t>من خلال </a:t>
            </a:r>
            <a:r>
              <a:rPr lang="ar-AE" sz="4400" dirty="0" smtClean="0">
                <a:cs typeface="Akhbar MT" pitchFamily="2" charset="-78"/>
              </a:rPr>
              <a:t>ما سبق </a:t>
            </a:r>
            <a:r>
              <a:rPr lang="ar-AE" sz="4400" dirty="0" smtClean="0">
                <a:cs typeface="Akhbar MT" pitchFamily="2" charset="-78"/>
              </a:rPr>
              <a:t>خطورة غياب الاستعفاف </a:t>
            </a:r>
            <a:r>
              <a:rPr lang="ar-AE" sz="4400" dirty="0" smtClean="0">
                <a:cs typeface="Akhbar MT" pitchFamily="2" charset="-78"/>
              </a:rPr>
              <a:t>.</a:t>
            </a:r>
          </a:p>
          <a:p>
            <a:endParaRPr lang="ar-AE" sz="4400" dirty="0" smtClean="0">
              <a:cs typeface="Akhbar MT" pitchFamily="2" charset="-78"/>
            </a:endParaRPr>
          </a:p>
          <a:p>
            <a:r>
              <a:rPr lang="ar-AE" sz="4400" dirty="0" smtClean="0">
                <a:solidFill>
                  <a:schemeClr val="tx1">
                    <a:lumMod val="50000"/>
                  </a:schemeClr>
                </a:solidFill>
                <a:cs typeface="Akhbar MT" pitchFamily="2" charset="-78"/>
              </a:rPr>
              <a:t>1</a:t>
            </a:r>
            <a:r>
              <a:rPr lang="ar-AE" sz="4000" dirty="0" smtClean="0">
                <a:solidFill>
                  <a:srgbClr val="0000CC"/>
                </a:solidFill>
                <a:cs typeface="PT Bold Heading" panose="02010400000000000000" pitchFamily="2" charset="-78"/>
              </a:rPr>
              <a:t>- تفكك المجتمع</a:t>
            </a:r>
          </a:p>
          <a:p>
            <a:r>
              <a:rPr lang="ar-AE" sz="4000" dirty="0">
                <a:solidFill>
                  <a:srgbClr val="0000CC"/>
                </a:solidFill>
                <a:cs typeface="PT Bold Heading" panose="02010400000000000000" pitchFamily="2" charset="-78"/>
              </a:rPr>
              <a:t>2- انعدام الثقة بين </a:t>
            </a:r>
            <a:r>
              <a:rPr lang="ar-AE" sz="4000" dirty="0">
                <a:solidFill>
                  <a:srgbClr val="0000CC"/>
                </a:solidFill>
                <a:cs typeface="PT Bold Heading" panose="02010400000000000000" pitchFamily="2" charset="-78"/>
              </a:rPr>
              <a:t>الناس</a:t>
            </a:r>
          </a:p>
          <a:p>
            <a:r>
              <a:rPr lang="ar-AE" sz="4000" dirty="0">
                <a:solidFill>
                  <a:srgbClr val="0000CC"/>
                </a:solidFill>
                <a:cs typeface="PT Bold Heading" panose="02010400000000000000" pitchFamily="2" charset="-78"/>
              </a:rPr>
              <a:t>3- انتشار الفساد و </a:t>
            </a:r>
            <a:r>
              <a:rPr lang="ar-AE" sz="4000" dirty="0">
                <a:solidFill>
                  <a:srgbClr val="0000CC"/>
                </a:solidFill>
                <a:cs typeface="PT Bold Heading" panose="02010400000000000000" pitchFamily="2" charset="-78"/>
              </a:rPr>
              <a:t>الجرائم </a:t>
            </a:r>
          </a:p>
          <a:p>
            <a:r>
              <a:rPr lang="ar-AE" sz="4000" dirty="0">
                <a:solidFill>
                  <a:srgbClr val="0000CC"/>
                </a:solidFill>
                <a:cs typeface="PT Bold Heading" panose="02010400000000000000" pitchFamily="2" charset="-78"/>
              </a:rPr>
              <a:t>4- سوء </a:t>
            </a:r>
            <a:r>
              <a:rPr lang="ar-AE" sz="4000" dirty="0">
                <a:solidFill>
                  <a:srgbClr val="0000CC"/>
                </a:solidFill>
                <a:cs typeface="PT Bold Heading" panose="02010400000000000000" pitchFamily="2" charset="-78"/>
              </a:rPr>
              <a:t>الأخلاق</a:t>
            </a:r>
          </a:p>
          <a:p>
            <a:endParaRPr lang="ar-AE" sz="4400" dirty="0">
              <a:solidFill>
                <a:schemeClr val="tx1">
                  <a:lumMod val="50000"/>
                </a:schemeClr>
              </a:solidFill>
              <a:cs typeface="Akhbar MT" pitchFamily="2" charset="-78"/>
            </a:endParaRPr>
          </a:p>
        </p:txBody>
      </p:sp>
    </p:spTree>
    <p:extLst>
      <p:ext uri="{BB962C8B-B14F-4D97-AF65-F5344CB8AC3E}">
        <p14:creationId xmlns:p14="http://schemas.microsoft.com/office/powerpoint/2010/main" val="658367639"/>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circle(in)">
                                      <p:cBhvr>
                                        <p:cTn id="7" dur="20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1000"/>
                                        <p:tgtEl>
                                          <p:spTgt spid="2">
                                            <p:txEl>
                                              <p:pRg st="5" end="5"/>
                                            </p:txEl>
                                          </p:spTgt>
                                        </p:tgtEl>
                                      </p:cBhvr>
                                    </p:animEffect>
                                    <p:anim calcmode="lin" valueType="num">
                                      <p:cBhvr>
                                        <p:cTn id="1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circle(in)">
                                      <p:cBhvr>
                                        <p:cTn id="19" dur="2000"/>
                                        <p:tgtEl>
                                          <p:spTgt spid="2">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 calcmode="lin" valueType="num">
                                      <p:cBhvr additive="base">
                                        <p:cTn id="24"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9932" y="599567"/>
            <a:ext cx="11409336" cy="6124754"/>
          </a:xfrm>
          <a:prstGeom prst="rect">
            <a:avLst/>
          </a:prstGeom>
          <a:noFill/>
        </p:spPr>
        <p:txBody>
          <a:bodyPr wrap="square" rtlCol="1">
            <a:spAutoFit/>
          </a:bodyPr>
          <a:lstStyle/>
          <a:p>
            <a:r>
              <a:rPr lang="ar-AE" sz="3200" b="1" dirty="0" smtClean="0">
                <a:solidFill>
                  <a:srgbClr val="C00000"/>
                </a:solidFill>
                <a:cs typeface="Akhbar MT" pitchFamily="2" charset="-78"/>
              </a:rPr>
              <a:t>مجالات </a:t>
            </a:r>
            <a:r>
              <a:rPr lang="ar-AE" sz="4000" b="1" dirty="0" smtClean="0">
                <a:solidFill>
                  <a:srgbClr val="C00000"/>
                </a:solidFill>
                <a:cs typeface="Akhbar MT" pitchFamily="2" charset="-78"/>
              </a:rPr>
              <a:t>الاستعفاف</a:t>
            </a:r>
            <a:r>
              <a:rPr lang="ar-AE" sz="3200" b="1" dirty="0" smtClean="0">
                <a:solidFill>
                  <a:srgbClr val="C00000"/>
                </a:solidFill>
                <a:cs typeface="Akhbar MT" pitchFamily="2" charset="-78"/>
              </a:rPr>
              <a:t> :</a:t>
            </a:r>
          </a:p>
          <a:p>
            <a:r>
              <a:rPr lang="ar-AE" sz="3200" dirty="0" smtClean="0">
                <a:solidFill>
                  <a:schemeClr val="tx1">
                    <a:lumMod val="95000"/>
                    <a:lumOff val="5000"/>
                  </a:schemeClr>
                </a:solidFill>
                <a:cs typeface="Akhbar MT" pitchFamily="2" charset="-78"/>
              </a:rPr>
              <a:t>وردت كلمة الاستعفاف –بناء على اصلها اللغوي –في القرآن الكريم ثلاث مرات في ثلاث آيات كريمات :</a:t>
            </a:r>
          </a:p>
          <a:p>
            <a:endParaRPr lang="ar-AE" sz="3200" dirty="0" smtClean="0">
              <a:solidFill>
                <a:schemeClr val="tx1">
                  <a:lumMod val="95000"/>
                  <a:lumOff val="5000"/>
                </a:schemeClr>
              </a:solidFill>
              <a:cs typeface="Akhbar MT" pitchFamily="2" charset="-78"/>
            </a:endParaRPr>
          </a:p>
          <a:p>
            <a:r>
              <a:rPr lang="ar-AE" sz="3200" dirty="0" smtClean="0">
                <a:solidFill>
                  <a:schemeClr val="tx1">
                    <a:lumMod val="95000"/>
                    <a:lumOff val="5000"/>
                  </a:schemeClr>
                </a:solidFill>
                <a:cs typeface="Akhbar MT" pitchFamily="2" charset="-78"/>
              </a:rPr>
              <a:t>قال تعالى </a:t>
            </a:r>
            <a:r>
              <a:rPr lang="ar-AE" sz="3200" dirty="0" smtClean="0">
                <a:solidFill>
                  <a:schemeClr val="tx1">
                    <a:lumMod val="65000"/>
                    <a:lumOff val="35000"/>
                  </a:schemeClr>
                </a:solidFill>
                <a:cs typeface="Akhbar MT" pitchFamily="2" charset="-78"/>
              </a:rPr>
              <a:t>:</a:t>
            </a:r>
            <a:r>
              <a:rPr lang="ar-AE" sz="4000" dirty="0" smtClean="0">
                <a:solidFill>
                  <a:schemeClr val="tx1">
                    <a:lumMod val="65000"/>
                    <a:lumOff val="35000"/>
                  </a:schemeClr>
                </a:solidFill>
                <a:cs typeface="Akhbar MT" pitchFamily="2" charset="-78"/>
              </a:rPr>
              <a:t>(</a:t>
            </a:r>
            <a:r>
              <a:rPr lang="ar-AE" sz="3200" dirty="0" smtClean="0">
                <a:solidFill>
                  <a:schemeClr val="tx1">
                    <a:lumMod val="65000"/>
                    <a:lumOff val="35000"/>
                  </a:schemeClr>
                </a:solidFill>
                <a:cs typeface="Akhbar MT" pitchFamily="2" charset="-78"/>
              </a:rPr>
              <a:t>و</a:t>
            </a:r>
            <a:r>
              <a:rPr lang="ar-AE" sz="2400" dirty="0" smtClean="0">
                <a:solidFill>
                  <a:schemeClr val="tx1">
                    <a:lumMod val="65000"/>
                    <a:lumOff val="35000"/>
                  </a:schemeClr>
                </a:solidFill>
                <a:cs typeface="Akhbar MT" pitchFamily="2" charset="-78"/>
              </a:rPr>
              <a:t>َ</a:t>
            </a:r>
            <a:r>
              <a:rPr lang="ar-AE" sz="3200" dirty="0" smtClean="0">
                <a:solidFill>
                  <a:schemeClr val="tx1">
                    <a:lumMod val="65000"/>
                    <a:lumOff val="35000"/>
                  </a:schemeClr>
                </a:solidFill>
                <a:cs typeface="Akhbar MT" pitchFamily="2" charset="-78"/>
              </a:rPr>
              <a:t>مَنْ </a:t>
            </a:r>
            <a:r>
              <a:rPr lang="ar-AE" sz="3200" dirty="0">
                <a:solidFill>
                  <a:schemeClr val="tx1">
                    <a:lumMod val="65000"/>
                    <a:lumOff val="35000"/>
                  </a:schemeClr>
                </a:solidFill>
                <a:cs typeface="Akhbar MT" pitchFamily="2" charset="-78"/>
              </a:rPr>
              <a:t>كَانَ غَنِيًّا فَلْيَسْتَعْفِفْ </a:t>
            </a:r>
            <a:r>
              <a:rPr lang="ar-AE" sz="3200" dirty="0" smtClean="0">
                <a:solidFill>
                  <a:schemeClr val="tx1">
                    <a:lumMod val="65000"/>
                    <a:lumOff val="35000"/>
                  </a:schemeClr>
                </a:solidFill>
                <a:cs typeface="Akhbar MT" pitchFamily="2" charset="-78"/>
              </a:rPr>
              <a:t>وَمَنْ </a:t>
            </a:r>
            <a:r>
              <a:rPr lang="ar-AE" sz="3200" dirty="0">
                <a:solidFill>
                  <a:schemeClr val="tx1">
                    <a:lumMod val="65000"/>
                    <a:lumOff val="35000"/>
                  </a:schemeClr>
                </a:solidFill>
                <a:cs typeface="Akhbar MT" pitchFamily="2" charset="-78"/>
              </a:rPr>
              <a:t>كَانَ فَقِيرًا فَلْيَأْكُلْ بِالْمَعْرُوفِ </a:t>
            </a:r>
            <a:r>
              <a:rPr lang="ar-AE" sz="4000" dirty="0" smtClean="0">
                <a:solidFill>
                  <a:schemeClr val="tx1">
                    <a:lumMod val="65000"/>
                    <a:lumOff val="35000"/>
                  </a:schemeClr>
                </a:solidFill>
                <a:cs typeface="Akhbar MT" pitchFamily="2" charset="-78"/>
              </a:rPr>
              <a:t>)</a:t>
            </a:r>
            <a:r>
              <a:rPr lang="ar-AE" sz="3200" dirty="0">
                <a:solidFill>
                  <a:schemeClr val="tx1">
                    <a:lumMod val="65000"/>
                    <a:lumOff val="35000"/>
                  </a:schemeClr>
                </a:solidFill>
                <a:cs typeface="Akhbar MT" pitchFamily="2" charset="-78"/>
              </a:rPr>
              <a:t> </a:t>
            </a:r>
            <a:endParaRPr lang="ar-AE" sz="3200" dirty="0" smtClean="0">
              <a:solidFill>
                <a:schemeClr val="tx1">
                  <a:lumMod val="65000"/>
                  <a:lumOff val="35000"/>
                </a:schemeClr>
              </a:solidFill>
              <a:cs typeface="Akhbar MT" pitchFamily="2" charset="-78"/>
            </a:endParaRPr>
          </a:p>
          <a:p>
            <a:r>
              <a:rPr lang="ar-AE" sz="3200" dirty="0">
                <a:solidFill>
                  <a:schemeClr val="tx1">
                    <a:lumMod val="65000"/>
                    <a:lumOff val="35000"/>
                  </a:schemeClr>
                </a:solidFill>
                <a:cs typeface="Akhbar MT" pitchFamily="2" charset="-78"/>
              </a:rPr>
              <a:t> </a:t>
            </a:r>
            <a:r>
              <a:rPr lang="ar-AE" sz="3200" dirty="0" smtClean="0">
                <a:solidFill>
                  <a:schemeClr val="tx1">
                    <a:lumMod val="65000"/>
                    <a:lumOff val="35000"/>
                  </a:schemeClr>
                </a:solidFill>
                <a:cs typeface="Akhbar MT" pitchFamily="2" charset="-78"/>
              </a:rPr>
              <a:t>           (</a:t>
            </a:r>
            <a:r>
              <a:rPr lang="ar-AE" sz="3200" dirty="0">
                <a:solidFill>
                  <a:schemeClr val="tx1">
                    <a:lumMod val="65000"/>
                    <a:lumOff val="35000"/>
                  </a:schemeClr>
                </a:solidFill>
                <a:cs typeface="Akhbar MT" pitchFamily="2" charset="-78"/>
              </a:rPr>
              <a:t>وَلْيَسْتَعْفِفِ الَّذِينَ لَا يَجِدُونَ نِكَاحًا </a:t>
            </a:r>
            <a:r>
              <a:rPr lang="ar-AE" sz="3200" dirty="0" smtClean="0">
                <a:solidFill>
                  <a:schemeClr val="tx1">
                    <a:lumMod val="65000"/>
                    <a:lumOff val="35000"/>
                  </a:schemeClr>
                </a:solidFill>
                <a:cs typeface="Akhbar MT" pitchFamily="2" charset="-78"/>
              </a:rPr>
              <a:t>حَتَّى يُغْنِيَهُمُ </a:t>
            </a:r>
            <a:r>
              <a:rPr lang="ar-AE" sz="3200" dirty="0">
                <a:solidFill>
                  <a:schemeClr val="tx1">
                    <a:lumMod val="65000"/>
                    <a:lumOff val="35000"/>
                  </a:schemeClr>
                </a:solidFill>
                <a:cs typeface="Akhbar MT" pitchFamily="2" charset="-78"/>
              </a:rPr>
              <a:t>اللَّهُ مِنْ فَضْلِهِ </a:t>
            </a:r>
            <a:r>
              <a:rPr lang="ar-AE" sz="3200" dirty="0" smtClean="0">
                <a:solidFill>
                  <a:schemeClr val="tx1">
                    <a:lumMod val="65000"/>
                    <a:lumOff val="35000"/>
                  </a:schemeClr>
                </a:solidFill>
                <a:cs typeface="Akhbar MT" pitchFamily="2" charset="-78"/>
              </a:rPr>
              <a:t>)</a:t>
            </a:r>
            <a:endParaRPr lang="ar-AE" sz="3200" dirty="0">
              <a:solidFill>
                <a:schemeClr val="tx1">
                  <a:lumMod val="65000"/>
                  <a:lumOff val="35000"/>
                </a:schemeClr>
              </a:solidFill>
              <a:cs typeface="Akhbar MT" pitchFamily="2" charset="-78"/>
            </a:endParaRPr>
          </a:p>
          <a:p>
            <a:r>
              <a:rPr lang="ar-AE" sz="3200" dirty="0" smtClean="0">
                <a:solidFill>
                  <a:schemeClr val="tx1">
                    <a:lumMod val="65000"/>
                    <a:lumOff val="35000"/>
                  </a:schemeClr>
                </a:solidFill>
                <a:cs typeface="Akhbar MT" pitchFamily="2" charset="-78"/>
              </a:rPr>
              <a:t>            (</a:t>
            </a:r>
            <a:r>
              <a:rPr lang="ar-AE" sz="3200" dirty="0">
                <a:solidFill>
                  <a:schemeClr val="tx1">
                    <a:lumMod val="65000"/>
                    <a:lumOff val="35000"/>
                  </a:schemeClr>
                </a:solidFill>
                <a:cs typeface="Akhbar MT" pitchFamily="2" charset="-78"/>
              </a:rPr>
              <a:t>وَالْقَوَاعِدُ مِنَ النِّسَاءِ اللَّاتِي لَا يَرْجُونَ نِكَاحًا فَلَيْسَ عَلَيْهِنَّ جُنَاحٌ أَن يَضَعْنَ ثِيَابَهُنَّ غَيْرَ مُتَبَرِّجَاتٍ </a:t>
            </a:r>
            <a:r>
              <a:rPr lang="ar-AE" sz="3200" dirty="0" smtClean="0">
                <a:solidFill>
                  <a:schemeClr val="tx1">
                    <a:lumMod val="65000"/>
                    <a:lumOff val="35000"/>
                  </a:schemeClr>
                </a:solidFill>
                <a:cs typeface="Akhbar MT" pitchFamily="2" charset="-78"/>
              </a:rPr>
              <a:t>بِزِينَةٍ </a:t>
            </a:r>
            <a:r>
              <a:rPr lang="ar-AE" sz="3200" dirty="0">
                <a:solidFill>
                  <a:schemeClr val="tx1">
                    <a:lumMod val="65000"/>
                    <a:lumOff val="35000"/>
                  </a:schemeClr>
                </a:solidFill>
                <a:cs typeface="Akhbar MT" pitchFamily="2" charset="-78"/>
              </a:rPr>
              <a:t>وَأَن يَسْتَعْفِفْنَ خَيْرٌ </a:t>
            </a:r>
            <a:r>
              <a:rPr lang="ar-AE" sz="3200" dirty="0" smtClean="0">
                <a:solidFill>
                  <a:schemeClr val="tx1">
                    <a:lumMod val="65000"/>
                    <a:lumOff val="35000"/>
                  </a:schemeClr>
                </a:solidFill>
                <a:cs typeface="Akhbar MT" pitchFamily="2" charset="-78"/>
              </a:rPr>
              <a:t>لَّهُنَّ </a:t>
            </a:r>
            <a:r>
              <a:rPr lang="ar-AE" sz="3200" dirty="0">
                <a:solidFill>
                  <a:schemeClr val="tx1">
                    <a:lumMod val="65000"/>
                    <a:lumOff val="35000"/>
                  </a:schemeClr>
                </a:solidFill>
                <a:cs typeface="Akhbar MT" pitchFamily="2" charset="-78"/>
              </a:rPr>
              <a:t>وَاللَّهُ سَمِيعٌ عَلِيمٌ (60) </a:t>
            </a:r>
          </a:p>
          <a:p>
            <a:endParaRPr lang="ar-AE" sz="3200" dirty="0" smtClean="0">
              <a:solidFill>
                <a:schemeClr val="tx1">
                  <a:lumMod val="95000"/>
                  <a:lumOff val="5000"/>
                </a:schemeClr>
              </a:solidFill>
              <a:cs typeface="Akhbar MT" pitchFamily="2" charset="-78"/>
            </a:endParaRPr>
          </a:p>
          <a:p>
            <a:r>
              <a:rPr lang="ar-AE" sz="3200" dirty="0" smtClean="0">
                <a:solidFill>
                  <a:schemeClr val="tx1">
                    <a:lumMod val="95000"/>
                    <a:lumOff val="5000"/>
                  </a:schemeClr>
                </a:solidFill>
                <a:cs typeface="Akhbar MT" pitchFamily="2" charset="-78"/>
              </a:rPr>
              <a:t>إن الاستعفاف سلوك عملي شامل لجميع تصرفات المسلم والمسلمة في المعاملات والعبادة والعلاقات والمشاعر والعواطف حتى شمل الاستعفاف سؤال الناس (التسول) قال تعالى </a:t>
            </a:r>
            <a:r>
              <a:rPr lang="ar-AE" sz="2400" dirty="0" smtClean="0">
                <a:solidFill>
                  <a:schemeClr val="tx1">
                    <a:lumMod val="65000"/>
                    <a:lumOff val="35000"/>
                  </a:schemeClr>
                </a:solidFill>
                <a:cs typeface="Akhbar MT" pitchFamily="2" charset="-78"/>
              </a:rPr>
              <a:t>:</a:t>
            </a:r>
            <a:r>
              <a:rPr lang="ar-AE" sz="2400" dirty="0">
                <a:solidFill>
                  <a:schemeClr val="tx1">
                    <a:lumMod val="65000"/>
                    <a:lumOff val="35000"/>
                  </a:schemeClr>
                </a:solidFill>
              </a:rPr>
              <a:t>{ لِلْفُقَرَاءِ الَّذِينَ أُحْصِرُوا فِي سَبِيلِ اللَّهِ لا يَسْتَطِيعُونَ ضَرْباً فِي الأَرْضِ يَحْسَبُهُمُ الْجَاهِلُ أَغْنِيَاءَ مِنَ التَّعَفُّفِ </a:t>
            </a:r>
            <a:r>
              <a:rPr lang="ar-AE" sz="2400" dirty="0" smtClean="0">
                <a:solidFill>
                  <a:schemeClr val="tx1">
                    <a:lumMod val="65000"/>
                    <a:lumOff val="35000"/>
                  </a:schemeClr>
                </a:solidFill>
              </a:rPr>
              <a:t>}</a:t>
            </a:r>
            <a:endParaRPr lang="ar-AE" sz="3200" dirty="0">
              <a:solidFill>
                <a:schemeClr val="tx1">
                  <a:lumMod val="65000"/>
                  <a:lumOff val="35000"/>
                </a:schemeClr>
              </a:solidFill>
              <a:cs typeface="Akhbar MT" pitchFamily="2" charset="-78"/>
            </a:endParaRPr>
          </a:p>
          <a:p>
            <a:r>
              <a:rPr lang="ar-AE" sz="3200" dirty="0" smtClean="0">
                <a:solidFill>
                  <a:schemeClr val="tx1">
                    <a:lumMod val="95000"/>
                    <a:lumOff val="5000"/>
                  </a:schemeClr>
                </a:solidFill>
                <a:cs typeface="Akhbar MT" pitchFamily="2" charset="-78"/>
              </a:rPr>
              <a:t>الآيات الكريمة ركزت على مجالين اثنين :المال والنكاح .</a:t>
            </a:r>
          </a:p>
        </p:txBody>
      </p:sp>
    </p:spTree>
    <p:extLst>
      <p:ext uri="{BB962C8B-B14F-4D97-AF65-F5344CB8AC3E}">
        <p14:creationId xmlns:p14="http://schemas.microsoft.com/office/powerpoint/2010/main" val="2726539172"/>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1118" y="135503"/>
            <a:ext cx="10815910" cy="6801862"/>
          </a:xfrm>
          <a:prstGeom prst="rect">
            <a:avLst/>
          </a:prstGeom>
          <a:noFill/>
        </p:spPr>
        <p:txBody>
          <a:bodyPr wrap="square" rtlCol="1">
            <a:spAutoFit/>
          </a:bodyPr>
          <a:lstStyle/>
          <a:p>
            <a:r>
              <a:rPr lang="ar-AE" sz="2800" dirty="0" smtClean="0">
                <a:solidFill>
                  <a:schemeClr val="accent1">
                    <a:lumMod val="50000"/>
                  </a:schemeClr>
                </a:solidFill>
                <a:cs typeface="Akhbar MT" pitchFamily="2" charset="-78"/>
              </a:rPr>
              <a:t> </a:t>
            </a:r>
          </a:p>
          <a:p>
            <a:r>
              <a:rPr lang="ar-AE" sz="3600" b="1" dirty="0" smtClean="0">
                <a:solidFill>
                  <a:srgbClr val="0070C0"/>
                </a:solidFill>
                <a:cs typeface="Akhbar MT" pitchFamily="2" charset="-78"/>
              </a:rPr>
              <a:t>1-المجال الأول :الاستعفاف في النكاح والأعراض:</a:t>
            </a:r>
          </a:p>
          <a:p>
            <a:r>
              <a:rPr lang="ar-AE" sz="2800" dirty="0" smtClean="0">
                <a:cs typeface="Akhbar MT" pitchFamily="2" charset="-78"/>
              </a:rPr>
              <a:t>قال تعالى : </a:t>
            </a:r>
            <a:r>
              <a:rPr lang="ar-AE" sz="2800" dirty="0">
                <a:cs typeface="Akhbar MT" pitchFamily="2" charset="-78"/>
              </a:rPr>
              <a:t>(</a:t>
            </a:r>
            <a:r>
              <a:rPr lang="ar-AE" sz="2800" dirty="0" smtClean="0">
                <a:solidFill>
                  <a:schemeClr val="tx1">
                    <a:lumMod val="65000"/>
                    <a:lumOff val="35000"/>
                  </a:schemeClr>
                </a:solidFill>
                <a:cs typeface="Akhbar MT" pitchFamily="2" charset="-78"/>
              </a:rPr>
              <a:t>وَلْيَسْتَعْفِفِ </a:t>
            </a:r>
            <a:r>
              <a:rPr lang="ar-AE" sz="2800" dirty="0">
                <a:solidFill>
                  <a:schemeClr val="tx1">
                    <a:lumMod val="65000"/>
                    <a:lumOff val="35000"/>
                  </a:schemeClr>
                </a:solidFill>
                <a:cs typeface="Akhbar MT" pitchFamily="2" charset="-78"/>
              </a:rPr>
              <a:t>الَّذِينَ لَا يَجِدُونَ نِكَاحًا </a:t>
            </a:r>
            <a:r>
              <a:rPr lang="ar-AE" sz="2800" dirty="0" smtClean="0">
                <a:solidFill>
                  <a:schemeClr val="tx1">
                    <a:lumMod val="65000"/>
                    <a:lumOff val="35000"/>
                  </a:schemeClr>
                </a:solidFill>
                <a:cs typeface="Akhbar MT" pitchFamily="2" charset="-78"/>
              </a:rPr>
              <a:t>حَتَّى </a:t>
            </a:r>
            <a:r>
              <a:rPr lang="ar-AE" sz="2800" dirty="0">
                <a:solidFill>
                  <a:schemeClr val="tx1">
                    <a:lumMod val="65000"/>
                    <a:lumOff val="35000"/>
                  </a:schemeClr>
                </a:solidFill>
                <a:cs typeface="Akhbar MT" pitchFamily="2" charset="-78"/>
              </a:rPr>
              <a:t>يُغْنِيَهُمُ اللَّهُ مِنْ فَضْلِهِ </a:t>
            </a:r>
            <a:r>
              <a:rPr lang="ar-AE" sz="2800" dirty="0" smtClean="0">
                <a:solidFill>
                  <a:schemeClr val="tx1">
                    <a:lumMod val="65000"/>
                    <a:lumOff val="35000"/>
                  </a:schemeClr>
                </a:solidFill>
                <a:cs typeface="Akhbar MT" pitchFamily="2" charset="-78"/>
              </a:rPr>
              <a:t>) </a:t>
            </a:r>
            <a:r>
              <a:rPr lang="ar-AE" sz="2800" dirty="0" smtClean="0">
                <a:cs typeface="Akhbar MT" pitchFamily="2" charset="-78"/>
              </a:rPr>
              <a:t>وقد جاءت الآية الكريمة في سياق الحث على تيسير أمور الزواج والتخفيف عن الشباب المقبل على الزواج لكن الذي تعذر عليه الزواج لأي </a:t>
            </a:r>
            <a:r>
              <a:rPr lang="ar-AE" sz="2800" dirty="0" err="1" smtClean="0">
                <a:cs typeface="Akhbar MT" pitchFamily="2" charset="-78"/>
              </a:rPr>
              <a:t>لاسبب</a:t>
            </a:r>
            <a:r>
              <a:rPr lang="ar-AE" sz="2800" dirty="0" smtClean="0">
                <a:cs typeface="Akhbar MT" pitchFamily="2" charset="-78"/>
              </a:rPr>
              <a:t> من الأسباب فعليه الاستعفاف عن الحرام وهو الزنى حتى يرزقهم الله من فضله وكذلك الاستعفاف عما يؤدي الى الزنى من النظر والكلام ومشاهدة الأفلام وقراءة الروايات والكتب التي تثير الخيال والشهوة قال رسول الله صلى الله عليه وسلم :</a:t>
            </a:r>
            <a:r>
              <a:rPr lang="ar-AE" sz="2800" dirty="0" smtClean="0">
                <a:solidFill>
                  <a:srgbClr val="00B0F0"/>
                </a:solidFill>
                <a:cs typeface="Akhbar MT" pitchFamily="2" charset="-78"/>
              </a:rPr>
              <a:t>(</a:t>
            </a:r>
            <a:r>
              <a:rPr lang="ar-AE" sz="2800" dirty="0" err="1" smtClean="0">
                <a:solidFill>
                  <a:srgbClr val="00B0F0"/>
                </a:solidFill>
                <a:cs typeface="Akhbar MT" pitchFamily="2" charset="-78"/>
              </a:rPr>
              <a:t>يامعشر</a:t>
            </a:r>
            <a:r>
              <a:rPr lang="ar-AE" sz="2800" dirty="0" smtClean="0">
                <a:solidFill>
                  <a:srgbClr val="00B0F0"/>
                </a:solidFill>
                <a:cs typeface="Akhbar MT" pitchFamily="2" charset="-78"/>
              </a:rPr>
              <a:t> الشباب من استطاع الباءة فليتزوج فإنه أغض للبصر وأحصن للفرج ومن لم يستطع فعليه بالصوم فإنه له وجاء ) </a:t>
            </a:r>
            <a:r>
              <a:rPr lang="ar-AE" sz="2800" dirty="0" smtClean="0">
                <a:cs typeface="Akhbar MT" pitchFamily="2" charset="-78"/>
              </a:rPr>
              <a:t>فالبعد عن المثيرات ودواعي الزنى مع الانشغال بما ينفع مثل العبادة والرياضة يكون استعفافا عن الحرام .</a:t>
            </a:r>
          </a:p>
          <a:p>
            <a:endParaRPr lang="ar-AE" sz="2800" dirty="0" smtClean="0">
              <a:cs typeface="Akhbar MT" pitchFamily="2" charset="-78"/>
            </a:endParaRPr>
          </a:p>
          <a:p>
            <a:r>
              <a:rPr lang="ar-AE" sz="2800" dirty="0" smtClean="0">
                <a:cs typeface="Akhbar MT" pitchFamily="2" charset="-78"/>
              </a:rPr>
              <a:t>كما أن قوله تعالى :</a:t>
            </a:r>
            <a:r>
              <a:rPr lang="ar-AE" sz="2800" dirty="0">
                <a:solidFill>
                  <a:schemeClr val="tx1">
                    <a:lumMod val="65000"/>
                    <a:lumOff val="35000"/>
                  </a:schemeClr>
                </a:solidFill>
                <a:cs typeface="Akhbar MT" pitchFamily="2" charset="-78"/>
              </a:rPr>
              <a:t>(وَالْقَوَاعِدُ مِنَ النِّسَاءِ اللَّاتِي لَا يَرْجُونَ نِكَاحًا فَلَيْسَ عَلَيْهِنَّ جُنَاحٌ أَن يَضَعْنَ ثِيَابَهُنَّ غَيْرَ مُتَبَرِّجَاتٍ بِزِينَةٍ ۖ وَأَن يَسْتَعْفِفْنَ خَيْرٌ لَّهُنَّ </a:t>
            </a:r>
            <a:r>
              <a:rPr lang="ar-AE" sz="2800" dirty="0" smtClean="0">
                <a:solidFill>
                  <a:schemeClr val="tx1">
                    <a:lumMod val="65000"/>
                    <a:lumOff val="35000"/>
                  </a:schemeClr>
                </a:solidFill>
                <a:cs typeface="Akhbar MT" pitchFamily="2" charset="-78"/>
              </a:rPr>
              <a:t>وَاللَّهُ </a:t>
            </a:r>
            <a:r>
              <a:rPr lang="ar-AE" sz="2800" dirty="0">
                <a:solidFill>
                  <a:schemeClr val="tx1">
                    <a:lumMod val="65000"/>
                    <a:lumOff val="35000"/>
                  </a:schemeClr>
                </a:solidFill>
                <a:cs typeface="Akhbar MT" pitchFamily="2" charset="-78"/>
              </a:rPr>
              <a:t>سَمِيعٌ عَلِيمٌ (60) </a:t>
            </a:r>
            <a:r>
              <a:rPr lang="ar-AE" sz="2800" dirty="0" smtClean="0">
                <a:cs typeface="Akhbar MT" pitchFamily="2" charset="-78"/>
              </a:rPr>
              <a:t> فقد وردت في سياق المباح من الزينة الظاهرة للمرأة </a:t>
            </a:r>
            <a:r>
              <a:rPr lang="ar-AE" sz="2800" dirty="0" err="1" smtClean="0">
                <a:cs typeface="Akhbar MT" pitchFamily="2" charset="-78"/>
              </a:rPr>
              <a:t>والحشمه</a:t>
            </a:r>
            <a:r>
              <a:rPr lang="ar-AE" sz="2800" dirty="0" smtClean="0">
                <a:cs typeface="Akhbar MT" pitchFamily="2" charset="-78"/>
              </a:rPr>
              <a:t> وقد بينت المباح للنساء اللائي لا رغبة لهن في الزواج لكبرهن في السن فلا يخشى منهن أو عليهن الفتنه فأذن الله لهن التخفيف من ثيابهن فهو مباح لهن ثم بين الحق أن الاستعفاف بترك التخفيف من الثياب خير لهن وهذا ورع وإحسان ومروءة لأن ترك المباح خشية الوقوع في المحظور ورع كما ان الوقوف عند محاسن الاخلاق مروءة وهذا يبين أن الاستعفاف يشتمل على المروءة.</a:t>
            </a:r>
          </a:p>
        </p:txBody>
      </p:sp>
    </p:spTree>
    <p:extLst>
      <p:ext uri="{BB962C8B-B14F-4D97-AF65-F5344CB8AC3E}">
        <p14:creationId xmlns:p14="http://schemas.microsoft.com/office/powerpoint/2010/main" val="3950999341"/>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569</TotalTime>
  <Words>1054</Words>
  <Application>Microsoft Office PowerPoint</Application>
  <PresentationFormat>Widescreen</PresentationFormat>
  <Paragraphs>116</Paragraphs>
  <Slides>17</Slides>
  <Notes>1</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Akhbar MT</vt:lpstr>
      <vt:lpstr>Arial</vt:lpstr>
      <vt:lpstr>Calibri</vt:lpstr>
      <vt:lpstr>Franklin Gothic Book</vt:lpstr>
      <vt:lpstr>PT Bold Heading</vt:lpstr>
      <vt:lpstr>Tahoma</vt:lpstr>
      <vt:lpstr>Wingdings</vt:lpstr>
      <vt:lpstr>Crop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شيخة عبدالله المزروعي</dc:creator>
  <cp:lastModifiedBy>شيخة محمد السبوسي</cp:lastModifiedBy>
  <cp:revision>59</cp:revision>
  <dcterms:created xsi:type="dcterms:W3CDTF">2016-02-01T07:06:39Z</dcterms:created>
  <dcterms:modified xsi:type="dcterms:W3CDTF">2016-09-27T17:52:39Z</dcterms:modified>
</cp:coreProperties>
</file>