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sldIdLst>
    <p:sldId id="25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75" r:id="rId13"/>
    <p:sldId id="276" r:id="rId14"/>
    <p:sldId id="289" r:id="rId15"/>
    <p:sldId id="290" r:id="rId16"/>
    <p:sldId id="291" r:id="rId17"/>
    <p:sldId id="263" r:id="rId18"/>
    <p:sldId id="270" r:id="rId19"/>
    <p:sldId id="278" r:id="rId20"/>
    <p:sldId id="279" r:id="rId21"/>
    <p:sldId id="280" r:id="rId22"/>
    <p:sldId id="281" r:id="rId23"/>
    <p:sldId id="292" r:id="rId24"/>
    <p:sldId id="293" r:id="rId25"/>
    <p:sldId id="294" r:id="rId26"/>
    <p:sldId id="295" r:id="rId27"/>
    <p:sldId id="296" r:id="rId28"/>
    <p:sldId id="264" r:id="rId29"/>
    <p:sldId id="271" r:id="rId30"/>
    <p:sldId id="265" r:id="rId31"/>
    <p:sldId id="272" r:id="rId32"/>
    <p:sldId id="2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5"/>
    <p:restoredTop sz="94599"/>
  </p:normalViewPr>
  <p:slideViewPr>
    <p:cSldViewPr snapToGrid="0" snapToObjects="1">
      <p:cViewPr varScale="1">
        <p:scale>
          <a:sx n="68" d="100"/>
          <a:sy n="68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0AF5-DCE5-A74F-A0EE-4C5EFCD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C7969-5A7C-AD42-AA55-2F992471A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0FC-7356-AB43-879E-CBC98C4D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F4C6-E77F-FF42-B9C6-696D3160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4A69-3100-F14C-BAFE-4CDC395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AE6BA-6A1C-3644-B9B2-653782D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AF3B1-5EB3-2C4F-ADDF-450CFF6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2BF8-FE27-E341-BB1B-208CBCB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0680-6282-5A45-9EAE-872BA30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883F-2C25-CA4D-8FB0-94FAD79F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FEA-1743-FB4F-B346-2A1EBAB4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5A20-4B51-E842-B204-88AF79D8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88E7-FF7C-A94C-A537-938E97A1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1A15-348D-C24E-A41C-A9EB7D5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E1B4-B171-8549-A09E-92FF6A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DFDA-6C08-7649-90D7-57BBB15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1D34-0864-4043-B946-692E3199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B374-B6B1-E540-9D3B-8820360B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37B7-F9C4-5644-AB35-2C17EDBA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3845-9FF1-294D-87CC-72D13F1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F6B5F-C7CA-814F-9E4D-3BABB0A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A96E-1AC4-1848-AC47-C939F943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3671-430F-5E4B-854F-289850D5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3BBB-A7F6-4940-BB83-45261687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969C-ECE8-BB42-840A-307EDF47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A11E-5762-F048-8A33-14D7A345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1301-5219-714A-B516-01CA936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2D9A-368F-2F49-B765-B867147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B1D2E-3C6A-9E43-A143-46D06E8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C7F-0215-114F-8BD2-8AD25DC4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1D6F7-2C2A-E04B-A163-B4CC9351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8AC6-C3E1-664D-A7CD-15355E1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7C55-84D5-7647-A9B0-51C558CF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5DE31-D75B-E94B-BE19-AAC9636B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AE8FB-0269-0843-B6C1-D9ECB30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4596-F40B-A04D-A1AA-C801D04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7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48A-D74E-9244-906D-C5D16A0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6F57-28B6-5F43-8916-7B388AA6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BA2B4-E29E-1A43-BD40-AE1B70C2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CBE9-F382-6147-85C0-DED0FC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10B43-3F4D-EA44-B10F-CD3D5C8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E657A-8D50-C24E-9F9A-F9DAB1C5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201A-8098-A840-AF3F-27D0BBA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4D433-AEF5-904A-9949-5BFF769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97989-C677-CC42-A92F-24A21262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0472-5548-664C-A8C4-8F48E1A0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8DC15-7346-034F-B9C2-C70A875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85A61-A222-A44E-84BF-8A2055A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4E375-8D33-8545-B304-977A6DEB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2686-AF96-B94E-9E0E-4C204DC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A8DA-17B1-6D40-954C-C1142373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2DF3-3803-B545-BA8E-6BCB3B601AE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F500-0171-3445-A0CF-2F0D551A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8A52-4A6D-1C49-B51B-A787EE2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se.ae/?hl=en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s://twitter.com/ese_ae?s=09" TargetMode="Externa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>
            <a:extLst>
              <a:ext uri="{FF2B5EF4-FFF2-40B4-BE49-F238E27FC236}">
                <a16:creationId xmlns:a16="http://schemas.microsoft.com/office/drawing/2014/main" id="{284971AD-7AD2-5845-865F-BF22BF9C3212}"/>
              </a:ext>
            </a:extLst>
          </p:cNvPr>
          <p:cNvSpPr txBox="1">
            <a:spLocks/>
          </p:cNvSpPr>
          <p:nvPr/>
        </p:nvSpPr>
        <p:spPr>
          <a:xfrm>
            <a:off x="7393260" y="4592586"/>
            <a:ext cx="433944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ar-AE" sz="3200" dirty="0">
              <a:solidFill>
                <a:srgbClr val="C00000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6B7B1-341A-C143-B862-B42442AACD2F}"/>
              </a:ext>
            </a:extLst>
          </p:cNvPr>
          <p:cNvSpPr txBox="1"/>
          <p:nvPr/>
        </p:nvSpPr>
        <p:spPr>
          <a:xfrm>
            <a:off x="2140389" y="2537601"/>
            <a:ext cx="8452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Reading and Writing Task Review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40934-5116-184F-965C-8EB1DFB68361}"/>
              </a:ext>
            </a:extLst>
          </p:cNvPr>
          <p:cNvSpPr txBox="1"/>
          <p:nvPr/>
        </p:nvSpPr>
        <p:spPr>
          <a:xfrm>
            <a:off x="3438986" y="3635669"/>
            <a:ext cx="358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Level 2.2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271A4-0215-1348-A97D-F6D300FCADD0}"/>
              </a:ext>
            </a:extLst>
          </p:cNvPr>
          <p:cNvSpPr txBox="1"/>
          <p:nvPr/>
        </p:nvSpPr>
        <p:spPr>
          <a:xfrm>
            <a:off x="4669021" y="4665065"/>
            <a:ext cx="2724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Helvetica Light" panose="020B0403020202020204" pitchFamily="34" charset="0"/>
              <a:cs typeface="PF Din Text Universal Light" panose="02000506000000020004" pitchFamily="2" charset="0"/>
            </a:endParaRPr>
          </a:p>
          <a:p>
            <a:pPr algn="r" rt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PF Din Text Universal Light" panose="02000506000000020004" pitchFamily="2" charset="0"/>
              </a:rPr>
              <a:t>Term 1 2021/2022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5FA74-5208-A547-B8A1-0B9AB715CA35}"/>
              </a:ext>
            </a:extLst>
          </p:cNvPr>
          <p:cNvSpPr/>
          <p:nvPr/>
        </p:nvSpPr>
        <p:spPr>
          <a:xfrm>
            <a:off x="3048000" y="64639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1200" dirty="0">
                <a:solidFill>
                  <a:srgbClr val="9E770E"/>
                </a:solidFill>
                <a:latin typeface="Cronos Pro" panose="020C05020304030203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Federal Entity </a:t>
            </a:r>
            <a:r>
              <a:rPr lang="en-US" sz="1200" dirty="0">
                <a:solidFill>
                  <a:srgbClr val="9E770E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| </a:t>
            </a:r>
            <a:r>
              <a:rPr lang="ar-SA" sz="1200" dirty="0">
                <a:solidFill>
                  <a:srgbClr val="9E770E"/>
                </a:solidFill>
                <a:latin typeface="AXtManal" pitchFamily="2" charset="0"/>
                <a:ea typeface="Calibri" panose="020F0502020204030204" pitchFamily="34" charset="0"/>
              </a:rPr>
              <a:t>هيئة اتحادية</a:t>
            </a:r>
            <a:r>
              <a:rPr lang="en-US" sz="1200" dirty="0">
                <a:latin typeface="AXtManal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tabLst>
                <a:tab pos="2971800" algn="ctr"/>
                <a:tab pos="5943600" algn="r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7876D9-70AE-46D3-8ED6-1AA91BD26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0" t="20089" r="19461" b="35582"/>
          <a:stretch/>
        </p:blipFill>
        <p:spPr>
          <a:xfrm>
            <a:off x="1195754" y="1758462"/>
            <a:ext cx="9742660" cy="38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2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D0A60-89AD-44B8-9126-15AFD2399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1" t="18835" r="7414" b="39305"/>
          <a:stretch/>
        </p:blipFill>
        <p:spPr>
          <a:xfrm>
            <a:off x="901262" y="1994337"/>
            <a:ext cx="10389476" cy="28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2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C0851-A2A8-48A8-85BB-9A880DC49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90" t="22975" r="15689" b="20905"/>
          <a:stretch/>
        </p:blipFill>
        <p:spPr>
          <a:xfrm>
            <a:off x="1608082" y="1745365"/>
            <a:ext cx="8671035" cy="38467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E0B87F-2D0F-4553-92B9-610090AB8A5C}"/>
              </a:ext>
            </a:extLst>
          </p:cNvPr>
          <p:cNvSpPr/>
          <p:nvPr/>
        </p:nvSpPr>
        <p:spPr>
          <a:xfrm>
            <a:off x="1308295" y="4839286"/>
            <a:ext cx="3362179" cy="130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2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04A55-7E2A-4DFD-8697-294EF863D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2" t="28502" r="9077" b="15470"/>
          <a:stretch/>
        </p:blipFill>
        <p:spPr>
          <a:xfrm>
            <a:off x="970671" y="1955410"/>
            <a:ext cx="10114672" cy="3840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E0B87F-2D0F-4553-92B9-610090AB8A5C}"/>
              </a:ext>
            </a:extLst>
          </p:cNvPr>
          <p:cNvSpPr/>
          <p:nvPr/>
        </p:nvSpPr>
        <p:spPr>
          <a:xfrm>
            <a:off x="5697415" y="1301262"/>
            <a:ext cx="4023360" cy="130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8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7B799E-1E7E-D141-9E7F-68824993FC13}"/>
              </a:ext>
            </a:extLst>
          </p:cNvPr>
          <p:cNvSpPr txBox="1"/>
          <p:nvPr/>
        </p:nvSpPr>
        <p:spPr>
          <a:xfrm>
            <a:off x="8725024" y="5233669"/>
            <a:ext cx="310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3638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09D03-C76C-784D-B849-2FC7A44CED13}"/>
              </a:ext>
            </a:extLst>
          </p:cNvPr>
          <p:cNvSpPr txBox="1"/>
          <p:nvPr/>
        </p:nvSpPr>
        <p:spPr>
          <a:xfrm>
            <a:off x="3551910" y="1724824"/>
            <a:ext cx="454728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GB" sz="18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1. What can you learn from this story?</a:t>
            </a:r>
            <a:endParaRPr lang="en-US" sz="18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L="0" defTabSz="914400" rtl="1" eaLnBrk="1" latinLnBrk="0" hangingPunct="1"/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1A949-72B7-984C-8339-269AC4332C3C}"/>
              </a:ext>
            </a:extLst>
          </p:cNvPr>
          <p:cNvSpPr txBox="1"/>
          <p:nvPr/>
        </p:nvSpPr>
        <p:spPr>
          <a:xfrm>
            <a:off x="3822356" y="2823202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I can learn that______.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E54B9-4F23-46C8-9A1C-5247DA02C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18" y="3665467"/>
            <a:ext cx="6375962" cy="2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09D03-C76C-784D-B849-2FC7A44CED13}"/>
              </a:ext>
            </a:extLst>
          </p:cNvPr>
          <p:cNvSpPr txBox="1"/>
          <p:nvPr/>
        </p:nvSpPr>
        <p:spPr>
          <a:xfrm>
            <a:off x="4079631" y="2039023"/>
            <a:ext cx="749807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2. What was the lion caught in?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rtl="1"/>
            <a:endParaRPr lang="en-US" sz="18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marL="0" defTabSz="914400" rtl="1" eaLnBrk="1" latinLnBrk="0" hangingPunct="1"/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1A949-72B7-984C-8339-269AC4332C3C}"/>
              </a:ext>
            </a:extLst>
          </p:cNvPr>
          <p:cNvSpPr txBox="1"/>
          <p:nvPr/>
        </p:nvSpPr>
        <p:spPr>
          <a:xfrm>
            <a:off x="4079631" y="3244334"/>
            <a:ext cx="402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entury Gothic" panose="020B0502020202020204" pitchFamily="34" charset="0"/>
              </a:rPr>
              <a:t>The lion was caught in </a:t>
            </a:r>
            <a:r>
              <a:rPr lang="en-GB" b="1" i="1" dirty="0">
                <a:solidFill>
                  <a:schemeClr val="accent6"/>
                </a:solidFill>
                <a:latin typeface="Century Gothic" panose="020B0502020202020204" pitchFamily="34" charset="0"/>
              </a:rPr>
              <a:t>a net</a:t>
            </a:r>
            <a:r>
              <a:rPr lang="en-GB" i="1" dirty="0"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579E3B-1F10-4DBC-9311-E0D8DE0C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31" y="4430110"/>
            <a:ext cx="3809264" cy="16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09D03-C76C-784D-B849-2FC7A44CED13}"/>
              </a:ext>
            </a:extLst>
          </p:cNvPr>
          <p:cNvSpPr txBox="1"/>
          <p:nvPr/>
        </p:nvSpPr>
        <p:spPr>
          <a:xfrm>
            <a:off x="2869809" y="1889842"/>
            <a:ext cx="759655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GB" sz="18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3. W</a:t>
            </a:r>
            <a:r>
              <a:rPr lang="en-GB" sz="1800" b="1" dirty="0"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hat did the mouse use to cut the ropes?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rtl="1"/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defTabSz="914400" rtl="1" eaLnBrk="1" latinLnBrk="0" hangingPunct="1"/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1A949-72B7-984C-8339-269AC4332C3C}"/>
              </a:ext>
            </a:extLst>
          </p:cNvPr>
          <p:cNvSpPr txBox="1"/>
          <p:nvPr/>
        </p:nvSpPr>
        <p:spPr>
          <a:xfrm>
            <a:off x="2869809" y="2823202"/>
            <a:ext cx="694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entury Gothic" panose="020B0502020202020204" pitchFamily="34" charset="0"/>
              </a:rPr>
              <a:t>The mouse used </a:t>
            </a:r>
            <a:r>
              <a:rPr lang="en-GB" b="1" i="1" dirty="0">
                <a:solidFill>
                  <a:schemeClr val="accent6"/>
                </a:solidFill>
                <a:latin typeface="Century Gothic" panose="020B0502020202020204" pitchFamily="34" charset="0"/>
              </a:rPr>
              <a:t>its teeth </a:t>
            </a:r>
            <a:r>
              <a:rPr lang="en-GB" i="1" dirty="0">
                <a:latin typeface="Century Gothic" panose="020B0502020202020204" pitchFamily="34" charset="0"/>
              </a:rPr>
              <a:t>to cut the ropes.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310B6-224B-49EC-BE24-3A38C9F0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09" y="3660109"/>
            <a:ext cx="5571293" cy="26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09D03-C76C-784D-B849-2FC7A44CED13}"/>
              </a:ext>
            </a:extLst>
          </p:cNvPr>
          <p:cNvSpPr txBox="1"/>
          <p:nvPr/>
        </p:nvSpPr>
        <p:spPr>
          <a:xfrm>
            <a:off x="2813540" y="1881995"/>
            <a:ext cx="73574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4. Why </a:t>
            </a:r>
            <a:r>
              <a:rPr lang="en-GB" b="1" dirty="0">
                <a:latin typeface="Century Gothic" panose="020B0502020202020204" pitchFamily="34" charset="0"/>
                <a:ea typeface="Arial" panose="020B0604020202020204" pitchFamily="34" charset="0"/>
              </a:rPr>
              <a:t>should we be kind to</a:t>
            </a:r>
            <a:r>
              <a:rPr lang="en-GB" sz="18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everybody?</a:t>
            </a:r>
            <a:endParaRPr lang="en-US" sz="18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rtl="1"/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rtl="1"/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defTabSz="914400" rtl="1" eaLnBrk="1" latinLnBrk="0" hangingPunct="1"/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1A949-72B7-984C-8339-269AC4332C3C}"/>
              </a:ext>
            </a:extLst>
          </p:cNvPr>
          <p:cNvSpPr txBox="1"/>
          <p:nvPr/>
        </p:nvSpPr>
        <p:spPr>
          <a:xfrm>
            <a:off x="2813540" y="2820713"/>
            <a:ext cx="696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entury Gothic" panose="020B0502020202020204" pitchFamily="34" charset="0"/>
              </a:rPr>
              <a:t>We should be kind to everybody because ______.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77F436-91DF-4C87-9411-9E13F442B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739" y="3922203"/>
            <a:ext cx="3615241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09D03-C76C-784D-B849-2FC7A44CED13}"/>
              </a:ext>
            </a:extLst>
          </p:cNvPr>
          <p:cNvSpPr txBox="1"/>
          <p:nvPr/>
        </p:nvSpPr>
        <p:spPr>
          <a:xfrm>
            <a:off x="3551909" y="2169177"/>
            <a:ext cx="454728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5. How can you help your friends?</a:t>
            </a:r>
            <a:endParaRPr lang="en-US" sz="18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 rtl="1"/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rtl="1"/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defTabSz="914400" rtl="1" eaLnBrk="1" latinLnBrk="0" hangingPunct="1"/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1A949-72B7-984C-8339-269AC4332C3C}"/>
              </a:ext>
            </a:extLst>
          </p:cNvPr>
          <p:cNvSpPr txBox="1"/>
          <p:nvPr/>
        </p:nvSpPr>
        <p:spPr>
          <a:xfrm>
            <a:off x="3551910" y="2823202"/>
            <a:ext cx="454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entury Gothic" panose="020B0502020202020204" pitchFamily="34" charset="0"/>
              </a:rPr>
              <a:t>I can ______.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4FE4B-5B13-4035-AF38-A1966635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40" y="3752162"/>
            <a:ext cx="3238500" cy="21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D4CA64-863F-244B-94B0-392C7F977D03}"/>
              </a:ext>
            </a:extLst>
          </p:cNvPr>
          <p:cNvSpPr txBox="1"/>
          <p:nvPr/>
        </p:nvSpPr>
        <p:spPr>
          <a:xfrm>
            <a:off x="4986815" y="1670434"/>
            <a:ext cx="454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Key words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FE727-BDEF-3147-A781-E4B6C44CE802}"/>
              </a:ext>
            </a:extLst>
          </p:cNvPr>
          <p:cNvSpPr txBox="1"/>
          <p:nvPr/>
        </p:nvSpPr>
        <p:spPr>
          <a:xfrm>
            <a:off x="4986815" y="3063908"/>
            <a:ext cx="45472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aught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set free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kind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rope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net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teeth</a:t>
            </a:r>
          </a:p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Light" panose="020B0403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531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09D03-C76C-784D-B849-2FC7A44CED13}"/>
              </a:ext>
            </a:extLst>
          </p:cNvPr>
          <p:cNvSpPr txBox="1"/>
          <p:nvPr/>
        </p:nvSpPr>
        <p:spPr>
          <a:xfrm>
            <a:off x="2069031" y="2169177"/>
            <a:ext cx="805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Century Gothic" panose="020B0502020202020204" pitchFamily="34" charset="0"/>
                <a:ea typeface="Arial" panose="020B0604020202020204" pitchFamily="34" charset="0"/>
              </a:rPr>
              <a:t>6</a:t>
            </a:r>
            <a:r>
              <a:rPr lang="en-GB" sz="24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Who are the characters in the story? Circle two.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rtl="1"/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defTabSz="914400" rtl="1" eaLnBrk="1" latinLnBrk="0" hangingPunct="1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1A949-72B7-984C-8339-269AC4332C3C}"/>
              </a:ext>
            </a:extLst>
          </p:cNvPr>
          <p:cNvSpPr txBox="1"/>
          <p:nvPr/>
        </p:nvSpPr>
        <p:spPr>
          <a:xfrm>
            <a:off x="3551910" y="2823202"/>
            <a:ext cx="4547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400" dirty="0">
                <a:highlight>
                  <a:srgbClr val="00FF00"/>
                </a:highlight>
                <a:latin typeface="+mj-lt"/>
              </a:rPr>
              <a:t>a mouse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>
                <a:latin typeface="+mj-lt"/>
              </a:rPr>
              <a:t>a badger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>
                <a:latin typeface="+mj-lt"/>
              </a:rPr>
              <a:t>a fox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>
                <a:highlight>
                  <a:srgbClr val="00FF00"/>
                </a:highlight>
                <a:latin typeface="+mj-lt"/>
              </a:rPr>
              <a:t>a lion</a:t>
            </a:r>
          </a:p>
        </p:txBody>
      </p:sp>
    </p:spTree>
    <p:extLst>
      <p:ext uri="{BB962C8B-B14F-4D97-AF65-F5344CB8AC3E}">
        <p14:creationId xmlns:p14="http://schemas.microsoft.com/office/powerpoint/2010/main" val="7996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09D03-C76C-784D-B849-2FC7A44CED13}"/>
              </a:ext>
            </a:extLst>
          </p:cNvPr>
          <p:cNvSpPr txBox="1"/>
          <p:nvPr/>
        </p:nvSpPr>
        <p:spPr>
          <a:xfrm>
            <a:off x="2201330" y="1915959"/>
            <a:ext cx="8640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7.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Complete the sentences. One has already been done for you.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defTabSz="914400" rtl="1" eaLnBrk="1" latinLnBrk="0" hangingPunct="1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2DBAF-2B47-47AD-A5A2-CC87261BE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" t="35855" r="11164" b="14466"/>
          <a:stretch/>
        </p:blipFill>
        <p:spPr>
          <a:xfrm>
            <a:off x="1350579" y="2823202"/>
            <a:ext cx="9900744" cy="340535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5DED42-AC44-4F29-A4A0-DEC7228CBF45}"/>
              </a:ext>
            </a:extLst>
          </p:cNvPr>
          <p:cNvCxnSpPr>
            <a:cxnSpLocks/>
          </p:cNvCxnSpPr>
          <p:nvPr/>
        </p:nvCxnSpPr>
        <p:spPr>
          <a:xfrm>
            <a:off x="5880295" y="3429000"/>
            <a:ext cx="1153551" cy="20855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F37D7E-0C8C-45C0-B5D5-A916CF166C6A}"/>
              </a:ext>
            </a:extLst>
          </p:cNvPr>
          <p:cNvCxnSpPr>
            <a:cxnSpLocks/>
          </p:cNvCxnSpPr>
          <p:nvPr/>
        </p:nvCxnSpPr>
        <p:spPr>
          <a:xfrm flipH="1">
            <a:off x="5880296" y="4471767"/>
            <a:ext cx="1153550" cy="10427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6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09D03-C76C-784D-B849-2FC7A44CED13}"/>
              </a:ext>
            </a:extLst>
          </p:cNvPr>
          <p:cNvSpPr txBox="1"/>
          <p:nvPr/>
        </p:nvSpPr>
        <p:spPr>
          <a:xfrm>
            <a:off x="2852133" y="2169177"/>
            <a:ext cx="7280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latin typeface="Century Gothic" panose="020B0502020202020204" pitchFamily="34" charset="0"/>
                <a:ea typeface="Arial" panose="020B0604020202020204" pitchFamily="34" charset="0"/>
              </a:rPr>
              <a:t>8</a:t>
            </a:r>
            <a:r>
              <a:rPr lang="en-GB" sz="32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 </a:t>
            </a:r>
            <a:r>
              <a:rPr lang="en-US" sz="32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first line of the story is: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71DDA-5ED0-474D-9823-62B652B5C4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5" t="27114" r="8190" b="39306"/>
          <a:stretch/>
        </p:blipFill>
        <p:spPr>
          <a:xfrm>
            <a:off x="1006896" y="2651588"/>
            <a:ext cx="10168759" cy="2301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EE03DD-B787-41C9-B3F7-5E60DFC99A76}"/>
              </a:ext>
            </a:extLst>
          </p:cNvPr>
          <p:cNvSpPr txBox="1"/>
          <p:nvPr/>
        </p:nvSpPr>
        <p:spPr>
          <a:xfrm>
            <a:off x="1167618" y="4656406"/>
            <a:ext cx="1064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Proud and great are both adjectives in this sentence.</a:t>
            </a:r>
          </a:p>
        </p:txBody>
      </p:sp>
    </p:spTree>
    <p:extLst>
      <p:ext uri="{BB962C8B-B14F-4D97-AF65-F5344CB8AC3E}">
        <p14:creationId xmlns:p14="http://schemas.microsoft.com/office/powerpoint/2010/main" val="2907549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09D03-C76C-784D-B849-2FC7A44CED13}"/>
              </a:ext>
            </a:extLst>
          </p:cNvPr>
          <p:cNvSpPr txBox="1"/>
          <p:nvPr/>
        </p:nvSpPr>
        <p:spPr>
          <a:xfrm>
            <a:off x="2890727" y="1992205"/>
            <a:ext cx="6984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9.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Why did the lion want to kill the mouse? Circle 1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0CDFE-18FF-46A4-907C-81C6061CCFE6}"/>
              </a:ext>
            </a:extLst>
          </p:cNvPr>
          <p:cNvSpPr txBox="1"/>
          <p:nvPr/>
        </p:nvSpPr>
        <p:spPr>
          <a:xfrm>
            <a:off x="2595305" y="2963879"/>
            <a:ext cx="7575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400" dirty="0">
                <a:highlight>
                  <a:srgbClr val="00FF00"/>
                </a:highlight>
                <a:latin typeface="+mj-lt"/>
              </a:rPr>
              <a:t>She had woken him from his nap.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>
                <a:latin typeface="+mj-lt"/>
              </a:rPr>
              <a:t>He didn’t like mice.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>
                <a:latin typeface="+mj-lt"/>
              </a:rPr>
              <a:t>He wasn’t a very nice lion.</a:t>
            </a:r>
          </a:p>
        </p:txBody>
      </p:sp>
    </p:spTree>
    <p:extLst>
      <p:ext uri="{BB962C8B-B14F-4D97-AF65-F5344CB8AC3E}">
        <p14:creationId xmlns:p14="http://schemas.microsoft.com/office/powerpoint/2010/main" val="31925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09D03-C76C-784D-B849-2FC7A44CED13}"/>
              </a:ext>
            </a:extLst>
          </p:cNvPr>
          <p:cNvSpPr txBox="1"/>
          <p:nvPr/>
        </p:nvSpPr>
        <p:spPr>
          <a:xfrm>
            <a:off x="2890727" y="1992205"/>
            <a:ext cx="698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Century Gothic" panose="020B0502020202020204" pitchFamily="34" charset="0"/>
                <a:ea typeface="Arial" panose="020B0604020202020204" pitchFamily="34" charset="0"/>
              </a:rPr>
              <a:t>10</a:t>
            </a:r>
            <a:r>
              <a:rPr lang="en-GB" sz="24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 </a:t>
            </a:r>
            <a:r>
              <a:rPr lang="en-US" sz="24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Why did the mouse go to help the lion?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04907-F701-46D2-A875-03E2A2245C8C}"/>
              </a:ext>
            </a:extLst>
          </p:cNvPr>
          <p:cNvSpPr txBox="1"/>
          <p:nvPr/>
        </p:nvSpPr>
        <p:spPr>
          <a:xfrm>
            <a:off x="1058501" y="2644726"/>
            <a:ext cx="10649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___________________________________________________________________________________________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3704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819F31-30BE-964E-B611-03D432B593FF}"/>
              </a:ext>
            </a:extLst>
          </p:cNvPr>
          <p:cNvSpPr txBox="1"/>
          <p:nvPr/>
        </p:nvSpPr>
        <p:spPr>
          <a:xfrm>
            <a:off x="7920111" y="5233669"/>
            <a:ext cx="3907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226400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78127-BC62-C44F-B57B-E12B06667FE7}"/>
              </a:ext>
            </a:extLst>
          </p:cNvPr>
          <p:cNvSpPr txBox="1"/>
          <p:nvPr/>
        </p:nvSpPr>
        <p:spPr>
          <a:xfrm>
            <a:off x="2590213" y="1987238"/>
            <a:ext cx="454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Reflective Questions</a:t>
            </a:r>
            <a:endParaRPr lang="en-US" sz="24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FDA34-0580-B740-B5BE-A426A10940CE}"/>
              </a:ext>
            </a:extLst>
          </p:cNvPr>
          <p:cNvSpPr txBox="1"/>
          <p:nvPr/>
        </p:nvSpPr>
        <p:spPr>
          <a:xfrm>
            <a:off x="2590213" y="2872469"/>
            <a:ext cx="6830048" cy="111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i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 think that question ______ was difficult because ______.</a:t>
            </a:r>
            <a:endParaRPr lang="en-US" sz="18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1800" i="1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I like question ______ because ________________.</a:t>
            </a:r>
            <a:endParaRPr lang="en-US" dirty="0">
              <a:latin typeface="Century Gothic" panose="020B05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pic>
        <p:nvPicPr>
          <p:cNvPr id="1026" name="Picture 2" descr="Question Mark, Question">
            <a:extLst>
              <a:ext uri="{FF2B5EF4-FFF2-40B4-BE49-F238E27FC236}">
                <a16:creationId xmlns:a16="http://schemas.microsoft.com/office/drawing/2014/main" id="{8D946E3A-FAB7-47B7-A61C-61EF1A1B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87" y="1809750"/>
            <a:ext cx="21812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9C2ED7-B6AF-D546-92B0-F74ABB9D18FE}"/>
              </a:ext>
            </a:extLst>
          </p:cNvPr>
          <p:cNvSpPr txBox="1"/>
          <p:nvPr/>
        </p:nvSpPr>
        <p:spPr>
          <a:xfrm>
            <a:off x="8725024" y="5233669"/>
            <a:ext cx="310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bg1"/>
                </a:solidFill>
                <a:latin typeface="Helvetica" pitchFamily="2" charset="0"/>
                <a:ea typeface="AppleMyungjo" pitchFamily="2" charset="-127"/>
                <a:cs typeface="PF Din Text Universal Medium" panose="02000506020000020004" pitchFamily="2" charset="0"/>
              </a:rPr>
              <a:t>Glossary</a:t>
            </a:r>
          </a:p>
        </p:txBody>
      </p:sp>
    </p:spTree>
    <p:extLst>
      <p:ext uri="{BB962C8B-B14F-4D97-AF65-F5344CB8AC3E}">
        <p14:creationId xmlns:p14="http://schemas.microsoft.com/office/powerpoint/2010/main" val="2972073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84CDFB-E26C-7E46-AB11-F912301C13FA}"/>
              </a:ext>
            </a:extLst>
          </p:cNvPr>
          <p:cNvSpPr txBox="1"/>
          <p:nvPr/>
        </p:nvSpPr>
        <p:spPr>
          <a:xfrm>
            <a:off x="5255799" y="1167673"/>
            <a:ext cx="45472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Glossary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D7F19-EBD6-4894-BD1E-EFFBA739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36" y="2185987"/>
            <a:ext cx="75247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32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5B804-A1F8-7348-9030-9EB33A8939AE}"/>
              </a:ext>
            </a:extLst>
          </p:cNvPr>
          <p:cNvSpPr txBox="1"/>
          <p:nvPr/>
        </p:nvSpPr>
        <p:spPr>
          <a:xfrm>
            <a:off x="5297213" y="2738483"/>
            <a:ext cx="1597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Follow us</a:t>
            </a:r>
          </a:p>
        </p:txBody>
      </p:sp>
      <p:pic>
        <p:nvPicPr>
          <p:cNvPr id="3" name="Picture 2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27F16B9-7136-E740-8386-2974AACCDE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66" y="3917713"/>
            <a:ext cx="827980" cy="82909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D400EE94-5AF4-2B41-B57D-EB34CF5E3C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129" y="3917712"/>
            <a:ext cx="827980" cy="829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F2641-0447-3447-8D95-0C1287FB95B7}"/>
              </a:ext>
            </a:extLst>
          </p:cNvPr>
          <p:cNvSpPr txBox="1"/>
          <p:nvPr/>
        </p:nvSpPr>
        <p:spPr>
          <a:xfrm>
            <a:off x="4811226" y="4742095"/>
            <a:ext cx="74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ese.ae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F9E1A-1AD9-2240-BCC7-0C8F9CF9F85D}"/>
              </a:ext>
            </a:extLst>
          </p:cNvPr>
          <p:cNvSpPr txBox="1"/>
          <p:nvPr/>
        </p:nvSpPr>
        <p:spPr>
          <a:xfrm>
            <a:off x="6436352" y="4742095"/>
            <a:ext cx="827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Ese_ae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7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D4CA64-863F-244B-94B0-392C7F977D03}"/>
              </a:ext>
            </a:extLst>
          </p:cNvPr>
          <p:cNvSpPr txBox="1"/>
          <p:nvPr/>
        </p:nvSpPr>
        <p:spPr>
          <a:xfrm>
            <a:off x="4986815" y="1670434"/>
            <a:ext cx="454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caught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FE727-BDEF-3147-A781-E4B6C44CE802}"/>
              </a:ext>
            </a:extLst>
          </p:cNvPr>
          <p:cNvSpPr txBox="1"/>
          <p:nvPr/>
        </p:nvSpPr>
        <p:spPr>
          <a:xfrm>
            <a:off x="1350500" y="2585606"/>
            <a:ext cx="9003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the past form of “catch”, i.e. to capture somebody who would like to escape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C7107-E0D1-4A6C-99FD-27A96BD55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491" y="3050783"/>
            <a:ext cx="3105339" cy="36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D4CA64-863F-244B-94B0-392C7F977D03}"/>
              </a:ext>
            </a:extLst>
          </p:cNvPr>
          <p:cNvSpPr txBox="1"/>
          <p:nvPr/>
        </p:nvSpPr>
        <p:spPr>
          <a:xfrm>
            <a:off x="4986815" y="1670434"/>
            <a:ext cx="454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set free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FE727-BDEF-3147-A781-E4B6C44CE802}"/>
              </a:ext>
            </a:extLst>
          </p:cNvPr>
          <p:cNvSpPr txBox="1"/>
          <p:nvPr/>
        </p:nvSpPr>
        <p:spPr>
          <a:xfrm>
            <a:off x="3319977" y="2496259"/>
            <a:ext cx="605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to let somebody go, to let somebody be free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0C370A-5639-4F62-B80A-D389FDA53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535" y="3045085"/>
            <a:ext cx="2686930" cy="31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D4CA64-863F-244B-94B0-392C7F977D03}"/>
              </a:ext>
            </a:extLst>
          </p:cNvPr>
          <p:cNvSpPr txBox="1"/>
          <p:nvPr/>
        </p:nvSpPr>
        <p:spPr>
          <a:xfrm>
            <a:off x="4986815" y="1670434"/>
            <a:ext cx="454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kind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FE727-BDEF-3147-A781-E4B6C44CE802}"/>
              </a:ext>
            </a:extLst>
          </p:cNvPr>
          <p:cNvSpPr txBox="1"/>
          <p:nvPr/>
        </p:nvSpPr>
        <p:spPr>
          <a:xfrm>
            <a:off x="4233293" y="2496259"/>
            <a:ext cx="605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nice and helping others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A0666-D59B-4396-9E58-088C9ED75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95" y="3678131"/>
            <a:ext cx="3211694" cy="23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0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D4CA64-863F-244B-94B0-392C7F977D03}"/>
              </a:ext>
            </a:extLst>
          </p:cNvPr>
          <p:cNvSpPr txBox="1"/>
          <p:nvPr/>
        </p:nvSpPr>
        <p:spPr>
          <a:xfrm>
            <a:off x="4986815" y="1670434"/>
            <a:ext cx="454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rope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FE727-BDEF-3147-A781-E4B6C44CE802}"/>
              </a:ext>
            </a:extLst>
          </p:cNvPr>
          <p:cNvSpPr txBox="1"/>
          <p:nvPr/>
        </p:nvSpPr>
        <p:spPr>
          <a:xfrm>
            <a:off x="3479772" y="2682601"/>
            <a:ext cx="605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 thing you use to tie things together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1C10E-D36A-45EB-8EEC-3CB5E9C7A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315" y="3552140"/>
            <a:ext cx="3819645" cy="28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7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D4CA64-863F-244B-94B0-392C7F977D03}"/>
              </a:ext>
            </a:extLst>
          </p:cNvPr>
          <p:cNvSpPr txBox="1"/>
          <p:nvPr/>
        </p:nvSpPr>
        <p:spPr>
          <a:xfrm>
            <a:off x="4986815" y="1670434"/>
            <a:ext cx="454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FE727-BDEF-3147-A781-E4B6C44CE802}"/>
              </a:ext>
            </a:extLst>
          </p:cNvPr>
          <p:cNvSpPr txBox="1"/>
          <p:nvPr/>
        </p:nvSpPr>
        <p:spPr>
          <a:xfrm>
            <a:off x="2546433" y="2804719"/>
            <a:ext cx="709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entury Gothic" panose="020B0502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ropes tied together, sometimes used to catch animals 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8B850-1A5A-439A-BDDC-223B04868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00" y="3411415"/>
            <a:ext cx="4857750" cy="23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3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5D4CA64-863F-244B-94B0-392C7F977D03}"/>
              </a:ext>
            </a:extLst>
          </p:cNvPr>
          <p:cNvSpPr txBox="1"/>
          <p:nvPr/>
        </p:nvSpPr>
        <p:spPr>
          <a:xfrm>
            <a:off x="4986815" y="1670434"/>
            <a:ext cx="454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teeth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FE727-BDEF-3147-A781-E4B6C44CE802}"/>
              </a:ext>
            </a:extLst>
          </p:cNvPr>
          <p:cNvSpPr txBox="1"/>
          <p:nvPr/>
        </p:nvSpPr>
        <p:spPr>
          <a:xfrm>
            <a:off x="1749173" y="2804719"/>
            <a:ext cx="869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a part of your body in your mouth that helps you cut food into small pieces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2BC2B-BA39-4954-BC32-2C61A4B64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511" y="3683950"/>
            <a:ext cx="3362177" cy="24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2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>
            <a:extLst>
              <a:ext uri="{FF2B5EF4-FFF2-40B4-BE49-F238E27FC236}">
                <a16:creationId xmlns:a16="http://schemas.microsoft.com/office/drawing/2014/main" id="{284971AD-7AD2-5845-865F-BF22BF9C3212}"/>
              </a:ext>
            </a:extLst>
          </p:cNvPr>
          <p:cNvSpPr txBox="1">
            <a:spLocks/>
          </p:cNvSpPr>
          <p:nvPr/>
        </p:nvSpPr>
        <p:spPr>
          <a:xfrm>
            <a:off x="7393260" y="4592586"/>
            <a:ext cx="433944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ar-AE" sz="3200" dirty="0">
              <a:solidFill>
                <a:srgbClr val="C00000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6B7B1-341A-C143-B862-B42442AACD2F}"/>
              </a:ext>
            </a:extLst>
          </p:cNvPr>
          <p:cNvSpPr txBox="1"/>
          <p:nvPr/>
        </p:nvSpPr>
        <p:spPr>
          <a:xfrm>
            <a:off x="2669626" y="2013228"/>
            <a:ext cx="658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The Lion and the Mouse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5FA74-5208-A547-B8A1-0B9AB715CA35}"/>
              </a:ext>
            </a:extLst>
          </p:cNvPr>
          <p:cNvSpPr/>
          <p:nvPr/>
        </p:nvSpPr>
        <p:spPr>
          <a:xfrm>
            <a:off x="3048000" y="64639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1200" dirty="0">
                <a:solidFill>
                  <a:srgbClr val="9E770E"/>
                </a:solidFill>
                <a:latin typeface="Cronos Pro" panose="020C05020304030203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Federal Entity </a:t>
            </a:r>
            <a:r>
              <a:rPr lang="en-US" sz="1200" dirty="0">
                <a:solidFill>
                  <a:srgbClr val="9E770E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| </a:t>
            </a:r>
            <a:r>
              <a:rPr lang="ar-SA" sz="1200" dirty="0">
                <a:solidFill>
                  <a:srgbClr val="9E770E"/>
                </a:solidFill>
                <a:latin typeface="AXtManal" pitchFamily="2" charset="0"/>
                <a:ea typeface="Calibri" panose="020F0502020204030204" pitchFamily="34" charset="0"/>
              </a:rPr>
              <a:t>هيئة اتحادية</a:t>
            </a:r>
            <a:r>
              <a:rPr lang="en-US" sz="1200" dirty="0">
                <a:latin typeface="AXtManal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tabLst>
                <a:tab pos="2971800" algn="ctr"/>
                <a:tab pos="5943600" algn="r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A6EF72A-05B1-4C7B-A191-005FC2EB7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4" r="15736" b="1"/>
          <a:stretch/>
        </p:blipFill>
        <p:spPr>
          <a:xfrm>
            <a:off x="4472931" y="3429000"/>
            <a:ext cx="3455697" cy="22623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93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D508E68574341942F56E45B554F73" ma:contentTypeVersion="12" ma:contentTypeDescription="Create a new document." ma:contentTypeScope="" ma:versionID="28d776866f2a04a333aca49f245a7104">
  <xsd:schema xmlns:xsd="http://www.w3.org/2001/XMLSchema" xmlns:xs="http://www.w3.org/2001/XMLSchema" xmlns:p="http://schemas.microsoft.com/office/2006/metadata/properties" xmlns:ns3="8ff69e45-d9e4-4a59-9407-eb9f982a35f7" xmlns:ns4="91333648-8ecc-469e-b4e6-834e80f228a6" targetNamespace="http://schemas.microsoft.com/office/2006/metadata/properties" ma:root="true" ma:fieldsID="1a507373cb267caaee3c83063447c028" ns3:_="" ns4:_="">
    <xsd:import namespace="8ff69e45-d9e4-4a59-9407-eb9f982a35f7"/>
    <xsd:import namespace="91333648-8ecc-469e-b4e6-834e80f228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9e45-d9e4-4a59-9407-eb9f982a3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33648-8ecc-469e-b4e6-834e80f228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E089F0-D0B0-457F-8AE4-436A42A80C07}">
  <ds:schemaRefs>
    <ds:schemaRef ds:uri="http://purl.org/dc/elements/1.1/"/>
    <ds:schemaRef ds:uri="91333648-8ecc-469e-b4e6-834e80f228a6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ff69e45-d9e4-4a59-9407-eb9f982a35f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BB11F6-72C4-4055-A5B7-68B72A333D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95BEC-04BE-4A26-A9C1-4975A8937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f69e45-d9e4-4a59-9407-eb9f982a35f7"/>
    <ds:schemaRef ds:uri="91333648-8ecc-469e-b4e6-834e80f228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5069</TotalTime>
  <Words>325</Words>
  <Application>Microsoft Office PowerPoint</Application>
  <PresentationFormat>Widescreen</PresentationFormat>
  <Paragraphs>68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AXtManal</vt:lpstr>
      <vt:lpstr>Calibri</vt:lpstr>
      <vt:lpstr>Calibri Light</vt:lpstr>
      <vt:lpstr>Century Gothic</vt:lpstr>
      <vt:lpstr>Cronos Pro</vt:lpstr>
      <vt:lpstr>GE Dinar One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Samir Abu Ghaida</dc:creator>
  <cp:lastModifiedBy>Oluwadabira Sisenifeoluwa   Enitan</cp:lastModifiedBy>
  <cp:revision>61</cp:revision>
  <dcterms:created xsi:type="dcterms:W3CDTF">2021-02-06T17:30:35Z</dcterms:created>
  <dcterms:modified xsi:type="dcterms:W3CDTF">2021-10-14T13:39:04Z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0x0101002B9D508E68574341942F56E45B554F73</vt:lpwstr>
  </property>
</Properties>
</file>