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5"/>
  </p:notesMasterIdLst>
  <p:handoutMasterIdLst>
    <p:handoutMasterId r:id="rId36"/>
  </p:handoutMasterIdLst>
  <p:sldIdLst>
    <p:sldId id="288" r:id="rId2"/>
    <p:sldId id="300" r:id="rId3"/>
    <p:sldId id="310" r:id="rId4"/>
    <p:sldId id="290" r:id="rId5"/>
    <p:sldId id="256" r:id="rId6"/>
    <p:sldId id="257" r:id="rId7"/>
    <p:sldId id="311" r:id="rId8"/>
    <p:sldId id="291" r:id="rId9"/>
    <p:sldId id="292" r:id="rId10"/>
    <p:sldId id="272" r:id="rId11"/>
    <p:sldId id="295" r:id="rId12"/>
    <p:sldId id="286" r:id="rId13"/>
    <p:sldId id="267" r:id="rId14"/>
    <p:sldId id="296" r:id="rId15"/>
    <p:sldId id="293" r:id="rId16"/>
    <p:sldId id="271" r:id="rId17"/>
    <p:sldId id="294" r:id="rId18"/>
    <p:sldId id="306" r:id="rId19"/>
    <p:sldId id="307" r:id="rId20"/>
    <p:sldId id="305" r:id="rId21"/>
    <p:sldId id="303" r:id="rId22"/>
    <p:sldId id="259" r:id="rId23"/>
    <p:sldId id="298" r:id="rId24"/>
    <p:sldId id="260" r:id="rId25"/>
    <p:sldId id="299" r:id="rId26"/>
    <p:sldId id="304" r:id="rId27"/>
    <p:sldId id="269" r:id="rId28"/>
    <p:sldId id="301" r:id="rId29"/>
    <p:sldId id="261" r:id="rId30"/>
    <p:sldId id="302" r:id="rId31"/>
    <p:sldId id="285" r:id="rId32"/>
    <p:sldId id="308" r:id="rId33"/>
    <p:sldId id="30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99"/>
    <a:srgbClr val="FF3300"/>
    <a:srgbClr val="CC3300"/>
    <a:srgbClr val="FF7C80"/>
    <a:srgbClr val="100A08"/>
    <a:srgbClr val="FF9933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89128" autoAdjust="0"/>
  </p:normalViewPr>
  <p:slideViewPr>
    <p:cSldViewPr>
      <p:cViewPr varScale="1">
        <p:scale>
          <a:sx n="65" d="100"/>
          <a:sy n="65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602F15-A371-4804-9B46-D7C9FB518A92}" type="datetimeFigureOut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5F25D6D-098F-404E-836A-524B7B5A6B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4A4EB2-2741-4385-BEAA-4E69D466DD68}" type="datetimeFigureOut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7D5F77-1AA4-4C64-AE5F-BFA4A40C74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AE" dirty="0" smtClean="0"/>
              <a:t> بعد</a:t>
            </a:r>
            <a:r>
              <a:rPr lang="ar-AE" baseline="0" dirty="0" smtClean="0"/>
              <a:t> السؤال ؟</a:t>
            </a:r>
          </a:p>
          <a:p>
            <a:r>
              <a:rPr lang="ar-AE" baseline="0" dirty="0" smtClean="0"/>
              <a:t>في عهد الرسول صلى الله عليه وسلم هل كان يعيش معهم يهود أم لا ؟</a:t>
            </a:r>
          </a:p>
          <a:p>
            <a:r>
              <a:rPr lang="ar-AE" baseline="0" dirty="0" smtClean="0"/>
              <a:t>من تعرف ما قبائل اليهود التي عاشت في زمن الرسول ؟</a:t>
            </a:r>
          </a:p>
          <a:p>
            <a:r>
              <a:rPr lang="ar-AE" baseline="0" dirty="0" smtClean="0"/>
              <a:t>ماذا حدث لهم ؟</a:t>
            </a:r>
          </a:p>
          <a:p>
            <a:r>
              <a:rPr lang="ar-AE" baseline="0" dirty="0" smtClean="0"/>
              <a:t>نحكي عن يهود بني النضير </a:t>
            </a:r>
            <a:r>
              <a:rPr lang="ar-AE" baseline="0" dirty="0" smtClean="0"/>
              <a:t>بني </a:t>
            </a:r>
            <a:r>
              <a:rPr lang="ar-AE" baseline="0" dirty="0" err="1" smtClean="0"/>
              <a:t>قينقاع</a:t>
            </a:r>
            <a:r>
              <a:rPr lang="ar-AE" baseline="0" dirty="0" smtClean="0"/>
              <a:t> </a:t>
            </a:r>
            <a:r>
              <a:rPr lang="ar-AE" baseline="0" dirty="0" smtClean="0"/>
              <a:t>وبني </a:t>
            </a:r>
            <a:r>
              <a:rPr lang="ar-AE" baseline="0" dirty="0" err="1" smtClean="0"/>
              <a:t>قريظه</a:t>
            </a:r>
            <a:r>
              <a:rPr lang="ar-AE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AE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EAA611-A18E-4BC2-923F-5140C35C270E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AE" baseline="0" dirty="0" err="1" smtClean="0"/>
              <a:t>..</a:t>
            </a:r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AE" dirty="0" smtClean="0"/>
              <a:t>ص</a:t>
            </a:r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AE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B062F0-017E-4608-94E4-84025F277A69}" type="slidenum">
              <a:rPr lang="ar-SA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AE" dirty="0" smtClean="0"/>
              <a:t>ب</a:t>
            </a:r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AE" dirty="0" err="1" smtClean="0"/>
              <a:t>استراتيجية</a:t>
            </a:r>
            <a:r>
              <a:rPr lang="ar-AE" dirty="0" smtClean="0"/>
              <a:t> لحل المشكلة .. التفكير </a:t>
            </a:r>
            <a:r>
              <a:rPr lang="ar-AE" dirty="0" err="1" smtClean="0"/>
              <a:t>الابداع</a:t>
            </a:r>
            <a:r>
              <a:rPr lang="ar-AE" dirty="0" smtClean="0"/>
              <a:t> </a:t>
            </a:r>
            <a:r>
              <a:rPr lang="ar-AE" dirty="0" err="1" smtClean="0"/>
              <a:t>لأيجاد</a:t>
            </a:r>
            <a:r>
              <a:rPr lang="ar-AE" baseline="0" dirty="0" smtClean="0"/>
              <a:t> حلول </a:t>
            </a:r>
          </a:p>
          <a:p>
            <a:r>
              <a:rPr lang="ar-AE" baseline="0" dirty="0" smtClean="0"/>
              <a:t>تحليل</a:t>
            </a:r>
            <a:r>
              <a:rPr lang="en-US" baseline="0" dirty="0" smtClean="0"/>
              <a:t>h</a:t>
            </a:r>
            <a:endParaRPr lang="ar-AE" baseline="0" dirty="0" smtClean="0"/>
          </a:p>
          <a:p>
            <a:r>
              <a:rPr lang="ar-AE" baseline="0" dirty="0" smtClean="0"/>
              <a:t>العدد لكل من المسلمين والكفار</a:t>
            </a:r>
          </a:p>
          <a:p>
            <a:r>
              <a:rPr lang="ar-AE" baseline="0" dirty="0" smtClean="0"/>
              <a:t>موقع المعركة </a:t>
            </a:r>
          </a:p>
          <a:p>
            <a:r>
              <a:rPr lang="ar-AE" baseline="0" dirty="0" smtClean="0"/>
              <a:t>تكتشف شو يحيط بالمسلمين من الجهات </a:t>
            </a:r>
            <a:r>
              <a:rPr lang="ar-AE" baseline="0" dirty="0" err="1" smtClean="0"/>
              <a:t>الاربع</a:t>
            </a:r>
            <a:r>
              <a:rPr lang="ar-AE" baseline="0" dirty="0" smtClean="0"/>
              <a:t> </a:t>
            </a:r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D5F77-1AA4-4C64-AE5F-BFA4A40C7487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9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63307-3CF0-4281-B0B4-DD60E239578E}" type="datetime1">
              <a:rPr lang="en-US" smtClean="0"/>
              <a:pPr>
                <a:defRPr/>
              </a:pPr>
              <a:t>10/15/2016</a:t>
            </a:fld>
            <a:r>
              <a:rPr lang="en-US" smtClean="0"/>
              <a:t>11/19/2007</a:t>
            </a: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0AE9-D245-45A9-893D-FA86EAF70B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C1359-8518-4F21-AC16-55FA8B448C18}" type="datetime1">
              <a:rPr lang="en-US" smtClean="0"/>
              <a:pPr>
                <a:defRPr/>
              </a:pPr>
              <a:t>10/15/2016</a:t>
            </a:fld>
            <a:r>
              <a:rPr lang="en-US" smtClean="0"/>
              <a:t>11/19/2007</a:t>
            </a: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95F5-F8BC-43C0-891E-9070C168AF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7748-0544-4BCE-B663-B34A1388AA75}" type="datetime1">
              <a:rPr lang="en-US" smtClean="0"/>
              <a:pPr>
                <a:defRPr/>
              </a:pPr>
              <a:t>10/15/2016</a:t>
            </a:fld>
            <a:r>
              <a:rPr lang="en-US" smtClean="0"/>
              <a:t>11/19/2007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C16DE-FE2B-4D72-A5F0-E62092328F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BE3A0-6F71-4A23-9B65-14B53058169F}" type="datetime1">
              <a:rPr lang="en-US" smtClean="0"/>
              <a:pPr>
                <a:defRPr/>
              </a:pPr>
              <a:t>10/15/2016</a:t>
            </a:fld>
            <a:r>
              <a:rPr lang="en-US" smtClean="0"/>
              <a:t>11/19/2007</a:t>
            </a: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EC035-D09E-4A30-9EC7-C1EC6413FF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9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FDDA4-9978-4D77-BB68-8171FB4C829E}" type="datetime1">
              <a:rPr lang="en-US" smtClean="0"/>
              <a:pPr>
                <a:defRPr/>
              </a:pPr>
              <a:t>10/15/2016</a:t>
            </a:fld>
            <a:r>
              <a:rPr lang="en-US" smtClean="0"/>
              <a:t>11/19/2007</a:t>
            </a: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565D-4655-4F41-9669-155FA8A62F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8B50-C344-4AF4-BCAE-1FD0686A9150}" type="datetime1">
              <a:rPr lang="en-US" smtClean="0"/>
              <a:pPr>
                <a:defRPr/>
              </a:pPr>
              <a:t>10/15/2016</a:t>
            </a:fld>
            <a:r>
              <a:rPr lang="en-US" smtClean="0"/>
              <a:t>11/19/2007</a:t>
            </a: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99ACE-6B6D-45CA-AA7C-572DD8A94D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F1C2-5684-4A5E-AA4D-C579FF03341D}" type="datetime1">
              <a:rPr lang="en-US" smtClean="0"/>
              <a:pPr>
                <a:defRPr/>
              </a:pPr>
              <a:t>10/15/2016</a:t>
            </a:fld>
            <a:r>
              <a:rPr lang="en-US" smtClean="0"/>
              <a:t>11/19/2007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61F95-0D3C-43A5-8E02-826609357F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A0D6-21E0-417C-9196-19C192672339}" type="datetime1">
              <a:rPr lang="en-US" smtClean="0"/>
              <a:pPr>
                <a:defRPr/>
              </a:pPr>
              <a:t>10/15/2016</a:t>
            </a:fld>
            <a:r>
              <a:rPr lang="en-US" smtClean="0"/>
              <a:t>11/19/2007</a:t>
            </a: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58BD-53FE-4FEF-9D7D-8082A8F2B5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EC54-C62D-4E5C-B4BA-D5101822237A}" type="datetime1">
              <a:rPr lang="en-US" smtClean="0"/>
              <a:pPr>
                <a:defRPr/>
              </a:pPr>
              <a:t>10/15/2016</a:t>
            </a:fld>
            <a:r>
              <a:rPr lang="en-US" smtClean="0"/>
              <a:t>11/19/2007</a:t>
            </a: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2B928-7A0E-4A79-9B76-AB7FD8FB4B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90E3A-6927-4FE7-82FD-9B09BBE8CD79}" type="datetime1">
              <a:rPr lang="en-US" smtClean="0"/>
              <a:pPr>
                <a:defRPr/>
              </a:pPr>
              <a:t>10/15/2016</a:t>
            </a:fld>
            <a:r>
              <a:rPr lang="en-US" smtClean="0"/>
              <a:t>11/19/2007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2130-B201-42BF-9E34-7A8393D7E84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F7917-8B87-4148-A273-63FF2E4A3C45}" type="datetime1">
              <a:rPr lang="en-US" smtClean="0"/>
              <a:pPr>
                <a:defRPr/>
              </a:pPr>
              <a:t>10/15/2016</a:t>
            </a:fld>
            <a:r>
              <a:rPr lang="en-US" smtClean="0"/>
              <a:t>11/19/2007</a:t>
            </a: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9AB9-2B32-4DD8-A1AF-CB18943F581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13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BB2B3D-ADBF-41FA-8922-CE130B506040}" type="datetime1">
              <a:rPr lang="en-US" smtClean="0"/>
              <a:pPr>
                <a:defRPr/>
              </a:pPr>
              <a:t>10/15/2016</a:t>
            </a:fld>
            <a:r>
              <a:rPr lang="en-US" smtClean="0"/>
              <a:t>11/19/2007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405186-0D8E-4AAE-988A-2168BE4E84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chemeClr val="tx1"/>
              </a:solidFill>
              <a:cs typeface="Andalus" pitchFamily="2" charset="-7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315200" y="990600"/>
            <a:ext cx="1828800" cy="58674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ounded Rectangle 15">
            <a:hlinkClick r:id="rId14" action="ppaction://hlinksldjump"/>
          </p:cNvPr>
          <p:cNvSpPr/>
          <p:nvPr userDrawn="1"/>
        </p:nvSpPr>
        <p:spPr>
          <a:xfrm>
            <a:off x="7467600" y="1143000"/>
            <a:ext cx="1524000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سبب الغزوة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>
            <a:hlinkClick r:id="rId15" action="ppaction://hlinksldjump"/>
          </p:cNvPr>
          <p:cNvSpPr/>
          <p:nvPr userDrawn="1"/>
        </p:nvSpPr>
        <p:spPr>
          <a:xfrm>
            <a:off x="7467600" y="1981200"/>
            <a:ext cx="15240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حفر الخندق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>
            <a:hlinkClick r:id="rId16" action="ppaction://hlinksldjump"/>
          </p:cNvPr>
          <p:cNvSpPr/>
          <p:nvPr userDrawn="1"/>
        </p:nvSpPr>
        <p:spPr>
          <a:xfrm>
            <a:off x="7467600" y="2895600"/>
            <a:ext cx="15240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وقائع المعركة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>
            <a:hlinkClick r:id="rId17" action="ppaction://hlinksldjump"/>
          </p:cNvPr>
          <p:cNvSpPr/>
          <p:nvPr userDrawn="1"/>
        </p:nvSpPr>
        <p:spPr>
          <a:xfrm>
            <a:off x="7467600" y="3886200"/>
            <a:ext cx="15240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خيانة يهود بني قريظة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>
            <a:hlinkClick r:id="rId17" action="ppaction://hlinksldjump"/>
          </p:cNvPr>
          <p:cNvSpPr/>
          <p:nvPr userDrawn="1"/>
        </p:nvSpPr>
        <p:spPr>
          <a:xfrm>
            <a:off x="7467600" y="4800600"/>
            <a:ext cx="15240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الحرب خدعة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5" name="Picture 21" descr="C:\Documents and Settings\2007135\Desktop\title-moatah.jpg"/>
          <p:cNvPicPr>
            <a:picLocks noChangeAspect="1" noChangeArrowheads="1"/>
          </p:cNvPicPr>
          <p:nvPr userDrawn="1"/>
        </p:nvPicPr>
        <p:blipFill>
          <a:blip r:embed="rId18" cstate="print"/>
          <a:srcRect l="69212" t="10000" b="20000"/>
          <a:stretch>
            <a:fillRect/>
          </a:stretch>
        </p:blipFill>
        <p:spPr bwMode="auto">
          <a:xfrm>
            <a:off x="5943600" y="0"/>
            <a:ext cx="1406525" cy="9906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1" name="Rectangle 20"/>
          <p:cNvSpPr/>
          <p:nvPr userDrawn="1"/>
        </p:nvSpPr>
        <p:spPr>
          <a:xfrm>
            <a:off x="685800" y="0"/>
            <a:ext cx="6324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AE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Bassam Ostorah" pitchFamily="2" charset="-78"/>
              </a:rPr>
              <a:t>غزوة الخندق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Bassam Ostorah" pitchFamily="2" charset="-78"/>
            </a:endParaRPr>
          </a:p>
        </p:txBody>
      </p:sp>
      <p:sp>
        <p:nvSpPr>
          <p:cNvPr id="22" name="Rounded Rectangle 21">
            <a:hlinkClick r:id="rId17" action="ppaction://hlinksldjump"/>
          </p:cNvPr>
          <p:cNvSpPr/>
          <p:nvPr userDrawn="1"/>
        </p:nvSpPr>
        <p:spPr>
          <a:xfrm>
            <a:off x="7467600" y="5715000"/>
            <a:ext cx="15240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نتائج الغزوة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894" r:id="rId4"/>
    <p:sldLayoutId id="2147484900" r:id="rId5"/>
    <p:sldLayoutId id="2147484895" r:id="rId6"/>
    <p:sldLayoutId id="2147484901" r:id="rId7"/>
    <p:sldLayoutId id="2147484902" r:id="rId8"/>
    <p:sldLayoutId id="2147484903" r:id="rId9"/>
    <p:sldLayoutId id="2147484904" r:id="rId10"/>
    <p:sldLayoutId id="2147484896" r:id="rId11"/>
    <p:sldLayoutId id="2147484905" r:id="rId12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alestqlal.com/ar/index.php?act=Show&amp;id=34734" TargetMode="External"/><Relationship Id="rId3" Type="http://schemas.openxmlformats.org/officeDocument/2006/relationships/hyperlink" Target="http://www.google.ae/url?sa=i&amp;rct=j&amp;q=&amp;esrc=s&amp;source=images&amp;cd=&amp;cad=rja&amp;uact=8&amp;ved=0ahUKEwjM7fvxqcTJAhVDwBQKHaXqBqYQjRwIBw&amp;url=http://www.djelfa.info/vb/showpost.php?p=3992527380&amp;postcount=141&amp;bvm=bv.108538919,d.d24&amp;psig=AFQjCNFNve7tFNi-iNLIHiKmja-XFoGfvw&amp;ust=1449391336057174" TargetMode="External"/><Relationship Id="rId7" Type="http://schemas.openxmlformats.org/officeDocument/2006/relationships/hyperlink" Target="http://www.google.ae/url?sa=i&amp;rct=j&amp;q=&amp;esrc=s&amp;source=images&amp;cd=&amp;cad=rja&amp;uact=8&amp;ved=0ahUKEwjmp4vNq8TJAhWKtxQKHWGUAkQQjRwIBw&amp;url=http://breakingnews.sy/ar/article/59605.html&amp;bvm=bv.108538919,d.d24&amp;psig=AFQjCNGZRM8xAyGeQrm6Z22bMhwXOiaW7Q&amp;ust=1449391772670048" TargetMode="External"/><Relationship Id="rId12" Type="http://schemas.openxmlformats.org/officeDocument/2006/relationships/image" Target="../media/image8.jpeg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google.ae/url?sa=i&amp;rct=j&amp;q=&amp;esrc=s&amp;source=images&amp;cd=&amp;cad=rja&amp;uact=8&amp;ved=0ahUKEwjXw_v0sMTJAhXFVhQKHUHdA98QjRwIBw&amp;url=http://awda-dawa.com/Pages/Subjects/Default.aspx?id=21452&amp;psig=AFQjCNH0O41fpQc6UcL605pJfhPddsPHFA&amp;ust=144939259265589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hyperlink" Target="http://www.google.ae/url?sa=i&amp;rct=j&amp;q=&amp;esrc=s&amp;source=images&amp;cd=&amp;cad=rja&amp;uact=8&amp;ved=0ahUKEwjP566YrMTJAhXGbRQKHUxaBOMQjRwIBw&amp;url=http://forum.amrkhaled.net/showthread.php?443639-%C7%E1%D8%DD%E1-%C7%E1%DD%E1%D3%D8%ED%E4%ED/page2&amp;bvm=bv.108538919,d.d24&amp;psig=AFQjCNGZRM8xAyGeQrm6Z22bMhwXOiaW7Q&amp;ust=1449391772670048" TargetMode="External"/><Relationship Id="rId5" Type="http://schemas.openxmlformats.org/officeDocument/2006/relationships/hyperlink" Target="http://www.google.ae/url?sa=i&amp;rct=j&amp;q=&amp;esrc=s&amp;source=images&amp;cd=&amp;cad=rja&amp;uact=8&amp;ved=0ahUKEwjPj-yMqsTJAhXGuBQKHbsOByMQjRwIBw&amp;url=http://abdoubasha.blogspot.com/2007_03_01_archive.html&amp;bvm=bv.108538919,d.d24&amp;psig=AFQjCNFNve7tFNi-iNLIHiKmja-XFoGfvw&amp;ust=1449391336057174" TargetMode="External"/><Relationship Id="rId15" Type="http://schemas.openxmlformats.org/officeDocument/2006/relationships/hyperlink" Target="http://www.google.ae/url?sa=i&amp;rct=j&amp;q=&amp;esrc=s&amp;source=images&amp;cd=&amp;cad=rja&amp;uact=8&amp;ved=0ahUKEwjVp-myrsTJAhVEXRQKHUFzATUQjRwIBw&amp;url=http://www.nawaret.com/%D8%A3%D8%AE%D8%A8%D8%A7%D8%B1-%D8%B3%D9%8A%D8%A7%D8%B3%D9%8A%D8%A9/%D8%A7%D9%84%D8%B9%D8%A7%D9%84%D9%85-%D8%A7%D9%84%D8%B9%D8%B1%D8%A8%D9%8A/%D9%85%D8%B3%D8%AA%D9%88%D9%89-%D8%A7%D9%84%D8%B5%D8%AF%D9%85%D8%A7%D8%AA-%D9%88%D8%A7%D9%84%D8%A7%D8%B6%D8%B7%D8%B1%D8%A7%D8%A8%D8%A7%D8%AA-%D8%A7%D9%84%D9%86%D9%81%D8%B3%D9%8A%D8%A9-%D9%81%D9%8A&amp;bvm=bv.108538919,d.d24&amp;psig=AFQjCNH0O41fpQc6UcL605pJfhPddsPHFA&amp;ust=1449392592655892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www.youtube.com/watch?v=0vxEq5b64xA" TargetMode="External"/><Relationship Id="rId1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ae/url?sa=i&amp;rct=j&amp;q=&amp;esrc=s&amp;source=images&amp;cd=&amp;cad=rja&amp;uact=8&amp;ved=0ahUKEwiD7orh3sHJAhXKORQKHTblCioQjRwIBw&amp;url=https://ar.wikipedia.org/wiki/%D8%BA%D8%B2%D9%88%D8%A9_%D8%A7%D9%84%D8%AE%D9%86%D8%AF%D9%82&amp;psig=AFQjCNE3AJ1Syxmk1IfBc4Ar5K_--rav0A&amp;ust=144930250728366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forum.nooor.com/t957-4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ae/url?sa=i&amp;rct=j&amp;q=&amp;esrc=s&amp;source=images&amp;cd=&amp;cad=rja&amp;uact=8&amp;ved=0ahUKEwjytNuA4MHJAhVB6xQKHR8rBIoQjRwIBw&amp;url=http://arabic.tebyan.net/index.aspx?pid=28510&amp;psig=AFQjCNF1aCom0m_04Glj0FM21IguH6Dmfg&amp;ust=144930282287038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google.ae/url?sa=i&amp;rct=j&amp;q=&amp;esrc=s&amp;source=images&amp;cd=&amp;cad=rja&amp;uact=8&amp;ved=0ahUKEwiD7orh3sHJAhXKORQKHTblCioQjRwIBw&amp;url=https://ar.wikipedia.org/wiki/%D8%BA%D8%B2%D9%88%D8%A9_%D8%A7%D9%84%D8%AE%D9%86%D8%AF%D9%82&amp;psig=AFQjCNE3AJ1Syxmk1IfBc4Ar5K_--rav0A&amp;ust=1449302507283662" TargetMode="Externa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ae/url?sa=i&amp;rct=j&amp;q=&amp;esrc=s&amp;source=images&amp;cd=&amp;cad=rja&amp;uact=8&amp;ved=0ahUKEwjonrq7qMLJAhUEWxQKHfM9DwoQjRwIBw&amp;url=https://ar.wikipedia.org/wiki/%D8%BA%D8%B2%D9%88%D8%A9_%D8%A7%D9%84%D8%AE%D9%86%D8%AF%D9%82&amp;psig=AFQjCNElUYmFgzqbp8yczq7DOzoL47CcvQ&amp;ust=144932226027333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3.gstatic.com/images?q=tbn:ANd9GcS72EqwESpbi98IJwIgBtqCVijKX00UIXQNTA1R5KxWjQBu0Vv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2" y="1678276"/>
            <a:ext cx="3286125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2" name="Picture 6" descr="http://bp0.blogger.com/_dFo2gYWpm6o/RgMRAiLFlzI/AAAAAAAAAA0/XqTh4QIvP_4/s320/g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3" y="4596202"/>
            <a:ext cx="2934326" cy="1962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4" name="Picture 8" descr="http://breakingnews.sy/uploads/articles/images/original/557183ae3b98f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25" y="2533477"/>
            <a:ext cx="2952431" cy="2222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6" name="Picture 10" descr="http://i.ytimg.com/vi/0vxEq5b64xA/hqdefault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7339"/>
            <a:ext cx="2592756" cy="1944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8" name="Picture 12" descr="https://encrypted-tbn1.gstatic.com/images?q=tbn:ANd9GcRgKCDOFhzQTxv8GkMYnnaoQKGkSyPWjyTmI0KiZmcm_ny-EwHn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97" y="937220"/>
            <a:ext cx="2230092" cy="2995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10" name="Picture 14" descr="http://www.alestqlal.com/ar/uploads/General/150405081609Rwcs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83" y="4117557"/>
            <a:ext cx="4488639" cy="2409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AutoShape 16" descr="data:image/jpeg;base64,/9j/4AAQSkZJRgABAQAAAQABAAD/2wCEAAkGBxQREhUTExQWFBUWFxgaFBcXFxUXFRcVGBcXFxgUFRQYHCggGBolHBQUITEhJSkrLi4uFx8zODMsNygtLiwBCgoKDg0OGhAQGiwkHCQsLCwsLCwsLCwsLCwsLCwsLCwsLCwsLCwsLCwsLCwsLCwsLCwsLCwsLCwsLCwsLCwsLP/AABEIAMMBAwMBIgACEQEDEQH/xAAcAAACAgMBAQAAAAAAAAAAAAAFBgAEAgMHAQj/xAA+EAABAwIEAwYEBAUDAwUAAAABAAIRAwQFEiExQVFhBiJxgZGhEzKxwWLR4fAHI0JSchQz8YKSwhUkY6Ky/8QAGgEAAwEBAQEAAAAAAAAAAAAAAQIDBAAFBv/EACYRAAICAgICAgICAwAAAAAAAAABAhEDIRIxBEEiMlFhEzOBkcH/2gAMAwEAAhEDEQA/AOHSpK8UXHHsqSvFFxx7KkrxRcceyvZWKi44yzKZysVFxxmKhWxtSVphSEGkEMWzpafAH0I+xKsMKpYY+dOhHqDCuUykGstUyt7RKr01ZprgBnBGnK6OY+hW0HVVsLrkNqMBiQHde6dQPJxPktwqAkwZXew+gngmlZp8foUeuHyQl/B6gDy4kABrjJMBY3naugH5ZLurQS3/ALtig+wroYGFZgpbd2qpiCAXy6NN580Ys8RZVHdPiCIIPKEwoSpKy3dUaZVyiUAl+kVtrN7vhqtFE6K1uD4Io4wGyIXLppMP4Y9NPshjXSFfpuzUAJ1aSPXX7pWFCL2mGVzDyePcH9Ez9nK8XNEz8zXN9YP2QHtYz+W48i0+jgruDVo+A/k9s9AZBRQrOk3h3SJ2ErmniF7Q1yufnECYOm54TmCfKo0SRhNrVZi9ZzGn4b2NzuzBsaDUD+rVgHSUV2d6H8M6e6i9joPdROKfEiiii44iiii44iiii44ii9AUXHEARfCbBryMyFNCNYNWg66pJvRTGlewncYS0DQeEBUauEvMQ0pmp4lSaO+4DpxPkrja7XMLmbCdIWfnJGrhFnP6VI0qmojUeyulsEjkY9FnidOtVBeWNDQZBG48VhVOzuYB9QFZOzNJUzfTVmmqtIqxwRFNrLzI8OAJymTwkbEddJC0X141rJaYdI30I5tIO2h5KhfXOTWd4gdQOI5IPWql5BO8AdTHE8ymqwWXa14+scsuIOwnh15o/Y9mq1VozOMcAZKx7L4UP9x2p4dE+W2IUabdajPNwUZzrSNGLCmrkJj+yNan3mvB6GUDu7y5o1CXktdpqNjC6xa4vQqy1r2k+x8CheN4U2qxwLZ/e6WOVp7Hngi18Sj2X7TfHaWv+dsD/IHQH8042VbMOR5fvdcVuKNSyrNcNgZHIjiCuo4PizXUw+dCAeZ15BX/AGZaadMa6bgrdMpdF2cwHA7c421PFMFF0+iCYWjCjtHirtj8jxyIP1CH0CQ54POR4ED7yrtlu4c2/QhBnAHtDSzU3jmx3rCo4DUzUB0gozijJ95S72WM03M5Zh6GEYgZ1y3qZqbSeLR6pA7XdoHWV5SLYipAfIJ7rXawARr3k64NUzUGHok/t9gH+qfbxoWucJ5AiSQOJ0R9gHsXTjs0xwiIUVDBrl1OhSY5lZzmsaC7R0kCJzHUyonAfICiii4BFFFFxxFFFYs7R1Qw31XPQUrNIWbWzomix7KEgS5FLfswGHYKLzRLx8eTEN1Mt3BCypVi3UFdOdgDHMiAZ6JI7R4P8A6DTmEIZoydHTwSgrMMPq0t36uPH7I7Y3vwzI1a4bJKpugppoCWNPT0RnE7FM2Yp8cCacGmekkHkeiHAEBodwkeUyPqmTDb1jWltUgNdt++CF372ZczRmEwDMcYzdUsX6GyRtWirROisOdAJ5BV6TlhiLjkLWgknTQTpxVDOA7mtncXK5g9gaz5/pG/Xoh+TWNk+dnrUNawAdSjOVIbHHky2cPYwNFXNETkbMR1jUrXcXOH6NygO6ZgR4kgJ0sLH4okeqrYr2d+KS2q1r+pEO3n5gJWXn+T0P4nVoH4ZglOqJBIbwP0CJ4zeNogg+Z8gsLe1+CA2YDRz4Dmq/aKzmo0PGhbm9eSHbOapCXj721aeYGRP6Ee6sdiKpLSN8mYRxI/cIb2is/gh3wzNN//ANXBbewlctr/AOX5brTBaMOV/I6Rb0XOyQIPPlt+fsmGkYgKlQ0hWWuXANod3j5fdWLN/wDMaOenkVSL+8OoWwVO8CNwR+yiA8xYJYwQZK9Vm3eJ/wC6D9014w35gk+kct4fxNaftr6IROZ0ns3Wmjl5GFp7SvIa1wmWPaSAJ7s5Tpx0JVXsc4zVBP8AUY8IBH1KM3oLu7plIMSNZ6jiEwpssriWN7lU6dB7EhRUGvbAikXabhmh8FETj5NUUUTCkUUUXHGTGyYTNhdPKNAl60bLkzYaQ0S4gAbkqWX8F8K9jFhlzwR4atSXRxqg1+hJ8B90w4biweeQKxzg0bYTQXps0lUb+ybVYQ4Ag7rTf462jo5pjhCH0O1tJxy5Kh8pSKEntDSnFaYj9oMNFCp3flO3Tor2D3OdhaeMgjbzBV3ta5tRmZvA6giCPEJaw+rlct0G5Q32YZpQnroP08Kp6l7uG5MQZ2Wm6qsA+G12aFRqEvPffkA2A1XjG0wQGSTxJ+yKX5DLotUXIja2pqMzGQ0aujTTqfsg9N8JpwMNdTa2dCYcJ2IkoT0hcP2Fy9tMzmkDvOO/TnCb8HZM+gVfE6NOnAaQTxOk76Aq3grkkpWi8Y0xqwi8+Cwk68lZdiRcJc6HHYNju+fEqtdW024jeR9CUjWfaB76zWHLTaXhpDj39TERzUox5NmlzqkPOBCK9U1TnzMkDhMu1APEyPRa8VYyvSIqszgsApkj5XA7/Vb6Ns1l65n9LqLXN1P/AFAHx+q2uc0Uiw/0v9iZ+6EpU9A9Uzj+I2L6Ae0uzUyDHQjmDsVa7IthzTxlNnbe0YbaoREgfQ6JX7MMghaYS5Iw5ocZHVbaporTXcELw58t1V9oG3JFiI2vaZBnmI0j81trbDX97LVWMCeoW17wABz2XBZuuBNNs75BM7zHFJt6MlxSdza4HydI+qcGGaYkkmSDJmNdBPhGiTMeZFSk78Th5GCPouXYjHjspViq4HTNBHoR+SZLh2XXTfjOnl5JL7P1IuKZ4FpHuP1TxejTy+yYAGFXnXc38I+DA6CWkr1fOPaizNG7rU4e7K8666g6j6rxMAAqKKIgIooouOLFpoVeqVGgd/vHg3gFUsacmAilvg5LpeCQeSnJq9loJ1olDD6jm52shswJa5oceTXHQnojGBucXtB01G/BMGHXbmWxtG5zRdqWucS3n5bcENotyvJIjXTw81GTT6NEItdhHtZYuDdBOgSRhNKq+rlY/ISYk5su+8jQLq1zSFSnTceSqU8KrB804I5bQpY5qNorkxuVMR774r2vp1m95oOV4Gjo68UoNMFdyvcLOUuqDX981xfEbXI+oJ+VxAHSd1fBO7Rn8jG40zaHZxqVut2jOAwSR3j4DUlCJRfBa7BmDtOObirUZ3KzXWEOI5E/VY16rmiWuI5wSFlfn+YfL6brRV1auFLWGVTuSTJ1lN2CV9Un4QzMCORROwvTTdropzRpxvSOnW90QwE6gb9OqE4pg1Cqfj5AHs1kEgkjUEjjsquH4sCYndE79wbTkHgox0zR2ELhrS63qBx4sdrweB92j1VqhRh7mO1DhPmD+oQnDaQfQGusAgdRBH090z1aYD2u6fUaqMtMptiT2yw19WiBREuc4BwkDug9Us4DSLXEEQWmCOo4LoeLmJaHAGCWnkY4+y51gzyCZ3J18eK0YHaozeQt2P2H1NkTAnX2S/Y1tkcovMGYiN+PmrMzosvMyF5Ubm1nw6LGm+RwWdIyPBCgs3Yf8tRs/wBQd4BzQP8AxKWu07IAPKo0+sj7pksnDO4cSwH/ALSR/wCaB9qKWak6ADEET0Mz47rvYpewOqA6ieGYD2XQbgS0eC5bhlxlptd/a5pPQSJPoSup0iHUgRrtB6EJxTkXajsyKl1UfE5i07n+xqifrq3GczHsouAfLKiiiYBFFF6AuOLVhUhwT/2buWugOAK5uzQpiwW+ykKWSNmnDOmdUdbMLdIA+qUcab34bw3V+3xSW6FBMUw2pcEQ8NHHms8e9mqb1odLCvTNsG5xmGyN4ZcgM3BPTVIeF9i6jpZUqHIRoQYKOWuHC0o/Da4ug8VKaSemUjJtbQa7RXY+EY5Li3aKjEv41Hew/YT7il0XMhKva6yIoU38jr0zf8J8OpE/I3ET1kQoAtwb1j6ea3NnnJHorl5AcdhAJ9hotlQFpIO4WgjK4EjY6jw4LGvVLjK4AVwQw5w6q7eUeKGYIe8UfrUpClLs0Y/qDaNVzdir3/rD8uUmQqNRsKjXrawhVj3R1vBq7RbtI3A/ZVitfOdEbBBsCrAMHhqiVw7KCQs01svGWgNil2QXOJ4FK+F1NZ6onj1xFN54nQeaWrd5bsVXE1FHPDLK9M6Dh1SY/f72R1lcAazEj1KScDxPNodCPcdE5YfUkK130Z5YnB1IIs3hZU9JWDCc22mXfjPgpTBEg6nSfz9kSbRYtv8AeYdILXtPUkBwgcflVHGm5mvA1JBHnGy3fFh9IkTFQDTgXAsH/wC1liTYJPmgxBawerNA8w0n0H6Lq+A189uxwMy0H2XJsEblNRnIuHuYXR+wFzmtWAmSBlPkSPsnELtegC4mFFbc3VeIWE+QntIMHcLFN/8AEvBRbXfd+Wq3O3xkyEolUap0InaPFkzdYqIBLNelGqsWL1QLlutqkJWtFFLY2W1xlZK1t7RBn4j7BUrS4luVYuo0g6Xt05j8lFJXs0W30F29uao0zQPL6rfh3aqrXdk+GXCfm5eJValXtGRkGY9GgH1hHMPqaF5AaI7rRw8eZU58Uuiy5+5HuK1A1iQ73Fq1dmVxBaNhttsjPaa+gEA6nRAsLuWsZVa4A5m908Qddk2KNRslllcuNmFral3DXktzMOeZIGg3WOC3JbVA/u0ThRDmvIy6OE6iBO32Tzk4sSEFJCpeYW/u7Tl16kaA+keiqWOF1Kp7rTA3cflHmm2kXFjhE/DcZHHLuNfAodg1+GvcDox59DwKaM/yF+O2m0D7W0dReWu3HLbpCYKRBC3Xls18ToeDvseYVe3oubpoeRBEem66cXYmOSSor3lvPDVLt1QLT4J1t6Li7acvAaoLiOFVA51R7S1vL+pLF06KTWrDmDXEhpHGE1GmXNSL2cvYdk2jbwXT7Gg17A6ZUcqopjdnOe2VLKGf5apcauidqsKNRjo3GrfELnzB+qEX8Td4y7N1ExB25J+7L3edm/e4+K5+0o32eu8j44HfknhLZTysSljtdo6TTIOs/wDK0XNTIS+dhryjMJPpK9tnjKIgcv0WF1JBjWWuA8YMKx49G2/yhpcSQGlryR+Bwf75VcxRsgodWYalFzRoXUyOoJb+qu/Ez0qb+JY0nxgIE5LYq2bouKg6j3AT72AdDXs4B7vLN3o91z+s3JdP/FB+ybuxtwW13t4OAI6EZR+/BOibOgOoNPFerU5qiYU4d/Guz0t6u8ZmH6j6FcshdY/ifch1jTl0u+KJ9CuSkqmT7Aj0ReL2V4kCReheL1ccWra6g6phwosqd1/kUqQt1G4czZJKFlIzrs6jY4dasglod4rDHr+k1ndAAHAJAZjFWICjqrnBznGYBWd4t7ZpWVVpFK+ujUcXHyWuktS2UlqqkZYtuRetqcEOG4IITRa9pqoc1z2tcA2BG/jqlpnygq2HaSss2z28GGDRdu79znuezuB8SNOAifFC3shWXFeVIKRSNTwxrRvs8TcwZXDO33HgVdo16b3DKT1BEQgSu4WNSVZTdUebnww+1bOrYcykxrQxkkjbrzJWeIYc2qJrQGjZo0HnzStg+KupvBnQ6GU516DK7AXHM3c66ac4WeVp2KqaOQY5cU6d0PhfK10OjbeF0Ls3f6ROiVe3lSnGSm0Ega5Ro2OJjZZ9l7+WtPTXxVpLlGyUXU6H+9YHN0XLcfsvhViODu8PuPVdOs62YJX7Y4fmbmA1br5cQoLTNmGVSsS2D99Vuo1MrgRwMrSCsmpj06tUdNwC8Y5mrJMDUGBtw36orSYxzxIcG9HbHmdNQuY4XiFdpy04jSCZn0TNb3d0Y/2yJ1+YEjlMrUnaPnckOMmhka76/or1b5RH9v00Qq1ry0Hor1B5LNeDiB4QD5ayuRKYqYszLWY7iZBPhB/NMHZmrluW7d5pHmAT9kF7RNgsPJ499PyVvC6+WtRdpGYA+ZjT1KZdEmdZYZCir0augUTinz726wmsy3ZUcTka+MvLcAnn+qQV33Ebdl5aPZuHNMH8Q2PquC1mFpLTuCQfEGE+TuwR6MFm2i46gErdZW2dwCb7Gza1sRomx4nIhn8hYxHLSF4n5+DUqzdRB4EaFB6/ZRzT3XSPdNLx5LonDzccu9MAUrdxgxoiFCyG+6L21ll0I0+ivDDeIWTMpQ7N/jzhkXxAn+jCrX7ctMjmjtW3LUMxCjmaFGEraNE1UWLy3Uhssa1PKVsorTIjhpyLdvsW+a327pEclXYYIKzacrlmkj2cUuNf6LLXaLEFbLWhmLtQBzKxGT+7bjGiXiaHlWrNNUxqimGUzCp/Ca4hozEnpHmjtvbwNEy0jB5E7ejc1uiYez1+3VjpAPoSl4uy77KjeYsWat4cUGrM6lQydrMSo29Asa1rc0w1oAk9Y38Uj9mrrK4t8whN/eOrPLnEnl0CysqmSo0qsYVGiTyOTv0dbwi50Cu37MzUuYLcggJgZVkLLNbNUHo5/iVn8KoRwMkfkqj/AHTjjWHCq0jUciNx4KNxW0saYysDqkcdXeLnHZPCHL2bV5nGKjxtinbXPwnAlviCYPvunDC8SZUaCDxiOIO2o5IQ/tvTuT8OtRYWkgAiczZ0kFXqVFrXDKZHAjl16rRGNI83yJ858v8Ath+wrhzAR4fY/RFLYdw9HD6IBh1PKXQZk7cII/OUXw97iXNgZcszxmQAI8yiZpdArtKwmmSOBB9HCVTFfKxrv7SD9/si2N05Y4c2n6FAab5onwRRM67RrgtBGxEhRD8GrZqFJ3NjfoomFFfDKLxaNmAXDuwIOo3PVcY7R2Zo3VWmSTDpk7nMA6T6rttq94tmB7TmYYPXqFy/+J1oW3LakAfFYD4luhJ9QrTQqAWGO1PRMVCpog+A2mbNyAHqiljuRyKviVI87yWnJhem+Fm+qqebXVYOfILeI2V7MHGzfUE6jzCsWdcD/E+ypWtfN5ifMbrc4cR/ylnCOSNMrjyzwzTj2Xr+2BE8EEfQ6bFFbe7A0Py/RS5pjhqF4uXBLE/0fS+N5UM8f3+BNxS07pI4boZQKb7i3nMEoZMriORWucfgmZfGyL+Vx/DLjRIUdqJ5KW7tfFZRld0Kyez3krjf+D3PoHeqsYbZurVQxo0kSeAEqkBrlGs7eKdsKsxbUS4/MR6nkEHonLJ6NeJUW/GOUDuhrRHGN1dp27mgFwgdfvyQ+1zUzmfrMk+J1Kr4lizrp4pU5DP6o3P6JNkG12zztJd05JpSGwNCZg8RKUqtwX77ckW7QUiwhjgWgCW7anr0QtrY+yvBKiGS7NTG6qxc0comZjKQQDBkSRJjbbyWytRDTGYOPGNpBO07iIM9VnWrFzC06EdN+nQp1tnNNR0HsEu9Amy2rzC5xg1eNOScLC5kKGSJXFLQw1HAhBMVwllWHESR9OSIMqyFsbEKXRY5tj+GfAcC35Xex5Ir2buX7OMyUT7SWYc0+MjxCE4GZdqIHBaoStGLIuMh2tX6nwB9yithWIqtAbmDgWkz8uk8tdR0QG2fr5HTmjOHVRmYeEphL0Wb4aJXsDALTwJB8iQmrEG/WEqvEVareTvqAVwg4YJchtBjZOkj0cVEi3VaoHEBzwOQ211URANWPdpWU3CkO8TEAczsEifxRuM1agwwHNpS4DhmMx7IvfWJqXzKjoZSpBrnHh4HqkbtDiP+pu6lUbOdDf8AFvdb7BaJ9UTQc7NthpWeXK956rZhdPJTniVlWMnqtaXxR40nc2ZvhwVeqTv/AFN9wvGEjT0W46iUOwVRQt62V5jgQ4eB0KON18N/zCA1aMO/exRWwq9398Qjjfo7Mk0mjOvSgyP3ylVK9V7NRw3H73V+pq2Oi0ESPJGcU1QuObi7KtjXlriZ3O/ql/GKUVAf7h7hMNw07aekITjNOWB39p9ioZY/Cjd406y8vyDMxHBb6j8wlaqbxsVn8E8J9DC81rZ9PGXGPemXsGgO+I/YbfomK2r/AB3ZjoB8rf3xQIUoAHJXbC6FMylkr6M6lb2EsRwuq+G5g1p34mFsp/CtGw2IjvHiesqVrh1QQzUlaLfA579y+Y2pg6f9R4+Cmv2O+9Ai+vHXNYNbLQGmHcTpBIQijVyxoZEh0+OkBHcavmNq0ywfKCIHAaaIHdOl2baSfz/NXjSjom1JvfXQRFWnUEHx6zG6pXdvAmePtwk8SqoOUyNFm+oXbn8k7kmLHFKLq9Gq0flf4pmsK+yVH6GUXsLjZLJWgR+Loc6NTRWhU0QayqaK6HaKDRoTNWJVZaUFw4hriBz+qvYhUhCbKqJJJgTKrjIZtjPbugt8ePUIt8wj0PXggLBoPHQ+aLs2I6GPFVM6GG+1EzMiZ4agHRK187/3DurWnz4ozgVb4llbu/8AiaD4tGU/RBsX0rMPNpHmIQAUn3GpneTwPl7KLKtbgkmfcKI2Cjb/ABKu6VK3bQaZqvMug+pP0XMqFTKZ5Lfil86vVdUcSSTp0HAKs1O3bsWtBKljlQaGCOSP4biDarSdncuKTYVm0pukFpg81SOZxeyGTxY5FrTG+oZ8Vk3X7oZb3Tx/uNkcx91fY8HUGQtEJxl0YMuGePUkeXTZHUKtRusvv7FWqrjGvqhJ2nkSjJ0xYRtUw5QqSAea9Gy02bu4OiyL1S9EmtmFyqNeHAtOxCu1zoVvwQAtcREz85ExHAeuqnJl8cX2UrW8tqEEtBPQZnLbdYuLmAwODQZMgDwhBKdqXVnsA2e76plo4X8Nuy83JkrR7uKHLYMuNFSqORG/aRwQl6ki0tB3DMSZTbzKwqsubk93uM/udpp0CBULgU3ToVYu+0b3DK3QLuDvR3NVs34th3w3Ma05jl1I5qri1HLBAhpPdEzGg48eK8w26k97WY9zHFb8Trh1ODGh7sGTAJBmNiqpJLfZylJ6S0DHarFpVq2GknaFoyCSAu46C8q5GmoFnaVYK9e2Pt4LRELkCa3Y14bcSIROlXSnh9zCK1LvSUjiGMtG7tA+GyqNgOaq3t2agyrChfljiCNhomiqJTdsbW/LCJWdQkCUMsagqUw4cRKu2L4Abrtpy5bpyYy2NBraLcrQ0d7QbfNMjlvsgOPCCw/ij1BR7DT/ACiOTvqB+SCdom9w/hIPof1XCFXTiosGnRRAJzBerxROKZFFsNGyiiSZTEM1q0EKviFIMILRB6KKKWJ/NFc6TxM9d8qFVRof8lFF6suj5/H2whY/Ktj1FFRdEn9gbjNQgQDE7q52XHzDhnGnjoV4osz+56OP+kIYdRb/AKmtp/X9gjV03RRReZm+56/j/wBaAmItGVKF68zuvFE2IGU1WrZOq0KKLQZn6LNFWefgoopS7PSxfU0NeSAJ0Uduoon9kIr4Gytv6Ku5RRB9ir6EomCttxVMbqKIk30ZUFlfNAIPRRRD2c+hr7PD+Q1FrHbzP1KiiYUN4Y494cIB85VLHR/Lf/ifoooixH2CWHQKKKIHH//Z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4271963" y="-1493838"/>
            <a:ext cx="4152900" cy="3124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4116" name="Picture 20" descr="https://encrypted-tbn2.gstatic.com/images?q=tbn:ANd9GcRSFVsZNRAEFDF8lCDfLReMJzRL1Q6FUACuKDhmM_s5Oas1ayrKI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41" y="377219"/>
            <a:ext cx="3003590" cy="1995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3000364" y="214290"/>
            <a:ext cx="238238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إلى أي بلد تنتمي هذه الصور؟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2B928-7A0E-4A79-9B76-AB7FD8FB4B73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281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EC197D-83D3-40E1-947C-F8F456197A3F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1219200"/>
            <a:ext cx="624840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rtl="1">
              <a:buFont typeface="Wingdings 2" pitchFamily="18" charset="2"/>
              <a:buNone/>
              <a:defRPr/>
            </a:pPr>
            <a:r>
              <a:rPr lang="ar-AE" sz="4400" b="1" dirty="0">
                <a:solidFill>
                  <a:schemeClr val="tx1"/>
                </a:solidFill>
                <a:cs typeface="Arabic Transparent" pitchFamily="2" charset="-78"/>
              </a:rPr>
              <a:t>إذا كان عدد المشركين 10 آلاف </a:t>
            </a:r>
          </a:p>
          <a:p>
            <a:pPr algn="r" rtl="1">
              <a:buFont typeface="Wingdings 2" pitchFamily="18" charset="2"/>
              <a:buNone/>
              <a:defRPr/>
            </a:pPr>
            <a:r>
              <a:rPr lang="ar-AE" sz="4400" b="1" dirty="0">
                <a:solidFill>
                  <a:schemeClr val="tx1"/>
                </a:solidFill>
                <a:cs typeface="Arabic Transparent" pitchFamily="2" charset="-78"/>
              </a:rPr>
              <a:t> فكم كان عدد المسلمين ؟؟؟؟؟؟؟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0" y="3505200"/>
            <a:ext cx="55626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buFont typeface="Wingdings 2" pitchFamily="18" charset="2"/>
              <a:buNone/>
              <a:defRPr/>
            </a:pPr>
            <a:r>
              <a:rPr lang="ar-AE" sz="4400" b="1" dirty="0">
                <a:solidFill>
                  <a:srgbClr val="FF0000"/>
                </a:solidFill>
                <a:cs typeface="Arabic Transparent" pitchFamily="2" charset="-78"/>
              </a:rPr>
              <a:t>3 آلاف</a:t>
            </a:r>
          </a:p>
        </p:txBody>
      </p:sp>
      <p:pic>
        <p:nvPicPr>
          <p:cNvPr id="13317" name="Picture 6" descr="http://byfiles.storage.live.com/y1pdVjLS_WLf_O12kzBnAXiP1vZ3Z1k0GXabNHDR-BVMye4zxzvRVX0w8_sfHIhfPTQL9DmjU_ofe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914400"/>
            <a:ext cx="2857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590800" y="4343400"/>
            <a:ext cx="5486400" cy="7699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buFont typeface="Wingdings 2" pitchFamily="18" charset="2"/>
              <a:buNone/>
              <a:defRPr/>
            </a:pPr>
            <a:r>
              <a:rPr lang="ar-AE" sz="4400" b="1" dirty="0">
                <a:solidFill>
                  <a:srgbClr val="FF0000"/>
                </a:solidFill>
                <a:cs typeface="AL-Sarem Bold" pitchFamily="2" charset="-78"/>
              </a:rPr>
              <a:t>يعني ثلاثة أضعاف المسلمين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thumb/7/78/Al-Ahzab_Battle_map-2.svg/2000px-Al-Ahzab_Battle_map-2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9200"/>
            <a:ext cx="6538664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عنصر نائب للمحتوى 6" descr="1_15326477ff55890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7315200" cy="5715000"/>
          </a:xfrm>
          <a:noFill/>
          <a:ln>
            <a:miter lim="800000"/>
            <a:headEnd/>
            <a:tailEnd/>
          </a:ln>
        </p:spPr>
      </p:pic>
      <p:sp>
        <p:nvSpPr>
          <p:cNvPr id="1536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3D53DD-A059-402A-9616-6C410AA40EBD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9BA0D1-4473-47BB-8F51-5B2F04781D6A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143000"/>
            <a:ext cx="6858000" cy="4782848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rtl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ar-AE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عندما سمع الرسول صلى الله عليه وسلم بتجمع</a:t>
            </a:r>
          </a:p>
          <a:p>
            <a:pPr algn="ctr" rtl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ar-AE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الأحزاب وخروجهم استشار أصحابه فأشار عليه </a:t>
            </a:r>
            <a:r>
              <a:rPr lang="ar-AE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سلمان الفارسي بحفر خندق واسع وعميق</a:t>
            </a:r>
          </a:p>
          <a:p>
            <a:pPr algn="r" rtl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ar-AE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ar-AE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وحفر الخندق في </a:t>
            </a:r>
            <a:r>
              <a:rPr lang="ar-AE" sz="2400" b="1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شمال</a:t>
            </a:r>
            <a:r>
              <a:rPr lang="ar-AE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المدينة، </a:t>
            </a:r>
          </a:p>
          <a:p>
            <a:pPr algn="r" rtl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ar-AE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فقد كانت جهة الشرق </a:t>
            </a:r>
            <a:r>
              <a:rPr lang="ar-AE" sz="24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و</a:t>
            </a:r>
            <a:r>
              <a:rPr lang="ar-AE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الغرب محصنة بالجبال </a:t>
            </a:r>
          </a:p>
          <a:p>
            <a:pPr algn="r" rtl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ar-AE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وجهة الجنوب محاطة بالأشجار </a:t>
            </a:r>
            <a:endParaRPr lang="en-US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r" rtl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ar-AE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نظم الرسول صلى الله عليه وسلم عمل المسلمين في الخندق </a:t>
            </a:r>
          </a:p>
          <a:p>
            <a:pPr algn="r" rtl="1">
              <a:buFont typeface="Wingdings 2" pitchFamily="18" charset="2"/>
              <a:buNone/>
              <a:defRPr/>
            </a:pPr>
            <a:r>
              <a:rPr lang="ar-AE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حيث جعل </a:t>
            </a:r>
            <a:r>
              <a:rPr lang="ar-AE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لكل 10رجال 40 ذراعا </a:t>
            </a:r>
          </a:p>
        </p:txBody>
      </p:sp>
      <p:sp>
        <p:nvSpPr>
          <p:cNvPr id="2" name="Rounded Rectangle 5"/>
          <p:cNvSpPr/>
          <p:nvPr/>
        </p:nvSpPr>
        <p:spPr>
          <a:xfrm>
            <a:off x="7467600" y="1981200"/>
            <a:ext cx="1524000" cy="685800"/>
          </a:xfrm>
          <a:prstGeom prst="roundRect">
            <a:avLst/>
          </a:prstGeom>
          <a:solidFill>
            <a:srgbClr val="CC3300"/>
          </a:solidFill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حفر الخندق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EC035-D09E-4A30-9EC7-C1EC6413FFF6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10" descr="http://www.mo3alem.com/up/uploads/1521ae3cdb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700" r="35450" b="3779"/>
          <a:stretch/>
        </p:blipFill>
        <p:spPr bwMode="auto">
          <a:xfrm>
            <a:off x="3429000" y="1143000"/>
            <a:ext cx="36576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1.tebyan.net/big/1386/07/711532076425411720822924215877243841446973.jpg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18"/>
          <a:stretch/>
        </p:blipFill>
        <p:spPr bwMode="auto">
          <a:xfrm>
            <a:off x="228600" y="4065989"/>
            <a:ext cx="3962400" cy="2715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69695"/>
          <a:stretch>
            <a:fillRect/>
          </a:stretch>
        </p:blipFill>
        <p:spPr>
          <a:xfrm>
            <a:off x="76200" y="1676400"/>
            <a:ext cx="7010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EC035-D09E-4A30-9EC7-C1EC6413FFF6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 descr="5.PNG"/>
          <p:cNvPicPr>
            <a:picLocks noChangeAspect="1"/>
          </p:cNvPicPr>
          <p:nvPr/>
        </p:nvPicPr>
        <p:blipFill>
          <a:blip r:embed="rId3" cstate="print"/>
          <a:srcRect t="55532" b="28353"/>
          <a:stretch>
            <a:fillRect/>
          </a:stretch>
        </p:blipFill>
        <p:spPr>
          <a:xfrm>
            <a:off x="152400" y="4648200"/>
            <a:ext cx="69342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514600" y="1076980"/>
            <a:ext cx="1980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الكتاب ص109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1905000" y="3429000"/>
            <a:ext cx="2667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990600" y="3124200"/>
            <a:ext cx="3352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685800" y="4114798"/>
            <a:ext cx="403860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7FF4E8-877C-44A1-AD23-374C49690319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381000"/>
            <a:ext cx="434340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 typeface="Wingdings 2" pitchFamily="18" charset="2"/>
              <a:buNone/>
              <a:defRPr/>
            </a:pPr>
            <a:r>
              <a:rPr lang="ar-AE" sz="3200" b="1" dirty="0">
                <a:solidFill>
                  <a:srgbClr val="002060"/>
                </a:solidFill>
                <a:cs typeface="AL-Sarem Bold" pitchFamily="2" charset="-78"/>
              </a:rPr>
              <a:t>لماذا حفر الخندق في شمال المدينة </a:t>
            </a:r>
            <a:r>
              <a:rPr lang="ar-AE" sz="3200" b="1" dirty="0" smtClean="0">
                <a:solidFill>
                  <a:srgbClr val="002060"/>
                </a:solidFill>
                <a:cs typeface="AL-Sarem Bold" pitchFamily="2" charset="-78"/>
              </a:rPr>
              <a:t>؟</a:t>
            </a:r>
            <a:endParaRPr lang="ar-AE" sz="3200" b="1" dirty="0">
              <a:solidFill>
                <a:srgbClr val="002060"/>
              </a:solidFill>
              <a:cs typeface="AL-Sarem Bold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81000"/>
            <a:ext cx="39624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 typeface="Wingdings 2" pitchFamily="18" charset="2"/>
              <a:buNone/>
              <a:defRPr/>
            </a:pPr>
            <a:r>
              <a:rPr lang="ar-AE" sz="2400" b="1" dirty="0">
                <a:solidFill>
                  <a:srgbClr val="FF0000"/>
                </a:solidFill>
                <a:cs typeface="AL-Sarem Bold" pitchFamily="2" charset="-78"/>
              </a:rPr>
              <a:t>لأن الشمال هي الجهة المكشوفة للعدو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1447800"/>
            <a:ext cx="4191000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 typeface="Wingdings 2" pitchFamily="18" charset="2"/>
              <a:buNone/>
              <a:defRPr/>
            </a:pPr>
            <a:r>
              <a:rPr lang="ar-AE" sz="3200" b="1" dirty="0">
                <a:solidFill>
                  <a:srgbClr val="002060"/>
                </a:solidFill>
                <a:cs typeface="AL-Sarem Bold" pitchFamily="2" charset="-78"/>
              </a:rPr>
              <a:t>كم يوم استمر حفر </a:t>
            </a:r>
            <a:r>
              <a:rPr lang="ar-AE" sz="3200" b="1" dirty="0" smtClean="0">
                <a:solidFill>
                  <a:srgbClr val="002060"/>
                </a:solidFill>
                <a:cs typeface="AL-Sarem Bold" pitchFamily="2" charset="-78"/>
              </a:rPr>
              <a:t>الخندق </a:t>
            </a:r>
            <a:r>
              <a:rPr lang="ar-AE" sz="4400" b="1" dirty="0" smtClean="0">
                <a:solidFill>
                  <a:srgbClr val="002060"/>
                </a:solidFill>
                <a:cs typeface="AL-Sarem Bold" pitchFamily="2" charset="-78"/>
              </a:rPr>
              <a:t>؟</a:t>
            </a:r>
            <a:endParaRPr lang="ar-AE" sz="4400" b="1" dirty="0">
              <a:solidFill>
                <a:srgbClr val="002060"/>
              </a:solidFill>
              <a:cs typeface="AL-Sarem Bold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1676400"/>
            <a:ext cx="25146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buFont typeface="Wingdings 2" pitchFamily="18" charset="2"/>
              <a:buNone/>
              <a:defRPr/>
            </a:pPr>
            <a:r>
              <a:rPr lang="ar-AE" sz="2400" b="1" dirty="0">
                <a:solidFill>
                  <a:srgbClr val="FF0000"/>
                </a:solidFill>
                <a:cs typeface="AL-Sarem Bold" pitchFamily="2" charset="-78"/>
              </a:rPr>
              <a:t>15 يوما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1600" y="2971800"/>
            <a:ext cx="693420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 typeface="Wingdings 2" pitchFamily="18" charset="2"/>
              <a:buNone/>
              <a:defRPr/>
            </a:pPr>
            <a:r>
              <a:rPr lang="ar-AE" sz="3200" b="1" dirty="0" smtClean="0">
                <a:solidFill>
                  <a:srgbClr val="002060"/>
                </a:solidFill>
                <a:cs typeface="AL-Sarem Bold" pitchFamily="2" charset="-78"/>
              </a:rPr>
              <a:t>كيف كان الرسول صلى الله عليه وسلم يشجع أصحابة أثناء حفر الخندق؟</a:t>
            </a:r>
            <a:endParaRPr lang="ar-AE" sz="3200" b="1" dirty="0">
              <a:solidFill>
                <a:srgbClr val="002060"/>
              </a:solidFill>
              <a:cs typeface="AL-Sarem Bold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3810000"/>
            <a:ext cx="69342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 typeface="Wingdings 2" pitchFamily="18" charset="2"/>
              <a:buNone/>
              <a:defRPr/>
            </a:pPr>
            <a:r>
              <a:rPr lang="ar-AE" sz="2400" b="1" dirty="0" smtClean="0">
                <a:solidFill>
                  <a:srgbClr val="FF0000"/>
                </a:solidFill>
                <a:cs typeface="AL-Sarem Bold" pitchFamily="2" charset="-78"/>
              </a:rPr>
              <a:t>1- كان النبي صلى الله عليه وسلم يحفر وينقل التراب معهم حتى غبر التراب جسمه</a:t>
            </a:r>
          </a:p>
          <a:p>
            <a:pPr algn="r" rtl="1">
              <a:buFont typeface="Wingdings 2" pitchFamily="18" charset="2"/>
              <a:buNone/>
              <a:defRPr/>
            </a:pPr>
            <a:r>
              <a:rPr lang="ar-AE" sz="2400" b="1" dirty="0" smtClean="0">
                <a:solidFill>
                  <a:srgbClr val="FF0000"/>
                </a:solidFill>
                <a:cs typeface="AL-Sarem Bold" pitchFamily="2" charset="-78"/>
              </a:rPr>
              <a:t>2- كان يردد كلمات الصحابي ابن </a:t>
            </a:r>
            <a:r>
              <a:rPr lang="ar-AE" sz="2400" b="1" dirty="0" err="1" smtClean="0">
                <a:solidFill>
                  <a:srgbClr val="FF0000"/>
                </a:solidFill>
                <a:cs typeface="AL-Sarem Bold" pitchFamily="2" charset="-78"/>
              </a:rPr>
              <a:t>رواحة</a:t>
            </a:r>
            <a:r>
              <a:rPr lang="ar-AE" sz="2400" b="1" dirty="0" smtClean="0">
                <a:solidFill>
                  <a:srgbClr val="FF0000"/>
                </a:solidFill>
                <a:cs typeface="AL-Sarem Bold" pitchFamily="2" charset="-78"/>
              </a:rPr>
              <a:t> وهو ينقل التراب ويمد صوته بآخرها </a:t>
            </a:r>
            <a:endParaRPr lang="ar-AE" sz="2400" b="1" dirty="0">
              <a:solidFill>
                <a:srgbClr val="FF0000"/>
              </a:solidFill>
              <a:cs typeface="AL-Sarem Bold" pitchFamily="2" charset="-78"/>
            </a:endParaRPr>
          </a:p>
        </p:txBody>
      </p:sp>
      <p:pic>
        <p:nvPicPr>
          <p:cNvPr id="15" name="Picture 14" descr="5.PNG"/>
          <p:cNvPicPr>
            <a:picLocks noChangeAspect="1"/>
          </p:cNvPicPr>
          <p:nvPr/>
        </p:nvPicPr>
        <p:blipFill>
          <a:blip r:embed="rId3" cstate="print"/>
          <a:srcRect t="56177" b="28353"/>
          <a:stretch>
            <a:fillRect/>
          </a:stretch>
        </p:blipFill>
        <p:spPr>
          <a:xfrm>
            <a:off x="1524000" y="4800600"/>
            <a:ext cx="6934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EC035-D09E-4A30-9EC7-C1EC6413FFF6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 descr="س.PNG"/>
          <p:cNvPicPr>
            <a:picLocks noChangeAspect="1"/>
          </p:cNvPicPr>
          <p:nvPr/>
        </p:nvPicPr>
        <p:blipFill>
          <a:blip r:embed="rId3" cstate="print"/>
          <a:srcRect l="3643" t="6336" r="5498"/>
          <a:stretch>
            <a:fillRect/>
          </a:stretch>
        </p:blipFill>
        <p:spPr>
          <a:xfrm>
            <a:off x="152400" y="1219200"/>
            <a:ext cx="70104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6800" y="2209800"/>
            <a:ext cx="5638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000" b="1" dirty="0" smtClean="0">
                <a:solidFill>
                  <a:srgbClr val="7030A0"/>
                </a:solidFill>
              </a:rPr>
              <a:t>لأنّ المشركين من قريش وغطفان وبني أسد  تحزّبوا وتحالفوا على المسلمين</a:t>
            </a:r>
            <a:endParaRPr lang="ar-AE" sz="2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886200"/>
            <a:ext cx="5257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000" b="1" dirty="0" smtClean="0">
                <a:solidFill>
                  <a:srgbClr val="7030A0"/>
                </a:solidFill>
              </a:rPr>
              <a:t>المشورة -  التنظيم وتقسيم </a:t>
            </a:r>
            <a:r>
              <a:rPr lang="ar-AE" sz="2000" b="1" dirty="0" err="1" smtClean="0">
                <a:solidFill>
                  <a:srgbClr val="7030A0"/>
                </a:solidFill>
              </a:rPr>
              <a:t>العمل </a:t>
            </a:r>
            <a:r>
              <a:rPr lang="ar-AE" sz="2000" b="1" dirty="0" smtClean="0">
                <a:solidFill>
                  <a:srgbClr val="7030A0"/>
                </a:solidFill>
              </a:rPr>
              <a:t>- سرعة اتخاذ القرار الصائب – الشجاعة – الصبر </a:t>
            </a:r>
            <a:endParaRPr lang="ar-AE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5638800"/>
            <a:ext cx="3810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000" b="1" dirty="0" smtClean="0">
                <a:solidFill>
                  <a:srgbClr val="7030A0"/>
                </a:solidFill>
              </a:rPr>
              <a:t>غزوة الخندق </a:t>
            </a:r>
          </a:p>
          <a:p>
            <a:pPr algn="ctr"/>
            <a:endParaRPr lang="ar-AE" sz="20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371600"/>
            <a:ext cx="11721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AE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ص110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التأييد المعنوي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" y="990600"/>
            <a:ext cx="71628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EC035-D09E-4A30-9EC7-C1EC6413FFF6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 descr="التاييد المعنوي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810000"/>
            <a:ext cx="7162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2000" y="5181600"/>
            <a:ext cx="5562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يدل على شدة محبته للنبي صلى الله عليه وسلم وعلى كرمه وإيثاره</a:t>
            </a:r>
            <a:endParaRPr lang="ar-AE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التاييد المعنوي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" y="1066800"/>
            <a:ext cx="70866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EC035-D09E-4A30-9EC7-C1EC6413FFF6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4267200"/>
            <a:ext cx="7086600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AE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1- معجزة تكثير الطعام في بيت جابر رضي الله عنه ,</a:t>
            </a:r>
          </a:p>
          <a:p>
            <a:pPr marL="0" indent="0" algn="r" rtl="1">
              <a:buNone/>
            </a:pPr>
            <a:r>
              <a:rPr lang="ar-AE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فقد كان الطعام يكفي لاثنين فقط ومع ذلك أكل منه جميع من في الخندق وزاد لجابر وأهله .</a:t>
            </a:r>
          </a:p>
          <a:p>
            <a:pPr marL="0" indent="0" algn="r" rtl="1">
              <a:buNone/>
            </a:pPr>
            <a:r>
              <a:rPr lang="ar-AE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2- معجزة تحطيم الصخرة  </a:t>
            </a:r>
          </a:p>
          <a:p>
            <a:pPr marL="0" indent="0" algn="r" rtl="1">
              <a:buNone/>
            </a:pPr>
            <a:r>
              <a:rPr lang="ar-AE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التي عجز الصحابة عن اقتلاعها .</a:t>
            </a:r>
          </a:p>
          <a:p>
            <a:pPr marL="0" indent="0" algn="r" rtl="1">
              <a:buNone/>
            </a:pPr>
            <a:r>
              <a:rPr lang="ar-AE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3- والبشارة بفتح بلاد الشام وفارس واليمن </a:t>
            </a:r>
          </a:p>
          <a:p>
            <a:pPr marL="0" indent="0" algn="r" rtl="1">
              <a:buNone/>
            </a:pPr>
            <a:r>
              <a:rPr lang="ar-AE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وقد تحققت في عهد الصحابة .</a:t>
            </a:r>
          </a:p>
          <a:p>
            <a:pPr algn="r" rtl="1"/>
            <a:endParaRPr lang="ar-AE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2B928-7A0E-4A79-9B76-AB7FD8FB4B73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629400" y="152400"/>
            <a:ext cx="2209800" cy="2209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Rectangle 3"/>
          <p:cNvSpPr/>
          <p:nvPr/>
        </p:nvSpPr>
        <p:spPr>
          <a:xfrm>
            <a:off x="6578759" y="914400"/>
            <a:ext cx="21842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بنو </a:t>
            </a:r>
            <a:r>
              <a:rPr lang="ar-AE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قينقاع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3733800" y="381000"/>
            <a:ext cx="2209800" cy="2209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Rectangle 5"/>
          <p:cNvSpPr/>
          <p:nvPr/>
        </p:nvSpPr>
        <p:spPr>
          <a:xfrm>
            <a:off x="3657600" y="1143000"/>
            <a:ext cx="21842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بنو النضير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152400"/>
            <a:ext cx="2209800" cy="2209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Rectangle 7"/>
          <p:cNvSpPr/>
          <p:nvPr/>
        </p:nvSpPr>
        <p:spPr>
          <a:xfrm>
            <a:off x="381000" y="609600"/>
            <a:ext cx="21842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بني قريظة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7772400" y="25146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4600" y="3124200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b="1" dirty="0" smtClean="0">
                <a:latin typeface="Andalus" pitchFamily="18" charset="-78"/>
                <a:cs typeface="Akhbar MT" pitchFamily="2" charset="-78"/>
              </a:rPr>
              <a:t>أول من خان العهد مع الرسول صلى الله عليه وسلم</a:t>
            </a:r>
          </a:p>
          <a:p>
            <a:pPr algn="r" rtl="1"/>
            <a:endParaRPr lang="ar-AE" sz="2400" b="1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3320028" y="1861572"/>
            <a:ext cx="522744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2895600"/>
            <a:ext cx="5257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AE" sz="2400" b="1" dirty="0" smtClean="0">
                <a:latin typeface="Andalus" pitchFamily="18" charset="-78"/>
                <a:cs typeface="Akhbar MT" pitchFamily="2" charset="-78"/>
              </a:rPr>
              <a:t>أخذ الرسول مجموعة من الصحابة فيهم أبو بكر وعمر وطائفة من الصحابة، وذهبوا يطلبون من بني النضير أن يساعدوهم في دفع دية الرجلين اللذين قتلهما عمرو بن أمية </a:t>
            </a:r>
            <a:r>
              <a:rPr lang="ar-AE" sz="2400" b="1" dirty="0" err="1" smtClean="0">
                <a:latin typeface="Andalus" pitchFamily="18" charset="-78"/>
                <a:cs typeface="Akhbar MT" pitchFamily="2" charset="-78"/>
              </a:rPr>
              <a:t>الضمري</a:t>
            </a:r>
            <a:r>
              <a:rPr lang="ar-AE" sz="2400" b="1" dirty="0" smtClean="0">
                <a:latin typeface="Andalus" pitchFamily="18" charset="-78"/>
                <a:cs typeface="Akhbar MT" pitchFamily="2" charset="-78"/>
              </a:rPr>
              <a:t> - - عن طريق الخطأ ، فاتفق بني النضير على رمي الرسول بالحجارة ويقتلوه فأوحي جبريل للرسول بما يخطط له بني النضير فقام ورد </a:t>
            </a:r>
            <a:r>
              <a:rPr lang="ar-AE" sz="2400" b="1" dirty="0" err="1" smtClean="0">
                <a:latin typeface="Andalus" pitchFamily="18" charset="-78"/>
                <a:cs typeface="Akhbar MT" pitchFamily="2" charset="-78"/>
              </a:rPr>
              <a:t>للمدينه</a:t>
            </a:r>
            <a:r>
              <a:rPr lang="ar-AE" sz="2400" b="1" dirty="0" smtClean="0">
                <a:latin typeface="Andalus" pitchFamily="18" charset="-78"/>
                <a:cs typeface="Akhbar MT" pitchFamily="2" charset="-78"/>
              </a:rPr>
              <a:t> وأعطاهم مهله 10 أيام ليخرجوا من المدينة وإلا يقتلهم فحاصرهم الرسول 15 يوم أو 6 أيام ثم قذف الله في قلوبهم الرعب فخرجوا </a:t>
            </a:r>
            <a:endParaRPr lang="ar-AE" sz="2400" b="1" dirty="0">
              <a:latin typeface="Andalus" pitchFamily="18" charset="-78"/>
              <a:cs typeface="Akhbar MT" pitchFamily="2" charset="-78"/>
            </a:endParaRPr>
          </a:p>
        </p:txBody>
      </p:sp>
      <p:pic>
        <p:nvPicPr>
          <p:cNvPr id="52226" name="Picture 2" descr="http://islamstory.com/sites/all/themes/islamstory/images/r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-274638"/>
            <a:ext cx="190500" cy="190500"/>
          </a:xfrm>
          <a:prstGeom prst="rect">
            <a:avLst/>
          </a:prstGeom>
          <a:noFill/>
        </p:spPr>
      </p:pic>
      <p:pic>
        <p:nvPicPr>
          <p:cNvPr id="52227" name="Picture 3" descr="http://islamstory.com/sites/all/themes/islamstory/images/t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78313" y="-274638"/>
            <a:ext cx="190500" cy="190500"/>
          </a:xfrm>
          <a:prstGeom prst="rect">
            <a:avLst/>
          </a:prstGeom>
          <a:noFill/>
        </p:spPr>
      </p:pic>
      <p:pic>
        <p:nvPicPr>
          <p:cNvPr id="52228" name="Picture 4" descr="http://islamstory.com/sites/all/themes/islamstory/images/r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110538" y="-274638"/>
            <a:ext cx="190500" cy="190500"/>
          </a:xfrm>
          <a:prstGeom prst="rect">
            <a:avLst/>
          </a:prstGeom>
          <a:noFill/>
        </p:spPr>
      </p:pic>
      <p:pic>
        <p:nvPicPr>
          <p:cNvPr id="52231" name="Picture 7" descr="http://islamstory.com/sites/all/themes/islamstory/images/r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-274638"/>
            <a:ext cx="190500" cy="190500"/>
          </a:xfrm>
          <a:prstGeom prst="rect">
            <a:avLst/>
          </a:prstGeom>
          <a:noFill/>
        </p:spPr>
      </p:pic>
      <p:pic>
        <p:nvPicPr>
          <p:cNvPr id="52232" name="Picture 8" descr="http://islamstory.com/sites/all/themes/islamstory/images/t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78313" y="-274638"/>
            <a:ext cx="190500" cy="190500"/>
          </a:xfrm>
          <a:prstGeom prst="rect">
            <a:avLst/>
          </a:prstGeom>
          <a:noFill/>
        </p:spPr>
      </p:pic>
      <p:pic>
        <p:nvPicPr>
          <p:cNvPr id="52233" name="Picture 9" descr="http://islamstory.com/sites/all/themes/islamstory/images/r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110538" y="-274638"/>
            <a:ext cx="190500" cy="190500"/>
          </a:xfrm>
          <a:prstGeom prst="rect">
            <a:avLst/>
          </a:prstGeom>
          <a:noFill/>
        </p:spPr>
      </p:pic>
      <p:pic>
        <p:nvPicPr>
          <p:cNvPr id="52236" name="Picture 12" descr="http://islamstory.com/sites/all/themes/islamstory/images/r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-274638"/>
            <a:ext cx="190500" cy="190500"/>
          </a:xfrm>
          <a:prstGeom prst="rect">
            <a:avLst/>
          </a:prstGeom>
          <a:noFill/>
        </p:spPr>
      </p:pic>
      <p:pic>
        <p:nvPicPr>
          <p:cNvPr id="52237" name="Picture 13" descr="http://islamstory.com/sites/all/themes/islamstory/images/t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78313" y="-274638"/>
            <a:ext cx="190500" cy="190500"/>
          </a:xfrm>
          <a:prstGeom prst="rect">
            <a:avLst/>
          </a:prstGeom>
          <a:noFill/>
        </p:spPr>
      </p:pic>
      <p:pic>
        <p:nvPicPr>
          <p:cNvPr id="52238" name="Picture 14" descr="http://islamstory.com/sites/all/themes/islamstory/images/r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110538" y="-274638"/>
            <a:ext cx="190500" cy="190500"/>
          </a:xfrm>
          <a:prstGeom prst="rect">
            <a:avLst/>
          </a:prstGeom>
          <a:noFill/>
        </p:spPr>
      </p:pic>
      <p:pic>
        <p:nvPicPr>
          <p:cNvPr id="52241" name="Picture 17" descr="http://islamstory.com/sites/all/themes/islamstory/images/r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-274638"/>
            <a:ext cx="190500" cy="190500"/>
          </a:xfrm>
          <a:prstGeom prst="rect">
            <a:avLst/>
          </a:prstGeom>
          <a:noFill/>
        </p:spPr>
      </p:pic>
      <p:pic>
        <p:nvPicPr>
          <p:cNvPr id="52242" name="Picture 18" descr="http://islamstory.com/sites/all/themes/islamstory/images/t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78313" y="-274638"/>
            <a:ext cx="190500" cy="190500"/>
          </a:xfrm>
          <a:prstGeom prst="rect">
            <a:avLst/>
          </a:prstGeom>
          <a:noFill/>
        </p:spPr>
      </p:pic>
      <p:pic>
        <p:nvPicPr>
          <p:cNvPr id="52243" name="Picture 19" descr="http://islamstory.com/sites/all/themes/islamstory/images/r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110538" y="-274638"/>
            <a:ext cx="190500" cy="190500"/>
          </a:xfrm>
          <a:prstGeom prst="rect">
            <a:avLst/>
          </a:prstGeom>
          <a:noFill/>
        </p:spPr>
      </p:pic>
      <p:pic>
        <p:nvPicPr>
          <p:cNvPr id="52246" name="Picture 22" descr="http://islamstory.com/sites/all/themes/islamstory/images/r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-274638"/>
            <a:ext cx="190500" cy="190500"/>
          </a:xfrm>
          <a:prstGeom prst="rect">
            <a:avLst/>
          </a:prstGeom>
          <a:noFill/>
        </p:spPr>
      </p:pic>
      <p:pic>
        <p:nvPicPr>
          <p:cNvPr id="52247" name="Picture 23" descr="http://islamstory.com/sites/all/themes/islamstory/images/t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78313" y="-274638"/>
            <a:ext cx="190500" cy="190500"/>
          </a:xfrm>
          <a:prstGeom prst="rect">
            <a:avLst/>
          </a:prstGeom>
          <a:noFill/>
        </p:spPr>
      </p:pic>
      <p:pic>
        <p:nvPicPr>
          <p:cNvPr id="52248" name="Picture 24" descr="http://islamstory.com/sites/all/themes/islamstory/images/r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110538" y="-274638"/>
            <a:ext cx="190500" cy="190500"/>
          </a:xfrm>
          <a:prstGeom prst="rect">
            <a:avLst/>
          </a:prstGeom>
          <a:noFill/>
        </p:spPr>
      </p:pic>
      <p:pic>
        <p:nvPicPr>
          <p:cNvPr id="38" name="Picture 37" descr="imagesPALM4S1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1219200"/>
            <a:ext cx="990600" cy="914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0F8E3B-A86D-4076-AD9D-35B6CBDF0FD3}" type="slidenum">
              <a:rPr lang="ar-SA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609600" y="762000"/>
            <a:ext cx="7772400" cy="2124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algn="ct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ar-AE" sz="4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L-Sarem Bold" pitchFamily="2" charset="-78"/>
              </a:rPr>
              <a:t>ما معجزات النبي صلى الله عليه وسلم أثناء حفر الخندق؟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505200"/>
            <a:ext cx="76962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buFont typeface="Wingdings 2" pitchFamily="18" charset="2"/>
              <a:buNone/>
              <a:defRPr/>
            </a:pPr>
            <a:r>
              <a:rPr lang="ar-AE" sz="4400" b="1" dirty="0">
                <a:solidFill>
                  <a:srgbClr val="FF0000"/>
                </a:solidFill>
                <a:cs typeface="Arabic Transparent" pitchFamily="2" charset="-78"/>
              </a:rPr>
              <a:t>تكثير طعام جابر بن عبدالله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953000"/>
            <a:ext cx="76962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buFont typeface="Wingdings 2" pitchFamily="18" charset="2"/>
              <a:buNone/>
              <a:defRPr/>
            </a:pPr>
            <a:r>
              <a:rPr lang="ar-AE" sz="4400" b="1" dirty="0">
                <a:solidFill>
                  <a:srgbClr val="FF0000"/>
                </a:solidFill>
                <a:cs typeface="Arabic Transparent" pitchFamily="2" charset="-78"/>
              </a:rPr>
              <a:t>البشارة بفتح بلاد فارس والشام واليمن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EC035-D09E-4A30-9EC7-C1EC6413FFF6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Content Placeholder 6" descr="موقف المنافقين 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030"/>
          <a:stretch>
            <a:fillRect/>
          </a:stretch>
        </p:blipFill>
        <p:spPr>
          <a:xfrm>
            <a:off x="152400" y="1219200"/>
            <a:ext cx="701040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4876800"/>
            <a:ext cx="6781800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AE" sz="1400" b="1" dirty="0" smtClean="0"/>
              <a:t>1- نتقي شر المنافقين بمعرفة صفاتهم، والحذر عند التعامل معهم، وعدم إنشاء علاقات معهم .</a:t>
            </a:r>
          </a:p>
          <a:p>
            <a:pPr marL="0" indent="0" algn="r" rtl="1">
              <a:buNone/>
            </a:pPr>
            <a:r>
              <a:rPr lang="ar-AE" sz="1400" b="1" dirty="0" smtClean="0"/>
              <a:t>2- يجب علينا أن نتحقق من كل ما يقال ,</a:t>
            </a:r>
            <a:br>
              <a:rPr lang="ar-AE" sz="1400" b="1" dirty="0" smtClean="0"/>
            </a:br>
            <a:endParaRPr lang="ar-AE" sz="1400" b="1" dirty="0" smtClean="0"/>
          </a:p>
          <a:p>
            <a:pPr marL="0" indent="0" algn="r" rtl="1">
              <a:buNone/>
            </a:pPr>
            <a:r>
              <a:rPr lang="ar-AE" sz="1400" b="1" dirty="0" smtClean="0"/>
              <a:t>3- ويجب أن لا نردد كل ما نسمع ,</a:t>
            </a:r>
          </a:p>
          <a:p>
            <a:pPr marL="0" indent="0" algn="r" rtl="1">
              <a:buNone/>
            </a:pPr>
            <a:r>
              <a:rPr lang="ar-AE" sz="1400" b="1" dirty="0" smtClean="0"/>
              <a:t>4- أن ندعو الله بأن يكفينا شرهم .</a:t>
            </a:r>
          </a:p>
          <a:p>
            <a:pPr algn="r" rtl="1"/>
            <a:endParaRPr lang="ar-AE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1440373" y="1371600"/>
            <a:ext cx="8194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AE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ص114</a:t>
            </a:r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3429000" y="2513011"/>
            <a:ext cx="2667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04801" y="2894011"/>
            <a:ext cx="1828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429000" y="3275011"/>
            <a:ext cx="3505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91400" y="2895600"/>
            <a:ext cx="1600200" cy="685800"/>
          </a:xfrm>
          <a:prstGeom prst="roundRect">
            <a:avLst/>
          </a:prstGeom>
          <a:solidFill>
            <a:srgbClr val="CC3300"/>
          </a:solidFill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وقائع المعركة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/>
          </p:cNvSpPr>
          <p:nvPr/>
        </p:nvSpPr>
        <p:spPr bwMode="auto">
          <a:xfrm>
            <a:off x="228600" y="2438400"/>
            <a:ext cx="6934200" cy="3890963"/>
          </a:xfrm>
          <a:prstGeom prst="rect">
            <a:avLst/>
          </a:prstGeom>
          <a:solidFill>
            <a:srgbClr val="FFCC99"/>
          </a:solidFill>
          <a:ln w="38100">
            <a:solidFill>
              <a:srgbClr val="C87D0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ar-AE" sz="2800" b="1"/>
              <a:t>   تفاجأ جيوش المشركون بالخندق الذي حفروه المسلمون ولم يستطيعوا عبوره وبذلك لم يتمكنوا من الدخول للمدينة فنصبوا خيامهم وأقاموا معسكرهم محاصرين المدينة </a:t>
            </a:r>
            <a:r>
              <a:rPr lang="ar-AE" sz="2800" b="1" u="sng">
                <a:solidFill>
                  <a:srgbClr val="FF0000"/>
                </a:solidFill>
              </a:rPr>
              <a:t>قرابة شهر </a:t>
            </a:r>
            <a:r>
              <a:rPr lang="ar-AE" sz="2800" b="1"/>
              <a:t>لم يستطيعوا خلال تلك الفتره عبور الخندق لأن المسلمون كانوا يرمون المشركين بالحجارة والسهام كلما اقتربوا.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93243" y="1349514"/>
            <a:ext cx="2688557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مفاجأة الأحزاب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مفاجأه الخند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6313651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962400"/>
            <a:ext cx="5715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000" b="1" dirty="0" smtClean="0">
                <a:solidFill>
                  <a:srgbClr val="7030A0"/>
                </a:solidFill>
              </a:rPr>
              <a:t>لأنّ جيش الأحزاب ظنّوا أنّهم سيقضون على المسلمين في يوم أو يومين لكثرتهم لكنَهم </a:t>
            </a:r>
            <a:r>
              <a:rPr lang="ar-AE" sz="2000" b="1" dirty="0" err="1" smtClean="0">
                <a:solidFill>
                  <a:srgbClr val="7030A0"/>
                </a:solidFill>
              </a:rPr>
              <a:t>فوجئوا</a:t>
            </a:r>
            <a:r>
              <a:rPr lang="ar-AE" sz="2000" b="1" dirty="0" smtClean="0">
                <a:solidFill>
                  <a:srgbClr val="7030A0"/>
                </a:solidFill>
              </a:rPr>
              <a:t> بالخندق ففسدت خطتهم وأصابهم الإحباط وانتهت المعركة بانتصار المسلمين دون قتال</a:t>
            </a:r>
            <a:endParaRPr lang="ar-AE" sz="20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295400"/>
            <a:ext cx="117211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AE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ص111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67600" y="3886200"/>
            <a:ext cx="1524000" cy="685800"/>
          </a:xfrm>
          <a:prstGeom prst="roundRect">
            <a:avLst/>
          </a:prstGeom>
          <a:solidFill>
            <a:srgbClr val="CC3300"/>
          </a:solidFill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خيانة يهود بني قريظة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3886200" y="1447800"/>
            <a:ext cx="3276600" cy="487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r" rtl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ar-AE" sz="2000" b="1" dirty="0" smtClean="0">
                <a:solidFill>
                  <a:schemeClr val="tx1"/>
                </a:solidFill>
                <a:cs typeface="Arial" charset="0"/>
              </a:rPr>
              <a:t>    أقنع حي بن أخطب زعيم بني النضير يهود بني قريظة على نقض عهدهم مع المسلمين ، ولما علم الرسول صلى الله عليه وسلم أرسل وفدا للتأكد من أمر فأرسل </a:t>
            </a:r>
            <a:r>
              <a:rPr lang="ar-AE" sz="2000" b="1" u="sng" dirty="0" smtClean="0">
                <a:solidFill>
                  <a:srgbClr val="FF0000"/>
                </a:solidFill>
                <a:cs typeface="Arial" charset="0"/>
              </a:rPr>
              <a:t>سعد بن معاذ </a:t>
            </a:r>
            <a:r>
              <a:rPr lang="ar-AE" sz="2000" b="1" u="sng" dirty="0" smtClean="0">
                <a:solidFill>
                  <a:schemeClr val="tx1"/>
                </a:solidFill>
                <a:cs typeface="Arial" charset="0"/>
              </a:rPr>
              <a:t>و</a:t>
            </a:r>
            <a:r>
              <a:rPr lang="ar-AE" sz="2000" b="1" u="sng" dirty="0" smtClean="0">
                <a:solidFill>
                  <a:srgbClr val="FF0000"/>
                </a:solidFill>
                <a:cs typeface="Arial" charset="0"/>
              </a:rPr>
              <a:t>سعد بن عبادة </a:t>
            </a:r>
            <a:r>
              <a:rPr lang="ar-AE" sz="2000" b="1" u="sng" dirty="0" smtClean="0">
                <a:solidFill>
                  <a:schemeClr val="tx1"/>
                </a:solidFill>
                <a:cs typeface="Arial" charset="0"/>
              </a:rPr>
              <a:t>و</a:t>
            </a:r>
            <a:r>
              <a:rPr lang="ar-AE" sz="2000" b="1" u="sng" dirty="0" smtClean="0">
                <a:solidFill>
                  <a:srgbClr val="FF0000"/>
                </a:solidFill>
                <a:cs typeface="Arial" charset="0"/>
              </a:rPr>
              <a:t>عبدالله بن رواحة </a:t>
            </a:r>
            <a:r>
              <a:rPr lang="ar-AE" sz="2000" b="1" dirty="0" smtClean="0">
                <a:solidFill>
                  <a:schemeClr val="tx1"/>
                </a:solidFill>
                <a:cs typeface="Arial" charset="0"/>
              </a:rPr>
              <a:t>وعاد الوفد بتأكيد الخبر .</a:t>
            </a:r>
          </a:p>
          <a:p>
            <a:pPr algn="r" rtl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ar-AE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وهكذا انضم يهود بني قريظة للأحزاب وحاصروا المسلمين من جهة الشمال والجنوب </a:t>
            </a:r>
            <a:endParaRPr lang="en-US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4" descr="https://upload.wikimedia.org/wikipedia/commons/thumb/7/78/Al-Ahzab_Battle_map-2.svg/2000px-Al-Ahzab_Battle_map-2.svg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6" t="-664" r="69" b="-541"/>
          <a:stretch/>
        </p:blipFill>
        <p:spPr bwMode="auto">
          <a:xfrm>
            <a:off x="271173" y="1425352"/>
            <a:ext cx="3310227" cy="4975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قض العهد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6866156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295400"/>
            <a:ext cx="13131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AE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ص111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23FD34-33CD-4624-91E3-BCAE6B49A7EE}" type="slidenum">
              <a:rPr lang="ar-SA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685800"/>
            <a:ext cx="6019800" cy="7699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buFont typeface="Wingdings 2" pitchFamily="18" charset="2"/>
              <a:buNone/>
              <a:defRPr/>
            </a:pPr>
            <a:r>
              <a:rPr lang="ar-AE" sz="4400" b="1" dirty="0">
                <a:solidFill>
                  <a:srgbClr val="002060"/>
                </a:solidFill>
                <a:cs typeface="AL-Sarem Bold" pitchFamily="2" charset="-78"/>
              </a:rPr>
              <a:t>ما أهمية حفر الخندق للمسلمين </a:t>
            </a:r>
            <a:r>
              <a:rPr lang="ar-AE" sz="4400" b="1" dirty="0" smtClean="0">
                <a:solidFill>
                  <a:srgbClr val="002060"/>
                </a:solidFill>
                <a:cs typeface="AL-Sarem Bold" pitchFamily="2" charset="-78"/>
              </a:rPr>
              <a:t>؟</a:t>
            </a:r>
            <a:endParaRPr lang="ar-AE" sz="4400" b="1" dirty="0">
              <a:solidFill>
                <a:srgbClr val="002060"/>
              </a:solidFill>
              <a:cs typeface="AL-Sarem Bold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676400"/>
            <a:ext cx="7924800" cy="7699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buFont typeface="Wingdings 2" pitchFamily="18" charset="2"/>
              <a:buNone/>
              <a:defRPr/>
            </a:pPr>
            <a:r>
              <a:rPr lang="ar-AE" sz="4400" b="1" dirty="0">
                <a:solidFill>
                  <a:srgbClr val="FF0000"/>
                </a:solidFill>
                <a:cs typeface="AL-Sarem Bold" pitchFamily="2" charset="-78"/>
              </a:rPr>
              <a:t>خط دفاع يمنع وصول المشركين للمدينة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2743200"/>
            <a:ext cx="7924800" cy="14462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buFont typeface="Wingdings 2" pitchFamily="18" charset="2"/>
              <a:buNone/>
              <a:defRPr/>
            </a:pPr>
            <a:r>
              <a:rPr lang="ar-AE" sz="4400" b="1" dirty="0">
                <a:solidFill>
                  <a:srgbClr val="002060"/>
                </a:solidFill>
                <a:cs typeface="AL-Sarem Bold" pitchFamily="2" charset="-78"/>
              </a:rPr>
              <a:t>لماذا عجزت خيول المشركين عن اقتحام </a:t>
            </a:r>
          </a:p>
          <a:p>
            <a:pPr algn="ctr" rtl="1">
              <a:buFont typeface="Wingdings 2" pitchFamily="18" charset="2"/>
              <a:buNone/>
              <a:defRPr/>
            </a:pPr>
            <a:r>
              <a:rPr lang="ar-AE" sz="4400" b="1" dirty="0">
                <a:solidFill>
                  <a:srgbClr val="002060"/>
                </a:solidFill>
                <a:cs typeface="AL-Sarem Bold" pitchFamily="2" charset="-78"/>
              </a:rPr>
              <a:t>الخندق؟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4648200"/>
            <a:ext cx="7924800" cy="14462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buFont typeface="Wingdings 2" pitchFamily="18" charset="2"/>
              <a:buNone/>
              <a:defRPr/>
            </a:pPr>
            <a:r>
              <a:rPr lang="ar-AE" sz="4400" b="1" dirty="0">
                <a:solidFill>
                  <a:srgbClr val="FF0000"/>
                </a:solidFill>
                <a:cs typeface="AL-Sarem Bold" pitchFamily="2" charset="-78"/>
              </a:rPr>
              <a:t>بسبب وسع الخندق وتصدي المسلمين لهم </a:t>
            </a:r>
          </a:p>
          <a:p>
            <a:pPr algn="ctr" rtl="1">
              <a:buFont typeface="Wingdings 2" pitchFamily="18" charset="2"/>
              <a:buNone/>
              <a:defRPr/>
            </a:pPr>
            <a:r>
              <a:rPr lang="ar-AE" sz="4400" b="1" dirty="0">
                <a:solidFill>
                  <a:srgbClr val="FF0000"/>
                </a:solidFill>
                <a:cs typeface="AL-Sarem Bold" pitchFamily="2" charset="-78"/>
              </a:rPr>
              <a:t>بالحجارة والسهام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67600" y="4800600"/>
            <a:ext cx="1524000" cy="685800"/>
          </a:xfrm>
          <a:prstGeom prst="roundRect">
            <a:avLst/>
          </a:prstGeom>
          <a:solidFill>
            <a:srgbClr val="CC3300"/>
          </a:solidFill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الحرب خدعة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/>
          </p:cNvSpPr>
          <p:nvPr/>
        </p:nvSpPr>
        <p:spPr bwMode="auto">
          <a:xfrm>
            <a:off x="381000" y="1600200"/>
            <a:ext cx="6781800" cy="4495800"/>
          </a:xfrm>
          <a:prstGeom prst="rect">
            <a:avLst/>
          </a:prstGeom>
          <a:solidFill>
            <a:srgbClr val="CCFFCC"/>
          </a:solidFill>
          <a:ln w="38100">
            <a:solidFill>
              <a:srgbClr val="7C4B3B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ar-AE" sz="2800" b="1">
                <a:latin typeface="Franklin Gothic Book" pitchFamily="34" charset="0"/>
              </a:rPr>
              <a:t>أسلم </a:t>
            </a:r>
            <a:r>
              <a:rPr lang="ar-AE" sz="2800" b="1" u="sng">
                <a:solidFill>
                  <a:srgbClr val="FF0000"/>
                </a:solidFill>
                <a:latin typeface="Franklin Gothic Book" pitchFamily="34" charset="0"/>
              </a:rPr>
              <a:t>نعيم بن مسعود </a:t>
            </a:r>
            <a:r>
              <a:rPr lang="ar-AE" sz="2800" b="1">
                <a:latin typeface="Franklin Gothic Book" pitchFamily="34" charset="0"/>
              </a:rPr>
              <a:t>فجاء للرسول صلى الله عليه وسلم وقال له أن قومه لا يعلمون اسلامه فقال له الرسول </a:t>
            </a:r>
          </a:p>
          <a:p>
            <a:pPr marL="342900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ar-AE" sz="2800" b="1">
                <a:latin typeface="Franklin Gothic Book" pitchFamily="34" charset="0"/>
              </a:rPr>
              <a:t>صلى الله عليه وسلم </a:t>
            </a:r>
            <a:r>
              <a:rPr lang="ar-AE" sz="2800" b="1">
                <a:solidFill>
                  <a:srgbClr val="CC3300"/>
                </a:solidFill>
                <a:latin typeface="Franklin Gothic Book" pitchFamily="34" charset="0"/>
              </a:rPr>
              <a:t>( إنما أنت فينا رجل واحد فخذل عنا إن استطعت فإن الحرب خدعة</a:t>
            </a:r>
            <a:r>
              <a:rPr lang="ar-AE" sz="2800" b="1">
                <a:latin typeface="Franklin Gothic Book" pitchFamily="34" charset="0"/>
              </a:rPr>
              <a:t>)</a:t>
            </a:r>
          </a:p>
          <a:p>
            <a:pPr marL="342900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ar-AE" sz="2800" b="1">
                <a:latin typeface="Franklin Gothic Book" pitchFamily="34" charset="0"/>
              </a:rPr>
              <a:t>فاستعمل  نعيم بن مسعود دهاءه وعمل على تفكك روابط الأحزاب فانعدمت الثقة بينهم وتفرق شملهم .  </a:t>
            </a:r>
            <a:endParaRPr lang="en-US" sz="2800" b="1"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اقبة الثبا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6858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2"/>
          <p:cNvCxnSpPr/>
          <p:nvPr/>
        </p:nvCxnSpPr>
        <p:spPr>
          <a:xfrm rot="10800000">
            <a:off x="4038600" y="3884611"/>
            <a:ext cx="2667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0800000">
            <a:off x="3048000" y="4267201"/>
            <a:ext cx="3581400" cy="761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3124200" y="4648200"/>
            <a:ext cx="990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762000" y="5486400"/>
            <a:ext cx="1066800" cy="15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67600" y="5715000"/>
            <a:ext cx="1524000" cy="685800"/>
          </a:xfrm>
          <a:prstGeom prst="roundRect">
            <a:avLst/>
          </a:prstGeom>
          <a:solidFill>
            <a:srgbClr val="CC3300"/>
          </a:solidFill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نتائج المعركة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6781800" cy="457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r" rt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ar-A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ثم جاء نصر الله تعالى بأن </a:t>
            </a:r>
            <a:r>
              <a:rPr lang="ar-AE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أرسل جنوده من الريح القوية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ar-AE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 يَا أَيُّهَا الَّذِينَ آمَنُوا اذْكُرُوا نِعْمَةَ اللَّهِ عَلَيْكُمْ إِذْ جَاءَتْكُمْ جُنُودٌ فَأَرْسَلْنَا عَلَيْهِمْ رِيحًا وَجُنُودًا لَّمْ تَرَوْهَا ۚ وَكَانَ اللَّهُ بِمَا تَعْمَلُونَ بَصِيرًا 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ar-AE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فاقتلعت خيامهم وقلبت قدورهم واطفأت نيرانهم وهربت خيولهم فمتلأ الرعب والخوف قلوبهم ففر الأحزاب إلى مكة   </a:t>
            </a:r>
          </a:p>
          <a:p>
            <a:pPr algn="r" rtl="1">
              <a:buFont typeface="Wingdings" pitchFamily="2" charset="2"/>
              <a:buChar char="q"/>
            </a:pPr>
            <a:r>
              <a:rPr lang="ar-AE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فامتلأت نفوسهم رعبا وهلعاً وفَرًّوا هاربين إلى </a:t>
            </a:r>
            <a:r>
              <a:rPr lang="ar-AE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مكه</a:t>
            </a:r>
            <a:r>
              <a:rPr lang="ar-AE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pPr algn="r" rtl="1">
              <a:buFont typeface="Wingdings" pitchFamily="2" charset="2"/>
              <a:buChar char="q"/>
            </a:pPr>
            <a:r>
              <a:rPr lang="ar-AE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وَرَدَّ اللَّهُ الَّذِينَ كَفَرُوا بِغَيْظِهِمْ لَمْ يَنَالُوا خَيْرًا ۚ وَكَفَى اللَّهُ الْمُؤْمِنِينَ الْقِتَالَ ۚ وَكَانَ اللَّهُ قَوِيًّا عَزِيزًا ) </a:t>
            </a:r>
          </a:p>
          <a:p>
            <a:pPr algn="r" rtl="1">
              <a:buFont typeface="Wingdings" pitchFamily="2" charset="2"/>
              <a:buChar char="q"/>
            </a:pPr>
            <a:endParaRPr lang="ar-AE" sz="20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Font typeface="Wingdings" pitchFamily="2" charset="2"/>
              <a:buChar char="q"/>
            </a:pPr>
            <a:r>
              <a:rPr lang="ar-AE" sz="2000" b="1" dirty="0" smtClean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وكفى الله المؤمنين القتال وعاد المشركون إلى ديارهم خائبين</a:t>
            </a:r>
            <a:endParaRPr lang="en-US" sz="2000" b="1" dirty="0" smtClean="0">
              <a:solidFill>
                <a:srgbClr val="FF66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2B928-7A0E-4A79-9B76-AB7FD8FB4B73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00200" y="5486400"/>
            <a:ext cx="6019800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-647700" y="3162300"/>
            <a:ext cx="4572000" cy="762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83582" y="5638800"/>
            <a:ext cx="176041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تاريخ</a:t>
            </a:r>
            <a:r>
              <a:rPr lang="ar-AE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الغزوة 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762000"/>
            <a:ext cx="1066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اسم</a:t>
            </a:r>
          </a:p>
          <a:p>
            <a:pPr algn="ctr"/>
            <a:r>
              <a:rPr lang="ar-AE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الغزوة 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1980406" y="5715000"/>
            <a:ext cx="45720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428206" y="5790406"/>
            <a:ext cx="45720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138291" y="5790406"/>
            <a:ext cx="45720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552406" y="5714206"/>
            <a:ext cx="45720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47800" y="5943600"/>
            <a:ext cx="72327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هـ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00400" y="6106180"/>
            <a:ext cx="62388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هـ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62511" y="6019800"/>
            <a:ext cx="62388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r"/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هـ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62711" y="6019800"/>
            <a:ext cx="62388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r"/>
            <a:r>
              <a:rPr lang="ar-A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هـ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5" name="Oval 24"/>
          <p:cNvSpPr/>
          <p:nvPr/>
        </p:nvSpPr>
        <p:spPr>
          <a:xfrm>
            <a:off x="1676400" y="3962400"/>
            <a:ext cx="1143000" cy="1219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6" name="Oval 25"/>
          <p:cNvSpPr/>
          <p:nvPr/>
        </p:nvSpPr>
        <p:spPr>
          <a:xfrm>
            <a:off x="1752600" y="2057400"/>
            <a:ext cx="1143000" cy="1219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7" name="Oval 26"/>
          <p:cNvSpPr/>
          <p:nvPr/>
        </p:nvSpPr>
        <p:spPr>
          <a:xfrm>
            <a:off x="3124200" y="4038600"/>
            <a:ext cx="1143000" cy="1219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8" name="Oval 27"/>
          <p:cNvSpPr/>
          <p:nvPr/>
        </p:nvSpPr>
        <p:spPr>
          <a:xfrm>
            <a:off x="4800600" y="4114800"/>
            <a:ext cx="1143000" cy="12192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9" name="Oval 28"/>
          <p:cNvSpPr/>
          <p:nvPr/>
        </p:nvSpPr>
        <p:spPr>
          <a:xfrm>
            <a:off x="6248400" y="4114800"/>
            <a:ext cx="1143000" cy="12192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0" name="Oval 29"/>
          <p:cNvSpPr/>
          <p:nvPr/>
        </p:nvSpPr>
        <p:spPr>
          <a:xfrm>
            <a:off x="6248400" y="2514600"/>
            <a:ext cx="1143000" cy="12192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1" name="Rectangle 30"/>
          <p:cNvSpPr/>
          <p:nvPr/>
        </p:nvSpPr>
        <p:spPr>
          <a:xfrm>
            <a:off x="7010400" y="228600"/>
            <a:ext cx="20056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غزوة بني النضير 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91200" y="228600"/>
            <a:ext cx="11496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غزوة </a:t>
            </a:r>
            <a:r>
              <a:rPr lang="ar-A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أحد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81400" y="228600"/>
            <a:ext cx="19287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غزوة بني </a:t>
            </a:r>
            <a:r>
              <a:rPr lang="ar-AE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قينقاع</a:t>
            </a:r>
            <a:r>
              <a:rPr lang="ar-AE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30991" y="228600"/>
            <a:ext cx="12218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غزوة بدر 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9400" y="2590800"/>
            <a:ext cx="304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5400" dirty="0" smtClean="0"/>
              <a:t>؟</a:t>
            </a:r>
            <a:endParaRPr lang="ar-AE" sz="5400" dirty="0"/>
          </a:p>
        </p:txBody>
      </p:sp>
      <p:sp>
        <p:nvSpPr>
          <p:cNvPr id="36" name="TextBox 35"/>
          <p:cNvSpPr txBox="1"/>
          <p:nvPr/>
        </p:nvSpPr>
        <p:spPr>
          <a:xfrm>
            <a:off x="6629400" y="4182070"/>
            <a:ext cx="304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5400" dirty="0" smtClean="0"/>
              <a:t>؟</a:t>
            </a:r>
            <a:endParaRPr lang="ar-AE" sz="5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التعاون مع زملائك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70104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4038600"/>
            <a:ext cx="3048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eaLnBrk="1" fontAlgn="ctr" latinLnBrk="0" hangingPunct="1"/>
            <a:r>
              <a:rPr lang="ar-AE" sz="1600" b="1" dirty="0" smtClean="0">
                <a:solidFill>
                  <a:srgbClr val="7030A0"/>
                </a:solidFill>
              </a:rPr>
              <a:t>2- الخوف والفزع من تجمع </a:t>
            </a:r>
            <a:r>
              <a:rPr lang="ar-AE" sz="1600" b="1" dirty="0" err="1" smtClean="0">
                <a:solidFill>
                  <a:srgbClr val="7030A0"/>
                </a:solidFill>
              </a:rPr>
              <a:t>الاحزاب</a:t>
            </a:r>
            <a:r>
              <a:rPr lang="ar-AE" sz="1600" b="1" dirty="0" smtClean="0">
                <a:solidFill>
                  <a:srgbClr val="7030A0"/>
                </a:solidFill>
              </a:rPr>
              <a:t>  </a:t>
            </a:r>
          </a:p>
          <a:p>
            <a:pPr algn="r" rtl="1" eaLnBrk="1" fontAlgn="ctr" latinLnBrk="0" hangingPunct="1"/>
            <a:r>
              <a:rPr lang="ar-AE" sz="1600" b="1" dirty="0" smtClean="0">
                <a:solidFill>
                  <a:srgbClr val="7030A0"/>
                </a:solidFill>
              </a:rPr>
              <a:t>3- لم يتضح المؤمن حقا من المنافق </a:t>
            </a:r>
          </a:p>
          <a:p>
            <a:pPr algn="r" rtl="1" eaLnBrk="1" fontAlgn="ctr" latinLnBrk="0" hangingPunct="1"/>
            <a:r>
              <a:rPr lang="ar-AE" sz="1600" b="1" dirty="0" smtClean="0">
                <a:solidFill>
                  <a:srgbClr val="7030A0"/>
                </a:solidFill>
              </a:rPr>
              <a:t>4-ولم </a:t>
            </a:r>
            <a:r>
              <a:rPr lang="ar-AE" sz="1600" b="1" dirty="0" err="1" smtClean="0">
                <a:solidFill>
                  <a:srgbClr val="7030A0"/>
                </a:solidFill>
              </a:rPr>
              <a:t>يتبينوا</a:t>
            </a:r>
            <a:r>
              <a:rPr lang="ar-AE" sz="1600" b="1" dirty="0" smtClean="0">
                <a:solidFill>
                  <a:srgbClr val="7030A0"/>
                </a:solidFill>
              </a:rPr>
              <a:t> من موقف يهود بني قريظة معهم .كانوا في وضع الدفاع عن أنفسهم  </a:t>
            </a:r>
          </a:p>
          <a:p>
            <a:pPr algn="r"/>
            <a:endParaRPr lang="ar-AE" sz="1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038600"/>
            <a:ext cx="3048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eaLnBrk="1" fontAlgn="ctr" latinLnBrk="0" hangingPunct="1"/>
            <a:r>
              <a:rPr lang="ar-AE" sz="1400" b="1" dirty="0" smtClean="0">
                <a:solidFill>
                  <a:srgbClr val="0070C0"/>
                </a:solidFill>
              </a:rPr>
              <a:t>الطمأنينة </a:t>
            </a:r>
            <a:r>
              <a:rPr lang="ar-AE" sz="1400" b="1" dirty="0" err="1" smtClean="0">
                <a:solidFill>
                  <a:srgbClr val="0070C0"/>
                </a:solidFill>
              </a:rPr>
              <a:t>و</a:t>
            </a:r>
            <a:r>
              <a:rPr lang="ar-AE" sz="1400" b="1" dirty="0" smtClean="0">
                <a:solidFill>
                  <a:srgbClr val="0070C0"/>
                </a:solidFill>
              </a:rPr>
              <a:t> السكينة وتفرق الأحزاب</a:t>
            </a:r>
          </a:p>
          <a:p>
            <a:pPr algn="r" rtl="1" eaLnBrk="1" fontAlgn="ctr" latinLnBrk="0" hangingPunct="1"/>
            <a:r>
              <a:rPr lang="ar-AE" sz="1400" b="1" dirty="0" smtClean="0">
                <a:solidFill>
                  <a:srgbClr val="0070C0"/>
                </a:solidFill>
              </a:rPr>
              <a:t>ظهر صدق إيمان المسلمين وحقيقةَ المنافقين وحقيقةَ يهود بني قريظة.</a:t>
            </a:r>
          </a:p>
          <a:p>
            <a:pPr algn="r" rtl="1" eaLnBrk="1" fontAlgn="ctr" latinLnBrk="0" hangingPunct="1"/>
            <a:r>
              <a:rPr lang="ar-AE" sz="1400" b="1" dirty="0" smtClean="0">
                <a:solidFill>
                  <a:srgbClr val="0070C0"/>
                </a:solidFill>
              </a:rPr>
              <a:t>أصبحوا في وضع الهجوم وسيحاسبون من خانهم وحاربهم .</a:t>
            </a:r>
          </a:p>
          <a:p>
            <a:pPr algn="r"/>
            <a:endParaRPr lang="ar-AE" sz="1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715000"/>
            <a:ext cx="4267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400" b="1" dirty="0" smtClean="0">
                <a:solidFill>
                  <a:srgbClr val="006600"/>
                </a:solidFill>
              </a:rPr>
              <a:t>بتأييد الله للمسلمين ونصره لهم بأن هيأ لهم أسباب النصر بإسلام نعيم بن مسعود.</a:t>
            </a:r>
          </a:p>
          <a:p>
            <a:pPr algn="r"/>
            <a:endParaRPr lang="ar-AE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9DDD77-5422-46CE-985A-F73EAFBBA5DE}" type="slidenum">
              <a:rPr lang="ar-SA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7"/>
          <p:cNvSpPr>
            <a:spLocks/>
          </p:cNvSpPr>
          <p:nvPr/>
        </p:nvSpPr>
        <p:spPr bwMode="auto">
          <a:xfrm>
            <a:off x="5029200" y="990600"/>
            <a:ext cx="3505200" cy="571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ar-AE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أسباب تتعلق بالمؤمنين </a:t>
            </a:r>
          </a:p>
          <a:p>
            <a:pPr marL="342900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ar-AE" sz="2800" b="1" dirty="0">
                <a:latin typeface="Arial" pitchFamily="34" charset="0"/>
                <a:cs typeface="Arial" pitchFamily="34" charset="0"/>
              </a:rPr>
              <a:t>1- قوة الإيمان </a:t>
            </a:r>
          </a:p>
          <a:p>
            <a:pPr marL="342900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ar-AE" sz="2800" b="1" dirty="0">
                <a:latin typeface="Arial" pitchFamily="34" charset="0"/>
                <a:cs typeface="Arial" pitchFamily="34" charset="0"/>
              </a:rPr>
              <a:t>2- طاعة الله ورسوله</a:t>
            </a:r>
          </a:p>
          <a:p>
            <a:pPr marL="342900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ar-AE" sz="2800" b="1" dirty="0">
                <a:latin typeface="Arial" pitchFamily="34" charset="0"/>
                <a:cs typeface="Arial" pitchFamily="34" charset="0"/>
              </a:rPr>
              <a:t>3- حبهم للشهادة </a:t>
            </a:r>
          </a:p>
          <a:p>
            <a:pPr marL="342900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ar-AE" sz="2800" b="1" dirty="0">
                <a:latin typeface="Arial" pitchFamily="34" charset="0"/>
                <a:cs typeface="Arial" pitchFamily="34" charset="0"/>
              </a:rPr>
              <a:t>4- الإخلاص في العمل </a:t>
            </a:r>
          </a:p>
          <a:p>
            <a:pPr marL="342900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ar-AE" sz="2800" b="1" dirty="0">
                <a:latin typeface="Arial" pitchFamily="34" charset="0"/>
                <a:cs typeface="Arial" pitchFamily="34" charset="0"/>
              </a:rPr>
              <a:t>5- استخدام خدعة الحرب</a:t>
            </a:r>
          </a:p>
          <a:p>
            <a:pPr marL="342900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ar-AE" sz="2800" b="1" dirty="0">
                <a:latin typeface="Arial" pitchFamily="34" charset="0"/>
                <a:cs typeface="Arial" pitchFamily="34" charset="0"/>
              </a:rPr>
              <a:t>6- إغاثة الله لهم بإرسال الريح القوية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/>
          </p:cNvSpPr>
          <p:nvPr/>
        </p:nvSpPr>
        <p:spPr bwMode="auto">
          <a:xfrm>
            <a:off x="1143000" y="990600"/>
            <a:ext cx="3505200" cy="5638800"/>
          </a:xfrm>
          <a:prstGeom prst="rect">
            <a:avLst/>
          </a:prstGeom>
          <a:solidFill>
            <a:srgbClr val="CCFFCC"/>
          </a:solidFill>
          <a:ln w="38100">
            <a:solidFill>
              <a:srgbClr val="7C4B3B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ar-AE" sz="2800" b="1" dirty="0">
                <a:solidFill>
                  <a:schemeClr val="accent1">
                    <a:lumMod val="50000"/>
                  </a:schemeClr>
                </a:solidFill>
              </a:rPr>
              <a:t>أسباب تتعلق بالمشركين</a:t>
            </a:r>
          </a:p>
          <a:p>
            <a:pPr marL="342900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ar-AE" sz="2800" b="1" dirty="0">
                <a:solidFill>
                  <a:schemeClr val="accent1">
                    <a:lumMod val="50000"/>
                  </a:schemeClr>
                </a:solidFill>
              </a:rPr>
              <a:t> 1</a:t>
            </a:r>
            <a:r>
              <a:rPr lang="ar-AE" sz="2800" b="1" dirty="0"/>
              <a:t>- انعدام الثقة بين أطراف القبائل</a:t>
            </a:r>
          </a:p>
          <a:p>
            <a:pPr marL="342900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ar-AE" sz="2800" b="1" dirty="0"/>
              <a:t>2- الخوف والرعب</a:t>
            </a:r>
          </a:p>
          <a:p>
            <a:pPr marL="342900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ar-AE" sz="2800" b="1" dirty="0"/>
              <a:t>3- الريح القوية </a:t>
            </a:r>
          </a:p>
          <a:p>
            <a:pPr marL="342900" indent="-34290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ar-AE" sz="2800" b="1" dirty="0"/>
              <a:t>4- وجود الخندق </a:t>
            </a:r>
          </a:p>
          <a:p>
            <a:pPr marL="342900" indent="-342900" algn="ct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ar-A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9" y="228600"/>
            <a:ext cx="853440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AE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أسباب ادت إلى انتصار المسلمين في غزوة الخندق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3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2B928-7A0E-4A79-9B76-AB7FD8FB4B73}" type="slidenum">
              <a:rPr lang="ar-SA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" name="Picture 2" descr="التقويم.PNG"/>
          <p:cNvPicPr>
            <a:picLocks noChangeAspect="1"/>
          </p:cNvPicPr>
          <p:nvPr/>
        </p:nvPicPr>
        <p:blipFill>
          <a:blip r:embed="rId3" cstate="print"/>
          <a:srcRect t="-85"/>
          <a:stretch>
            <a:fillRect/>
          </a:stretch>
        </p:blipFill>
        <p:spPr>
          <a:xfrm>
            <a:off x="152400" y="0"/>
            <a:ext cx="8839200" cy="670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020" y="76200"/>
            <a:ext cx="13131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ص116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2B928-7A0E-4A79-9B76-AB7FD8FB4B73}" type="slidenum">
              <a:rPr lang="ar-SA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" name="Picture 2" descr="https://upload.wikimedia.org/wikipedia/commons/thumb/7/78/Al-Ahzab_Battle_map-2.svg/2000px-Al-Ahzab_Battle_map-2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18" y="1850288"/>
            <a:ext cx="2191454" cy="2874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79513" y="188640"/>
            <a:ext cx="6120679" cy="14401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سبب الغزوة : </a:t>
            </a:r>
            <a:r>
              <a:rPr lang="ar-A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أراد بنو النضير الانتقام من الرسول صلى الله عليه وسلم  لأنه طردهم من ديارهم   فحرضوا قريش و قبائل العرب على قتال المسلمين فتكون جيش عظيم </a:t>
            </a:r>
            <a:endParaRPr lang="ar-AE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513" y="1772816"/>
            <a:ext cx="6215662" cy="12961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تاريخ وقوعها : </a:t>
            </a:r>
            <a:r>
              <a:rPr lang="ar-A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في شهر شوال من السنة الخامسة للهجرة .</a:t>
            </a:r>
          </a:p>
          <a:p>
            <a:pPr algn="r" rtl="1"/>
            <a:r>
              <a:rPr lang="ar-AE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عدد جيش المسلمين : </a:t>
            </a:r>
            <a:r>
              <a:rPr lang="ar-A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ثلاثة آلاف مقاتل .</a:t>
            </a:r>
          </a:p>
          <a:p>
            <a:pPr algn="r" rtl="1"/>
            <a:r>
              <a:rPr lang="ar-AE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عدد جيش المشركين : </a:t>
            </a:r>
            <a:r>
              <a:rPr lang="ar-A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عشرة آلاف مقاتل .</a:t>
            </a:r>
            <a:endParaRPr lang="ar-AE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3" y="3207512"/>
            <a:ext cx="6215661" cy="15841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موقف المنافقين : </a:t>
            </a:r>
          </a:p>
          <a:p>
            <a:pPr algn="r" rtl="1"/>
            <a:r>
              <a:rPr lang="ar-A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بث الرّعب في نفوس المسلمين  عن طريق </a:t>
            </a:r>
          </a:p>
          <a:p>
            <a:pPr algn="r" rtl="1"/>
            <a:r>
              <a:rPr lang="ar-A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 تضخيم أنباء حشود المشركين وكثرة عددهم .</a:t>
            </a:r>
          </a:p>
          <a:p>
            <a:pPr algn="r" rtl="1"/>
            <a:r>
              <a:rPr lang="ar-A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 أيضا كانوا يتسللون هاربين من العمل دون إذن أو بأعذار واهية .</a:t>
            </a:r>
            <a:endParaRPr lang="ar-AE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3" y="4941168"/>
            <a:ext cx="8784975" cy="17281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نتائج الغزوة : </a:t>
            </a:r>
            <a:r>
              <a:rPr lang="ar-A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حقق المسلمون  نتائج مهمة منها:</a:t>
            </a:r>
          </a:p>
          <a:p>
            <a:pPr algn="r" rtl="1"/>
            <a:r>
              <a:rPr lang="ar-A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 انتصار المسلمين دون قتال  وانهزام المشركين ، وتفرقهم ورجوعهم  خائبين .</a:t>
            </a:r>
          </a:p>
          <a:p>
            <a:pPr algn="r" rtl="1"/>
            <a:r>
              <a:rPr lang="ar-A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 </a:t>
            </a:r>
            <a:r>
              <a:rPr lang="ar-A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كشفت غزوة الأحزاب حقيقةَ صدق إيمان المسلمين وحقيقةَ المنافقين وحقيقةَ يهود بني قريظة</a:t>
            </a:r>
            <a:r>
              <a:rPr lang="ar-A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 rtl="1"/>
            <a:r>
              <a:rPr lang="ar-A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تغير الموقف لصالح المسلمين، فانقلبوا من موقف الدفاع إلى الهجوم حيث تم فيها محاسبةُ يهود بني قريظة على نقضهم للعهد 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0231" y="44624"/>
            <a:ext cx="2191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3200" b="1" dirty="0" smtClean="0">
                <a:solidFill>
                  <a:schemeClr val="accent6">
                    <a:lumMod val="50000"/>
                  </a:schemeClr>
                </a:solidFill>
              </a:rPr>
              <a:t>ص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116 </a:t>
            </a:r>
            <a:r>
              <a:rPr lang="ar-AE" sz="3200" b="1" dirty="0" smtClean="0">
                <a:solidFill>
                  <a:schemeClr val="accent6">
                    <a:lumMod val="50000"/>
                  </a:schemeClr>
                </a:solidFill>
              </a:rPr>
              <a:t>/ غزوة الأحزاب</a:t>
            </a:r>
          </a:p>
          <a:p>
            <a:pPr algn="r" rtl="1"/>
            <a:r>
              <a:rPr lang="ar-AE" sz="3200" b="1" dirty="0" smtClean="0">
                <a:solidFill>
                  <a:schemeClr val="accent6">
                    <a:lumMod val="50000"/>
                  </a:schemeClr>
                </a:solidFill>
              </a:rPr>
              <a:t>( الخندق )</a:t>
            </a:r>
            <a:endParaRPr lang="ar-AE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2B928-7A0E-4A79-9B76-AB7FD8FB4B73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3" cstate="print"/>
          <a:srcRect b="32941"/>
          <a:stretch>
            <a:fillRect/>
          </a:stretch>
        </p:blipFill>
        <p:spPr>
          <a:xfrm>
            <a:off x="0" y="0"/>
            <a:ext cx="9144000" cy="2590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5800" y="2057400"/>
            <a:ext cx="6096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en-US" sz="3200" b="1" dirty="0">
                <a:latin typeface="Arial" charset="0"/>
                <a:cs typeface="Arial" charset="0"/>
              </a:rPr>
              <a:t>1</a:t>
            </a:r>
            <a:r>
              <a:rPr lang="ar-AE" sz="3200" b="1" dirty="0">
                <a:latin typeface="Arial" charset="0"/>
                <a:cs typeface="Arial" charset="0"/>
              </a:rPr>
              <a:t>- أحداث غزوة الخندق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AE" sz="3200" b="1" dirty="0">
                <a:latin typeface="Arial" charset="0"/>
                <a:cs typeface="Arial" charset="0"/>
              </a:rPr>
              <a:t>2- تحليل نتائج غزوة الخندق.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AE" sz="3200" b="1" dirty="0">
                <a:latin typeface="Arial" charset="0"/>
                <a:cs typeface="Arial" charset="0"/>
              </a:rPr>
              <a:t>3-  استخلاص</a:t>
            </a:r>
            <a:r>
              <a:rPr lang="en-US" sz="3200" b="1" dirty="0">
                <a:latin typeface="Arial" charset="0"/>
                <a:cs typeface="Arial" charset="0"/>
              </a:rPr>
              <a:t> </a:t>
            </a:r>
            <a:r>
              <a:rPr lang="ar-AE" sz="3200" b="1" dirty="0">
                <a:latin typeface="Arial" charset="0"/>
                <a:cs typeface="Arial" charset="0"/>
              </a:rPr>
              <a:t>الدروس و العبر من غزوة الخندق.</a:t>
            </a:r>
            <a:endParaRPr lang="en-US" sz="3200" b="1" dirty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" y="1295400"/>
            <a:ext cx="6400800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ar-SA" sz="32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هذا الدرس يعلمني :</a:t>
            </a:r>
            <a:endParaRPr lang="en-US" sz="3200" b="1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467600" y="1143000"/>
            <a:ext cx="1524000" cy="609600"/>
          </a:xfrm>
          <a:prstGeom prst="roundRect">
            <a:avLst/>
          </a:prstGeom>
          <a:solidFill>
            <a:srgbClr val="CC3300"/>
          </a:solidFill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سبب الغزوة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447800"/>
            <a:ext cx="6781800" cy="48006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ar-AE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عزم يهود بني النضير على الإنتقام المسلمين بعد جلائهم من المدينة</a:t>
            </a:r>
          </a:p>
          <a:p>
            <a:pPr algn="ctr" rtl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ar-AE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فحرضوا </a:t>
            </a:r>
            <a:r>
              <a:rPr lang="ar-AE" b="1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قريش</a:t>
            </a:r>
            <a:r>
              <a:rPr lang="ar-AE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و</a:t>
            </a:r>
            <a:r>
              <a:rPr lang="ar-AE" b="1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غطفان</a:t>
            </a:r>
            <a:r>
              <a:rPr lang="ar-AE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ar-AE" b="1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وحلفاء قريش من بني أسد </a:t>
            </a:r>
            <a:r>
              <a:rPr lang="ar-AE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على محاربة المسلمين </a:t>
            </a:r>
          </a:p>
          <a:p>
            <a:pPr algn="ctr" rtl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ar-AE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فجهزوا جيش يضم </a:t>
            </a:r>
            <a:r>
              <a:rPr lang="ar-AE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10آلاف</a:t>
            </a:r>
            <a:r>
              <a:rPr lang="ar-AE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مقاتل يقودهم</a:t>
            </a:r>
          </a:p>
          <a:p>
            <a:pPr algn="ctr" rtl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ar-AE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ar-AE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أبو سفيان </a:t>
            </a:r>
            <a:r>
              <a:rPr lang="ar-AE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وذلك في </a:t>
            </a:r>
            <a:r>
              <a:rPr lang="ar-AE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شهر شوال 5هــــ</a:t>
            </a:r>
            <a:endParaRPr lang="en-US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FEA04B-0B70-4FEC-8F6B-EDD4A01B5359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73152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059740"/>
            <a:ext cx="57912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400" b="1" dirty="0" smtClean="0">
                <a:solidFill>
                  <a:srgbClr val="7030A0"/>
                </a:solidFill>
              </a:rPr>
              <a:t>عزم يهود بني النضير على الانتقام من المسلمين لأنهم طردوهم من المدينة فحرضوا  قريش وقبائل العرب على قتال المسلمين فتجمع جيش كبير من هذه الأحزاب </a:t>
            </a:r>
          </a:p>
          <a:p>
            <a:pPr algn="r"/>
            <a:endParaRPr lang="ar-AE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التخطيطك.PNG"/>
          <p:cNvPicPr>
            <a:picLocks noChangeAspect="1"/>
          </p:cNvPicPr>
          <p:nvPr/>
        </p:nvPicPr>
        <p:blipFill>
          <a:blip r:embed="rId3" cstate="print"/>
          <a:srcRect l="6549" t="2294" r="8722" b="6111"/>
          <a:stretch>
            <a:fillRect/>
          </a:stretch>
        </p:blipFill>
        <p:spPr>
          <a:xfrm>
            <a:off x="152400" y="1143000"/>
            <a:ext cx="70104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2B928-7A0E-4A79-9B76-AB7FD8FB4B73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381000"/>
            <a:ext cx="32766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 </a:t>
            </a:r>
            <a:r>
              <a:rPr lang="ar-AE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استراتيجية</a:t>
            </a:r>
            <a:r>
              <a:rPr lang="ar-A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 </a:t>
            </a:r>
          </a:p>
          <a:p>
            <a:pPr algn="ctr"/>
            <a:r>
              <a:rPr lang="ar-A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حل المشكلات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895600"/>
            <a:ext cx="8345840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من خلال </a:t>
            </a:r>
            <a:r>
              <a:rPr lang="ar-AE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الرسمة</a:t>
            </a:r>
            <a:r>
              <a:rPr lang="ar-AE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 على السبورة </a:t>
            </a:r>
          </a:p>
          <a:p>
            <a:pPr algn="ctr"/>
            <a:r>
              <a:rPr lang="ar-AE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جدي حلاً لمشكلة تجمع الأحزاب </a:t>
            </a:r>
          </a:p>
          <a:p>
            <a:pPr algn="ctr"/>
            <a:r>
              <a:rPr lang="ar-AE" sz="4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لو كنت مكان المسلمين </a:t>
            </a:r>
          </a:p>
          <a:p>
            <a:pPr algn="ctr"/>
            <a:r>
              <a:rPr lang="ar-AE" sz="4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ما الفكرة التي ستواجهين </a:t>
            </a:r>
            <a:r>
              <a:rPr lang="ar-AE" sz="44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بها</a:t>
            </a:r>
            <a:r>
              <a:rPr lang="ar-AE" sz="4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 الأحزاب ؟ </a:t>
            </a:r>
          </a:p>
          <a:p>
            <a:pPr algn="ctr"/>
            <a:r>
              <a:rPr lang="ar-AE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كل مجموعة تدون الحل في السبورة الخاصة </a:t>
            </a:r>
            <a:r>
              <a:rPr lang="ar-AE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بها</a:t>
            </a:r>
            <a:r>
              <a:rPr lang="ar-AE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  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khbar MT" pitchFamily="2" charset="-78"/>
            </a:endParaRPr>
          </a:p>
        </p:txBody>
      </p:sp>
      <p:pic>
        <p:nvPicPr>
          <p:cNvPr id="5" name="Picture 4" descr="aUcZFomO_400x4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1066800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3406</TotalTime>
  <Words>1229</Words>
  <Application>Microsoft Office PowerPoint</Application>
  <PresentationFormat>On-screen Show (4:3)</PresentationFormat>
  <Paragraphs>193</Paragraphs>
  <Slides>33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uaeu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cdu</dc:creator>
  <cp:lastModifiedBy>Rose</cp:lastModifiedBy>
  <cp:revision>211</cp:revision>
  <dcterms:created xsi:type="dcterms:W3CDTF">2007-10-22T12:01:41Z</dcterms:created>
  <dcterms:modified xsi:type="dcterms:W3CDTF">2016-10-14T22:15:45Z</dcterms:modified>
</cp:coreProperties>
</file>