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5" r:id="rId2"/>
    <p:sldId id="306" r:id="rId3"/>
    <p:sldId id="307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308" r:id="rId19"/>
    <p:sldId id="309" r:id="rId20"/>
    <p:sldId id="310" r:id="rId21"/>
    <p:sldId id="311" r:id="rId22"/>
    <p:sldId id="313" r:id="rId23"/>
    <p:sldId id="3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hWlXwJvD4I23iJdjyo6aRQ==" hashData="0PXMnQBed4cp+B0Xi3Ka7bqlVL8bFJV05Q1VP8AZoED/C4ea8zTwJ17o7/EVhJSq9JiLzkiRGexAhe3DQ/+WXg=="/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44F"/>
    <a:srgbClr val="6BB02E"/>
    <a:srgbClr val="6B431D"/>
    <a:srgbClr val="F2BE44"/>
    <a:srgbClr val="FEF3AC"/>
    <a:srgbClr val="CC7B1E"/>
    <a:srgbClr val="835A3A"/>
    <a:srgbClr val="86632D"/>
    <a:srgbClr val="5F3E1B"/>
    <a:srgbClr val="EDB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0" autoAdjust="0"/>
    <p:restoredTop sz="94937" autoAdjust="0"/>
  </p:normalViewPr>
  <p:slideViewPr>
    <p:cSldViewPr snapToGrid="0">
      <p:cViewPr varScale="1">
        <p:scale>
          <a:sx n="108" d="100"/>
          <a:sy n="108" d="100"/>
        </p:scale>
        <p:origin x="912" y="108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5A43-E134-46A5-9C9F-A14783A0F4D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BF4C2-D5F6-4354-8FCA-6D688649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5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3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8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59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66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60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3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99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3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91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66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33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32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89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87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6.png"/><Relationship Id="rId5" Type="http://schemas.openxmlformats.org/officeDocument/2006/relationships/image" Target="../media/image6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image" Target="../media/image5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43.png"/><Relationship Id="rId17" Type="http://schemas.openxmlformats.org/officeDocument/2006/relationships/image" Target="../media/image7.png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11" Type="http://schemas.openxmlformats.org/officeDocument/2006/relationships/image" Target="../media/image42.png"/><Relationship Id="rId5" Type="http://schemas.openxmlformats.org/officeDocument/2006/relationships/image" Target="../media/image8.png"/><Relationship Id="rId1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9.pn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44.png"/><Relationship Id="rId2" Type="http://schemas.openxmlformats.org/officeDocument/2006/relationships/audio" Target="../media/media5.mp3"/><Relationship Id="rId16" Type="http://schemas.openxmlformats.org/officeDocument/2006/relationships/image" Target="../media/image7.png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11" Type="http://schemas.openxmlformats.org/officeDocument/2006/relationships/image" Target="../media/image42.png"/><Relationship Id="rId5" Type="http://schemas.openxmlformats.org/officeDocument/2006/relationships/image" Target="../media/image8.png"/><Relationship Id="rId15" Type="http://schemas.openxmlformats.org/officeDocument/2006/relationships/image" Target="../media/image45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9.png"/><Relationship Id="rId1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EDB84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AA3AAC-2A55-480B-B3B3-7E95075AF3FD}"/>
              </a:ext>
            </a:extLst>
          </p:cNvPr>
          <p:cNvSpPr/>
          <p:nvPr/>
        </p:nvSpPr>
        <p:spPr>
          <a:xfrm>
            <a:off x="3657600" y="2214050"/>
            <a:ext cx="5791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6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Sakkal Majalla" pitchFamily="2" charset="-78"/>
                <a:cs typeface="Simple Indust Outline" panose="02010400000000000000" pitchFamily="2" charset="-78"/>
              </a:rPr>
              <a:t>الحصة الأولى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Simple Indust Outline" panose="020104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B9173F7-B0CF-4F7A-91B6-B1B8742E0ACC}"/>
              </a:ext>
            </a:extLst>
          </p:cNvPr>
          <p:cNvSpPr/>
          <p:nvPr/>
        </p:nvSpPr>
        <p:spPr>
          <a:xfrm>
            <a:off x="812800" y="4114800"/>
            <a:ext cx="1026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استماع -  تحدث -   قراءة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مستطيل 8">
            <a:extLst>
              <a:ext uri="{FF2B5EF4-FFF2-40B4-BE49-F238E27FC236}">
                <a16:creationId xmlns:a16="http://schemas.microsoft.com/office/drawing/2014/main" id="{7F3C9D63-E31C-49B8-AF2A-A155971D3E25}"/>
              </a:ext>
            </a:extLst>
          </p:cNvPr>
          <p:cNvSpPr/>
          <p:nvPr/>
        </p:nvSpPr>
        <p:spPr>
          <a:xfrm>
            <a:off x="7213600" y="152400"/>
            <a:ext cx="4775200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dirty="0">
                <a:cs typeface="SKR HEAD1" pitchFamily="2" charset="-78"/>
              </a:rPr>
              <a:t>الدرس الرابع  :</a:t>
            </a:r>
            <a:r>
              <a:rPr lang="ar-AE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قصة حرف (ث)</a:t>
            </a:r>
            <a:r>
              <a:rPr lang="ar-AE" sz="3600" dirty="0">
                <a:cs typeface="SKR HEAD1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64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6" r="5472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15" y="2281451"/>
            <a:ext cx="4865075" cy="3470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769" b="3141"/>
          <a:stretch/>
        </p:blipFill>
        <p:spPr>
          <a:xfrm>
            <a:off x="840988" y="0"/>
            <a:ext cx="10451030" cy="261792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49415" y="151830"/>
            <a:ext cx="102932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 سأل ال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عبان: ماذا تفعل؟</a:t>
            </a:r>
          </a:p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فأجابه: أكتب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لا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ين سؤالاً للمسابقة ال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قافية.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" y="3232201"/>
            <a:ext cx="4719723" cy="336548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679051" y="2869950"/>
            <a:ext cx="3988050" cy="3988050"/>
            <a:chOff x="3510484" y="1598318"/>
            <a:chExt cx="5171032" cy="51710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484" y="1598318"/>
              <a:ext cx="5171032" cy="517103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634" y="3619500"/>
              <a:ext cx="1723916" cy="172391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13" y="4365848"/>
            <a:ext cx="1353475" cy="14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7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-0.01968 L 0.00742 -0.01945 C 0.01081 -0.01667 0.01406 -0.00811 0.01732 -0.01111 C 0.01862 -0.0125 0.0155 -0.03218 0.01485 -0.03611 C 0.01107 -0.03334 0.00925 -0.03311 0.00625 -0.025 C -0.00221 -0.00324 0.00951 -0.02246 -1.66667E-6 -0.00834 C -0.00156 -0.01898 -0.00325 -0.02639 -1.66667E-6 -0.03889 C 0.00065 -0.04144 0.00248 -0.03727 0.00378 -0.03611 C 0.00951 -0.01667 0.00703 -0.01412 0.0112 -0.02801 C 0.01029 -0.03588 0.01081 -0.04676 0.00495 -0.03611 C 0.00391 -0.03426 0.00404 -0.03056 0.00378 -0.02801 C 0.00326 -0.02431 0.003 -0.02037 0.00248 -0.01667 C 0.00169 -0.01111 -1.66667E-6 3.33333E-6 -1.66667E-6 0.00023 L -1.66667E-6 3.33333E-6 " pathEditMode="relative" rAng="0" ptsTypes="AAAAAAAAAAAA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34335 -0.0189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6" r="5472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15" y="2281451"/>
            <a:ext cx="4865075" cy="3470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769" b="3141"/>
          <a:stretch/>
        </p:blipFill>
        <p:spPr>
          <a:xfrm>
            <a:off x="840988" y="0"/>
            <a:ext cx="10451030" cy="261792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14091" y="151830"/>
            <a:ext cx="61638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صاح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عْلوب: رائع لابد أنك</a:t>
            </a:r>
          </a:p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أحضرت جوائز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مينة!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" y="3232201"/>
            <a:ext cx="4719723" cy="336548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401986" y="2723067"/>
            <a:ext cx="3988050" cy="3988050"/>
            <a:chOff x="3510484" y="1598318"/>
            <a:chExt cx="5171032" cy="51710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484" y="1598318"/>
              <a:ext cx="5171032" cy="51710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634" y="3619500"/>
              <a:ext cx="1723916" cy="17239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13" y="4365848"/>
            <a:ext cx="1353475" cy="14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-0.01968 L 0.00742 -0.01945 C 0.01081 -0.01667 0.01406 -0.00811 0.01732 -0.01111 C 0.01862 -0.0125 0.0155 -0.03218 0.01485 -0.03611 C 0.01107 -0.03334 0.00925 -0.03311 0.00625 -0.025 C -0.00221 -0.00324 0.00951 -0.02246 -1.66667E-6 -0.00834 C -0.00156 -0.01898 -0.00325 -0.02639 -1.66667E-6 -0.03889 C 0.00065 -0.04144 0.00248 -0.03727 0.00378 -0.03611 C 0.00951 -0.01667 0.00703 -0.01412 0.0112 -0.02801 C 0.01029 -0.03588 0.01081 -0.04676 0.00495 -0.03611 C 0.00391 -0.03426 0.00404 -0.03056 0.00378 -0.02801 C 0.00326 -0.02431 0.003 -0.02037 0.00248 -0.01667 C 0.00169 -0.01111 -1.66667E-6 3.33333E-6 -1.66667E-6 0.00023 L -1.66667E-6 3.33333E-6 " pathEditMode="relative" rAng="0" ptsTypes="AAAAAAAAAAAA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-0.00156 -0.1414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6" r="5472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769" b="3141"/>
          <a:stretch/>
        </p:blipFill>
        <p:spPr>
          <a:xfrm>
            <a:off x="840988" y="0"/>
            <a:ext cx="10451030" cy="261792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46459" y="173192"/>
            <a:ext cx="83016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رأى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عْلوب الزرافة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ريا تعد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مانية أصناف من الطعام.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1679051" y="2869950"/>
            <a:ext cx="3988050" cy="3988050"/>
            <a:chOff x="3510484" y="1598318"/>
            <a:chExt cx="5171032" cy="51710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484" y="1598318"/>
              <a:ext cx="5171032" cy="517103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634" y="3619500"/>
              <a:ext cx="1723916" cy="17239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76570"/>
            <a:ext cx="2916086" cy="4941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55" y="3344582"/>
            <a:ext cx="4897975" cy="3245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0" y="641442"/>
            <a:ext cx="1810218" cy="1810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53" y="3196346"/>
            <a:ext cx="1031906" cy="688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00" y="3818531"/>
            <a:ext cx="780456" cy="7440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52" y="3740471"/>
            <a:ext cx="1031906" cy="6882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10" y="3218628"/>
            <a:ext cx="938096" cy="7035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65" y="3581151"/>
            <a:ext cx="1354744" cy="13216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63" y="3740471"/>
            <a:ext cx="745669" cy="6560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213" y="3061500"/>
            <a:ext cx="1068477" cy="9904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11" y="3545592"/>
            <a:ext cx="831054" cy="66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34335 -0.0189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6" r="5472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81919" r="33769" b="3141"/>
          <a:stretch/>
        </p:blipFill>
        <p:spPr>
          <a:xfrm>
            <a:off x="840988" y="-3"/>
            <a:ext cx="10451030" cy="19984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40988" y="173192"/>
            <a:ext cx="10451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والنَّعامة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ناء تعد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لا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ة أصناف من الحلويات.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1679051" y="2869950"/>
            <a:ext cx="3988050" cy="3988050"/>
            <a:chOff x="3510484" y="1598318"/>
            <a:chExt cx="5171032" cy="51710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484" y="1598318"/>
              <a:ext cx="5171032" cy="517103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634" y="3619500"/>
              <a:ext cx="1723916" cy="172391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425" y="2162306"/>
            <a:ext cx="2841480" cy="4560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901">
            <a:off x="1568343" y="1252065"/>
            <a:ext cx="1120124" cy="1120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68" y="2427247"/>
            <a:ext cx="5282007" cy="41375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63" b="71183"/>
          <a:stretch/>
        </p:blipFill>
        <p:spPr>
          <a:xfrm>
            <a:off x="3251603" y="2201098"/>
            <a:ext cx="1243610" cy="13381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43" y="1357621"/>
            <a:ext cx="1768582" cy="19755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00" y="2567149"/>
            <a:ext cx="1512324" cy="151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6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34335 -0.0189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8" r="418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1267" y="143359"/>
            <a:ext cx="11127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فكر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علوب: أين الأرنب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امر؟ تأخرنا على التدريب.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901"/>
            <a:ext cx="12192000" cy="6126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276" y="1501731"/>
            <a:ext cx="2857500" cy="2857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6575" y="161323"/>
            <a:ext cx="11127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 الأرنب صائحًا : هيا يا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علوب، لا وقت لدينا.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811581" y="3051340"/>
            <a:ext cx="3087681" cy="3087681"/>
            <a:chOff x="3510484" y="1598318"/>
            <a:chExt cx="5171032" cy="517103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484" y="1598318"/>
              <a:ext cx="5171032" cy="517103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633" y="3619499"/>
              <a:ext cx="1723915" cy="17239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213811" y="1828438"/>
            <a:ext cx="82033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13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؟</a:t>
            </a:r>
            <a:endParaRPr lang="en-US" sz="13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80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40157 0.0189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694 L -1.25E-6 -0.00671 C 0.00833 -0.0118 0.01732 -0.01435 0.025 -0.02199 C 0.05573 -0.05138 0.00221 -0.02523 0.04375 -0.04189 C 0.04688 -0.04861 0.04909 -0.05648 0.05313 -0.0618 C 0.0556 -0.06527 0.05977 -0.07013 0.0625 -0.06689 C 0.06589 -0.06273 0.06458 -0.05347 0.06563 -0.04699 C 0.06458 -0.0368 0.06445 -0.02638 0.0625 -0.01689 C 0.0612 -0.01111 0.05768 -0.0074 0.05625 -0.00185 C 0.05456 0.00463 0.05469 0.01181 0.05313 0.01806 C 0.04076 0.06413 0.05221 -0.01157 0.04063 0.0632 C 0.03958 0.06991 0.03438 0.07825 0.0375 0.08311 C 0.04011 0.0875 0.04375 0.07639 0.04688 0.07315 C 0.05794 0.04653 0.05039 0.0625 0.07188 0.02825 C 0.075 0.02315 0.07852 0.01899 0.08125 0.0132 L 0.09063 -0.00694 C 0.09375 -0.00532 0.09805 -0.00601 0.1 -0.00185 C 0.10378 0.00695 0.10625 0.02825 0.10625 0.02825 C 0.10352 0.05788 0.10495 0.05672 0.1 0.07825 C 0.09792 0.08658 0.09662 0.09561 0.09375 0.10325 C 0.09141 0.10926 0.0875 0.1132 0.08438 0.11806 C 0.08333 0.12315 0.08307 0.12871 0.08125 0.13311 C 0.07878 0.13913 0.07461 0.14283 0.07188 0.14815 C 0.0694 0.15301 0.06771 0.15811 0.06563 0.1632 C 0.06458 0.16991 0.06485 0.17755 0.0625 0.18311 C 0.06042 0.1882 0.05039 0.19746 0.05313 0.19329 C 0.05729 0.18658 0.06172 0.18056 0.06563 0.17315 C 0.07331 0.1588 0.07708 0.13357 0.09063 0.12825 L 0.10313 0.12315 C 0.10417 0.12825 0.10625 0.13288 0.10625 0.1382 C 0.10625 0.14514 0.1043 0.15163 0.10313 0.15811 C 0.09362 0.2088 0.10104 0.16922 0.09063 0.20811 C 0.08672 0.22246 0.08867 0.22639 0.08125 0.2382 C 0.07852 0.2426 0.075 0.24491 0.07188 0.24815 C 0.06589 0.27686 0.07357 0.25301 0.05938 0.26829 C 0.0556 0.27223 0.05339 0.27894 0.05 0.28311 C 0.03659 0.30116 0.04362 0.2845 0.03125 0.30811 C 0.02878 0.31297 0.02761 0.31899 0.025 0.32315 C 0.01602 0.3375 0.01641 0.3301 0.00625 0.3382 C 0.00482 0.33936 0.00417 0.34144 0.00313 0.34352 L 0.00313 0.34375 " pathEditMode="relative" rAng="0" ptsTypes="AAAAAAAAAAAAAAAAAAAAAAAAAAAAAAAAAAAAAAAAA">
                                      <p:cBhvr>
                                        <p:cTn id="3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5" grpId="0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6" r="5472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81919" r="33769" b="3141"/>
          <a:stretch/>
        </p:blipFill>
        <p:spPr>
          <a:xfrm>
            <a:off x="0" y="-482"/>
            <a:ext cx="12148692" cy="23231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56756" y="249392"/>
            <a:ext cx="124619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بدأ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علوب يؤدي دوره في مسرحية «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لا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ة أ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واب ب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لاثة آلاف».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7042" y="3255458"/>
            <a:ext cx="1748448" cy="28060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09" y="2887374"/>
            <a:ext cx="1752425" cy="29698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95" y="4860730"/>
            <a:ext cx="2724985" cy="1943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00" y="4950108"/>
            <a:ext cx="2478237" cy="18537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51" y="2887374"/>
            <a:ext cx="2418551" cy="2400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82" y="1306646"/>
            <a:ext cx="5634116" cy="54481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3271" y="4299698"/>
            <a:ext cx="2344817" cy="234481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942875" y="2838285"/>
            <a:ext cx="2633821" cy="2633821"/>
            <a:chOff x="3510484" y="1598318"/>
            <a:chExt cx="5171032" cy="517103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484" y="1598318"/>
              <a:ext cx="5171032" cy="517103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633" y="3619499"/>
              <a:ext cx="1723915" cy="1723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37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6" r="5472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81919" r="33769" b="3141"/>
          <a:stretch/>
        </p:blipFill>
        <p:spPr>
          <a:xfrm>
            <a:off x="0" y="-482"/>
            <a:ext cx="12148692" cy="23231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" y="249392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فالتفَّ الجميع حوله معجبين بتم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يله الرائع.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7042" y="3255458"/>
            <a:ext cx="1748448" cy="28060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09" y="2887374"/>
            <a:ext cx="1752425" cy="29698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95" y="4860730"/>
            <a:ext cx="2724985" cy="1943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00" y="4950108"/>
            <a:ext cx="2478237" cy="18537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51" y="2887374"/>
            <a:ext cx="2418551" cy="2400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82" y="1306646"/>
            <a:ext cx="5634116" cy="54481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3271" y="4299698"/>
            <a:ext cx="2344817" cy="23448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10" y="2338145"/>
            <a:ext cx="3065635" cy="306563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079041" y="2785460"/>
            <a:ext cx="2633821" cy="2633821"/>
            <a:chOff x="3510484" y="1598318"/>
            <a:chExt cx="5171032" cy="517103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484" y="1598318"/>
              <a:ext cx="5171032" cy="517103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633" y="3619499"/>
              <a:ext cx="1723915" cy="1723916"/>
            </a:xfrm>
            <a:prstGeom prst="rect">
              <a:avLst/>
            </a:prstGeom>
          </p:spPr>
        </p:pic>
      </p:grpSp>
      <p:pic>
        <p:nvPicPr>
          <p:cNvPr id="5" name="واو جمهو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80472" y="32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6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16901 -0.00764 " pathEditMode="relative" rAng="0" ptsTypes="AA">
                                      <p:cBhvr>
                                        <p:cTn id="23" dur="1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1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6" r="5472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81919" r="33769" b="3141"/>
          <a:stretch/>
        </p:blipFill>
        <p:spPr>
          <a:xfrm>
            <a:off x="0" y="-482"/>
            <a:ext cx="12148692" cy="23231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" y="249392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وحين انتهى صَفَقّوا له وقالوا: أنت مُمَ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ثِّ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 بارع يا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ثَ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عْلوب.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9615" y="3772447"/>
            <a:ext cx="1748448" cy="28060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5807" y="3390115"/>
            <a:ext cx="1825396" cy="30935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086" y="4595256"/>
            <a:ext cx="2724985" cy="1943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808" y="4170272"/>
            <a:ext cx="2478237" cy="18537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2832" y="1888408"/>
            <a:ext cx="2418551" cy="24004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7450" y="1851123"/>
            <a:ext cx="2344817" cy="2344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8" t="51330" r="31475" b="19385"/>
          <a:stretch/>
        </p:blipFill>
        <p:spPr>
          <a:xfrm>
            <a:off x="4597200" y="3606382"/>
            <a:ext cx="2508068" cy="229906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569930" y="1336916"/>
            <a:ext cx="2633821" cy="2633821"/>
            <a:chOff x="3510484" y="1598318"/>
            <a:chExt cx="5171032" cy="517103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484" y="1598318"/>
              <a:ext cx="5171032" cy="517103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633" y="3619499"/>
              <a:ext cx="1723915" cy="1723916"/>
            </a:xfrm>
            <a:prstGeom prst="rect">
              <a:avLst/>
            </a:prstGeom>
          </p:spPr>
        </p:pic>
      </p:grpSp>
      <p:pic>
        <p:nvPicPr>
          <p:cNvPr id="7" name="تصفيق جمهو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309292" y="980349"/>
            <a:ext cx="1524189" cy="15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EDB84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3">
            <a:extLst>
              <a:ext uri="{FF2B5EF4-FFF2-40B4-BE49-F238E27FC236}">
                <a16:creationId xmlns:a16="http://schemas.microsoft.com/office/drawing/2014/main" id="{CDCE68D3-A5A3-45AA-A41B-FBA969EADD84}"/>
              </a:ext>
            </a:extLst>
          </p:cNvPr>
          <p:cNvSpPr/>
          <p:nvPr/>
        </p:nvSpPr>
        <p:spPr>
          <a:xfrm>
            <a:off x="7182680" y="1447800"/>
            <a:ext cx="5009321" cy="42780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sz="2800" b="1" dirty="0">
                <a:solidFill>
                  <a:srgbClr val="FF0066"/>
                </a:solidFill>
                <a:latin typeface="Adobe Arabic" panose="02040503050201020203" pitchFamily="18" charset="-78"/>
                <a:cs typeface="Al-Mujahed Gift 5" pitchFamily="2" charset="-78"/>
              </a:rPr>
              <a:t>مستخدمًا اللغة العربية </a:t>
            </a:r>
            <a:endParaRPr lang="ar-AE" sz="20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أُبدي رَأْيي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في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الْ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أَذْكُر عَناصِر الْقِصَّة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</a:p>
          <a:p>
            <a:pPr marL="571500" indent="-571500" algn="ctr" rtl="1">
              <a:lnSpc>
                <a:spcPct val="200000"/>
              </a:lnSpc>
              <a:buFontTx/>
              <a:buChar char="-"/>
            </a:pPr>
            <a:endParaRPr lang="ar-SA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</p:txBody>
      </p:sp>
      <p:sp>
        <p:nvSpPr>
          <p:cNvPr id="5" name="مستطيل 2">
            <a:extLst>
              <a:ext uri="{FF2B5EF4-FFF2-40B4-BE49-F238E27FC236}">
                <a16:creationId xmlns:a16="http://schemas.microsoft.com/office/drawing/2014/main" id="{57F1E9C8-E558-4F81-99B0-3907A353A74B}"/>
              </a:ext>
            </a:extLst>
          </p:cNvPr>
          <p:cNvSpPr/>
          <p:nvPr/>
        </p:nvSpPr>
        <p:spPr>
          <a:xfrm>
            <a:off x="282713" y="230567"/>
            <a:ext cx="1158240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الثاني: </a:t>
            </a:r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حدد 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عناصر القصة مستخدم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اللغة العربية ورأيه فيها.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02FE691-A1A7-4CF4-B47F-405C64B4C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4" r="1316"/>
          <a:stretch/>
        </p:blipFill>
        <p:spPr>
          <a:xfrm>
            <a:off x="299523" y="1116822"/>
            <a:ext cx="5242083" cy="569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9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EDB84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9A60C92-1583-4ADD-8320-50D43EDC8D79}"/>
              </a:ext>
            </a:extLst>
          </p:cNvPr>
          <p:cNvSpPr/>
          <p:nvPr/>
        </p:nvSpPr>
        <p:spPr>
          <a:xfrm>
            <a:off x="762000" y="2692379"/>
            <a:ext cx="10515599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MCS ALMAALIM HIGH ITALIC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أُجيبُ عَلى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ئ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 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تيعاب ح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r" rtl="1"/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-أُعيدُ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م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خ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ِ.</a:t>
            </a:r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F34AA4F-85FA-411D-943D-14FC5B559A40}"/>
              </a:ext>
            </a:extLst>
          </p:cNvPr>
          <p:cNvSpPr/>
          <p:nvPr/>
        </p:nvSpPr>
        <p:spPr>
          <a:xfrm>
            <a:off x="8534400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أَتَحَدَّثُ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AE71283-C02F-44D5-BB16-B3FA1A74437D}"/>
              </a:ext>
            </a:extLst>
          </p:cNvPr>
          <p:cNvSpPr/>
          <p:nvPr/>
        </p:nvSpPr>
        <p:spPr>
          <a:xfrm>
            <a:off x="304801" y="196944"/>
            <a:ext cx="11582399" cy="646331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الثالث: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يد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سرد القصة مظهر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فهمه للنص ورسالته مستعين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بالصور.</a:t>
            </a:r>
          </a:p>
        </p:txBody>
      </p:sp>
      <p:sp>
        <p:nvSpPr>
          <p:cNvPr id="9" name="مستطيل 2">
            <a:extLst>
              <a:ext uri="{FF2B5EF4-FFF2-40B4-BE49-F238E27FC236}">
                <a16:creationId xmlns:a16="http://schemas.microsoft.com/office/drawing/2014/main" id="{FBADBC30-ABE4-42E5-BAE0-A516858BC7A7}"/>
              </a:ext>
            </a:extLst>
          </p:cNvPr>
          <p:cNvSpPr/>
          <p:nvPr/>
        </p:nvSpPr>
        <p:spPr>
          <a:xfrm>
            <a:off x="4923183" y="1402643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أُحاوِرُ </a:t>
            </a:r>
          </a:p>
        </p:txBody>
      </p:sp>
      <p:sp>
        <p:nvSpPr>
          <p:cNvPr id="10" name="مستطيل 2">
            <a:extLst>
              <a:ext uri="{FF2B5EF4-FFF2-40B4-BE49-F238E27FC236}">
                <a16:creationId xmlns:a16="http://schemas.microsoft.com/office/drawing/2014/main" id="{124FA53C-C966-40BE-80D1-7A8BE3C236EB}"/>
              </a:ext>
            </a:extLst>
          </p:cNvPr>
          <p:cNvSpPr/>
          <p:nvPr/>
        </p:nvSpPr>
        <p:spPr>
          <a:xfrm>
            <a:off x="1307548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أُناقِشُ    </a:t>
            </a:r>
          </a:p>
        </p:txBody>
      </p:sp>
    </p:spTree>
    <p:extLst>
      <p:ext uri="{BB962C8B-B14F-4D97-AF65-F5344CB8AC3E}">
        <p14:creationId xmlns:p14="http://schemas.microsoft.com/office/powerpoint/2010/main" val="230709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EDB84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F56F210-182D-4757-ABDD-4A4C0886AA1E}"/>
              </a:ext>
            </a:extLst>
          </p:cNvPr>
          <p:cNvSpPr/>
          <p:nvPr/>
        </p:nvSpPr>
        <p:spPr>
          <a:xfrm>
            <a:off x="204503" y="228601"/>
            <a:ext cx="11747656" cy="461665"/>
          </a:xfrm>
          <a:prstGeom prst="rect">
            <a:avLst/>
          </a:prstGeom>
          <a:ln w="38100"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الأول: 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ذكر المتعلم اسم مؤلف الكتاب والشخص الذي رسم الرسومات التوضيحية له، محددة دور كل منهما.</a:t>
            </a:r>
          </a:p>
        </p:txBody>
      </p:sp>
      <p:sp>
        <p:nvSpPr>
          <p:cNvPr id="5" name="مستطيل 5">
            <a:extLst>
              <a:ext uri="{FF2B5EF4-FFF2-40B4-BE49-F238E27FC236}">
                <a16:creationId xmlns:a16="http://schemas.microsoft.com/office/drawing/2014/main" id="{638FEBE6-49F8-42AB-9C25-047FE337683D}"/>
              </a:ext>
            </a:extLst>
          </p:cNvPr>
          <p:cNvSpPr/>
          <p:nvPr/>
        </p:nvSpPr>
        <p:spPr>
          <a:xfrm>
            <a:off x="1422400" y="1654314"/>
            <a:ext cx="1056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عُنْوانُ الْقِصَّةِ:</a:t>
            </a:r>
            <a:endParaRPr lang="ar-AE" sz="2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8">
            <a:extLst>
              <a:ext uri="{FF2B5EF4-FFF2-40B4-BE49-F238E27FC236}">
                <a16:creationId xmlns:a16="http://schemas.microsoft.com/office/drawing/2014/main" id="{4EE94077-FD72-4310-AA26-FA9DF8EC27EB}"/>
              </a:ext>
            </a:extLst>
          </p:cNvPr>
          <p:cNvSpPr/>
          <p:nvPr/>
        </p:nvSpPr>
        <p:spPr>
          <a:xfrm>
            <a:off x="8839200" y="2852678"/>
            <a:ext cx="3118677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أتوقع أحداث القصة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ألتزم آداب الاستماع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02FE691-A1A7-4CF4-B47F-405C64B4C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4" r="1316"/>
          <a:stretch/>
        </p:blipFill>
        <p:spPr>
          <a:xfrm>
            <a:off x="299523" y="913622"/>
            <a:ext cx="5242083" cy="569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EDB84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02A90-B7A2-42F6-8C1C-E94F0B11A22B}"/>
              </a:ext>
            </a:extLst>
          </p:cNvPr>
          <p:cNvSpPr txBox="1"/>
          <p:nvPr/>
        </p:nvSpPr>
        <p:spPr>
          <a:xfrm>
            <a:off x="1719395" y="1091626"/>
            <a:ext cx="795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أَقْرَأُ اسم الشَّخْصِيَّة التالية وَأَصِلُهُ بِها : 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B8457D-B93D-4159-958F-498AF5315004}"/>
              </a:ext>
            </a:extLst>
          </p:cNvPr>
          <p:cNvSpPr/>
          <p:nvPr/>
        </p:nvSpPr>
        <p:spPr>
          <a:xfrm>
            <a:off x="5080001" y="5334001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تمسوح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7401E-C180-4FBD-A998-7ACE2921BE5C}"/>
              </a:ext>
            </a:extLst>
          </p:cNvPr>
          <p:cNvSpPr/>
          <p:nvPr/>
        </p:nvSpPr>
        <p:spPr>
          <a:xfrm>
            <a:off x="9194800" y="5314462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ثعلوب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236415" y="212804"/>
            <a:ext cx="11719168" cy="461665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قرأ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أسماء شخصيات القصة قراءة صحيحة.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100" y="1676401"/>
            <a:ext cx="2841852" cy="34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0.05781 -0.01158 0.02226 -0.00556 0.15 4.07407E-6 C 0.17031 0.00069 0.21094 0.00555 0.21094 0.00578 C 0.21354 0.00648 0.21601 0.00763 0.21862 0.00833 C 0.27174 0.01898 0.26172 0.01643 0.31719 0.01944 C 0.35417 0.01851 0.39115 0.01944 0.42812 0.01666 C 0.4401 0.01574 0.45208 0.01157 0.46406 0.00833 C 0.46562 0.00787 0.46706 0.00578 0.46875 0.00555 C 0.4776 0.0037 0.52318 4.07407E-6 0.52812 4.07407E-6 C 0.64219 -0.0044 0.61406 0.04421 0.64219 -0.00556 L 0.64219 -0.00533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EDB84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02A90-B7A2-42F6-8C1C-E94F0B11A22B}"/>
              </a:ext>
            </a:extLst>
          </p:cNvPr>
          <p:cNvSpPr txBox="1"/>
          <p:nvPr/>
        </p:nvSpPr>
        <p:spPr>
          <a:xfrm>
            <a:off x="1719395" y="1091626"/>
            <a:ext cx="795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أَقْرَأُ اسم الشَّخْصِيَّة التالية وَأَصِلُهُ بِها : 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236415" y="212804"/>
            <a:ext cx="11719168" cy="461665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قرأ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أسماء شخصيات القصة قراءة صحيحة.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9615" y="3772447"/>
            <a:ext cx="1748448" cy="2806064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5807" y="3390115"/>
            <a:ext cx="1825396" cy="3093539"/>
          </a:xfrm>
          <a:prstGeom prst="rect">
            <a:avLst/>
          </a:prstGeom>
        </p:spPr>
      </p:pic>
      <p:pic>
        <p:nvPicPr>
          <p:cNvPr id="13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086" y="4595256"/>
            <a:ext cx="2724985" cy="1943100"/>
          </a:xfrm>
          <a:prstGeom prst="rect">
            <a:avLst/>
          </a:prstGeom>
        </p:spPr>
      </p:pic>
      <p:pic>
        <p:nvPicPr>
          <p:cNvPr id="14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808" y="4170272"/>
            <a:ext cx="2478237" cy="1853722"/>
          </a:xfrm>
          <a:prstGeom prst="rect">
            <a:avLst/>
          </a:prstGeom>
        </p:spPr>
      </p:pic>
      <p:pic>
        <p:nvPicPr>
          <p:cNvPr id="1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2832" y="1888408"/>
            <a:ext cx="2418551" cy="2400412"/>
          </a:xfrm>
          <a:prstGeom prst="rect">
            <a:avLst/>
          </a:prstGeom>
        </p:spPr>
      </p:pic>
      <p:pic>
        <p:nvPicPr>
          <p:cNvPr id="16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7450" y="1851123"/>
            <a:ext cx="2344817" cy="23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EDB84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4" y="755602"/>
            <a:ext cx="5612782" cy="5837293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6305550" y="26242"/>
            <a:ext cx="584835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800" dirty="0"/>
              <a:t>يتدرب على قراءة النص مع المعلمة</a:t>
            </a:r>
          </a:p>
        </p:txBody>
      </p:sp>
      <p:grpSp>
        <p:nvGrpSpPr>
          <p:cNvPr id="11" name="مجموعة 10"/>
          <p:cNvGrpSpPr/>
          <p:nvPr/>
        </p:nvGrpSpPr>
        <p:grpSpPr>
          <a:xfrm>
            <a:off x="1206501" y="1000744"/>
            <a:ext cx="4693698" cy="3450400"/>
            <a:chOff x="0" y="-144463"/>
            <a:chExt cx="12476775" cy="6168459"/>
          </a:xfrm>
        </p:grpSpPr>
        <p:pic>
          <p:nvPicPr>
            <p:cNvPr id="13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96" r="54729" b="-1"/>
            <a:stretch/>
          </p:blipFill>
          <p:spPr>
            <a:xfrm>
              <a:off x="0" y="2"/>
              <a:ext cx="12192000" cy="6023994"/>
            </a:xfrm>
            <a:prstGeom prst="rect">
              <a:avLst/>
            </a:prstGeom>
          </p:spPr>
        </p:pic>
        <p:pic>
          <p:nvPicPr>
            <p:cNvPr id="14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" t="81919" r="33769" b="3141"/>
            <a:stretch/>
          </p:blipFill>
          <p:spPr>
            <a:xfrm>
              <a:off x="0" y="-482"/>
              <a:ext cx="12148692" cy="2323126"/>
            </a:xfrm>
            <a:prstGeom prst="rect">
              <a:avLst/>
            </a:prstGeom>
          </p:spPr>
        </p:pic>
        <p:sp>
          <p:nvSpPr>
            <p:cNvPr id="15" name="AutoShape 2" descr="ÙØªÙØ¬Ø© Ø¨Ø­Ø« Ø§ÙØµÙØ± Ø¹Ù âªwhite paperclipart pngâ¬â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476" y="1591730"/>
              <a:ext cx="1748449" cy="2806064"/>
            </a:xfrm>
            <a:prstGeom prst="rect">
              <a:avLst/>
            </a:prstGeom>
          </p:spPr>
        </p:pic>
        <p:pic>
          <p:nvPicPr>
            <p:cNvPr id="17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64623" y="2858726"/>
              <a:ext cx="1825395" cy="3093540"/>
            </a:xfrm>
            <a:prstGeom prst="rect">
              <a:avLst/>
            </a:prstGeom>
          </p:spPr>
        </p:pic>
        <p:pic>
          <p:nvPicPr>
            <p:cNvPr id="18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789" y="3970737"/>
              <a:ext cx="2724986" cy="1943100"/>
            </a:xfrm>
            <a:prstGeom prst="rect">
              <a:avLst/>
            </a:prstGeom>
          </p:spPr>
        </p:pic>
        <p:pic>
          <p:nvPicPr>
            <p:cNvPr id="19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0807" y="4170272"/>
              <a:ext cx="2478237" cy="1853722"/>
            </a:xfrm>
            <a:prstGeom prst="rect">
              <a:avLst/>
            </a:prstGeom>
          </p:spPr>
        </p:pic>
        <p:pic>
          <p:nvPicPr>
            <p:cNvPr id="20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2831" y="1888408"/>
              <a:ext cx="2418551" cy="2400412"/>
            </a:xfrm>
            <a:prstGeom prst="rect">
              <a:avLst/>
            </a:prstGeom>
          </p:spPr>
        </p:pic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28084" y="1495787"/>
              <a:ext cx="2344816" cy="2344817"/>
            </a:xfrm>
            <a:prstGeom prst="rect">
              <a:avLst/>
            </a:prstGeom>
          </p:spPr>
        </p:pic>
        <p:pic>
          <p:nvPicPr>
            <p:cNvPr id="22" name="Picture 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78" t="51330" r="31475" b="19385"/>
            <a:stretch/>
          </p:blipFill>
          <p:spPr>
            <a:xfrm>
              <a:off x="4597200" y="3606382"/>
              <a:ext cx="2508068" cy="2299063"/>
            </a:xfrm>
            <a:prstGeom prst="rect">
              <a:avLst/>
            </a:prstGeom>
          </p:spPr>
        </p:pic>
        <p:grpSp>
          <p:nvGrpSpPr>
            <p:cNvPr id="23" name="Group 25"/>
            <p:cNvGrpSpPr/>
            <p:nvPr/>
          </p:nvGrpSpPr>
          <p:grpSpPr>
            <a:xfrm>
              <a:off x="4569930" y="1336916"/>
              <a:ext cx="2633821" cy="2633821"/>
              <a:chOff x="3510484" y="1598318"/>
              <a:chExt cx="5171032" cy="5171033"/>
            </a:xfrm>
          </p:grpSpPr>
          <p:pic>
            <p:nvPicPr>
              <p:cNvPr id="24" name="Picture 2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0484" y="1598318"/>
                <a:ext cx="5171032" cy="5171033"/>
              </a:xfrm>
              <a:prstGeom prst="rect">
                <a:avLst/>
              </a:prstGeom>
            </p:spPr>
          </p:pic>
          <p:pic>
            <p:nvPicPr>
              <p:cNvPr id="25" name="Picture 2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3633" y="3619499"/>
                <a:ext cx="1723915" cy="172391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8315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0524" y="157654"/>
            <a:ext cx="9727324" cy="670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 t="35482" r="25383" b="53231"/>
          <a:stretch/>
        </p:blipFill>
        <p:spPr bwMode="auto">
          <a:xfrm>
            <a:off x="2301767" y="441433"/>
            <a:ext cx="8149074" cy="107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 t="46660" r="25383" b="35802"/>
          <a:stretch/>
        </p:blipFill>
        <p:spPr bwMode="auto">
          <a:xfrm>
            <a:off x="2296507" y="1513490"/>
            <a:ext cx="8149074" cy="166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 t="63976" r="25383" b="21251"/>
          <a:stretch/>
        </p:blipFill>
        <p:spPr bwMode="auto">
          <a:xfrm>
            <a:off x="2307013" y="3168867"/>
            <a:ext cx="8149074" cy="14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 t="78914" r="25383" b="7088"/>
          <a:stretch/>
        </p:blipFill>
        <p:spPr bwMode="auto">
          <a:xfrm>
            <a:off x="2307013" y="4572000"/>
            <a:ext cx="8149074" cy="132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76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EDB84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8D23521-8BFB-453B-9C51-1332475F9913}"/>
              </a:ext>
            </a:extLst>
          </p:cNvPr>
          <p:cNvSpPr/>
          <p:nvPr/>
        </p:nvSpPr>
        <p:spPr>
          <a:xfrm>
            <a:off x="7112000" y="100278"/>
            <a:ext cx="42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التعلم:</a:t>
            </a:r>
            <a:endParaRPr lang="ar-AE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9C67A11-1429-41F0-92AC-EE3B53C62A66}"/>
              </a:ext>
            </a:extLst>
          </p:cNvPr>
          <p:cNvSpPr/>
          <p:nvPr/>
        </p:nvSpPr>
        <p:spPr>
          <a:xfrm>
            <a:off x="203200" y="1676400"/>
            <a:ext cx="1183640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-1</a:t>
            </a:r>
            <a:r>
              <a:rPr lang="ar-AE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يذكر المتعلم اسم مؤلف الكتاب والشخص الذي رسم الرسومات التوضيحية له، محددة دور كل منهما.</a:t>
            </a:r>
          </a:p>
          <a:p>
            <a:pPr algn="r" rtl="1">
              <a:lnSpc>
                <a:spcPct val="200000"/>
              </a:lnSpc>
            </a:pPr>
            <a:endParaRPr lang="ar-AE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-2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حدد عناصر القصة مستخدم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اللغة العربية ورأيه فيها.</a:t>
            </a:r>
          </a:p>
          <a:p>
            <a:pPr algn="r" rtl="1">
              <a:lnSpc>
                <a:spcPct val="200000"/>
              </a:lnSpc>
            </a:pPr>
            <a:endParaRPr lang="ar-SA" sz="3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-3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عيد سرد القصة مظهر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فهمه للنص ورسالته مستعي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نًا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بالصور.</a:t>
            </a:r>
          </a:p>
          <a:p>
            <a:pPr algn="r" rtl="1">
              <a:lnSpc>
                <a:spcPct val="200000"/>
              </a:lnSpc>
            </a:pPr>
            <a:endParaRPr lang="ar-SA" sz="7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-4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قرأ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المتعلم 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أسماء شخصيات القصة قراءة صحيحة.</a:t>
            </a:r>
          </a:p>
          <a:p>
            <a:pPr algn="r" rtl="1">
              <a:lnSpc>
                <a:spcPct val="200000"/>
              </a:lnSpc>
            </a:pPr>
            <a:endParaRPr lang="ar-SA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-5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يتدرب على قراءة النص مع المعلمة.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endParaRPr lang="ar-AE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endParaRPr lang="en-US" sz="105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C64DAF0-984E-4F96-A537-E605F1AE3DFE}"/>
              </a:ext>
            </a:extLst>
          </p:cNvPr>
          <p:cNvSpPr/>
          <p:nvPr/>
        </p:nvSpPr>
        <p:spPr>
          <a:xfrm>
            <a:off x="-476250" y="1000781"/>
            <a:ext cx="1026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ينبغي بعد نهاية الحصة أن يكون المتعلم قادرا على أن:</a:t>
            </a:r>
            <a:endParaRPr lang="en-US" sz="14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44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EDB84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8" b="21667"/>
          <a:stretch/>
        </p:blipFill>
        <p:spPr>
          <a:xfrm>
            <a:off x="51793" y="250839"/>
            <a:ext cx="8322653" cy="58420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793" y="6092908"/>
            <a:ext cx="59346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000" b="1" i="0" dirty="0">
                <a:ln>
                  <a:solidFill>
                    <a:srgbClr val="6BB02E"/>
                  </a:solidFill>
                </a:ln>
                <a:solidFill>
                  <a:srgbClr val="6BB02E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إعداد المعلمة : وضحة القايدي</a:t>
            </a:r>
            <a:endParaRPr lang="en-US" sz="4000" b="1" dirty="0">
              <a:ln>
                <a:solidFill>
                  <a:srgbClr val="6BB02E"/>
                </a:solidFill>
              </a:ln>
              <a:solidFill>
                <a:srgbClr val="6BB02E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86431" y="128589"/>
            <a:ext cx="6017326" cy="6729412"/>
            <a:chOff x="5986431" y="128589"/>
            <a:chExt cx="6017326" cy="6729412"/>
          </a:xfrm>
        </p:grpSpPr>
        <p:sp>
          <p:nvSpPr>
            <p:cNvPr id="8" name="Rectangle 7"/>
            <p:cNvSpPr/>
            <p:nvPr/>
          </p:nvSpPr>
          <p:spPr>
            <a:xfrm>
              <a:off x="6874601" y="728663"/>
              <a:ext cx="4155349" cy="4114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41"/>
            <a:stretch/>
          </p:blipFill>
          <p:spPr>
            <a:xfrm>
              <a:off x="5986431" y="128589"/>
              <a:ext cx="6017326" cy="672941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121462" y="2924234"/>
              <a:ext cx="371474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AE" sz="5400" b="1" i="0" dirty="0">
                  <a:ln>
                    <a:solidFill>
                      <a:srgbClr val="6B431D"/>
                    </a:solidFill>
                  </a:ln>
                  <a:solidFill>
                    <a:srgbClr val="F2BE44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ثعلوب</a:t>
              </a:r>
            </a:p>
            <a:p>
              <a:pPr algn="ctr" rtl="1"/>
              <a:r>
                <a:rPr lang="ar-AE" sz="5400" b="1" dirty="0">
                  <a:ln>
                    <a:solidFill>
                      <a:srgbClr val="6B431D"/>
                    </a:solidFill>
                  </a:ln>
                  <a:solidFill>
                    <a:srgbClr val="F2BE44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ممثل بارع</a:t>
              </a:r>
              <a:endParaRPr lang="en-US" sz="5400" b="1" dirty="0">
                <a:ln>
                  <a:solidFill>
                    <a:srgbClr val="6B431D"/>
                  </a:solidFill>
                </a:ln>
                <a:solidFill>
                  <a:srgbClr val="F2BE44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121462" y="895626"/>
              <a:ext cx="346788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AE" sz="6600" b="1" i="0" dirty="0">
                  <a:ln>
                    <a:solidFill>
                      <a:srgbClr val="835A3A"/>
                    </a:solidFill>
                  </a:ln>
                  <a:solidFill>
                    <a:srgbClr val="CC7B1E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الدرس</a:t>
              </a:r>
            </a:p>
            <a:p>
              <a:pPr algn="ctr" rtl="1"/>
              <a:r>
                <a:rPr lang="ar-AE" sz="6600" b="1" i="0" dirty="0">
                  <a:ln>
                    <a:solidFill>
                      <a:srgbClr val="835A3A"/>
                    </a:solidFill>
                  </a:ln>
                  <a:solidFill>
                    <a:srgbClr val="CC7B1E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الرابع</a:t>
              </a:r>
              <a:endParaRPr lang="en-US" sz="6600" b="1" dirty="0">
                <a:ln>
                  <a:solidFill>
                    <a:srgbClr val="835A3A"/>
                  </a:solidFill>
                </a:ln>
                <a:solidFill>
                  <a:srgbClr val="CC7B1E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5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E1F44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77" y="0"/>
            <a:ext cx="10058400" cy="64938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39957" y="239611"/>
            <a:ext cx="94548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عْلوب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عْلب صَغير يحب المديح وال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ثَّ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ناء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84" y="1598318"/>
            <a:ext cx="5171032" cy="5171032"/>
          </a:xfrm>
          <a:prstGeom prst="rect">
            <a:avLst/>
          </a:prstGeom>
        </p:spPr>
      </p:pic>
      <p:pic>
        <p:nvPicPr>
          <p:cNvPr id="8" name="Wood Forest SOUND EFFECT - Ambience Background Wal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21437599">
            <a:off x="12976778" y="-523285"/>
            <a:ext cx="1367246" cy="136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4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14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8" r="418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173079" y="239611"/>
            <a:ext cx="39885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اليوم يومُ ال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لا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اء.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84" y="1598318"/>
            <a:ext cx="5171032" cy="5171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34" y="3619500"/>
            <a:ext cx="1723916" cy="1723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775" y="1595284"/>
            <a:ext cx="3399881" cy="47768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91272" y="2824303"/>
            <a:ext cx="1706337" cy="1706337"/>
            <a:chOff x="4886562" y="4318660"/>
            <a:chExt cx="5171032" cy="517103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6562" y="4318660"/>
              <a:ext cx="5171032" cy="517103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712" y="6339842"/>
              <a:ext cx="1723916" cy="1723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81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8" r="418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26190" y="151830"/>
            <a:ext cx="77396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علوب يستعد لِحفْلِ المُسابقات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84" y="1598318"/>
            <a:ext cx="5171032" cy="5171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34" y="3619500"/>
            <a:ext cx="1723916" cy="1723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775" y="1595284"/>
            <a:ext cx="3399881" cy="47768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91272" y="2824303"/>
            <a:ext cx="1706337" cy="1706337"/>
            <a:chOff x="4886562" y="4318660"/>
            <a:chExt cx="5171032" cy="517103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6562" y="4318660"/>
              <a:ext cx="5171032" cy="517103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712" y="6339842"/>
              <a:ext cx="1723916" cy="1723916"/>
            </a:xfrm>
            <a:prstGeom prst="rect">
              <a:avLst/>
            </a:prstGeom>
          </p:spPr>
        </p:pic>
      </p:grpSp>
      <p:pic>
        <p:nvPicPr>
          <p:cNvPr id="3" name="حفل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49506" y="373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6" r="54729" b="-1"/>
          <a:stretch/>
        </p:blipFill>
        <p:spPr>
          <a:xfrm>
            <a:off x="0" y="-58994"/>
            <a:ext cx="12192000" cy="6916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650" y="1864269"/>
            <a:ext cx="4883474" cy="48468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36958" y="151830"/>
            <a:ext cx="99181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رأي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عْلوب الفيل يرفع الأ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قال وا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قًا بنفسه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1679051" y="2869950"/>
            <a:ext cx="3988050" cy="3988050"/>
            <a:chOff x="3510484" y="1598318"/>
            <a:chExt cx="5171032" cy="51710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484" y="1598318"/>
              <a:ext cx="5171032" cy="517103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634" y="3619500"/>
              <a:ext cx="1723916" cy="172391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8475"/>
            <a:ext cx="5645597" cy="1966831"/>
          </a:xfrm>
          <a:prstGeom prst="rect">
            <a:avLst/>
          </a:prstGeom>
        </p:spPr>
      </p:pic>
      <p:pic>
        <p:nvPicPr>
          <p:cNvPr id="11" name="حمل أثقا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64866" y="-48193"/>
            <a:ext cx="1314994" cy="131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00104 -0.0421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10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34335 -0.0189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6" r="54729" b="-1"/>
          <a:stretch/>
        </p:blipFill>
        <p:spPr>
          <a:xfrm>
            <a:off x="0" y="-58994"/>
            <a:ext cx="12192000" cy="6916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20" y="1297856"/>
            <a:ext cx="4557530" cy="3409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650" y="1864269"/>
            <a:ext cx="4883474" cy="48468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64079" y="151830"/>
            <a:ext cx="108638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سأله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ثَ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عْلوب: من سَتنافس ؟ فقال : ال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ور </a:t>
            </a:r>
            <a:r>
              <a:rPr lang="ar-AE" sz="4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</a:t>
            </a:r>
            <a:r>
              <a:rPr lang="ar-AE" sz="4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ائر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8475"/>
            <a:ext cx="5645597" cy="196683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401986" y="2723067"/>
            <a:ext cx="3988050" cy="3988050"/>
            <a:chOff x="3510484" y="1598318"/>
            <a:chExt cx="5171032" cy="51710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484" y="1598318"/>
              <a:ext cx="5171032" cy="517103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634" y="3619500"/>
              <a:ext cx="1723916" cy="1723916"/>
            </a:xfrm>
            <a:prstGeom prst="rect">
              <a:avLst/>
            </a:prstGeom>
          </p:spPr>
        </p:pic>
      </p:grpSp>
      <p:pic>
        <p:nvPicPr>
          <p:cNvPr id="16" name="حمل أثقا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64866" y="-48193"/>
            <a:ext cx="1314994" cy="131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1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00104 -0.0421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10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3405</TotalTime>
  <Words>480</Words>
  <Application>Microsoft Office PowerPoint</Application>
  <PresentationFormat>شاشة عريضة</PresentationFormat>
  <Paragraphs>86</Paragraphs>
  <Slides>23</Slides>
  <Notes>14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1" baseType="lpstr">
      <vt:lpstr>Adobe Arabic</vt:lpstr>
      <vt:lpstr>Arial</vt:lpstr>
      <vt:lpstr>Calibri</vt:lpstr>
      <vt:lpstr>Calibri Light</vt:lpstr>
      <vt:lpstr>Dubai</vt:lpstr>
      <vt:lpstr>Sakkal Majalla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faisal al yal yele</cp:lastModifiedBy>
  <cp:revision>107</cp:revision>
  <dcterms:created xsi:type="dcterms:W3CDTF">2019-08-30T13:43:06Z</dcterms:created>
  <dcterms:modified xsi:type="dcterms:W3CDTF">2021-09-29T17:53:11Z</dcterms:modified>
</cp:coreProperties>
</file>