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256" r:id="rId2"/>
    <p:sldId id="276" r:id="rId3"/>
    <p:sldId id="274" r:id="rId4"/>
    <p:sldId id="278" r:id="rId5"/>
    <p:sldId id="279" r:id="rId6"/>
    <p:sldId id="270" r:id="rId7"/>
    <p:sldId id="280" r:id="rId8"/>
    <p:sldId id="273" r:id="rId9"/>
    <p:sldId id="281" r:id="rId10"/>
    <p:sldId id="266" r:id="rId11"/>
    <p:sldId id="268" r:id="rId12"/>
    <p:sldId id="269" r:id="rId13"/>
    <p:sldId id="282" r:id="rId14"/>
    <p:sldId id="283" r:id="rId15"/>
    <p:sldId id="275" r:id="rId16"/>
    <p:sldId id="258" r:id="rId17"/>
    <p:sldId id="284" r:id="rId18"/>
    <p:sldId id="285" r:id="rId19"/>
    <p:sldId id="286" r:id="rId20"/>
    <p:sldId id="287" r:id="rId21"/>
    <p:sldId id="288" r:id="rId22"/>
    <p:sldId id="261" r:id="rId23"/>
    <p:sldId id="260" r:id="rId24"/>
    <p:sldId id="289" r:id="rId25"/>
    <p:sldId id="290" r:id="rId26"/>
    <p:sldId id="291" r:id="rId27"/>
    <p:sldId id="325" r:id="rId28"/>
    <p:sldId id="322" r:id="rId29"/>
    <p:sldId id="323" r:id="rId30"/>
    <p:sldId id="326" r:id="rId31"/>
    <p:sldId id="358" r:id="rId32"/>
    <p:sldId id="366" r:id="rId33"/>
    <p:sldId id="364" r:id="rId34"/>
    <p:sldId id="365" r:id="rId35"/>
    <p:sldId id="359" r:id="rId36"/>
    <p:sldId id="360" r:id="rId37"/>
    <p:sldId id="361" r:id="rId38"/>
    <p:sldId id="362" r:id="rId39"/>
    <p:sldId id="363" r:id="rId40"/>
    <p:sldId id="367" r:id="rId41"/>
    <p:sldId id="368" r:id="rId42"/>
    <p:sldId id="1310" r:id="rId43"/>
    <p:sldId id="1311" r:id="rId44"/>
    <p:sldId id="262" r:id="rId45"/>
    <p:sldId id="1312" r:id="rId46"/>
    <p:sldId id="1313" r:id="rId47"/>
    <p:sldId id="1314" r:id="rId48"/>
    <p:sldId id="703" r:id="rId49"/>
    <p:sldId id="1315" r:id="rId50"/>
    <p:sldId id="705" r:id="rId51"/>
    <p:sldId id="1316" r:id="rId52"/>
    <p:sldId id="264" r:id="rId53"/>
    <p:sldId id="1317" r:id="rId54"/>
    <p:sldId id="292" r:id="rId55"/>
    <p:sldId id="1318" r:id="rId56"/>
    <p:sldId id="1319" r:id="rId57"/>
    <p:sldId id="1418" r:id="rId58"/>
    <p:sldId id="1419" r:id="rId59"/>
    <p:sldId id="1420" r:id="rId60"/>
    <p:sldId id="1320" r:id="rId61"/>
    <p:sldId id="1321" r:id="rId62"/>
    <p:sldId id="267" r:id="rId63"/>
    <p:sldId id="1422" r:id="rId64"/>
    <p:sldId id="316" r:id="rId65"/>
    <p:sldId id="321" r:id="rId66"/>
    <p:sldId id="318" r:id="rId67"/>
    <p:sldId id="319" r:id="rId68"/>
    <p:sldId id="1421" r:id="rId6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73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73DDF1-3BCD-4999-955E-0828923E72DF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447E4D-39F9-4722-AF12-D29000DA8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29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026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64027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722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496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2379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169848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0" name="Google Shape;13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52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53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696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55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9af4bc0a09_0_1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9af4bc0a09_0_1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8399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130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9af4bc0a09_0_1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9af4bc0a09_0_1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41381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9af4bc0a09_0_1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9af4bc0a09_0_1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0342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g9af4bc0a09_0_10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0" name="Google Shape;1020;g9af4bc0a09_0_10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33945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0" name="Google Shape;5910;g9c8495117d_1_8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11" name="Google Shape;5911;g9c8495117d_1_8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04422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2607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802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9923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45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8348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4B07773-9457-4DE6-9DEB-5C74E654A077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2260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52095B-E7AB-4772-9EF4-77DFA44DD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45B893-BF89-4932-ADF0-8C0578D6D5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D01F6-56C0-4ED1-BF7C-3333D92C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FACE1C-1EEA-4055-93C9-675908BE9B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613F8-01A4-40D7-A315-C841B12FD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757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E0C49-2F1E-4B79-8404-0A05E4D9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6BEEAD-1C28-4B66-A4D0-AD65ACCFFF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F95AB-C5A0-4F3B-9D67-E456D998C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32E74-BFA7-4E49-89AA-E57EF2FAD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C92BA-AE5D-4517-8E94-E38193B24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87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D69DCB-CAE0-466E-9F3B-1BCB8B3EFB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C1C09A-D682-4D08-90E8-B280C3DFCB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41836-38DE-406D-BFDC-C3199BC9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AF36A-2F33-4FB4-AFB7-B6371B228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D5512-CC66-46F1-8B75-F915F253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7759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FABC6A-33A7-4ED4-8BB1-EBE4D7A8F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53C6B-C10F-4E7F-899E-2E78A3035EB4}" type="datetimeFigureOut">
              <a:rPr lang="zh-CN" altLang="en-US" smtClean="0"/>
              <a:t>2020/10/27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794F-5496-411D-8AA2-27D540EFF1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FB46F-38DD-49CA-8E1F-38726E654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AB5EE6-EA73-4D28-B5DA-D4FFA458B56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90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1">
  <p:cSld name="Slide 1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34556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8"/>
          <p:cNvSpPr/>
          <p:nvPr/>
        </p:nvSpPr>
        <p:spPr>
          <a:xfrm flipH="1">
            <a:off x="-4812" y="3582587"/>
            <a:ext cx="12201625" cy="3275413"/>
          </a:xfrm>
          <a:custGeom>
            <a:avLst/>
            <a:gdLst/>
            <a:ahLst/>
            <a:cxnLst/>
            <a:rect l="l" t="t" r="r" b="b"/>
            <a:pathLst>
              <a:path w="12201625" h="3420797" extrusionOk="0">
                <a:moveTo>
                  <a:pt x="0" y="0"/>
                </a:moveTo>
                <a:cubicBezTo>
                  <a:pt x="1050792" y="529990"/>
                  <a:pt x="1804979" y="1955131"/>
                  <a:pt x="3152376" y="1589971"/>
                </a:cubicBezTo>
                <a:cubicBezTo>
                  <a:pt x="4499773" y="1224811"/>
                  <a:pt x="4983363" y="706400"/>
                  <a:pt x="6394317" y="1794127"/>
                </a:cubicBezTo>
                <a:cubicBezTo>
                  <a:pt x="7805271" y="2881854"/>
                  <a:pt x="8257928" y="1723553"/>
                  <a:pt x="9225813" y="1994665"/>
                </a:cubicBezTo>
                <a:cubicBezTo>
                  <a:pt x="10193698" y="2265777"/>
                  <a:pt x="11022264" y="3129649"/>
                  <a:pt x="12201625" y="3420797"/>
                </a:cubicBezTo>
                <a:lnTo>
                  <a:pt x="0" y="3420797"/>
                </a:lnTo>
                <a:lnTo>
                  <a:pt x="0" y="0"/>
                </a:lnTo>
                <a:close/>
              </a:path>
            </a:pathLst>
          </a:custGeom>
          <a:solidFill>
            <a:srgbClr val="FFCB25">
              <a:alpha val="3408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8"/>
          <p:cNvSpPr txBox="1">
            <a:spLocks noGrp="1"/>
          </p:cNvSpPr>
          <p:nvPr>
            <p:ph type="title"/>
          </p:nvPr>
        </p:nvSpPr>
        <p:spPr>
          <a:xfrm>
            <a:off x="2069125" y="593375"/>
            <a:ext cx="8601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8"/>
          <p:cNvSpPr txBox="1">
            <a:spLocks noGrp="1"/>
          </p:cNvSpPr>
          <p:nvPr>
            <p:ph type="body" idx="1"/>
          </p:nvPr>
        </p:nvSpPr>
        <p:spPr>
          <a:xfrm>
            <a:off x="2069125" y="1536641"/>
            <a:ext cx="4037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0" name="Google Shape;580;p8"/>
          <p:cNvSpPr txBox="1">
            <a:spLocks noGrp="1"/>
          </p:cNvSpPr>
          <p:nvPr>
            <p:ph type="body" idx="2"/>
          </p:nvPr>
        </p:nvSpPr>
        <p:spPr>
          <a:xfrm>
            <a:off x="6632572" y="1536641"/>
            <a:ext cx="4037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>
              <a:spcBef>
                <a:spcPts val="21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>
              <a:spcBef>
                <a:spcPts val="21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>
              <a:spcBef>
                <a:spcPts val="21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>
              <a:spcBef>
                <a:spcPts val="2100"/>
              </a:spcBef>
              <a:spcAft>
                <a:spcPts val="21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581" name="Google Shape;581;p8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82" name="Google Shape;582;p8"/>
          <p:cNvGrpSpPr/>
          <p:nvPr/>
        </p:nvGrpSpPr>
        <p:grpSpPr>
          <a:xfrm>
            <a:off x="-402162" y="-289851"/>
            <a:ext cx="2347867" cy="2150956"/>
            <a:chOff x="-625988" y="105875"/>
            <a:chExt cx="4587470" cy="4201906"/>
          </a:xfrm>
        </p:grpSpPr>
        <p:grpSp>
          <p:nvGrpSpPr>
            <p:cNvPr id="583" name="Google Shape;583;p8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584" name="Google Shape;584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5" name="Google Shape;585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6" name="Google Shape;586;p8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587" name="Google Shape;587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8" name="Google Shape;588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9" name="Google Shape;589;p8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2" name="Google Shape;592;p8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593" name="Google Shape;593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5" name="Google Shape;595;p8"/>
            <p:cNvGrpSpPr/>
            <p:nvPr/>
          </p:nvGrpSpPr>
          <p:grpSpPr>
            <a:xfrm>
              <a:off x="136012" y="2693466"/>
              <a:ext cx="1475301" cy="1614315"/>
              <a:chOff x="1027948" y="-5"/>
              <a:chExt cx="2676525" cy="2928728"/>
            </a:xfrm>
          </p:grpSpPr>
          <p:sp>
            <p:nvSpPr>
              <p:cNvPr id="596" name="Google Shape;596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98" name="Google Shape;598;p8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599" name="Google Shape;599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01" name="Google Shape;601;p8"/>
            <p:cNvSpPr/>
            <p:nvPr/>
          </p:nvSpPr>
          <p:spPr>
            <a:xfrm>
              <a:off x="3641510" y="2931294"/>
              <a:ext cx="319966" cy="601629"/>
            </a:xfrm>
            <a:custGeom>
              <a:avLst/>
              <a:gdLst/>
              <a:ahLst/>
              <a:cxnLst/>
              <a:rect l="l" t="t" r="r" b="b"/>
              <a:pathLst>
                <a:path w="1267193" h="1972553" extrusionOk="0">
                  <a:moveTo>
                    <a:pt x="489206" y="0"/>
                  </a:moveTo>
                  <a:cubicBezTo>
                    <a:pt x="346331" y="819150"/>
                    <a:pt x="-238504" y="1436370"/>
                    <a:pt x="108206" y="1790700"/>
                  </a:cubicBezTo>
                  <a:cubicBezTo>
                    <a:pt x="414911" y="2105025"/>
                    <a:pt x="1033084" y="1965008"/>
                    <a:pt x="1203581" y="1724025"/>
                  </a:cubicBezTo>
                  <a:cubicBezTo>
                    <a:pt x="1395987" y="1450658"/>
                    <a:pt x="1150242" y="701040"/>
                    <a:pt x="4892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2" name="Google Shape;602;p8"/>
          <p:cNvGrpSpPr/>
          <p:nvPr/>
        </p:nvGrpSpPr>
        <p:grpSpPr>
          <a:xfrm>
            <a:off x="10670329" y="5357649"/>
            <a:ext cx="1870770" cy="1728870"/>
            <a:chOff x="-625988" y="-1175553"/>
            <a:chExt cx="4587470" cy="4238466"/>
          </a:xfrm>
        </p:grpSpPr>
        <p:grpSp>
          <p:nvGrpSpPr>
            <p:cNvPr id="603" name="Google Shape;603;p8"/>
            <p:cNvGrpSpPr/>
            <p:nvPr/>
          </p:nvGrpSpPr>
          <p:grpSpPr>
            <a:xfrm>
              <a:off x="156867" y="105875"/>
              <a:ext cx="1475301" cy="1614315"/>
              <a:chOff x="1027948" y="-5"/>
              <a:chExt cx="2676525" cy="2928728"/>
            </a:xfrm>
          </p:grpSpPr>
          <p:sp>
            <p:nvSpPr>
              <p:cNvPr id="604" name="Google Shape;604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6" name="Google Shape;606;p8"/>
            <p:cNvGrpSpPr/>
            <p:nvPr/>
          </p:nvGrpSpPr>
          <p:grpSpPr>
            <a:xfrm>
              <a:off x="1704930" y="142772"/>
              <a:ext cx="1475301" cy="1614315"/>
              <a:chOff x="1027948" y="-5"/>
              <a:chExt cx="2676525" cy="2928728"/>
            </a:xfrm>
          </p:grpSpPr>
          <p:sp>
            <p:nvSpPr>
              <p:cNvPr id="607" name="Google Shape;607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09" name="Google Shape;609;p8"/>
            <p:cNvGrpSpPr/>
            <p:nvPr/>
          </p:nvGrpSpPr>
          <p:grpSpPr>
            <a:xfrm>
              <a:off x="933305" y="1411702"/>
              <a:ext cx="1475301" cy="1614315"/>
              <a:chOff x="1027948" y="-5"/>
              <a:chExt cx="2676525" cy="2928728"/>
            </a:xfrm>
          </p:grpSpPr>
          <p:sp>
            <p:nvSpPr>
              <p:cNvPr id="610" name="Google Shape;610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2" name="Google Shape;612;p8"/>
            <p:cNvGrpSpPr/>
            <p:nvPr/>
          </p:nvGrpSpPr>
          <p:grpSpPr>
            <a:xfrm>
              <a:off x="2486181" y="1448598"/>
              <a:ext cx="1475301" cy="1614315"/>
              <a:chOff x="1027948" y="-5"/>
              <a:chExt cx="2676525" cy="2928728"/>
            </a:xfrm>
          </p:grpSpPr>
          <p:sp>
            <p:nvSpPr>
              <p:cNvPr id="613" name="Google Shape;613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8"/>
            <p:cNvGrpSpPr/>
            <p:nvPr/>
          </p:nvGrpSpPr>
          <p:grpSpPr>
            <a:xfrm>
              <a:off x="930090" y="-1175553"/>
              <a:ext cx="1475301" cy="1614315"/>
              <a:chOff x="2468583" y="-7019270"/>
              <a:chExt cx="2676525" cy="2928728"/>
            </a:xfrm>
          </p:grpSpPr>
          <p:sp>
            <p:nvSpPr>
              <p:cNvPr id="616" name="Google Shape;616;p8"/>
              <p:cNvSpPr/>
              <p:nvPr/>
            </p:nvSpPr>
            <p:spPr>
              <a:xfrm>
                <a:off x="2468583" y="-7019270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2594587" y="-4997573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8" name="Google Shape;618;p8"/>
            <p:cNvGrpSpPr/>
            <p:nvPr/>
          </p:nvGrpSpPr>
          <p:grpSpPr>
            <a:xfrm>
              <a:off x="-625988" y="1382826"/>
              <a:ext cx="1475301" cy="1614315"/>
              <a:chOff x="1027948" y="-5"/>
              <a:chExt cx="2676525" cy="2928728"/>
            </a:xfrm>
          </p:grpSpPr>
          <p:sp>
            <p:nvSpPr>
              <p:cNvPr id="619" name="Google Shape;619;p8"/>
              <p:cNvSpPr/>
              <p:nvPr/>
            </p:nvSpPr>
            <p:spPr>
              <a:xfrm>
                <a:off x="1027948" y="-5"/>
                <a:ext cx="2676525" cy="2928728"/>
              </a:xfrm>
              <a:custGeom>
                <a:avLst/>
                <a:gdLst/>
                <a:ahLst/>
                <a:cxnLst/>
                <a:rect l="l" t="t" r="r" b="b"/>
                <a:pathLst>
                  <a:path w="2676525" h="2928728" extrusionOk="0">
                    <a:moveTo>
                      <a:pt x="1203008" y="20961"/>
                    </a:moveTo>
                    <a:lnTo>
                      <a:pt x="84773" y="646753"/>
                    </a:lnTo>
                    <a:cubicBezTo>
                      <a:pt x="32385" y="676281"/>
                      <a:pt x="0" y="731526"/>
                      <a:pt x="0" y="791533"/>
                    </a:cubicBezTo>
                    <a:lnTo>
                      <a:pt x="0" y="2089791"/>
                    </a:lnTo>
                    <a:cubicBezTo>
                      <a:pt x="0" y="2147894"/>
                      <a:pt x="30480" y="2202186"/>
                      <a:pt x="80963" y="2231714"/>
                    </a:cubicBezTo>
                    <a:lnTo>
                      <a:pt x="1202055" y="2905131"/>
                    </a:lnTo>
                    <a:cubicBezTo>
                      <a:pt x="1252538" y="2935611"/>
                      <a:pt x="1316355" y="2936563"/>
                      <a:pt x="1367790" y="2907988"/>
                    </a:cubicBezTo>
                    <a:lnTo>
                      <a:pt x="2590800" y="2231714"/>
                    </a:lnTo>
                    <a:cubicBezTo>
                      <a:pt x="2643188" y="2202186"/>
                      <a:pt x="2676525" y="2146941"/>
                      <a:pt x="2676525" y="2086934"/>
                    </a:cubicBezTo>
                    <a:lnTo>
                      <a:pt x="2676525" y="860114"/>
                    </a:lnTo>
                    <a:cubicBezTo>
                      <a:pt x="2676525" y="800106"/>
                      <a:pt x="2644140" y="744861"/>
                      <a:pt x="2592705" y="715333"/>
                    </a:cubicBezTo>
                    <a:lnTo>
                      <a:pt x="1364933" y="21913"/>
                    </a:lnTo>
                    <a:cubicBezTo>
                      <a:pt x="1314450" y="-6662"/>
                      <a:pt x="1253490" y="-7614"/>
                      <a:pt x="1203008" y="2096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1153952" y="2021692"/>
                <a:ext cx="1164500" cy="787535"/>
              </a:xfrm>
              <a:custGeom>
                <a:avLst/>
                <a:gdLst/>
                <a:ahLst/>
                <a:cxnLst/>
                <a:rect l="l" t="t" r="r" b="b"/>
                <a:pathLst>
                  <a:path w="1164500" h="787535" extrusionOk="0">
                    <a:moveTo>
                      <a:pt x="16871" y="96668"/>
                    </a:moveTo>
                    <a:cubicBezTo>
                      <a:pt x="197846" y="277643"/>
                      <a:pt x="788396" y="649118"/>
                      <a:pt x="1112246" y="782468"/>
                    </a:cubicBezTo>
                    <a:cubicBezTo>
                      <a:pt x="1264646" y="845333"/>
                      <a:pt x="1069383" y="306218"/>
                      <a:pt x="712196" y="115718"/>
                    </a:cubicBezTo>
                    <a:cubicBezTo>
                      <a:pt x="395013" y="-53827"/>
                      <a:pt x="-97429" y="-16680"/>
                      <a:pt x="16871" y="9666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67181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F57D6-E487-42F0-913E-60313024D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5EE0B-AB7B-48D1-B7C5-36D729BB1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B4117-4DCD-4105-B153-552747B3F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551A63-4EBA-46D4-8BEA-0AEA6ED27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9294D-CF38-4806-97DD-C6C08AD0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4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B8BCB-C75B-44B3-93C4-48A59EA5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72F5DE-8699-4C8B-8B0B-0F5C24C53A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9CAB8-BACE-4A92-84B4-B1777FB88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10DE1-7267-4806-8220-DC51CA590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496C7-F929-4836-8124-7C7742DE6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9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B37F1-E79B-48E3-A648-D62F4F393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C08468-7EFA-4D04-B0CC-4EF0EC6E74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86D10-1EF7-4E08-A181-7DDFDA02E4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C7D3F0-0F6B-4391-9F03-1B160640D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3BADFF-706B-43DC-BF46-04D0BD512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C05640-03D5-4CFC-8E43-3ADA413D0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72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37A9E-7F9B-4FCB-BE64-F9FD4AF29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592AAA-3F7B-4713-B564-ADA64303E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BB8D8-8962-4B23-9761-4BD5887F3C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71F71F-0580-4DC2-97AD-7F3575348C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9B2B56-68BC-42D3-B6F1-024938F486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84D282-8CEE-40AF-830D-57A774FAB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30DB37-4DEA-4332-8148-C13F2464B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B38F1D-9164-46F1-B812-C6A0A2DE8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45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DB7F8-E818-4E05-8291-5D4B861B5B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806EF7-5F35-4957-A8A7-70074D5B1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5E8231-4753-4351-8690-68823DC54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D475B3-CAC6-4641-AE7B-BB513EC46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632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5C8FAF-D342-410E-9307-E55EC95B1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547AF6-47B2-4D6E-9AA4-2897B8A91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B4D2E1-AC03-4559-9580-502DD4666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13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0EE2-B939-4D76-93A6-F00D31CE8C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10BD43-3D0E-4CDC-BB0F-2A5B0F7B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2D91A9-2740-44F3-8B5E-7D7B737380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E033ED-63B7-416D-A2CA-6FCE42A9E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FA6438-0937-407A-A528-D91436223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338AA-61AC-4D22-8C00-1A3A6B966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436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28606-CFFC-4014-A383-78B31891C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F5C814-D319-49A9-8A22-941B457CB6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8EFE3A-E5FE-4826-BC4C-3C2508FA27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2030AB-C430-458F-A84E-AF724FACB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F23F77-D760-4D6A-A8E7-B077005AD6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B4EB30-A281-4B14-BB54-43161E575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598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F6F29-9351-48D7-AB71-CDB13A9E4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67B40-62CB-470E-835D-1A8E411AF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D0639-8C8F-4575-98FD-D1DE137636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BC131-7448-484E-9707-E92E85B5F509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90A225-DB86-4766-8062-44268987A0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9F4F62-B13D-4335-A4CC-EDBCE76306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D80C4-5E50-4A22-B350-C4BBAD0A32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76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8.emf"/><Relationship Id="rId7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gif"/><Relationship Id="rId5" Type="http://schemas.openxmlformats.org/officeDocument/2006/relationships/hyperlink" Target="https://www.liveworksheets.com/2-ho18946sv" TargetMode="External"/><Relationship Id="rId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gif"/><Relationship Id="rId4" Type="http://schemas.openxmlformats.org/officeDocument/2006/relationships/hyperlink" Target="https://www.liveworksheets.com/2-iz18939fk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microsoft.com/office/2007/relationships/hdphoto" Target="../media/hdphoto1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hyperlink" Target="https://www.liveworksheets.com/2-mx18958im" TargetMode="Externa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hyperlink" Target="https://www.liveworksheets.com/oq1208800ut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hyperlink" Target="https://www.liveworksheets.com/oq1208800ut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liveworksheets.com/cr1245714ee" TargetMode="External"/><Relationship Id="rId12" Type="http://schemas.microsoft.com/office/2007/relationships/hdphoto" Target="../media/hdphoto3.wdp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0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7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hyperlink" Target="https://www.liveworksheets.com/fa1264888en" TargetMode="External"/><Relationship Id="rId3" Type="http://schemas.openxmlformats.org/officeDocument/2006/relationships/image" Target="../media/image49.tmp"/><Relationship Id="rId7" Type="http://schemas.openxmlformats.org/officeDocument/2006/relationships/image" Target="../media/image3.png"/><Relationship Id="rId12" Type="http://schemas.openxmlformats.org/officeDocument/2006/relationships/image" Target="../media/image55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7.wdp"/><Relationship Id="rId11" Type="http://schemas.openxmlformats.org/officeDocument/2006/relationships/image" Target="../media/image54.png"/><Relationship Id="rId5" Type="http://schemas.openxmlformats.org/officeDocument/2006/relationships/image" Target="../media/image51.png"/><Relationship Id="rId10" Type="http://schemas.openxmlformats.org/officeDocument/2006/relationships/image" Target="../media/image53.png"/><Relationship Id="rId4" Type="http://schemas.openxmlformats.org/officeDocument/2006/relationships/image" Target="../media/image50.gif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hyperlink" Target="https://www.liveworksheets.com/gv1264886rl" TargetMode="External"/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12" Type="http://schemas.microsoft.com/office/2007/relationships/hdphoto" Target="../media/hdphoto7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51.png"/><Relationship Id="rId5" Type="http://schemas.openxmlformats.org/officeDocument/2006/relationships/image" Target="../media/image56.png"/><Relationship Id="rId10" Type="http://schemas.openxmlformats.org/officeDocument/2006/relationships/image" Target="../media/image50.gif"/><Relationship Id="rId4" Type="http://schemas.microsoft.com/office/2007/relationships/hdphoto" Target="../media/hdphoto1.wdp"/><Relationship Id="rId9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0.gif"/><Relationship Id="rId7" Type="http://schemas.microsoft.com/office/2007/relationships/hdphoto" Target="../media/hdphoto1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hyperlink" Target="https://www.liveworksheets.com/ed1264894lm" TargetMode="External"/><Relationship Id="rId5" Type="http://schemas.microsoft.com/office/2007/relationships/hdphoto" Target="../media/hdphoto7.wdp"/><Relationship Id="rId10" Type="http://schemas.openxmlformats.org/officeDocument/2006/relationships/image" Target="../media/image62.png"/><Relationship Id="rId4" Type="http://schemas.openxmlformats.org/officeDocument/2006/relationships/image" Target="../media/image51.png"/><Relationship Id="rId9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gif"/><Relationship Id="rId10" Type="http://schemas.openxmlformats.org/officeDocument/2006/relationships/hyperlink" Target="https://www.liveworksheets.com/1-es1296933gl" TargetMode="Externa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10" Type="http://schemas.openxmlformats.org/officeDocument/2006/relationships/image" Target="../media/image7.png"/><Relationship Id="rId4" Type="http://schemas.openxmlformats.org/officeDocument/2006/relationships/image" Target="../media/image63.png"/><Relationship Id="rId9" Type="http://schemas.openxmlformats.org/officeDocument/2006/relationships/hyperlink" Target="https://www.liveworksheets.com/qo1267164pk" TargetMode="Externa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uu1267151sn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ou1267142zj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4.png"/><Relationship Id="rId5" Type="http://schemas.microsoft.com/office/2007/relationships/hdphoto" Target="../media/hdphoto8.wdp"/><Relationship Id="rId4" Type="http://schemas.openxmlformats.org/officeDocument/2006/relationships/image" Target="../media/image6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12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1.wdp"/><Relationship Id="rId11" Type="http://schemas.openxmlformats.org/officeDocument/2006/relationships/image" Target="../media/image10.gif"/><Relationship Id="rId5" Type="http://schemas.openxmlformats.org/officeDocument/2006/relationships/image" Target="../media/image3.png"/><Relationship Id="rId10" Type="http://schemas.openxmlformats.org/officeDocument/2006/relationships/image" Target="../media/image5.gif"/><Relationship Id="rId4" Type="http://schemas.openxmlformats.org/officeDocument/2006/relationships/image" Target="../media/image2.png"/><Relationship Id="rId9" Type="http://schemas.microsoft.com/office/2007/relationships/hdphoto" Target="../media/hdphoto3.wdp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31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37.png"/><Relationship Id="rId10" Type="http://schemas.openxmlformats.org/officeDocument/2006/relationships/image" Target="../media/image77.PNG"/><Relationship Id="rId4" Type="http://schemas.openxmlformats.org/officeDocument/2006/relationships/image" Target="../media/image32.png"/><Relationship Id="rId9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8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2.PNG"/><Relationship Id="rId5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8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4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hyperlink" Target="https://www.liveworksheets.com/1-jj1302024fv" TargetMode="Externa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1-vu1343656ou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3.png"/><Relationship Id="rId4" Type="http://schemas.openxmlformats.org/officeDocument/2006/relationships/image" Target="../media/image3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5" Type="http://schemas.openxmlformats.org/officeDocument/2006/relationships/image" Target="../media/image30.pn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veworksheets.com/qr1178400ti" TargetMode="External"/><Relationship Id="rId3" Type="http://schemas.openxmlformats.org/officeDocument/2006/relationships/image" Target="../media/image90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1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1.png"/><Relationship Id="rId4" Type="http://schemas.openxmlformats.org/officeDocument/2006/relationships/image" Target="../media/image94.png"/><Relationship Id="rId9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1.png"/><Relationship Id="rId4" Type="http://schemas.openxmlformats.org/officeDocument/2006/relationships/image" Target="../media/image94.png"/><Relationship Id="rId9" Type="http://schemas.microsoft.com/office/2007/relationships/hdphoto" Target="../media/hdphoto6.wdp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93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10" Type="http://schemas.openxmlformats.org/officeDocument/2006/relationships/image" Target="../media/image91.png"/><Relationship Id="rId4" Type="http://schemas.openxmlformats.org/officeDocument/2006/relationships/image" Target="../media/image94.png"/><Relationship Id="rId9" Type="http://schemas.microsoft.com/office/2007/relationships/hdphoto" Target="../media/hdphoto6.wdp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9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0.png"/><Relationship Id="rId5" Type="http://schemas.openxmlformats.org/officeDocument/2006/relationships/image" Target="../media/image96.png"/><Relationship Id="rId4" Type="http://schemas.openxmlformats.org/officeDocument/2006/relationships/image" Target="../media/image94.png"/><Relationship Id="rId9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9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0.png"/><Relationship Id="rId7" Type="http://schemas.microsoft.com/office/2007/relationships/hdphoto" Target="../media/hdphoto6.wd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1.png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3.jpg"/><Relationship Id="rId7" Type="http://schemas.microsoft.com/office/2007/relationships/hdphoto" Target="../media/hdphoto6.wdp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3.png"/><Relationship Id="rId7" Type="http://schemas.openxmlformats.org/officeDocument/2006/relationships/image" Target="../media/image105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3.png"/><Relationship Id="rId7" Type="http://schemas.openxmlformats.org/officeDocument/2006/relationships/image" Target="../media/image105.pn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5" Type="http://schemas.openxmlformats.org/officeDocument/2006/relationships/hyperlink" Target="https://www.google.com/url?sa=i&amp;url=https%3A%2F%2Fdubaiofw.com%2Fexpo-dubai-mascots%2F&amp;psig=AOvVaw2Zs2jIUcM9eczw30NQnyta&amp;ust=1602705229036000&amp;source=images&amp;cd=vfe&amp;ved=0CAIQjRxqFwoTCIiQjKGssuwCFQAAAAAdAAAAABAD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12.jpeg"/><Relationship Id="rId9" Type="http://schemas.microsoft.com/office/2007/relationships/hdphoto" Target="../media/hdphoto5.wdp"/></Relationships>
</file>

<file path=ppt/slides/_rels/slide6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gif"/><Relationship Id="rId4" Type="http://schemas.openxmlformats.org/officeDocument/2006/relationships/image" Target="../media/image108.jpeg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vs1280724s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dm1280739yh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eq1280757o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12" Type="http://schemas.microsoft.com/office/2007/relationships/hdphoto" Target="../media/hdphoto5.wdp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3.png"/><Relationship Id="rId11" Type="http://schemas.openxmlformats.org/officeDocument/2006/relationships/image" Target="../media/image14.png"/><Relationship Id="rId5" Type="http://schemas.openxmlformats.org/officeDocument/2006/relationships/hyperlink" Target="https://www.google.com/url?sa=i&amp;url=https%3A%2F%2Fdubaiofw.com%2Fexpo-dubai-mascots%2F&amp;psig=AOvVaw2Zs2jIUcM9eczw30NQnyta&amp;ust=1602705229036000&amp;source=images&amp;cd=vfe&amp;ved=0CAIQjRxqFwoTCIiQjKGssuwCFQAAAAAdAAAAABAD" TargetMode="External"/><Relationship Id="rId10" Type="http://schemas.openxmlformats.org/officeDocument/2006/relationships/hyperlink" Target="https://www.liveworksheets.com/sx1249034ak" TargetMode="External"/><Relationship Id="rId4" Type="http://schemas.openxmlformats.org/officeDocument/2006/relationships/image" Target="../media/image12.jpe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hyperlink" Target="https://www.google.com/url?sa=i&amp;url=https%3A%2F%2Fdubaiofw.com%2Fexpo-dubai-mascots%2F&amp;psig=AOvVaw2Zs2jIUcM9eczw30NQnyta&amp;ust=1602705229036000&amp;source=images&amp;cd=vfe&amp;ved=0CAIQjRxqFwoTCIiQjKGssuwCFQAAAAAdAAAAABAD" TargetMode="External"/><Relationship Id="rId7" Type="http://schemas.microsoft.com/office/2007/relationships/hdphoto" Target="../media/hdphoto5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Relationship Id="rId9" Type="http://schemas.openxmlformats.org/officeDocument/2006/relationships/hyperlink" Target="https://www.liveworksheets.com/ac1249043gb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الدرس 1</a:t>
            </a:r>
          </a:p>
          <a:p>
            <a:r>
              <a:rPr lang="ar-AE" sz="23900" dirty="0"/>
              <a:t> الوحدة 4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1468899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D437CB32-46E5-4F3C-9060-39242A2C8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t="2984" r="2053" b="2090"/>
          <a:stretch/>
        </p:blipFill>
        <p:spPr bwMode="auto">
          <a:xfrm>
            <a:off x="0" y="-95534"/>
            <a:ext cx="12192000" cy="69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Content Placeholder 1">
            <a:extLst>
              <a:ext uri="{FF2B5EF4-FFF2-40B4-BE49-F238E27FC236}">
                <a16:creationId xmlns:a16="http://schemas.microsoft.com/office/drawing/2014/main" id="{8935A20C-3422-4BD5-B66E-1A423919D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5357" r="9167" b="11669"/>
          <a:stretch/>
        </p:blipFill>
        <p:spPr>
          <a:xfrm>
            <a:off x="1546783" y="229502"/>
            <a:ext cx="9988937" cy="5775158"/>
          </a:xfrm>
          <a:prstGeom prst="rect">
            <a:avLst/>
          </a:prstGeom>
        </p:spPr>
      </p:pic>
      <p:grpSp>
        <p:nvGrpSpPr>
          <p:cNvPr id="100" name="Group 99">
            <a:extLst>
              <a:ext uri="{FF2B5EF4-FFF2-40B4-BE49-F238E27FC236}">
                <a16:creationId xmlns:a16="http://schemas.microsoft.com/office/drawing/2014/main" id="{61E38733-39D2-44A9-B3C9-38291860F87A}"/>
              </a:ext>
            </a:extLst>
          </p:cNvPr>
          <p:cNvGrpSpPr/>
          <p:nvPr/>
        </p:nvGrpSpPr>
        <p:grpSpPr>
          <a:xfrm>
            <a:off x="1624636" y="2558204"/>
            <a:ext cx="974185" cy="1542633"/>
            <a:chOff x="1135243" y="3121950"/>
            <a:chExt cx="858125" cy="971079"/>
          </a:xfrm>
        </p:grpSpPr>
        <p:pic>
          <p:nvPicPr>
            <p:cNvPr id="101" name="Content Placeholder 1">
              <a:extLst>
                <a:ext uri="{FF2B5EF4-FFF2-40B4-BE49-F238E27FC236}">
                  <a16:creationId xmlns:a16="http://schemas.microsoft.com/office/drawing/2014/main" id="{1F25E244-2214-49FC-99E8-0FD5F46F94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1352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2" name="Content Placeholder 1">
              <a:extLst>
                <a:ext uri="{FF2B5EF4-FFF2-40B4-BE49-F238E27FC236}">
                  <a16:creationId xmlns:a16="http://schemas.microsoft.com/office/drawing/2014/main" id="{6171522F-FC22-4EBA-B89B-5F4682CF97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2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3" name="Content Placeholder 1">
              <a:extLst>
                <a:ext uri="{FF2B5EF4-FFF2-40B4-BE49-F238E27FC236}">
                  <a16:creationId xmlns:a16="http://schemas.microsoft.com/office/drawing/2014/main" id="{D67BD501-B3AF-4BF7-BCAF-5D7A112E7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73792" t="60580" r="24403" b="34078"/>
            <a:stretch/>
          </p:blipFill>
          <p:spPr>
            <a:xfrm>
              <a:off x="1738312" y="3631307"/>
              <a:ext cx="255056" cy="461722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62921ADE-46E9-4576-9051-6CC455E1E1B3}"/>
              </a:ext>
            </a:extLst>
          </p:cNvPr>
          <p:cNvGrpSpPr/>
          <p:nvPr/>
        </p:nvGrpSpPr>
        <p:grpSpPr>
          <a:xfrm>
            <a:off x="2861703" y="2645153"/>
            <a:ext cx="920337" cy="1542633"/>
            <a:chOff x="1135243" y="3121950"/>
            <a:chExt cx="858125" cy="971079"/>
          </a:xfrm>
        </p:grpSpPr>
        <p:pic>
          <p:nvPicPr>
            <p:cNvPr id="105" name="Content Placeholder 1">
              <a:extLst>
                <a:ext uri="{FF2B5EF4-FFF2-40B4-BE49-F238E27FC236}">
                  <a16:creationId xmlns:a16="http://schemas.microsoft.com/office/drawing/2014/main" id="{18D2F16B-001F-4A31-BDA7-AFDF20B322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1352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6" name="Content Placeholder 1">
              <a:extLst>
                <a:ext uri="{FF2B5EF4-FFF2-40B4-BE49-F238E27FC236}">
                  <a16:creationId xmlns:a16="http://schemas.microsoft.com/office/drawing/2014/main" id="{FC994A29-16FD-435D-83AA-8C423D07AA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2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07" name="Content Placeholder 1">
              <a:extLst>
                <a:ext uri="{FF2B5EF4-FFF2-40B4-BE49-F238E27FC236}">
                  <a16:creationId xmlns:a16="http://schemas.microsoft.com/office/drawing/2014/main" id="{FB8B2275-C83A-4896-8662-9D1EB9AB9C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73792" t="60580" r="24403" b="34078"/>
            <a:stretch/>
          </p:blipFill>
          <p:spPr>
            <a:xfrm>
              <a:off x="1738312" y="3631307"/>
              <a:ext cx="255056" cy="461722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3393D6A6-89B0-4B8E-B4EE-676B4A0B4949}"/>
              </a:ext>
            </a:extLst>
          </p:cNvPr>
          <p:cNvGrpSpPr/>
          <p:nvPr/>
        </p:nvGrpSpPr>
        <p:grpSpPr>
          <a:xfrm>
            <a:off x="3974043" y="2523734"/>
            <a:ext cx="1043896" cy="1664052"/>
            <a:chOff x="1135243" y="3121950"/>
            <a:chExt cx="843689" cy="971079"/>
          </a:xfrm>
        </p:grpSpPr>
        <p:pic>
          <p:nvPicPr>
            <p:cNvPr id="109" name="Content Placeholder 1">
              <a:extLst>
                <a:ext uri="{FF2B5EF4-FFF2-40B4-BE49-F238E27FC236}">
                  <a16:creationId xmlns:a16="http://schemas.microsoft.com/office/drawing/2014/main" id="{A4843D80-44A8-4071-A6B4-318058B241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1352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0" name="Content Placeholder 1">
              <a:extLst>
                <a:ext uri="{FF2B5EF4-FFF2-40B4-BE49-F238E27FC236}">
                  <a16:creationId xmlns:a16="http://schemas.microsoft.com/office/drawing/2014/main" id="{CDBBC920-21F0-4A0B-9EF2-8C181E68C9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2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1" name="Content Placeholder 1">
              <a:extLst>
                <a:ext uri="{FF2B5EF4-FFF2-40B4-BE49-F238E27FC236}">
                  <a16:creationId xmlns:a16="http://schemas.microsoft.com/office/drawing/2014/main" id="{4F83B74D-48F7-42BA-80E4-B7395F2943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73792" t="60580" r="24403" b="34078"/>
            <a:stretch/>
          </p:blipFill>
          <p:spPr>
            <a:xfrm>
              <a:off x="1738312" y="3631308"/>
              <a:ext cx="240620" cy="435588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FC15729E-9F50-44A0-BE62-2FF02753A8E0}"/>
              </a:ext>
            </a:extLst>
          </p:cNvPr>
          <p:cNvGrpSpPr/>
          <p:nvPr/>
        </p:nvGrpSpPr>
        <p:grpSpPr>
          <a:xfrm>
            <a:off x="6529907" y="2645153"/>
            <a:ext cx="789808" cy="1542633"/>
            <a:chOff x="1446142" y="3121950"/>
            <a:chExt cx="547226" cy="971079"/>
          </a:xfrm>
        </p:grpSpPr>
        <p:pic>
          <p:nvPicPr>
            <p:cNvPr id="113" name="Content Placeholder 1">
              <a:extLst>
                <a:ext uri="{FF2B5EF4-FFF2-40B4-BE49-F238E27FC236}">
                  <a16:creationId xmlns:a16="http://schemas.microsoft.com/office/drawing/2014/main" id="{03187E58-A135-4561-82A6-3148581B6E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2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4" name="Content Placeholder 1">
              <a:extLst>
                <a:ext uri="{FF2B5EF4-FFF2-40B4-BE49-F238E27FC236}">
                  <a16:creationId xmlns:a16="http://schemas.microsoft.com/office/drawing/2014/main" id="{02CC99F7-3972-43B5-9C24-1A2C1AF000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73792" t="60580" r="24403" b="34078"/>
            <a:stretch/>
          </p:blipFill>
          <p:spPr>
            <a:xfrm>
              <a:off x="1738312" y="3631307"/>
              <a:ext cx="255056" cy="461722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DB9B6FE2-B8B8-4FE9-813C-F216A048E833}"/>
              </a:ext>
            </a:extLst>
          </p:cNvPr>
          <p:cNvGrpSpPr/>
          <p:nvPr/>
        </p:nvGrpSpPr>
        <p:grpSpPr>
          <a:xfrm>
            <a:off x="7547411" y="2564550"/>
            <a:ext cx="835022" cy="1664052"/>
            <a:chOff x="1446142" y="3121950"/>
            <a:chExt cx="547226" cy="971079"/>
          </a:xfrm>
        </p:grpSpPr>
        <p:pic>
          <p:nvPicPr>
            <p:cNvPr id="116" name="Content Placeholder 1">
              <a:extLst>
                <a:ext uri="{FF2B5EF4-FFF2-40B4-BE49-F238E27FC236}">
                  <a16:creationId xmlns:a16="http://schemas.microsoft.com/office/drawing/2014/main" id="{7CC7F797-AFF1-4AF6-9B1F-7BE5B857B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2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7" name="Content Placeholder 1">
              <a:extLst>
                <a:ext uri="{FF2B5EF4-FFF2-40B4-BE49-F238E27FC236}">
                  <a16:creationId xmlns:a16="http://schemas.microsoft.com/office/drawing/2014/main" id="{DA508F9B-0575-4930-9FFA-7B31D58642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73792" t="60580" r="24403" b="34078"/>
            <a:stretch/>
          </p:blipFill>
          <p:spPr>
            <a:xfrm>
              <a:off x="1738312" y="3631307"/>
              <a:ext cx="255056" cy="461722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F9DC2931-B61B-4AE8-8A3D-CF3FBE53A502}"/>
              </a:ext>
            </a:extLst>
          </p:cNvPr>
          <p:cNvGrpSpPr/>
          <p:nvPr/>
        </p:nvGrpSpPr>
        <p:grpSpPr>
          <a:xfrm>
            <a:off x="8667285" y="2558204"/>
            <a:ext cx="663012" cy="1646275"/>
            <a:chOff x="1446142" y="3121950"/>
            <a:chExt cx="547226" cy="971079"/>
          </a:xfrm>
        </p:grpSpPr>
        <p:pic>
          <p:nvPicPr>
            <p:cNvPr id="119" name="Content Placeholder 1">
              <a:extLst>
                <a:ext uri="{FF2B5EF4-FFF2-40B4-BE49-F238E27FC236}">
                  <a16:creationId xmlns:a16="http://schemas.microsoft.com/office/drawing/2014/main" id="{761221C7-853E-4348-B5FD-C26EFAE44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2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20" name="Content Placeholder 1">
              <a:extLst>
                <a:ext uri="{FF2B5EF4-FFF2-40B4-BE49-F238E27FC236}">
                  <a16:creationId xmlns:a16="http://schemas.microsoft.com/office/drawing/2014/main" id="{78EA588D-11D2-49C8-AE89-0966C665F4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73792" t="60580" r="24403" b="34078"/>
            <a:stretch/>
          </p:blipFill>
          <p:spPr>
            <a:xfrm>
              <a:off x="1738312" y="3631306"/>
              <a:ext cx="255056" cy="461723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8F066E1-F395-4F49-833A-CB5C7BEF8B52}"/>
              </a:ext>
            </a:extLst>
          </p:cNvPr>
          <p:cNvGrpSpPr/>
          <p:nvPr/>
        </p:nvGrpSpPr>
        <p:grpSpPr>
          <a:xfrm>
            <a:off x="9430100" y="2523734"/>
            <a:ext cx="481596" cy="1716581"/>
            <a:chOff x="1446142" y="3121950"/>
            <a:chExt cx="547226" cy="971079"/>
          </a:xfrm>
        </p:grpSpPr>
        <p:pic>
          <p:nvPicPr>
            <p:cNvPr id="122" name="Content Placeholder 1">
              <a:extLst>
                <a:ext uri="{FF2B5EF4-FFF2-40B4-BE49-F238E27FC236}">
                  <a16:creationId xmlns:a16="http://schemas.microsoft.com/office/drawing/2014/main" id="{09AA3F23-EA32-4772-95E0-3401704D5E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2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23" name="Content Placeholder 1">
              <a:extLst>
                <a:ext uri="{FF2B5EF4-FFF2-40B4-BE49-F238E27FC236}">
                  <a16:creationId xmlns:a16="http://schemas.microsoft.com/office/drawing/2014/main" id="{B594DC27-D626-4038-8C17-8FEB11BE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73792" t="60580" r="24403" b="34078"/>
            <a:stretch/>
          </p:blipFill>
          <p:spPr>
            <a:xfrm>
              <a:off x="1738312" y="3631306"/>
              <a:ext cx="255056" cy="461723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6CA2D838-0E97-452A-B6F7-8F4F9A3E7EC8}"/>
              </a:ext>
            </a:extLst>
          </p:cNvPr>
          <p:cNvGrpSpPr/>
          <p:nvPr/>
        </p:nvGrpSpPr>
        <p:grpSpPr>
          <a:xfrm>
            <a:off x="2307794" y="4981446"/>
            <a:ext cx="828582" cy="948524"/>
            <a:chOff x="1135243" y="3121950"/>
            <a:chExt cx="565956" cy="971079"/>
          </a:xfrm>
        </p:grpSpPr>
        <p:pic>
          <p:nvPicPr>
            <p:cNvPr id="125" name="Content Placeholder 1">
              <a:extLst>
                <a:ext uri="{FF2B5EF4-FFF2-40B4-BE49-F238E27FC236}">
                  <a16:creationId xmlns:a16="http://schemas.microsoft.com/office/drawing/2014/main" id="{2DB4D243-E171-44BF-B859-057DFAF3C7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1352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26" name="Content Placeholder 1">
              <a:extLst>
                <a:ext uri="{FF2B5EF4-FFF2-40B4-BE49-F238E27FC236}">
                  <a16:creationId xmlns:a16="http://schemas.microsoft.com/office/drawing/2014/main" id="{521067FF-94FB-44E2-8EE8-C1E53667D6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278339A9-7B2E-48C7-BB93-0BF89DCBA665}"/>
              </a:ext>
            </a:extLst>
          </p:cNvPr>
          <p:cNvGrpSpPr/>
          <p:nvPr/>
        </p:nvGrpSpPr>
        <p:grpSpPr>
          <a:xfrm>
            <a:off x="3331914" y="4992333"/>
            <a:ext cx="828582" cy="948524"/>
            <a:chOff x="1135243" y="3121950"/>
            <a:chExt cx="565956" cy="971079"/>
          </a:xfrm>
        </p:grpSpPr>
        <p:pic>
          <p:nvPicPr>
            <p:cNvPr id="128" name="Content Placeholder 1">
              <a:extLst>
                <a:ext uri="{FF2B5EF4-FFF2-40B4-BE49-F238E27FC236}">
                  <a16:creationId xmlns:a16="http://schemas.microsoft.com/office/drawing/2014/main" id="{DF94702B-3908-4F9D-8279-C4DF2C505C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1352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29" name="Content Placeholder 1">
              <a:extLst>
                <a:ext uri="{FF2B5EF4-FFF2-40B4-BE49-F238E27FC236}">
                  <a16:creationId xmlns:a16="http://schemas.microsoft.com/office/drawing/2014/main" id="{207E6493-8237-4B30-B933-504622454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C904E6D7-9B2A-4922-BB75-388AFC18FE85}"/>
              </a:ext>
            </a:extLst>
          </p:cNvPr>
          <p:cNvGrpSpPr/>
          <p:nvPr/>
        </p:nvGrpSpPr>
        <p:grpSpPr>
          <a:xfrm>
            <a:off x="4516508" y="4932243"/>
            <a:ext cx="828582" cy="948524"/>
            <a:chOff x="1135243" y="3121950"/>
            <a:chExt cx="565956" cy="971079"/>
          </a:xfrm>
        </p:grpSpPr>
        <p:pic>
          <p:nvPicPr>
            <p:cNvPr id="131" name="Content Placeholder 1">
              <a:extLst>
                <a:ext uri="{FF2B5EF4-FFF2-40B4-BE49-F238E27FC236}">
                  <a16:creationId xmlns:a16="http://schemas.microsoft.com/office/drawing/2014/main" id="{28C6B18C-DDF6-4A11-8591-1A1CA3BB3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1352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2" name="Content Placeholder 1">
              <a:extLst>
                <a:ext uri="{FF2B5EF4-FFF2-40B4-BE49-F238E27FC236}">
                  <a16:creationId xmlns:a16="http://schemas.microsoft.com/office/drawing/2014/main" id="{8247071C-11E8-4DF6-8597-0C6E8D06A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0DB67A37-C2BC-4405-8351-5B0EA095F7D8}"/>
              </a:ext>
            </a:extLst>
          </p:cNvPr>
          <p:cNvGrpSpPr/>
          <p:nvPr/>
        </p:nvGrpSpPr>
        <p:grpSpPr>
          <a:xfrm>
            <a:off x="7445932" y="5001939"/>
            <a:ext cx="964070" cy="970298"/>
            <a:chOff x="1135243" y="3121950"/>
            <a:chExt cx="565956" cy="971079"/>
          </a:xfrm>
        </p:grpSpPr>
        <p:pic>
          <p:nvPicPr>
            <p:cNvPr id="134" name="Content Placeholder 1">
              <a:extLst>
                <a:ext uri="{FF2B5EF4-FFF2-40B4-BE49-F238E27FC236}">
                  <a16:creationId xmlns:a16="http://schemas.microsoft.com/office/drawing/2014/main" id="{B76CE9F1-B897-4039-BBFB-F5C887E875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1352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5" name="Content Placeholder 1">
              <a:extLst>
                <a:ext uri="{FF2B5EF4-FFF2-40B4-BE49-F238E27FC236}">
                  <a16:creationId xmlns:a16="http://schemas.microsoft.com/office/drawing/2014/main" id="{EFC1E816-26E2-43F5-AA18-E774731E8B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873DD0A9-DADD-4916-B4EF-16DF7CBC412A}"/>
              </a:ext>
            </a:extLst>
          </p:cNvPr>
          <p:cNvGrpSpPr/>
          <p:nvPr/>
        </p:nvGrpSpPr>
        <p:grpSpPr>
          <a:xfrm>
            <a:off x="8547542" y="4970559"/>
            <a:ext cx="964070" cy="970298"/>
            <a:chOff x="1135243" y="3121950"/>
            <a:chExt cx="565956" cy="971079"/>
          </a:xfrm>
        </p:grpSpPr>
        <p:pic>
          <p:nvPicPr>
            <p:cNvPr id="137" name="Content Placeholder 1">
              <a:extLst>
                <a:ext uri="{FF2B5EF4-FFF2-40B4-BE49-F238E27FC236}">
                  <a16:creationId xmlns:a16="http://schemas.microsoft.com/office/drawing/2014/main" id="{4FA32811-0FA4-431A-A917-4FF02DED1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1352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38" name="Content Placeholder 1">
              <a:extLst>
                <a:ext uri="{FF2B5EF4-FFF2-40B4-BE49-F238E27FC236}">
                  <a16:creationId xmlns:a16="http://schemas.microsoft.com/office/drawing/2014/main" id="{7058E66B-F4D0-48EB-BE97-57905D70C5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lum bright="-20000" contrast="40000"/>
            </a:blip>
            <a:srcRect l="41434" t="53309" r="56455" b="33549"/>
            <a:stretch/>
          </p:blipFill>
          <p:spPr>
            <a:xfrm>
              <a:off x="1446143" y="3121950"/>
              <a:ext cx="255056" cy="971079"/>
            </a:xfrm>
            <a:prstGeom prst="rect">
              <a:avLst/>
            </a:prstGeom>
            <a:ln w="2286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</p:grpSp>
      <p:pic>
        <p:nvPicPr>
          <p:cNvPr id="140" name="Content Placeholder 1">
            <a:extLst>
              <a:ext uri="{FF2B5EF4-FFF2-40B4-BE49-F238E27FC236}">
                <a16:creationId xmlns:a16="http://schemas.microsoft.com/office/drawing/2014/main" id="{8FCFF1D5-5FEA-4B66-9AF3-990C84831FD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41434" t="53309" r="56455" b="33549"/>
          <a:stretch/>
        </p:blipFill>
        <p:spPr>
          <a:xfrm>
            <a:off x="6890611" y="4973475"/>
            <a:ext cx="434472" cy="970298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2" name="Content Placeholder 1">
            <a:extLst>
              <a:ext uri="{FF2B5EF4-FFF2-40B4-BE49-F238E27FC236}">
                <a16:creationId xmlns:a16="http://schemas.microsoft.com/office/drawing/2014/main" id="{D386399A-B6E0-4DC0-8C8F-F460A71000A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73792" t="60580" r="24403" b="34078"/>
          <a:stretch/>
        </p:blipFill>
        <p:spPr>
          <a:xfrm>
            <a:off x="9731940" y="4932243"/>
            <a:ext cx="481842" cy="816190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3" name="Content Placeholder 1">
            <a:extLst>
              <a:ext uri="{FF2B5EF4-FFF2-40B4-BE49-F238E27FC236}">
                <a16:creationId xmlns:a16="http://schemas.microsoft.com/office/drawing/2014/main" id="{6CE4BF1C-9448-4C32-AB2F-5561CC6794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73792" t="60580" r="24403" b="34078"/>
          <a:stretch/>
        </p:blipFill>
        <p:spPr>
          <a:xfrm>
            <a:off x="10178750" y="4970908"/>
            <a:ext cx="470139" cy="700654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44" name="Content Placeholder 1">
            <a:extLst>
              <a:ext uri="{FF2B5EF4-FFF2-40B4-BE49-F238E27FC236}">
                <a16:creationId xmlns:a16="http://schemas.microsoft.com/office/drawing/2014/main" id="{60F60EE0-6512-4AA2-8F0A-A992E2FE04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73792" t="60580" r="24403" b="34078"/>
          <a:stretch/>
        </p:blipFill>
        <p:spPr>
          <a:xfrm flipH="1">
            <a:off x="10770491" y="4970908"/>
            <a:ext cx="395474" cy="646331"/>
          </a:xfrm>
          <a:prstGeom prst="rect">
            <a:avLst/>
          </a:prstGeom>
          <a:ln w="2286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5" name="TextBox 144">
            <a:extLst>
              <a:ext uri="{FF2B5EF4-FFF2-40B4-BE49-F238E27FC236}">
                <a16:creationId xmlns:a16="http://schemas.microsoft.com/office/drawing/2014/main" id="{6CCEF5A0-FFCA-4606-A4C1-1EC016BBFC35}"/>
              </a:ext>
            </a:extLst>
          </p:cNvPr>
          <p:cNvSpPr txBox="1"/>
          <p:nvPr/>
        </p:nvSpPr>
        <p:spPr>
          <a:xfrm>
            <a:off x="3060995" y="372093"/>
            <a:ext cx="699420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https://www.liveworksheets.com/2-ho18946sv</a:t>
            </a:r>
            <a:endParaRPr lang="ar-AE" dirty="0"/>
          </a:p>
          <a:p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85986C1F-5419-4511-9391-A692461791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39" y="3667339"/>
            <a:ext cx="2918160" cy="3335040"/>
          </a:xfrm>
          <a:prstGeom prst="rect">
            <a:avLst/>
          </a:prstGeom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EAB9234-33E7-4C14-9F16-2239B36241D0}"/>
              </a:ext>
            </a:extLst>
          </p:cNvPr>
          <p:cNvGrpSpPr/>
          <p:nvPr/>
        </p:nvGrpSpPr>
        <p:grpSpPr>
          <a:xfrm>
            <a:off x="2115035" y="5764355"/>
            <a:ext cx="4706849" cy="1122686"/>
            <a:chOff x="9893018" y="1620102"/>
            <a:chExt cx="5121235" cy="1481468"/>
          </a:xfrm>
        </p:grpSpPr>
        <p:pic>
          <p:nvPicPr>
            <p:cNvPr id="148" name="Picture 147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60D94710-CC51-4FB2-861D-8CE43120D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3018" y="1657679"/>
              <a:ext cx="2362850" cy="1422508"/>
            </a:xfrm>
            <a:prstGeom prst="rect">
              <a:avLst/>
            </a:prstGeom>
          </p:spPr>
        </p:pic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6FFC9519-65C6-4087-A786-8DF68603EBF4}"/>
                </a:ext>
              </a:extLst>
            </p:cNvPr>
            <p:cNvSpPr txBox="1"/>
            <p:nvPr/>
          </p:nvSpPr>
          <p:spPr>
            <a:xfrm>
              <a:off x="10357483" y="2159646"/>
              <a:ext cx="1557089" cy="44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dirty="0">
                  <a:cs typeface="(AH) Manal Black" pitchFamily="2" charset="-78"/>
                </a:rPr>
                <a:t>تمارين ذاتية211</a:t>
              </a:r>
            </a:p>
          </p:txBody>
        </p:sp>
        <p:pic>
          <p:nvPicPr>
            <p:cNvPr id="150" name="Picture 149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69EC4290-2887-49A3-9481-847CE2EA31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6049" y="1679062"/>
              <a:ext cx="2362851" cy="1422508"/>
            </a:xfrm>
            <a:prstGeom prst="rect">
              <a:avLst/>
            </a:prstGeom>
          </p:spPr>
        </p:pic>
        <p:pic>
          <p:nvPicPr>
            <p:cNvPr id="151" name="Picture 150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C407D0FC-45B1-4930-B9E3-0D721DC9BA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1200" y="1620102"/>
              <a:ext cx="2233053" cy="1429982"/>
            </a:xfrm>
            <a:prstGeom prst="rect">
              <a:avLst/>
            </a:prstGeom>
          </p:spPr>
        </p:pic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29453548-643A-4932-AA2B-59DA2E3F75C2}"/>
                </a:ext>
              </a:extLst>
            </p:cNvPr>
            <p:cNvSpPr txBox="1"/>
            <p:nvPr/>
          </p:nvSpPr>
          <p:spPr>
            <a:xfrm>
              <a:off x="13264005" y="1922659"/>
              <a:ext cx="134117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 نشاط عملي استخدام القيمة المكانية للضرب 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8F9260C1-5145-40B3-B11C-5FC3C7B31A76}"/>
                </a:ext>
              </a:extLst>
            </p:cNvPr>
            <p:cNvSpPr txBox="1"/>
            <p:nvPr/>
          </p:nvSpPr>
          <p:spPr>
            <a:xfrm>
              <a:off x="11914823" y="1867729"/>
              <a:ext cx="13853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الهدف: </a:t>
              </a:r>
              <a:r>
                <a:rPr lang="ar-AE" sz="1400" b="1" dirty="0">
                  <a:effectLst/>
                </a:rPr>
                <a:t>التعرف على عملية ضرب الأعداد المكونة من رقمين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2037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D437CB32-46E5-4F3C-9060-39242A2C8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t="2984" r="2053" b="2090"/>
          <a:stretch/>
        </p:blipFill>
        <p:spPr bwMode="auto">
          <a:xfrm>
            <a:off x="0" y="-95534"/>
            <a:ext cx="12192000" cy="69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Rectangle with Corners Rounded 10">
            <a:extLst>
              <a:ext uri="{FF2B5EF4-FFF2-40B4-BE49-F238E27FC236}">
                <a16:creationId xmlns:a16="http://schemas.microsoft.com/office/drawing/2014/main" id="{D59C55B1-AD06-497B-BC5A-EB3AF9476B86}"/>
              </a:ext>
            </a:extLst>
          </p:cNvPr>
          <p:cNvSpPr/>
          <p:nvPr/>
        </p:nvSpPr>
        <p:spPr>
          <a:xfrm>
            <a:off x="2816992" y="-23545"/>
            <a:ext cx="9375008" cy="6681491"/>
          </a:xfrm>
          <a:prstGeom prst="wedgeRoundRectCallout">
            <a:avLst>
              <a:gd name="adj1" fmla="val -70390"/>
              <a:gd name="adj2" fmla="val -14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0182AE-CF91-41B6-9F74-AA10A01AABE0}"/>
              </a:ext>
            </a:extLst>
          </p:cNvPr>
          <p:cNvSpPr txBox="1"/>
          <p:nvPr/>
        </p:nvSpPr>
        <p:spPr>
          <a:xfrm>
            <a:off x="7332071" y="1372352"/>
            <a:ext cx="413828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R="0" lvl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ar-AE" sz="3600" u="sng" dirty="0">
                <a:solidFill>
                  <a:srgbClr val="C00000"/>
                </a:solidFill>
                <a:latin typeface="Calibri" panose="020F0502020204030204"/>
                <a:cs typeface="(AH) Manal Black" pitchFamily="2" charset="-78"/>
              </a:rPr>
              <a:t>التطبيق:</a:t>
            </a:r>
            <a:endParaRPr kumimoji="0" lang="ar-AE" sz="36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cs typeface="(AH) Manal Black" pitchFamily="2" charset="-78"/>
            </a:endParaRPr>
          </a:p>
        </p:txBody>
      </p: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21FF8613-78C5-4DE1-843E-5882FC7102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7769" t="46828" r="3754" b="30487"/>
          <a:stretch/>
        </p:blipFill>
        <p:spPr>
          <a:xfrm>
            <a:off x="2326105" y="2018683"/>
            <a:ext cx="7993188" cy="348730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909D9BB-ED69-42B1-89FE-945D8811C7F5}"/>
              </a:ext>
            </a:extLst>
          </p:cNvPr>
          <p:cNvSpPr/>
          <p:nvPr/>
        </p:nvSpPr>
        <p:spPr>
          <a:xfrm>
            <a:off x="3085842" y="3450056"/>
            <a:ext cx="1120246" cy="720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3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AD4A55-D7CE-4DFD-89A0-617C15FAEC2F}"/>
              </a:ext>
            </a:extLst>
          </p:cNvPr>
          <p:cNvSpPr/>
          <p:nvPr/>
        </p:nvSpPr>
        <p:spPr>
          <a:xfrm>
            <a:off x="7717009" y="4440482"/>
            <a:ext cx="1120246" cy="720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96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300A0E-3880-4657-84A5-6DAA223553C2}"/>
              </a:ext>
            </a:extLst>
          </p:cNvPr>
          <p:cNvSpPr/>
          <p:nvPr/>
        </p:nvSpPr>
        <p:spPr>
          <a:xfrm>
            <a:off x="5902834" y="3478624"/>
            <a:ext cx="1120246" cy="72077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3600" b="1" dirty="0">
                <a:solidFill>
                  <a:srgbClr val="FF0000"/>
                </a:solidFill>
              </a:rPr>
              <a:t>96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CD6D34EF-0E5D-4559-B596-6F15F42F78CD}"/>
              </a:ext>
            </a:extLst>
          </p:cNvPr>
          <p:cNvSpPr/>
          <p:nvPr/>
        </p:nvSpPr>
        <p:spPr>
          <a:xfrm>
            <a:off x="7993400" y="238908"/>
            <a:ext cx="3872573" cy="1133444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المستوى 2 </a:t>
            </a:r>
          </a:p>
          <a:p>
            <a:pPr algn="ct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تطبيق المفاهيم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9DDFA2-0714-493E-BFE1-AB6197523621}"/>
              </a:ext>
            </a:extLst>
          </p:cNvPr>
          <p:cNvSpPr txBox="1"/>
          <p:nvPr/>
        </p:nvSpPr>
        <p:spPr>
          <a:xfrm>
            <a:off x="3808483" y="5509885"/>
            <a:ext cx="8369833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https://www.liveworksheets.com/2-iz18939fk</a:t>
            </a:r>
            <a:endParaRPr lang="ar-AE" dirty="0"/>
          </a:p>
          <a:p>
            <a:endParaRPr lang="en-US" dirty="0"/>
          </a:p>
        </p:txBody>
      </p:sp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85986C1F-5419-4511-9391-A692461791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39" y="3667339"/>
            <a:ext cx="2918160" cy="33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1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D437CB32-46E5-4F3C-9060-39242A2C84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" t="2984" r="2053" b="2090"/>
          <a:stretch/>
        </p:blipFill>
        <p:spPr bwMode="auto">
          <a:xfrm>
            <a:off x="0" y="-95534"/>
            <a:ext cx="12192000" cy="69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logo&#10;&#10;Description automatically generated">
            <a:extLst>
              <a:ext uri="{FF2B5EF4-FFF2-40B4-BE49-F238E27FC236}">
                <a16:creationId xmlns:a16="http://schemas.microsoft.com/office/drawing/2014/main" id="{85986C1F-5419-4511-9391-A692461791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39" y="3667339"/>
            <a:ext cx="2918160" cy="3335040"/>
          </a:xfrm>
          <a:prstGeom prst="rect">
            <a:avLst/>
          </a:prstGeom>
        </p:spPr>
      </p:pic>
      <p:sp>
        <p:nvSpPr>
          <p:cNvPr id="4" name="Speech Bubble: Rectangle with Corners Rounded 10">
            <a:extLst>
              <a:ext uri="{FF2B5EF4-FFF2-40B4-BE49-F238E27FC236}">
                <a16:creationId xmlns:a16="http://schemas.microsoft.com/office/drawing/2014/main" id="{252A0BED-C3B0-46D3-9EFE-AAB65BF773A8}"/>
              </a:ext>
            </a:extLst>
          </p:cNvPr>
          <p:cNvSpPr/>
          <p:nvPr/>
        </p:nvSpPr>
        <p:spPr>
          <a:xfrm>
            <a:off x="2743200" y="-23545"/>
            <a:ext cx="9448800" cy="6681491"/>
          </a:xfrm>
          <a:prstGeom prst="wedgeRoundRectCallout">
            <a:avLst>
              <a:gd name="adj1" fmla="val -70390"/>
              <a:gd name="adj2" fmla="val -1421"/>
              <a:gd name="adj3" fmla="val 16667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52DC747E-1B9D-4B50-BA36-924F5ABEE33E}"/>
              </a:ext>
            </a:extLst>
          </p:cNvPr>
          <p:cNvSpPr/>
          <p:nvPr/>
        </p:nvSpPr>
        <p:spPr>
          <a:xfrm>
            <a:off x="7962918" y="238908"/>
            <a:ext cx="3903055" cy="1133444"/>
          </a:xfrm>
          <a:prstGeom prst="clou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المستوى 3 </a:t>
            </a:r>
          </a:p>
          <a:p>
            <a:pPr algn="ctr"/>
            <a:r>
              <a:rPr lang="ar-AE" sz="2400" dirty="0">
                <a:solidFill>
                  <a:srgbClr val="C00000"/>
                </a:solidFill>
                <a:cs typeface="(AH) Manal Black" pitchFamily="2" charset="-78"/>
              </a:rPr>
              <a:t>توسيع المفاهيم 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8" name="Content Placeholder 1">
            <a:extLst>
              <a:ext uri="{FF2B5EF4-FFF2-40B4-BE49-F238E27FC236}">
                <a16:creationId xmlns:a16="http://schemas.microsoft.com/office/drawing/2014/main" id="{D00CCA04-88E6-40E7-9E66-6C90199A8A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lum bright="-20000" contrast="40000"/>
          </a:blip>
          <a:srcRect l="34746" t="74471" r="4021" b="2844"/>
          <a:stretch/>
        </p:blipFill>
        <p:spPr>
          <a:xfrm>
            <a:off x="2029221" y="1457855"/>
            <a:ext cx="8676598" cy="376244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9FA4438-DE5B-4B3B-977F-012340E90864}"/>
              </a:ext>
            </a:extLst>
          </p:cNvPr>
          <p:cNvSpPr/>
          <p:nvPr/>
        </p:nvSpPr>
        <p:spPr>
          <a:xfrm>
            <a:off x="2743200" y="3381233"/>
            <a:ext cx="1129063" cy="528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  <a:r>
              <a:rPr lang="ar-AE" sz="3600" b="1" dirty="0">
                <a:solidFill>
                  <a:srgbClr val="FF0000"/>
                </a:solidFill>
              </a:rPr>
              <a:t>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50D464-D7F3-4BDC-AB3E-824D0B19B5A3}"/>
              </a:ext>
            </a:extLst>
          </p:cNvPr>
          <p:cNvSpPr/>
          <p:nvPr/>
        </p:nvSpPr>
        <p:spPr>
          <a:xfrm>
            <a:off x="4322004" y="3339078"/>
            <a:ext cx="1129063" cy="5285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19EF94-472A-46BD-892A-79D5B3A277AD}"/>
              </a:ext>
            </a:extLst>
          </p:cNvPr>
          <p:cNvSpPr/>
          <p:nvPr/>
        </p:nvSpPr>
        <p:spPr>
          <a:xfrm>
            <a:off x="5629626" y="3317200"/>
            <a:ext cx="1129063" cy="646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3C8A944-EBC8-4015-87D7-508310A9CE5B}"/>
              </a:ext>
            </a:extLst>
          </p:cNvPr>
          <p:cNvSpPr/>
          <p:nvPr/>
        </p:nvSpPr>
        <p:spPr>
          <a:xfrm>
            <a:off x="8239950" y="4398993"/>
            <a:ext cx="1129063" cy="6460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B6BCB8-D3C8-42EF-B662-47F12866B5C9}"/>
              </a:ext>
            </a:extLst>
          </p:cNvPr>
          <p:cNvSpPr txBox="1"/>
          <p:nvPr/>
        </p:nvSpPr>
        <p:spPr>
          <a:xfrm>
            <a:off x="2406813" y="5011259"/>
            <a:ext cx="844338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https://www.liveworksheets.com/2-mx18958im</a:t>
            </a:r>
            <a:endParaRPr lang="ar-AE" dirty="0"/>
          </a:p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AA1A3D8-2D11-4D1C-953D-F3D609C085BA}"/>
              </a:ext>
            </a:extLst>
          </p:cNvPr>
          <p:cNvGrpSpPr/>
          <p:nvPr/>
        </p:nvGrpSpPr>
        <p:grpSpPr>
          <a:xfrm>
            <a:off x="2115035" y="5764355"/>
            <a:ext cx="4706849" cy="1122686"/>
            <a:chOff x="9893018" y="1620102"/>
            <a:chExt cx="5121235" cy="1481468"/>
          </a:xfrm>
        </p:grpSpPr>
        <p:pic>
          <p:nvPicPr>
            <p:cNvPr id="15" name="Picture 14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DCF9D2A0-8374-49F3-83E9-F773B834DFF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3018" y="1657679"/>
              <a:ext cx="2362850" cy="1422508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675F13-B16D-4524-B5AF-AEFDCC14D143}"/>
                </a:ext>
              </a:extLst>
            </p:cNvPr>
            <p:cNvSpPr txBox="1"/>
            <p:nvPr/>
          </p:nvSpPr>
          <p:spPr>
            <a:xfrm>
              <a:off x="10307500" y="2051326"/>
              <a:ext cx="1557089" cy="446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dirty="0">
                  <a:cs typeface="(AH) Manal Black" pitchFamily="2" charset="-78"/>
                </a:rPr>
                <a:t>استراتيجية التماييز</a:t>
              </a:r>
            </a:p>
          </p:txBody>
        </p:sp>
        <p:pic>
          <p:nvPicPr>
            <p:cNvPr id="17" name="Picture 16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BDBA5524-2472-458D-9B36-CF4121B49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6049" y="1679062"/>
              <a:ext cx="2362851" cy="1422508"/>
            </a:xfrm>
            <a:prstGeom prst="rect">
              <a:avLst/>
            </a:prstGeom>
          </p:spPr>
        </p:pic>
        <p:pic>
          <p:nvPicPr>
            <p:cNvPr id="18" name="Picture 17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5C3AE045-680D-4BE6-A53E-F349B96D7E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1200" y="1620102"/>
              <a:ext cx="2233053" cy="142998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9DF7443-1C9F-4037-8128-62CC1FAD5CF5}"/>
                </a:ext>
              </a:extLst>
            </p:cNvPr>
            <p:cNvSpPr txBox="1"/>
            <p:nvPr/>
          </p:nvSpPr>
          <p:spPr>
            <a:xfrm>
              <a:off x="13264005" y="1922659"/>
              <a:ext cx="134117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 نشاط عملي استخدام القيمة المكانية للضرب 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4F229F8-4EEB-4E01-9229-EFDA2BC62457}"/>
                </a:ext>
              </a:extLst>
            </p:cNvPr>
            <p:cNvSpPr txBox="1"/>
            <p:nvPr/>
          </p:nvSpPr>
          <p:spPr>
            <a:xfrm>
              <a:off x="11914823" y="1867729"/>
              <a:ext cx="138530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الهدف: </a:t>
              </a:r>
              <a:r>
                <a:rPr lang="ar-AE" sz="1400" b="1" dirty="0">
                  <a:effectLst/>
                </a:rPr>
                <a:t>التعرف على عملية ضرب الأعداد المكونة من رقمين</a:t>
              </a:r>
              <a:endParaRPr lang="en-US" sz="1400" dirty="0"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021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الدرس 4</a:t>
            </a:r>
          </a:p>
          <a:p>
            <a:r>
              <a:rPr lang="ar-AE" sz="23900" dirty="0"/>
              <a:t> الوحدة 4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8193457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938679-55D5-4C80-BD49-980245A5E5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65" t="33962" r="29135" b="11537"/>
          <a:stretch/>
        </p:blipFill>
        <p:spPr>
          <a:xfrm>
            <a:off x="506439" y="2954216"/>
            <a:ext cx="11141611" cy="37411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7A3BBB-AC00-4A6F-8B07-83F08DC6E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0" t="43905" r="27770" b="11775"/>
          <a:stretch/>
        </p:blipFill>
        <p:spPr>
          <a:xfrm>
            <a:off x="716226" y="355058"/>
            <a:ext cx="10889620" cy="27398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8975A4-767D-4F23-93C6-86A87992F4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00" t="29245" r="70234" b="39597"/>
          <a:stretch/>
        </p:blipFill>
        <p:spPr>
          <a:xfrm>
            <a:off x="647116" y="373701"/>
            <a:ext cx="3432518" cy="186305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2F5CCE-802A-41DD-B5BF-EA7A6928EB92}"/>
              </a:ext>
            </a:extLst>
          </p:cNvPr>
          <p:cNvSpPr txBox="1"/>
          <p:nvPr/>
        </p:nvSpPr>
        <p:spPr>
          <a:xfrm>
            <a:off x="984738" y="2504045"/>
            <a:ext cx="281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521E38-2426-44C4-8FF4-4260F090BA9B}"/>
              </a:ext>
            </a:extLst>
          </p:cNvPr>
          <p:cNvSpPr txBox="1"/>
          <p:nvPr/>
        </p:nvSpPr>
        <p:spPr>
          <a:xfrm>
            <a:off x="5523608" y="1801161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43535A-9F13-4F36-88A1-537DECA1F3E2}"/>
              </a:ext>
            </a:extLst>
          </p:cNvPr>
          <p:cNvSpPr txBox="1"/>
          <p:nvPr/>
        </p:nvSpPr>
        <p:spPr>
          <a:xfrm>
            <a:off x="8352949" y="2289330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411A7B-699B-4297-BEA8-16101FBFD9D2}"/>
              </a:ext>
            </a:extLst>
          </p:cNvPr>
          <p:cNvSpPr txBox="1"/>
          <p:nvPr/>
        </p:nvSpPr>
        <p:spPr>
          <a:xfrm>
            <a:off x="9640043" y="2262826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65517A-64C4-4017-9AEC-50EFA6AE0FDB}"/>
              </a:ext>
            </a:extLst>
          </p:cNvPr>
          <p:cNvSpPr txBox="1"/>
          <p:nvPr/>
        </p:nvSpPr>
        <p:spPr>
          <a:xfrm>
            <a:off x="9347172" y="3348345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4B1429-C3B3-4D39-9AB9-6C93E4290992}"/>
              </a:ext>
            </a:extLst>
          </p:cNvPr>
          <p:cNvSpPr txBox="1"/>
          <p:nvPr/>
        </p:nvSpPr>
        <p:spPr>
          <a:xfrm>
            <a:off x="9499572" y="3849766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AD6AE7-958C-427D-8D6E-44C62DB742BF}"/>
              </a:ext>
            </a:extLst>
          </p:cNvPr>
          <p:cNvSpPr txBox="1"/>
          <p:nvPr/>
        </p:nvSpPr>
        <p:spPr>
          <a:xfrm>
            <a:off x="6161036" y="4981253"/>
            <a:ext cx="572392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333495C-01F4-4146-8077-937F69F01081}"/>
              </a:ext>
            </a:extLst>
          </p:cNvPr>
          <p:cNvSpPr txBox="1"/>
          <p:nvPr/>
        </p:nvSpPr>
        <p:spPr>
          <a:xfrm>
            <a:off x="7780557" y="4981252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DCBFF-2743-4917-9F4C-CA8A3C7F0CCF}"/>
              </a:ext>
            </a:extLst>
          </p:cNvPr>
          <p:cNvSpPr txBox="1"/>
          <p:nvPr/>
        </p:nvSpPr>
        <p:spPr>
          <a:xfrm>
            <a:off x="9347172" y="4968000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CE1C34-FB33-453B-8C9A-36A43FE9DF37}"/>
              </a:ext>
            </a:extLst>
          </p:cNvPr>
          <p:cNvSpPr txBox="1"/>
          <p:nvPr/>
        </p:nvSpPr>
        <p:spPr>
          <a:xfrm>
            <a:off x="10186291" y="5587443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3096B0-B4C0-4721-A304-951BFB787366}"/>
              </a:ext>
            </a:extLst>
          </p:cNvPr>
          <p:cNvSpPr txBox="1"/>
          <p:nvPr/>
        </p:nvSpPr>
        <p:spPr>
          <a:xfrm>
            <a:off x="9184789" y="5997815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345522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B3216FF-F89E-47E8-8139-EBCE3364F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3"/>
          <a:stretch/>
        </p:blipFill>
        <p:spPr>
          <a:xfrm>
            <a:off x="-458326" y="3635621"/>
            <a:ext cx="3333750" cy="322237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4E8DA6D-6380-4400-A704-4B6B9351320E}"/>
              </a:ext>
            </a:extLst>
          </p:cNvPr>
          <p:cNvGrpSpPr/>
          <p:nvPr/>
        </p:nvGrpSpPr>
        <p:grpSpPr>
          <a:xfrm>
            <a:off x="229307" y="61583"/>
            <a:ext cx="1855914" cy="3412156"/>
            <a:chOff x="4022" y="-137199"/>
            <a:chExt cx="1855914" cy="34121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9D84020-249A-4919-A6CA-BA796219C54F}"/>
                </a:ext>
              </a:extLst>
            </p:cNvPr>
            <p:cNvGrpSpPr/>
            <p:nvPr/>
          </p:nvGrpSpPr>
          <p:grpSpPr>
            <a:xfrm>
              <a:off x="4022" y="-137199"/>
              <a:ext cx="1842867" cy="2452063"/>
              <a:chOff x="1" y="-71365"/>
              <a:chExt cx="1528548" cy="183174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9ADE7BB-B83F-431F-8FAE-8DDFEECE4803}"/>
                  </a:ext>
                </a:extLst>
              </p:cNvPr>
              <p:cNvGrpSpPr/>
              <p:nvPr/>
            </p:nvGrpSpPr>
            <p:grpSpPr>
              <a:xfrm>
                <a:off x="1" y="-71365"/>
                <a:ext cx="1528548" cy="952500"/>
                <a:chOff x="1" y="-71365"/>
                <a:chExt cx="1528548" cy="952500"/>
              </a:xfrm>
            </p:grpSpPr>
            <p:pic>
              <p:nvPicPr>
                <p:cNvPr id="31" name="Picture 6" descr="Free printable black and withe frame">
                  <a:extLst>
                    <a:ext uri="{FF2B5EF4-FFF2-40B4-BE49-F238E27FC236}">
                      <a16:creationId xmlns:a16="http://schemas.microsoft.com/office/drawing/2014/main" id="{D3A8933A-6215-4FE5-A605-3CFF454B3B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71365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E2EC95B-FCB3-4F27-B242-F2B42044F63D}"/>
                    </a:ext>
                  </a:extLst>
                </p:cNvPr>
                <p:cNvSpPr txBox="1"/>
                <p:nvPr/>
              </p:nvSpPr>
              <p:spPr>
                <a:xfrm>
                  <a:off x="110984" y="118901"/>
                  <a:ext cx="1306580" cy="5862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500" dirty="0">
                      <a:cs typeface="(AH) Manal Black" pitchFamily="2" charset="-78"/>
                    </a:rPr>
                    <a:t>عنوان الدرس: نشاط عملي استخدام النماذج في عملية الضرب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F870E74-8F2C-4278-AAB7-3590D8E802DA}"/>
                  </a:ext>
                </a:extLst>
              </p:cNvPr>
              <p:cNvGrpSpPr/>
              <p:nvPr/>
            </p:nvGrpSpPr>
            <p:grpSpPr>
              <a:xfrm>
                <a:off x="1" y="628160"/>
                <a:ext cx="1528548" cy="1132217"/>
                <a:chOff x="1" y="-30586"/>
                <a:chExt cx="1528548" cy="1132217"/>
              </a:xfrm>
            </p:grpSpPr>
            <p:pic>
              <p:nvPicPr>
                <p:cNvPr id="29" name="Picture 6" descr="Free printable black and withe frame">
                  <a:extLst>
                    <a:ext uri="{FF2B5EF4-FFF2-40B4-BE49-F238E27FC236}">
                      <a16:creationId xmlns:a16="http://schemas.microsoft.com/office/drawing/2014/main" id="{C524236B-0CA4-4B54-B53E-6312B91260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30586"/>
                  <a:ext cx="1528548" cy="1132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D6637A5-6ED6-4043-BCBA-97A4EA0BBD24}"/>
                    </a:ext>
                  </a:extLst>
                </p:cNvPr>
                <p:cNvSpPr txBox="1"/>
                <p:nvPr/>
              </p:nvSpPr>
              <p:spPr>
                <a:xfrm>
                  <a:off x="11322" y="243496"/>
                  <a:ext cx="1429950" cy="712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400" dirty="0">
                      <a:cs typeface="(AH) Manal Black" pitchFamily="2" charset="-78"/>
                    </a:rPr>
                    <a:t>ناتج التعلم:أن يقوم الطالب بتوضيح عملية الضرب باستخدام نماذج المساحة وناتج الضرب الجزئي</a:t>
                  </a:r>
                </a:p>
              </p:txBody>
            </p:sp>
          </p:grpSp>
        </p:grpSp>
        <p:pic>
          <p:nvPicPr>
            <p:cNvPr id="25" name="Picture 24" descr="Free printable black and withe frame">
              <a:extLst>
                <a:ext uri="{FF2B5EF4-FFF2-40B4-BE49-F238E27FC236}">
                  <a16:creationId xmlns:a16="http://schemas.microsoft.com/office/drawing/2014/main" id="{D86F78A3-9CCE-4FE9-8077-AAFFE0B95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9" y="1999893"/>
              <a:ext cx="1842867" cy="127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A5A461-EBE8-4384-BF37-F7E677D007D0}"/>
                </a:ext>
              </a:extLst>
            </p:cNvPr>
            <p:cNvSpPr txBox="1"/>
            <p:nvPr/>
          </p:nvSpPr>
          <p:spPr>
            <a:xfrm>
              <a:off x="76505" y="2355811"/>
              <a:ext cx="1723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1" eaLnBrk="1" latinLnBrk="0" hangingPunct="1"/>
              <a:r>
                <a:rPr lang="ar-AE" sz="1600" dirty="0">
                  <a:cs typeface="(AH) Manal Black" pitchFamily="2" charset="-78"/>
                </a:rPr>
                <a:t>تدرب صفحة </a:t>
              </a:r>
            </a:p>
            <a:p>
              <a:pPr marL="0" algn="ctr" defTabSz="914400" rtl="1" eaLnBrk="1" latinLnBrk="0" hangingPunct="1"/>
              <a:r>
                <a:rPr lang="ar-AE" sz="2400" b="1" dirty="0">
                  <a:solidFill>
                    <a:srgbClr val="FF0000"/>
                  </a:solidFill>
                  <a:cs typeface="(AH) Manal Black" pitchFamily="2" charset="-78"/>
                </a:rPr>
                <a:t>217</a:t>
              </a:r>
              <a:endParaRPr lang="ar-SA" sz="16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B74A836-A6F5-4AA0-B50A-E0F2A893CD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48" t="27814" r="57282" b="21920"/>
          <a:stretch/>
        </p:blipFill>
        <p:spPr>
          <a:xfrm>
            <a:off x="3127513" y="1364903"/>
            <a:ext cx="6308035" cy="4227514"/>
          </a:xfrm>
          <a:custGeom>
            <a:avLst/>
            <a:gdLst>
              <a:gd name="connsiteX0" fmla="*/ 0 w 6308035"/>
              <a:gd name="connsiteY0" fmla="*/ 0 h 4227514"/>
              <a:gd name="connsiteX1" fmla="*/ 447297 w 6308035"/>
              <a:gd name="connsiteY1" fmla="*/ 0 h 4227514"/>
              <a:gd name="connsiteX2" fmla="*/ 1146915 w 6308035"/>
              <a:gd name="connsiteY2" fmla="*/ 0 h 4227514"/>
              <a:gd name="connsiteX3" fmla="*/ 1657293 w 6308035"/>
              <a:gd name="connsiteY3" fmla="*/ 0 h 4227514"/>
              <a:gd name="connsiteX4" fmla="*/ 2041510 w 6308035"/>
              <a:gd name="connsiteY4" fmla="*/ 0 h 4227514"/>
              <a:gd name="connsiteX5" fmla="*/ 2614967 w 6308035"/>
              <a:gd name="connsiteY5" fmla="*/ 0 h 4227514"/>
              <a:gd name="connsiteX6" fmla="*/ 3251505 w 6308035"/>
              <a:gd name="connsiteY6" fmla="*/ 0 h 4227514"/>
              <a:gd name="connsiteX7" fmla="*/ 3761883 w 6308035"/>
              <a:gd name="connsiteY7" fmla="*/ 0 h 4227514"/>
              <a:gd name="connsiteX8" fmla="*/ 4146099 w 6308035"/>
              <a:gd name="connsiteY8" fmla="*/ 0 h 4227514"/>
              <a:gd name="connsiteX9" fmla="*/ 4593396 w 6308035"/>
              <a:gd name="connsiteY9" fmla="*/ 0 h 4227514"/>
              <a:gd name="connsiteX10" fmla="*/ 5103774 w 6308035"/>
              <a:gd name="connsiteY10" fmla="*/ 0 h 4227514"/>
              <a:gd name="connsiteX11" fmla="*/ 5677232 w 6308035"/>
              <a:gd name="connsiteY11" fmla="*/ 0 h 4227514"/>
              <a:gd name="connsiteX12" fmla="*/ 6308035 w 6308035"/>
              <a:gd name="connsiteY12" fmla="*/ 0 h 4227514"/>
              <a:gd name="connsiteX13" fmla="*/ 6308035 w 6308035"/>
              <a:gd name="connsiteY13" fmla="*/ 570714 h 4227514"/>
              <a:gd name="connsiteX14" fmla="*/ 6308035 w 6308035"/>
              <a:gd name="connsiteY14" fmla="*/ 1141429 h 4227514"/>
              <a:gd name="connsiteX15" fmla="*/ 6308035 w 6308035"/>
              <a:gd name="connsiteY15" fmla="*/ 1754418 h 4227514"/>
              <a:gd name="connsiteX16" fmla="*/ 6308035 w 6308035"/>
              <a:gd name="connsiteY16" fmla="*/ 2282858 h 4227514"/>
              <a:gd name="connsiteX17" fmla="*/ 6308035 w 6308035"/>
              <a:gd name="connsiteY17" fmla="*/ 2811297 h 4227514"/>
              <a:gd name="connsiteX18" fmla="*/ 6308035 w 6308035"/>
              <a:gd name="connsiteY18" fmla="*/ 3255186 h 4227514"/>
              <a:gd name="connsiteX19" fmla="*/ 6308035 w 6308035"/>
              <a:gd name="connsiteY19" fmla="*/ 3741350 h 4227514"/>
              <a:gd name="connsiteX20" fmla="*/ 6308035 w 6308035"/>
              <a:gd name="connsiteY20" fmla="*/ 4227514 h 4227514"/>
              <a:gd name="connsiteX21" fmla="*/ 5797658 w 6308035"/>
              <a:gd name="connsiteY21" fmla="*/ 4227514 h 4227514"/>
              <a:gd name="connsiteX22" fmla="*/ 5098039 w 6308035"/>
              <a:gd name="connsiteY22" fmla="*/ 4227514 h 4227514"/>
              <a:gd name="connsiteX23" fmla="*/ 4650742 w 6308035"/>
              <a:gd name="connsiteY23" fmla="*/ 4227514 h 4227514"/>
              <a:gd name="connsiteX24" fmla="*/ 4014204 w 6308035"/>
              <a:gd name="connsiteY24" fmla="*/ 4227514 h 4227514"/>
              <a:gd name="connsiteX25" fmla="*/ 3377666 w 6308035"/>
              <a:gd name="connsiteY25" fmla="*/ 4227514 h 4227514"/>
              <a:gd name="connsiteX26" fmla="*/ 2993449 w 6308035"/>
              <a:gd name="connsiteY26" fmla="*/ 4227514 h 4227514"/>
              <a:gd name="connsiteX27" fmla="*/ 2419992 w 6308035"/>
              <a:gd name="connsiteY27" fmla="*/ 4227514 h 4227514"/>
              <a:gd name="connsiteX28" fmla="*/ 1783454 w 6308035"/>
              <a:gd name="connsiteY28" fmla="*/ 4227514 h 4227514"/>
              <a:gd name="connsiteX29" fmla="*/ 1146915 w 6308035"/>
              <a:gd name="connsiteY29" fmla="*/ 4227514 h 4227514"/>
              <a:gd name="connsiteX30" fmla="*/ 510377 w 6308035"/>
              <a:gd name="connsiteY30" fmla="*/ 4227514 h 4227514"/>
              <a:gd name="connsiteX31" fmla="*/ 0 w 6308035"/>
              <a:gd name="connsiteY31" fmla="*/ 4227514 h 4227514"/>
              <a:gd name="connsiteX32" fmla="*/ 0 w 6308035"/>
              <a:gd name="connsiteY32" fmla="*/ 3741350 h 4227514"/>
              <a:gd name="connsiteX33" fmla="*/ 0 w 6308035"/>
              <a:gd name="connsiteY33" fmla="*/ 3212911 h 4227514"/>
              <a:gd name="connsiteX34" fmla="*/ 0 w 6308035"/>
              <a:gd name="connsiteY34" fmla="*/ 2642196 h 4227514"/>
              <a:gd name="connsiteX35" fmla="*/ 0 w 6308035"/>
              <a:gd name="connsiteY35" fmla="*/ 2113757 h 4227514"/>
              <a:gd name="connsiteX36" fmla="*/ 0 w 6308035"/>
              <a:gd name="connsiteY36" fmla="*/ 1669868 h 4227514"/>
              <a:gd name="connsiteX37" fmla="*/ 0 w 6308035"/>
              <a:gd name="connsiteY37" fmla="*/ 1268254 h 4227514"/>
              <a:gd name="connsiteX38" fmla="*/ 0 w 6308035"/>
              <a:gd name="connsiteY38" fmla="*/ 824365 h 4227514"/>
              <a:gd name="connsiteX39" fmla="*/ 0 w 6308035"/>
              <a:gd name="connsiteY39" fmla="*/ 0 h 42275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308035" h="4227514" fill="none" extrusionOk="0">
                <a:moveTo>
                  <a:pt x="0" y="0"/>
                </a:moveTo>
                <a:cubicBezTo>
                  <a:pt x="129877" y="-9590"/>
                  <a:pt x="226122" y="39642"/>
                  <a:pt x="447297" y="0"/>
                </a:cubicBezTo>
                <a:cubicBezTo>
                  <a:pt x="668472" y="-39642"/>
                  <a:pt x="920818" y="29055"/>
                  <a:pt x="1146915" y="0"/>
                </a:cubicBezTo>
                <a:cubicBezTo>
                  <a:pt x="1373012" y="-29055"/>
                  <a:pt x="1535666" y="13322"/>
                  <a:pt x="1657293" y="0"/>
                </a:cubicBezTo>
                <a:cubicBezTo>
                  <a:pt x="1778920" y="-13322"/>
                  <a:pt x="1943528" y="22368"/>
                  <a:pt x="2041510" y="0"/>
                </a:cubicBezTo>
                <a:cubicBezTo>
                  <a:pt x="2139492" y="-22368"/>
                  <a:pt x="2373710" y="32063"/>
                  <a:pt x="2614967" y="0"/>
                </a:cubicBezTo>
                <a:cubicBezTo>
                  <a:pt x="2856224" y="-32063"/>
                  <a:pt x="2986563" y="57425"/>
                  <a:pt x="3251505" y="0"/>
                </a:cubicBezTo>
                <a:cubicBezTo>
                  <a:pt x="3516447" y="-57425"/>
                  <a:pt x="3608453" y="32581"/>
                  <a:pt x="3761883" y="0"/>
                </a:cubicBezTo>
                <a:cubicBezTo>
                  <a:pt x="3915313" y="-32581"/>
                  <a:pt x="4056733" y="24407"/>
                  <a:pt x="4146099" y="0"/>
                </a:cubicBezTo>
                <a:cubicBezTo>
                  <a:pt x="4235465" y="-24407"/>
                  <a:pt x="4459780" y="21644"/>
                  <a:pt x="4593396" y="0"/>
                </a:cubicBezTo>
                <a:cubicBezTo>
                  <a:pt x="4727012" y="-21644"/>
                  <a:pt x="4906462" y="26006"/>
                  <a:pt x="5103774" y="0"/>
                </a:cubicBezTo>
                <a:cubicBezTo>
                  <a:pt x="5301086" y="-26006"/>
                  <a:pt x="5442732" y="45142"/>
                  <a:pt x="5677232" y="0"/>
                </a:cubicBezTo>
                <a:cubicBezTo>
                  <a:pt x="5911732" y="-45142"/>
                  <a:pt x="6047871" y="83"/>
                  <a:pt x="6308035" y="0"/>
                </a:cubicBezTo>
                <a:cubicBezTo>
                  <a:pt x="6324457" y="156441"/>
                  <a:pt x="6282260" y="295951"/>
                  <a:pt x="6308035" y="570714"/>
                </a:cubicBezTo>
                <a:cubicBezTo>
                  <a:pt x="6333810" y="845477"/>
                  <a:pt x="6280290" y="979563"/>
                  <a:pt x="6308035" y="1141429"/>
                </a:cubicBezTo>
                <a:cubicBezTo>
                  <a:pt x="6335780" y="1303295"/>
                  <a:pt x="6250980" y="1599255"/>
                  <a:pt x="6308035" y="1754418"/>
                </a:cubicBezTo>
                <a:cubicBezTo>
                  <a:pt x="6365090" y="1909581"/>
                  <a:pt x="6276871" y="2064543"/>
                  <a:pt x="6308035" y="2282858"/>
                </a:cubicBezTo>
                <a:cubicBezTo>
                  <a:pt x="6339199" y="2501173"/>
                  <a:pt x="6252086" y="2587210"/>
                  <a:pt x="6308035" y="2811297"/>
                </a:cubicBezTo>
                <a:cubicBezTo>
                  <a:pt x="6363984" y="3035384"/>
                  <a:pt x="6259410" y="3136265"/>
                  <a:pt x="6308035" y="3255186"/>
                </a:cubicBezTo>
                <a:cubicBezTo>
                  <a:pt x="6356660" y="3374107"/>
                  <a:pt x="6291001" y="3529406"/>
                  <a:pt x="6308035" y="3741350"/>
                </a:cubicBezTo>
                <a:cubicBezTo>
                  <a:pt x="6325069" y="3953294"/>
                  <a:pt x="6280689" y="4020175"/>
                  <a:pt x="6308035" y="4227514"/>
                </a:cubicBezTo>
                <a:cubicBezTo>
                  <a:pt x="6138938" y="4248438"/>
                  <a:pt x="6033455" y="4214126"/>
                  <a:pt x="5797658" y="4227514"/>
                </a:cubicBezTo>
                <a:cubicBezTo>
                  <a:pt x="5561861" y="4240902"/>
                  <a:pt x="5273009" y="4223073"/>
                  <a:pt x="5098039" y="4227514"/>
                </a:cubicBezTo>
                <a:cubicBezTo>
                  <a:pt x="4923069" y="4231955"/>
                  <a:pt x="4871146" y="4220038"/>
                  <a:pt x="4650742" y="4227514"/>
                </a:cubicBezTo>
                <a:cubicBezTo>
                  <a:pt x="4430338" y="4234990"/>
                  <a:pt x="4274922" y="4154535"/>
                  <a:pt x="4014204" y="4227514"/>
                </a:cubicBezTo>
                <a:cubicBezTo>
                  <a:pt x="3753486" y="4300493"/>
                  <a:pt x="3510276" y="4227462"/>
                  <a:pt x="3377666" y="4227514"/>
                </a:cubicBezTo>
                <a:cubicBezTo>
                  <a:pt x="3245056" y="4227566"/>
                  <a:pt x="3110112" y="4181683"/>
                  <a:pt x="2993449" y="4227514"/>
                </a:cubicBezTo>
                <a:cubicBezTo>
                  <a:pt x="2876786" y="4273345"/>
                  <a:pt x="2690759" y="4222903"/>
                  <a:pt x="2419992" y="4227514"/>
                </a:cubicBezTo>
                <a:cubicBezTo>
                  <a:pt x="2149225" y="4232125"/>
                  <a:pt x="1988538" y="4215985"/>
                  <a:pt x="1783454" y="4227514"/>
                </a:cubicBezTo>
                <a:cubicBezTo>
                  <a:pt x="1578370" y="4239043"/>
                  <a:pt x="1458423" y="4194276"/>
                  <a:pt x="1146915" y="4227514"/>
                </a:cubicBezTo>
                <a:cubicBezTo>
                  <a:pt x="835407" y="4260752"/>
                  <a:pt x="765902" y="4222449"/>
                  <a:pt x="510377" y="4227514"/>
                </a:cubicBezTo>
                <a:cubicBezTo>
                  <a:pt x="254852" y="4232579"/>
                  <a:pt x="223264" y="4187796"/>
                  <a:pt x="0" y="4227514"/>
                </a:cubicBezTo>
                <a:cubicBezTo>
                  <a:pt x="-6778" y="4060650"/>
                  <a:pt x="23108" y="3839245"/>
                  <a:pt x="0" y="3741350"/>
                </a:cubicBezTo>
                <a:cubicBezTo>
                  <a:pt x="-23108" y="3643455"/>
                  <a:pt x="62002" y="3354195"/>
                  <a:pt x="0" y="3212911"/>
                </a:cubicBezTo>
                <a:cubicBezTo>
                  <a:pt x="-62002" y="3071627"/>
                  <a:pt x="59670" y="2783681"/>
                  <a:pt x="0" y="2642196"/>
                </a:cubicBezTo>
                <a:cubicBezTo>
                  <a:pt x="-59670" y="2500711"/>
                  <a:pt x="62413" y="2324859"/>
                  <a:pt x="0" y="2113757"/>
                </a:cubicBezTo>
                <a:cubicBezTo>
                  <a:pt x="-62413" y="1902655"/>
                  <a:pt x="37272" y="1796907"/>
                  <a:pt x="0" y="1669868"/>
                </a:cubicBezTo>
                <a:cubicBezTo>
                  <a:pt x="-37272" y="1542829"/>
                  <a:pt x="16515" y="1363096"/>
                  <a:pt x="0" y="1268254"/>
                </a:cubicBezTo>
                <a:cubicBezTo>
                  <a:pt x="-16515" y="1173412"/>
                  <a:pt x="39730" y="915132"/>
                  <a:pt x="0" y="824365"/>
                </a:cubicBezTo>
                <a:cubicBezTo>
                  <a:pt x="-39730" y="733598"/>
                  <a:pt x="41214" y="350356"/>
                  <a:pt x="0" y="0"/>
                </a:cubicBezTo>
                <a:close/>
              </a:path>
              <a:path w="6308035" h="4227514" stroke="0" extrusionOk="0">
                <a:moveTo>
                  <a:pt x="0" y="0"/>
                </a:moveTo>
                <a:cubicBezTo>
                  <a:pt x="190601" y="-5642"/>
                  <a:pt x="246063" y="22127"/>
                  <a:pt x="384217" y="0"/>
                </a:cubicBezTo>
                <a:cubicBezTo>
                  <a:pt x="522371" y="-22127"/>
                  <a:pt x="714533" y="23599"/>
                  <a:pt x="1020755" y="0"/>
                </a:cubicBezTo>
                <a:cubicBezTo>
                  <a:pt x="1326977" y="-23599"/>
                  <a:pt x="1378821" y="33251"/>
                  <a:pt x="1720373" y="0"/>
                </a:cubicBezTo>
                <a:cubicBezTo>
                  <a:pt x="2061925" y="-33251"/>
                  <a:pt x="2050942" y="2275"/>
                  <a:pt x="2230751" y="0"/>
                </a:cubicBezTo>
                <a:cubicBezTo>
                  <a:pt x="2410560" y="-2275"/>
                  <a:pt x="2462522" y="6493"/>
                  <a:pt x="2614967" y="0"/>
                </a:cubicBezTo>
                <a:cubicBezTo>
                  <a:pt x="2767412" y="-6493"/>
                  <a:pt x="2883344" y="18610"/>
                  <a:pt x="2999184" y="0"/>
                </a:cubicBezTo>
                <a:cubicBezTo>
                  <a:pt x="3115024" y="-18610"/>
                  <a:pt x="3229817" y="23661"/>
                  <a:pt x="3383401" y="0"/>
                </a:cubicBezTo>
                <a:cubicBezTo>
                  <a:pt x="3536985" y="-23661"/>
                  <a:pt x="3735553" y="36699"/>
                  <a:pt x="4019939" y="0"/>
                </a:cubicBezTo>
                <a:cubicBezTo>
                  <a:pt x="4304325" y="-36699"/>
                  <a:pt x="4552899" y="28080"/>
                  <a:pt x="4719557" y="0"/>
                </a:cubicBezTo>
                <a:cubicBezTo>
                  <a:pt x="4886215" y="-28080"/>
                  <a:pt x="5113836" y="42886"/>
                  <a:pt x="5229934" y="0"/>
                </a:cubicBezTo>
                <a:cubicBezTo>
                  <a:pt x="5346032" y="-42886"/>
                  <a:pt x="5507654" y="44263"/>
                  <a:pt x="5614151" y="0"/>
                </a:cubicBezTo>
                <a:cubicBezTo>
                  <a:pt x="5720648" y="-44263"/>
                  <a:pt x="6023309" y="1840"/>
                  <a:pt x="6308035" y="0"/>
                </a:cubicBezTo>
                <a:cubicBezTo>
                  <a:pt x="6317458" y="116786"/>
                  <a:pt x="6276025" y="213306"/>
                  <a:pt x="6308035" y="401614"/>
                </a:cubicBezTo>
                <a:cubicBezTo>
                  <a:pt x="6340045" y="589922"/>
                  <a:pt x="6262206" y="742522"/>
                  <a:pt x="6308035" y="887778"/>
                </a:cubicBezTo>
                <a:cubicBezTo>
                  <a:pt x="6353864" y="1033034"/>
                  <a:pt x="6262047" y="1198126"/>
                  <a:pt x="6308035" y="1289392"/>
                </a:cubicBezTo>
                <a:cubicBezTo>
                  <a:pt x="6354023" y="1380658"/>
                  <a:pt x="6261172" y="1657251"/>
                  <a:pt x="6308035" y="1817831"/>
                </a:cubicBezTo>
                <a:cubicBezTo>
                  <a:pt x="6354898" y="1978411"/>
                  <a:pt x="6275033" y="2136949"/>
                  <a:pt x="6308035" y="2388545"/>
                </a:cubicBezTo>
                <a:cubicBezTo>
                  <a:pt x="6341037" y="2640141"/>
                  <a:pt x="6301005" y="2660748"/>
                  <a:pt x="6308035" y="2916985"/>
                </a:cubicBezTo>
                <a:cubicBezTo>
                  <a:pt x="6315065" y="3173222"/>
                  <a:pt x="6271732" y="3232831"/>
                  <a:pt x="6308035" y="3318598"/>
                </a:cubicBezTo>
                <a:cubicBezTo>
                  <a:pt x="6344338" y="3404365"/>
                  <a:pt x="6267688" y="3841839"/>
                  <a:pt x="6308035" y="4227514"/>
                </a:cubicBezTo>
                <a:cubicBezTo>
                  <a:pt x="5984003" y="4252644"/>
                  <a:pt x="5937282" y="4188281"/>
                  <a:pt x="5608417" y="4227514"/>
                </a:cubicBezTo>
                <a:cubicBezTo>
                  <a:pt x="5279552" y="4266747"/>
                  <a:pt x="5134348" y="4172816"/>
                  <a:pt x="4908798" y="4227514"/>
                </a:cubicBezTo>
                <a:cubicBezTo>
                  <a:pt x="4683248" y="4282212"/>
                  <a:pt x="4415446" y="4176228"/>
                  <a:pt x="4209180" y="4227514"/>
                </a:cubicBezTo>
                <a:cubicBezTo>
                  <a:pt x="4002914" y="4278800"/>
                  <a:pt x="3915540" y="4187601"/>
                  <a:pt x="3635722" y="4227514"/>
                </a:cubicBezTo>
                <a:cubicBezTo>
                  <a:pt x="3355904" y="4267427"/>
                  <a:pt x="3333840" y="4199557"/>
                  <a:pt x="3251505" y="4227514"/>
                </a:cubicBezTo>
                <a:cubicBezTo>
                  <a:pt x="3169170" y="4255471"/>
                  <a:pt x="2957013" y="4208894"/>
                  <a:pt x="2867289" y="4227514"/>
                </a:cubicBezTo>
                <a:cubicBezTo>
                  <a:pt x="2777565" y="4246134"/>
                  <a:pt x="2367661" y="4194727"/>
                  <a:pt x="2230751" y="4227514"/>
                </a:cubicBezTo>
                <a:cubicBezTo>
                  <a:pt x="2093841" y="4260301"/>
                  <a:pt x="1962104" y="4192057"/>
                  <a:pt x="1846534" y="4227514"/>
                </a:cubicBezTo>
                <a:cubicBezTo>
                  <a:pt x="1730964" y="4262971"/>
                  <a:pt x="1439673" y="4188258"/>
                  <a:pt x="1336157" y="4227514"/>
                </a:cubicBezTo>
                <a:cubicBezTo>
                  <a:pt x="1232641" y="4266770"/>
                  <a:pt x="966827" y="4221742"/>
                  <a:pt x="762699" y="4227514"/>
                </a:cubicBezTo>
                <a:cubicBezTo>
                  <a:pt x="558571" y="4233286"/>
                  <a:pt x="199166" y="4224773"/>
                  <a:pt x="0" y="4227514"/>
                </a:cubicBezTo>
                <a:cubicBezTo>
                  <a:pt x="-44968" y="4121210"/>
                  <a:pt x="15753" y="3972518"/>
                  <a:pt x="0" y="3825900"/>
                </a:cubicBezTo>
                <a:cubicBezTo>
                  <a:pt x="-15753" y="3679282"/>
                  <a:pt x="27950" y="3574310"/>
                  <a:pt x="0" y="3424286"/>
                </a:cubicBezTo>
                <a:cubicBezTo>
                  <a:pt x="-27950" y="3274262"/>
                  <a:pt x="30134" y="3214932"/>
                  <a:pt x="0" y="3022673"/>
                </a:cubicBezTo>
                <a:cubicBezTo>
                  <a:pt x="-30134" y="2830414"/>
                  <a:pt x="44816" y="2807938"/>
                  <a:pt x="0" y="2621059"/>
                </a:cubicBezTo>
                <a:cubicBezTo>
                  <a:pt x="-44816" y="2434180"/>
                  <a:pt x="2629" y="2367908"/>
                  <a:pt x="0" y="2219445"/>
                </a:cubicBezTo>
                <a:cubicBezTo>
                  <a:pt x="-2629" y="2070982"/>
                  <a:pt x="50271" y="1871821"/>
                  <a:pt x="0" y="1648730"/>
                </a:cubicBezTo>
                <a:cubicBezTo>
                  <a:pt x="-50271" y="1425639"/>
                  <a:pt x="40650" y="1382160"/>
                  <a:pt x="0" y="1204841"/>
                </a:cubicBezTo>
                <a:cubicBezTo>
                  <a:pt x="-40650" y="1027522"/>
                  <a:pt x="48754" y="872496"/>
                  <a:pt x="0" y="718677"/>
                </a:cubicBezTo>
                <a:cubicBezTo>
                  <a:pt x="-48754" y="564858"/>
                  <a:pt x="78333" y="30141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21320726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FA92515-9276-41F8-9C2C-46ABA4A5C7B4}"/>
              </a:ext>
            </a:extLst>
          </p:cNvPr>
          <p:cNvSpPr txBox="1"/>
          <p:nvPr/>
        </p:nvSpPr>
        <p:spPr>
          <a:xfrm>
            <a:off x="5809804" y="4118130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DCFFA57-A60E-4FA3-AD8F-DEDB9E51158B}"/>
              </a:ext>
            </a:extLst>
          </p:cNvPr>
          <p:cNvSpPr txBox="1"/>
          <p:nvPr/>
        </p:nvSpPr>
        <p:spPr>
          <a:xfrm>
            <a:off x="5809804" y="1380291"/>
            <a:ext cx="572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39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5C2F2B3-915E-49E6-A076-6357EC23279F}"/>
              </a:ext>
            </a:extLst>
          </p:cNvPr>
          <p:cNvGraphicFramePr>
            <a:graphicFrameLocks noGrp="1"/>
          </p:cNvGraphicFramePr>
          <p:nvPr/>
        </p:nvGraphicFramePr>
        <p:xfrm>
          <a:off x="3299792" y="5168276"/>
          <a:ext cx="2266120" cy="304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6612">
                  <a:extLst>
                    <a:ext uri="{9D8B030D-6E8A-4147-A177-3AD203B41FA5}">
                      <a16:colId xmlns:a16="http://schemas.microsoft.com/office/drawing/2014/main" val="740612373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75594007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564516724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4107268906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229092935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4113217105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114073053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3110419523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850171120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374468774"/>
                    </a:ext>
                  </a:extLst>
                </a:gridCol>
              </a:tblGrid>
              <a:tr h="219914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529624"/>
                  </a:ext>
                </a:extLst>
              </a:tr>
            </a:tbl>
          </a:graphicData>
        </a:graphic>
      </p:graphicFrame>
      <p:graphicFrame>
        <p:nvGraphicFramePr>
          <p:cNvPr id="36" name="Table 3">
            <a:extLst>
              <a:ext uri="{FF2B5EF4-FFF2-40B4-BE49-F238E27FC236}">
                <a16:creationId xmlns:a16="http://schemas.microsoft.com/office/drawing/2014/main" id="{D0C71992-AC8D-4405-A052-371EAFA0CF0A}"/>
              </a:ext>
            </a:extLst>
          </p:cNvPr>
          <p:cNvGraphicFramePr>
            <a:graphicFrameLocks noGrp="1"/>
          </p:cNvGraphicFramePr>
          <p:nvPr/>
        </p:nvGraphicFramePr>
        <p:xfrm>
          <a:off x="5579164" y="5161578"/>
          <a:ext cx="2266120" cy="30480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6612">
                  <a:extLst>
                    <a:ext uri="{9D8B030D-6E8A-4147-A177-3AD203B41FA5}">
                      <a16:colId xmlns:a16="http://schemas.microsoft.com/office/drawing/2014/main" val="740612373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75594007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564516724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4107268906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229092935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4113217105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114073053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3110419523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1850171120"/>
                    </a:ext>
                  </a:extLst>
                </a:gridCol>
                <a:gridCol w="226612">
                  <a:extLst>
                    <a:ext uri="{9D8B030D-6E8A-4147-A177-3AD203B41FA5}">
                      <a16:colId xmlns:a16="http://schemas.microsoft.com/office/drawing/2014/main" val="374468774"/>
                    </a:ext>
                  </a:extLst>
                </a:gridCol>
              </a:tblGrid>
              <a:tr h="219914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529624"/>
                  </a:ext>
                </a:extLst>
              </a:tr>
            </a:tbl>
          </a:graphicData>
        </a:graphic>
      </p:graphicFrame>
      <p:graphicFrame>
        <p:nvGraphicFramePr>
          <p:cNvPr id="37" name="Table 3">
            <a:extLst>
              <a:ext uri="{FF2B5EF4-FFF2-40B4-BE49-F238E27FC236}">
                <a16:creationId xmlns:a16="http://schemas.microsoft.com/office/drawing/2014/main" id="{187DED75-66BB-4EE0-BB92-90A5312629D9}"/>
              </a:ext>
            </a:extLst>
          </p:cNvPr>
          <p:cNvGraphicFramePr>
            <a:graphicFrameLocks noGrp="1"/>
          </p:cNvGraphicFramePr>
          <p:nvPr/>
        </p:nvGraphicFramePr>
        <p:xfrm>
          <a:off x="7861787" y="5168276"/>
          <a:ext cx="1454491" cy="3048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36050">
                  <a:extLst>
                    <a:ext uri="{9D8B030D-6E8A-4147-A177-3AD203B41FA5}">
                      <a16:colId xmlns:a16="http://schemas.microsoft.com/office/drawing/2014/main" val="740612373"/>
                    </a:ext>
                  </a:extLst>
                </a:gridCol>
                <a:gridCol w="236050">
                  <a:extLst>
                    <a:ext uri="{9D8B030D-6E8A-4147-A177-3AD203B41FA5}">
                      <a16:colId xmlns:a16="http://schemas.microsoft.com/office/drawing/2014/main" val="175594007"/>
                    </a:ext>
                  </a:extLst>
                </a:gridCol>
                <a:gridCol w="236050">
                  <a:extLst>
                    <a:ext uri="{9D8B030D-6E8A-4147-A177-3AD203B41FA5}">
                      <a16:colId xmlns:a16="http://schemas.microsoft.com/office/drawing/2014/main" val="1564516724"/>
                    </a:ext>
                  </a:extLst>
                </a:gridCol>
                <a:gridCol w="236050">
                  <a:extLst>
                    <a:ext uri="{9D8B030D-6E8A-4147-A177-3AD203B41FA5}">
                      <a16:colId xmlns:a16="http://schemas.microsoft.com/office/drawing/2014/main" val="4107268906"/>
                    </a:ext>
                  </a:extLst>
                </a:gridCol>
                <a:gridCol w="236050">
                  <a:extLst>
                    <a:ext uri="{9D8B030D-6E8A-4147-A177-3AD203B41FA5}">
                      <a16:colId xmlns:a16="http://schemas.microsoft.com/office/drawing/2014/main" val="1229092935"/>
                    </a:ext>
                  </a:extLst>
                </a:gridCol>
                <a:gridCol w="274241">
                  <a:extLst>
                    <a:ext uri="{9D8B030D-6E8A-4147-A177-3AD203B41FA5}">
                      <a16:colId xmlns:a16="http://schemas.microsoft.com/office/drawing/2014/main" val="4113217105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4529624"/>
                  </a:ext>
                </a:extLst>
              </a:tr>
            </a:tbl>
          </a:graphicData>
        </a:graphic>
      </p:graphicFrame>
      <p:sp>
        <p:nvSpPr>
          <p:cNvPr id="38" name="TextBox 37">
            <a:extLst>
              <a:ext uri="{FF2B5EF4-FFF2-40B4-BE49-F238E27FC236}">
                <a16:creationId xmlns:a16="http://schemas.microsoft.com/office/drawing/2014/main" id="{FE34637B-BF61-46D7-B208-CFAC99579E10}"/>
              </a:ext>
            </a:extLst>
          </p:cNvPr>
          <p:cNvSpPr txBox="1"/>
          <p:nvPr/>
        </p:nvSpPr>
        <p:spPr>
          <a:xfrm>
            <a:off x="7879692" y="4125996"/>
            <a:ext cx="134101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1x20=20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97EF76C-3672-4E36-8062-DE912AD6CCC6}"/>
              </a:ext>
            </a:extLst>
          </p:cNvPr>
          <p:cNvSpPr txBox="1"/>
          <p:nvPr/>
        </p:nvSpPr>
        <p:spPr>
          <a:xfrm>
            <a:off x="7879692" y="4647136"/>
            <a:ext cx="1341018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 x 6=6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DECFB99-5E68-4B71-A097-9BD9EAC14E1F}"/>
              </a:ext>
            </a:extLst>
          </p:cNvPr>
          <p:cNvSpPr txBox="1"/>
          <p:nvPr/>
        </p:nvSpPr>
        <p:spPr>
          <a:xfrm>
            <a:off x="5543336" y="4629916"/>
            <a:ext cx="1473541" cy="4616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 + 6 =26</a:t>
            </a:r>
          </a:p>
        </p:txBody>
      </p:sp>
    </p:spTree>
    <p:extLst>
      <p:ext uri="{BB962C8B-B14F-4D97-AF65-F5344CB8AC3E}">
        <p14:creationId xmlns:p14="http://schemas.microsoft.com/office/powerpoint/2010/main" val="17768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 animBg="1"/>
      <p:bldP spid="39" grpId="0" animBg="1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B3216FF-F89E-47E8-8139-EBCE3364F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3"/>
          <a:stretch/>
        </p:blipFill>
        <p:spPr>
          <a:xfrm>
            <a:off x="-458326" y="3635621"/>
            <a:ext cx="3333750" cy="3222379"/>
          </a:xfrm>
          <a:prstGeom prst="rect">
            <a:avLst/>
          </a:prstGeom>
        </p:spPr>
      </p:pic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1AE4F55-8BBC-4A16-8D77-A5A051978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260" r="12887" b="64256"/>
          <a:stretch/>
        </p:blipFill>
        <p:spPr>
          <a:xfrm rot="21387040">
            <a:off x="3077147" y="1361427"/>
            <a:ext cx="6127169" cy="422269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6FE6C509-D98D-40A9-BD2E-65C43BE54EBE}"/>
              </a:ext>
            </a:extLst>
          </p:cNvPr>
          <p:cNvSpPr/>
          <p:nvPr/>
        </p:nvSpPr>
        <p:spPr>
          <a:xfrm>
            <a:off x="4112270" y="3866147"/>
            <a:ext cx="2255501" cy="81592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F8E34B-7EF6-482A-B5BA-30668AF0C5DC}"/>
              </a:ext>
            </a:extLst>
          </p:cNvPr>
          <p:cNvCxnSpPr/>
          <p:nvPr/>
        </p:nvCxnSpPr>
        <p:spPr>
          <a:xfrm>
            <a:off x="5658681" y="3866147"/>
            <a:ext cx="0" cy="815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7425771-D2B1-4A19-B223-453EF51CF4BA}"/>
              </a:ext>
            </a:extLst>
          </p:cNvPr>
          <p:cNvSpPr/>
          <p:nvPr/>
        </p:nvSpPr>
        <p:spPr>
          <a:xfrm>
            <a:off x="3522449" y="4053514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6189496-0A88-4585-8928-3124228AE0E4}"/>
              </a:ext>
            </a:extLst>
          </p:cNvPr>
          <p:cNvSpPr/>
          <p:nvPr/>
        </p:nvSpPr>
        <p:spPr>
          <a:xfrm>
            <a:off x="4373219" y="3344523"/>
            <a:ext cx="576470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79BAC20-2FAD-4BCD-A9D0-BA9BBE580DCD}"/>
              </a:ext>
            </a:extLst>
          </p:cNvPr>
          <p:cNvSpPr/>
          <p:nvPr/>
        </p:nvSpPr>
        <p:spPr>
          <a:xfrm>
            <a:off x="5861461" y="3344523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D36CE34-0AF2-4C5E-8B15-107C2025FFD4}"/>
              </a:ext>
            </a:extLst>
          </p:cNvPr>
          <p:cNvSpPr txBox="1"/>
          <p:nvPr/>
        </p:nvSpPr>
        <p:spPr>
          <a:xfrm>
            <a:off x="5446639" y="400051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600" b="1" dirty="0"/>
              <a:t>+</a:t>
            </a:r>
            <a:endParaRPr lang="en-US" sz="3600" b="1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5A53701-FA52-4A28-AD09-2AE90F01F4D6}"/>
              </a:ext>
            </a:extLst>
          </p:cNvPr>
          <p:cNvSpPr/>
          <p:nvPr/>
        </p:nvSpPr>
        <p:spPr>
          <a:xfrm>
            <a:off x="4346713" y="4053516"/>
            <a:ext cx="636107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BEBCB4C6-4921-4163-AC09-F7C23CEA7C85}"/>
              </a:ext>
            </a:extLst>
          </p:cNvPr>
          <p:cNvSpPr/>
          <p:nvPr/>
        </p:nvSpPr>
        <p:spPr>
          <a:xfrm>
            <a:off x="5815081" y="4053516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4E8DA6D-6380-4400-A704-4B6B9351320E}"/>
              </a:ext>
            </a:extLst>
          </p:cNvPr>
          <p:cNvGrpSpPr/>
          <p:nvPr/>
        </p:nvGrpSpPr>
        <p:grpSpPr>
          <a:xfrm>
            <a:off x="229307" y="61583"/>
            <a:ext cx="1855914" cy="3412156"/>
            <a:chOff x="4022" y="-137199"/>
            <a:chExt cx="1855914" cy="3412156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9D84020-249A-4919-A6CA-BA796219C54F}"/>
                </a:ext>
              </a:extLst>
            </p:cNvPr>
            <p:cNvGrpSpPr/>
            <p:nvPr/>
          </p:nvGrpSpPr>
          <p:grpSpPr>
            <a:xfrm>
              <a:off x="4022" y="-137199"/>
              <a:ext cx="1842867" cy="2452063"/>
              <a:chOff x="1" y="-71365"/>
              <a:chExt cx="1528548" cy="183174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9ADE7BB-B83F-431F-8FAE-8DDFEECE4803}"/>
                  </a:ext>
                </a:extLst>
              </p:cNvPr>
              <p:cNvGrpSpPr/>
              <p:nvPr/>
            </p:nvGrpSpPr>
            <p:grpSpPr>
              <a:xfrm>
                <a:off x="1" y="-71365"/>
                <a:ext cx="1528548" cy="952500"/>
                <a:chOff x="1" y="-71365"/>
                <a:chExt cx="1528548" cy="952500"/>
              </a:xfrm>
            </p:grpSpPr>
            <p:pic>
              <p:nvPicPr>
                <p:cNvPr id="31" name="Picture 6" descr="Free printable black and withe frame">
                  <a:extLst>
                    <a:ext uri="{FF2B5EF4-FFF2-40B4-BE49-F238E27FC236}">
                      <a16:creationId xmlns:a16="http://schemas.microsoft.com/office/drawing/2014/main" id="{D3A8933A-6215-4FE5-A605-3CFF454B3BA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71365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CE2EC95B-FCB3-4F27-B242-F2B42044F63D}"/>
                    </a:ext>
                  </a:extLst>
                </p:cNvPr>
                <p:cNvSpPr txBox="1"/>
                <p:nvPr/>
              </p:nvSpPr>
              <p:spPr>
                <a:xfrm>
                  <a:off x="110984" y="118901"/>
                  <a:ext cx="1306580" cy="5862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500" dirty="0">
                      <a:cs typeface="(AH) Manal Black" pitchFamily="2" charset="-78"/>
                    </a:rPr>
                    <a:t>عنوان الدرس: نشاط عملي استخدام النماذج في عملية الضرب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8F870E74-8F2C-4278-AAB7-3590D8E802DA}"/>
                  </a:ext>
                </a:extLst>
              </p:cNvPr>
              <p:cNvGrpSpPr/>
              <p:nvPr/>
            </p:nvGrpSpPr>
            <p:grpSpPr>
              <a:xfrm>
                <a:off x="1" y="628160"/>
                <a:ext cx="1528548" cy="1132217"/>
                <a:chOff x="1" y="-30586"/>
                <a:chExt cx="1528548" cy="1132217"/>
              </a:xfrm>
            </p:grpSpPr>
            <p:pic>
              <p:nvPicPr>
                <p:cNvPr id="29" name="Picture 6" descr="Free printable black and withe frame">
                  <a:extLst>
                    <a:ext uri="{FF2B5EF4-FFF2-40B4-BE49-F238E27FC236}">
                      <a16:creationId xmlns:a16="http://schemas.microsoft.com/office/drawing/2014/main" id="{C524236B-0CA4-4B54-B53E-6312B91260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30586"/>
                  <a:ext cx="1528548" cy="1132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6D6637A5-6ED6-4043-BCBA-97A4EA0BBD24}"/>
                    </a:ext>
                  </a:extLst>
                </p:cNvPr>
                <p:cNvSpPr txBox="1"/>
                <p:nvPr/>
              </p:nvSpPr>
              <p:spPr>
                <a:xfrm>
                  <a:off x="11322" y="243496"/>
                  <a:ext cx="1429950" cy="712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400" dirty="0">
                      <a:cs typeface="(AH) Manal Black" pitchFamily="2" charset="-78"/>
                    </a:rPr>
                    <a:t>ناتج التعلم:أن يقوم الطالب بتوضيح عملية الضرب باستخدام نماذج المساحة وناتج الضرب الجزئي</a:t>
                  </a:r>
                </a:p>
              </p:txBody>
            </p:sp>
          </p:grpSp>
        </p:grpSp>
        <p:pic>
          <p:nvPicPr>
            <p:cNvPr id="25" name="Picture 24" descr="Free printable black and withe frame">
              <a:extLst>
                <a:ext uri="{FF2B5EF4-FFF2-40B4-BE49-F238E27FC236}">
                  <a16:creationId xmlns:a16="http://schemas.microsoft.com/office/drawing/2014/main" id="{D86F78A3-9CCE-4FE9-8077-AAFFE0B958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9" y="1999893"/>
              <a:ext cx="1842867" cy="127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3A5A461-EBE8-4384-BF37-F7E677D007D0}"/>
                </a:ext>
              </a:extLst>
            </p:cNvPr>
            <p:cNvSpPr txBox="1"/>
            <p:nvPr/>
          </p:nvSpPr>
          <p:spPr>
            <a:xfrm>
              <a:off x="76505" y="2355811"/>
              <a:ext cx="17239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1" eaLnBrk="1" latinLnBrk="0" hangingPunct="1"/>
              <a:r>
                <a:rPr lang="ar-AE" sz="1600" dirty="0">
                  <a:cs typeface="(AH) Manal Black" pitchFamily="2" charset="-78"/>
                </a:rPr>
                <a:t>تدرب صفحة </a:t>
              </a:r>
            </a:p>
            <a:p>
              <a:pPr marL="0" algn="ctr" defTabSz="914400" rtl="1" eaLnBrk="1" latinLnBrk="0" hangingPunct="1"/>
              <a:r>
                <a:rPr lang="ar-AE" sz="2400" b="1" dirty="0">
                  <a:solidFill>
                    <a:srgbClr val="FF0000"/>
                  </a:solidFill>
                  <a:cs typeface="(AH) Manal Black" pitchFamily="2" charset="-78"/>
                </a:rPr>
                <a:t>217</a:t>
              </a:r>
              <a:endParaRPr lang="ar-SA" sz="16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23EF12C-D53C-40CE-A697-92326A557818}"/>
              </a:ext>
            </a:extLst>
          </p:cNvPr>
          <p:cNvSpPr txBox="1"/>
          <p:nvPr/>
        </p:nvSpPr>
        <p:spPr>
          <a:xfrm>
            <a:off x="3606140" y="4043277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753708A-628C-460F-995E-7E2D325AE8A4}"/>
              </a:ext>
            </a:extLst>
          </p:cNvPr>
          <p:cNvSpPr txBox="1"/>
          <p:nvPr/>
        </p:nvSpPr>
        <p:spPr>
          <a:xfrm>
            <a:off x="4486525" y="4078967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F504ED8-1C72-4107-B7AB-695C08096616}"/>
              </a:ext>
            </a:extLst>
          </p:cNvPr>
          <p:cNvSpPr txBox="1"/>
          <p:nvPr/>
        </p:nvSpPr>
        <p:spPr>
          <a:xfrm>
            <a:off x="5823458" y="4086545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6EEA79-579E-46C8-9AAF-9C7B9697B500}"/>
              </a:ext>
            </a:extLst>
          </p:cNvPr>
          <p:cNvSpPr txBox="1"/>
          <p:nvPr/>
        </p:nvSpPr>
        <p:spPr>
          <a:xfrm>
            <a:off x="4396760" y="3372693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6F5601-8E3A-4AA7-B266-D68454A2B05D}"/>
              </a:ext>
            </a:extLst>
          </p:cNvPr>
          <p:cNvSpPr txBox="1"/>
          <p:nvPr/>
        </p:nvSpPr>
        <p:spPr>
          <a:xfrm>
            <a:off x="5834997" y="3389988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6436BDF-7759-48A8-9FFD-09E8DED96DA3}"/>
              </a:ext>
            </a:extLst>
          </p:cNvPr>
          <p:cNvGrpSpPr/>
          <p:nvPr/>
        </p:nvGrpSpPr>
        <p:grpSpPr>
          <a:xfrm>
            <a:off x="7408052" y="3424641"/>
            <a:ext cx="506130" cy="1200329"/>
            <a:chOff x="7408052" y="3424641"/>
            <a:chExt cx="506130" cy="1200329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BAFC13F-EB65-4A3A-9B48-6691E232E464}"/>
                </a:ext>
              </a:extLst>
            </p:cNvPr>
            <p:cNvSpPr txBox="1"/>
            <p:nvPr/>
          </p:nvSpPr>
          <p:spPr>
            <a:xfrm>
              <a:off x="7408052" y="3424641"/>
              <a:ext cx="50613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40</a:t>
              </a:r>
            </a:p>
            <a:p>
              <a:r>
                <a:rPr lang="en-US" sz="2400" b="1" dirty="0">
                  <a:solidFill>
                    <a:srgbClr val="FF0000"/>
                  </a:solidFill>
                </a:rPr>
                <a:t>+8</a:t>
              </a:r>
            </a:p>
            <a:p>
              <a:r>
                <a:rPr lang="en-US" sz="2400" b="1" dirty="0">
                  <a:solidFill>
                    <a:srgbClr val="FF0000"/>
                  </a:solidFill>
                </a:rPr>
                <a:t>48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0E0A178E-E58B-44F1-9967-DEDCA57F3F16}"/>
                </a:ext>
              </a:extLst>
            </p:cNvPr>
            <p:cNvCxnSpPr/>
            <p:nvPr/>
          </p:nvCxnSpPr>
          <p:spPr>
            <a:xfrm>
              <a:off x="7447020" y="4207849"/>
              <a:ext cx="467162" cy="0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39ED6822-BB8B-4E6E-97CF-D8E1590433F4}"/>
              </a:ext>
            </a:extLst>
          </p:cNvPr>
          <p:cNvSpPr txBox="1"/>
          <p:nvPr/>
        </p:nvSpPr>
        <p:spPr>
          <a:xfrm>
            <a:off x="5235145" y="2513646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48</a:t>
            </a:r>
          </a:p>
        </p:txBody>
      </p:sp>
    </p:spTree>
    <p:extLst>
      <p:ext uri="{BB962C8B-B14F-4D97-AF65-F5344CB8AC3E}">
        <p14:creationId xmlns:p14="http://schemas.microsoft.com/office/powerpoint/2010/main" val="3345729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B3216FF-F89E-47E8-8139-EBCE3364F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3"/>
          <a:stretch/>
        </p:blipFill>
        <p:spPr>
          <a:xfrm>
            <a:off x="-458326" y="3635621"/>
            <a:ext cx="3333750" cy="3222379"/>
          </a:xfrm>
          <a:prstGeom prst="rect">
            <a:avLst/>
          </a:prstGeom>
        </p:spPr>
      </p:pic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1AE4F55-8BBC-4A16-8D77-A5A051978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4" t="54645" r="57585" b="21993"/>
          <a:stretch/>
        </p:blipFill>
        <p:spPr>
          <a:xfrm rot="21387040">
            <a:off x="3076777" y="1362693"/>
            <a:ext cx="6086667" cy="420946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E47C7DA-B02F-41A2-B893-5C09850FE2FC}"/>
              </a:ext>
            </a:extLst>
          </p:cNvPr>
          <p:cNvSpPr/>
          <p:nvPr/>
        </p:nvSpPr>
        <p:spPr>
          <a:xfrm>
            <a:off x="4112270" y="3190285"/>
            <a:ext cx="2255501" cy="81592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49D7AFD-E205-4F86-A3DC-AECAB2B239D4}"/>
              </a:ext>
            </a:extLst>
          </p:cNvPr>
          <p:cNvCxnSpPr/>
          <p:nvPr/>
        </p:nvCxnSpPr>
        <p:spPr>
          <a:xfrm>
            <a:off x="5658681" y="3190285"/>
            <a:ext cx="0" cy="815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B2DB2E2C-0834-477E-97F6-02B8BF852C42}"/>
              </a:ext>
            </a:extLst>
          </p:cNvPr>
          <p:cNvSpPr/>
          <p:nvPr/>
        </p:nvSpPr>
        <p:spPr>
          <a:xfrm>
            <a:off x="3522449" y="3377652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FC67BE1-7134-4040-8163-C99FF7272780}"/>
              </a:ext>
            </a:extLst>
          </p:cNvPr>
          <p:cNvSpPr/>
          <p:nvPr/>
        </p:nvSpPr>
        <p:spPr>
          <a:xfrm>
            <a:off x="4373219" y="2668661"/>
            <a:ext cx="576470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B2562B2-6980-4AF4-9D1D-03734B9E472E}"/>
              </a:ext>
            </a:extLst>
          </p:cNvPr>
          <p:cNvSpPr/>
          <p:nvPr/>
        </p:nvSpPr>
        <p:spPr>
          <a:xfrm>
            <a:off x="5861461" y="2668661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996379-B9C1-4499-A250-1B300153D238}"/>
              </a:ext>
            </a:extLst>
          </p:cNvPr>
          <p:cNvSpPr txBox="1"/>
          <p:nvPr/>
        </p:nvSpPr>
        <p:spPr>
          <a:xfrm>
            <a:off x="5446639" y="3324648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600" b="1" dirty="0"/>
              <a:t>+</a:t>
            </a:r>
            <a:endParaRPr lang="en-US" sz="3600" b="1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A458C76-6170-434D-AA10-CF7F4E044FFF}"/>
              </a:ext>
            </a:extLst>
          </p:cNvPr>
          <p:cNvSpPr/>
          <p:nvPr/>
        </p:nvSpPr>
        <p:spPr>
          <a:xfrm>
            <a:off x="4346713" y="3377654"/>
            <a:ext cx="636107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C844A6F6-167E-4E6D-84BC-C1CE9B73C167}"/>
              </a:ext>
            </a:extLst>
          </p:cNvPr>
          <p:cNvSpPr/>
          <p:nvPr/>
        </p:nvSpPr>
        <p:spPr>
          <a:xfrm>
            <a:off x="5815081" y="3377654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382A8FC-84DC-401C-8FDC-07E491470FC9}"/>
              </a:ext>
            </a:extLst>
          </p:cNvPr>
          <p:cNvGrpSpPr/>
          <p:nvPr/>
        </p:nvGrpSpPr>
        <p:grpSpPr>
          <a:xfrm>
            <a:off x="229307" y="61583"/>
            <a:ext cx="1915350" cy="3403860"/>
            <a:chOff x="4022" y="-137199"/>
            <a:chExt cx="1915350" cy="3403860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401E2395-316A-4AB5-B3FF-8D132A621F46}"/>
                </a:ext>
              </a:extLst>
            </p:cNvPr>
            <p:cNvGrpSpPr/>
            <p:nvPr/>
          </p:nvGrpSpPr>
          <p:grpSpPr>
            <a:xfrm>
              <a:off x="4022" y="-137199"/>
              <a:ext cx="1842867" cy="2452063"/>
              <a:chOff x="1" y="-71365"/>
              <a:chExt cx="1528548" cy="1831742"/>
            </a:xfrm>
          </p:grpSpPr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9E19C577-A7C1-4A6B-889C-2918CA61E834}"/>
                  </a:ext>
                </a:extLst>
              </p:cNvPr>
              <p:cNvGrpSpPr/>
              <p:nvPr/>
            </p:nvGrpSpPr>
            <p:grpSpPr>
              <a:xfrm>
                <a:off x="1" y="-71365"/>
                <a:ext cx="1528548" cy="952500"/>
                <a:chOff x="1" y="-71365"/>
                <a:chExt cx="1528548" cy="952500"/>
              </a:xfrm>
            </p:grpSpPr>
            <p:pic>
              <p:nvPicPr>
                <p:cNvPr id="31" name="Picture 6" descr="Free printable black and withe frame">
                  <a:extLst>
                    <a:ext uri="{FF2B5EF4-FFF2-40B4-BE49-F238E27FC236}">
                      <a16:creationId xmlns:a16="http://schemas.microsoft.com/office/drawing/2014/main" id="{6884CD0D-6A50-4D2D-B570-C805CE6E16F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71365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57E98E0-3DE5-4E54-9C79-FC2D143DC9AA}"/>
                    </a:ext>
                  </a:extLst>
                </p:cNvPr>
                <p:cNvSpPr txBox="1"/>
                <p:nvPr/>
              </p:nvSpPr>
              <p:spPr>
                <a:xfrm>
                  <a:off x="110984" y="118901"/>
                  <a:ext cx="1306580" cy="5862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500" dirty="0">
                      <a:cs typeface="(AH) Manal Black" pitchFamily="2" charset="-78"/>
                    </a:rPr>
                    <a:t>عنوان الدرس: نشاط عملي استخدام النماذج في عملية الضرب</a:t>
                  </a:r>
                </a:p>
              </p:txBody>
            </p:sp>
          </p:grp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B60CF151-BD66-4950-94FF-1DBC508A13A8}"/>
                  </a:ext>
                </a:extLst>
              </p:cNvPr>
              <p:cNvGrpSpPr/>
              <p:nvPr/>
            </p:nvGrpSpPr>
            <p:grpSpPr>
              <a:xfrm>
                <a:off x="1" y="628160"/>
                <a:ext cx="1528548" cy="1132217"/>
                <a:chOff x="1" y="-30586"/>
                <a:chExt cx="1528548" cy="1132217"/>
              </a:xfrm>
            </p:grpSpPr>
            <p:pic>
              <p:nvPicPr>
                <p:cNvPr id="29" name="Picture 6" descr="Free printable black and withe frame">
                  <a:extLst>
                    <a:ext uri="{FF2B5EF4-FFF2-40B4-BE49-F238E27FC236}">
                      <a16:creationId xmlns:a16="http://schemas.microsoft.com/office/drawing/2014/main" id="{AAC64F6C-D0FC-4611-B7CC-DDA5AB033B2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30586"/>
                  <a:ext cx="1528548" cy="1132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81A0766-1AC0-49A2-980C-1D6E08AA1D13}"/>
                    </a:ext>
                  </a:extLst>
                </p:cNvPr>
                <p:cNvSpPr txBox="1"/>
                <p:nvPr/>
              </p:nvSpPr>
              <p:spPr>
                <a:xfrm>
                  <a:off x="11322" y="243496"/>
                  <a:ext cx="1429950" cy="712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400" dirty="0">
                      <a:cs typeface="(AH) Manal Black" pitchFamily="2" charset="-78"/>
                    </a:rPr>
                    <a:t>ناتج التعلم:أن يقوم الطالب بتوضيح عملية الضرب باستخدام نماذج المساحة وناتج الضرب الجزئي</a:t>
                  </a:r>
                </a:p>
              </p:txBody>
            </p:sp>
          </p:grpSp>
        </p:grpSp>
        <p:pic>
          <p:nvPicPr>
            <p:cNvPr id="25" name="Picture 24" descr="Free printable black and withe frame">
              <a:extLst>
                <a:ext uri="{FF2B5EF4-FFF2-40B4-BE49-F238E27FC236}">
                  <a16:creationId xmlns:a16="http://schemas.microsoft.com/office/drawing/2014/main" id="{AB79A7C9-C540-44F9-B033-A5983DB6A6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5" y="1991597"/>
              <a:ext cx="1842867" cy="127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469C2E5-27EC-4BE7-BAB5-4BB56E8D4548}"/>
                </a:ext>
              </a:extLst>
            </p:cNvPr>
            <p:cNvSpPr txBox="1"/>
            <p:nvPr/>
          </p:nvSpPr>
          <p:spPr>
            <a:xfrm>
              <a:off x="76505" y="2355811"/>
              <a:ext cx="17239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1" eaLnBrk="1" latinLnBrk="0" hangingPunct="1"/>
              <a:r>
                <a:rPr lang="ar-AE" sz="1600" dirty="0">
                  <a:cs typeface="(AH) Manal Black" pitchFamily="2" charset="-78"/>
                </a:rPr>
                <a:t>تدرب صفحة </a:t>
              </a:r>
            </a:p>
            <a:p>
              <a:pPr marL="0" algn="ctr" defTabSz="914400" rtl="1" eaLnBrk="1" latinLnBrk="0" hangingPunct="1"/>
              <a:r>
                <a:rPr lang="ar-AE" sz="2800" b="1" dirty="0">
                  <a:solidFill>
                    <a:srgbClr val="FF0000"/>
                  </a:solidFill>
                  <a:cs typeface="(AH) Manal Black" pitchFamily="2" charset="-78"/>
                </a:rPr>
                <a:t>217</a:t>
              </a:r>
              <a:endParaRPr lang="ar-SA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4C08D29-58A1-4A44-B407-7C48044A8E74}"/>
              </a:ext>
            </a:extLst>
          </p:cNvPr>
          <p:cNvSpPr txBox="1"/>
          <p:nvPr/>
        </p:nvSpPr>
        <p:spPr>
          <a:xfrm>
            <a:off x="3590486" y="3404788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9C77E81-C7A1-4427-8043-3055C6683633}"/>
              </a:ext>
            </a:extLst>
          </p:cNvPr>
          <p:cNvSpPr txBox="1"/>
          <p:nvPr/>
        </p:nvSpPr>
        <p:spPr>
          <a:xfrm>
            <a:off x="4470070" y="3367415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E2540F-F900-4A2C-B803-90404627D6D5}"/>
              </a:ext>
            </a:extLst>
          </p:cNvPr>
          <p:cNvSpPr txBox="1"/>
          <p:nvPr/>
        </p:nvSpPr>
        <p:spPr>
          <a:xfrm>
            <a:off x="5778358" y="3385358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250DFD7-694C-4C25-8E5D-A69CB66D9156}"/>
              </a:ext>
            </a:extLst>
          </p:cNvPr>
          <p:cNvSpPr txBox="1"/>
          <p:nvPr/>
        </p:nvSpPr>
        <p:spPr>
          <a:xfrm>
            <a:off x="4472259" y="2668661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F86B178-F2D3-49F6-8517-6A7745863F5B}"/>
              </a:ext>
            </a:extLst>
          </p:cNvPr>
          <p:cNvSpPr txBox="1"/>
          <p:nvPr/>
        </p:nvSpPr>
        <p:spPr>
          <a:xfrm>
            <a:off x="5878929" y="2689009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3FC8D9-8D80-49A1-BA55-09D48DBFE062}"/>
              </a:ext>
            </a:extLst>
          </p:cNvPr>
          <p:cNvSpPr txBox="1"/>
          <p:nvPr/>
        </p:nvSpPr>
        <p:spPr>
          <a:xfrm rot="21101368">
            <a:off x="4387440" y="4482595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B53CC4-AC6F-48E6-A254-322D568D9288}"/>
              </a:ext>
            </a:extLst>
          </p:cNvPr>
          <p:cNvSpPr txBox="1"/>
          <p:nvPr/>
        </p:nvSpPr>
        <p:spPr>
          <a:xfrm rot="21101368">
            <a:off x="5939037" y="4385552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D60A282-C25D-424F-9D4B-EED4B6EB5207}"/>
              </a:ext>
            </a:extLst>
          </p:cNvPr>
          <p:cNvSpPr txBox="1"/>
          <p:nvPr/>
        </p:nvSpPr>
        <p:spPr>
          <a:xfrm rot="21101368">
            <a:off x="8026254" y="4217607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82AAD1-2393-40EA-9768-27FDD9C69AB3}"/>
              </a:ext>
            </a:extLst>
          </p:cNvPr>
          <p:cNvSpPr txBox="1"/>
          <p:nvPr/>
        </p:nvSpPr>
        <p:spPr>
          <a:xfrm rot="21101368">
            <a:off x="5939038" y="1995599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93</a:t>
            </a:r>
          </a:p>
        </p:txBody>
      </p:sp>
    </p:spTree>
    <p:extLst>
      <p:ext uri="{BB962C8B-B14F-4D97-AF65-F5344CB8AC3E}">
        <p14:creationId xmlns:p14="http://schemas.microsoft.com/office/powerpoint/2010/main" val="2299450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B3216FF-F89E-47E8-8139-EBCE3364F5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3"/>
          <a:stretch/>
        </p:blipFill>
        <p:spPr>
          <a:xfrm>
            <a:off x="-458326" y="3635621"/>
            <a:ext cx="3333750" cy="3222379"/>
          </a:xfrm>
          <a:prstGeom prst="rect">
            <a:avLst/>
          </a:prstGeom>
        </p:spPr>
      </p:pic>
      <p:pic>
        <p:nvPicPr>
          <p:cNvPr id="15" name="Picture 1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1AE4F55-8BBC-4A16-8D77-A5A0519784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4" t="54022" r="12345" b="30243"/>
          <a:stretch/>
        </p:blipFill>
        <p:spPr>
          <a:xfrm rot="21387040">
            <a:off x="3075309" y="1378865"/>
            <a:ext cx="6148697" cy="41278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2ABCD8-8E02-458F-8B8B-41B937D19563}"/>
              </a:ext>
            </a:extLst>
          </p:cNvPr>
          <p:cNvSpPr txBox="1"/>
          <p:nvPr/>
        </p:nvSpPr>
        <p:spPr>
          <a:xfrm>
            <a:off x="3702326" y="6123369"/>
            <a:ext cx="47873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https://www.liveworksheets.com/oq1208800ut</a:t>
            </a:r>
            <a:r>
              <a:rPr lang="en-US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65311-D20B-44FA-A754-0FB2D0CD9E85}"/>
              </a:ext>
            </a:extLst>
          </p:cNvPr>
          <p:cNvSpPr/>
          <p:nvPr/>
        </p:nvSpPr>
        <p:spPr>
          <a:xfrm>
            <a:off x="4112270" y="3866147"/>
            <a:ext cx="2255501" cy="81592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7D03C1-0C37-4973-9C5F-FA1139CBA4F3}"/>
              </a:ext>
            </a:extLst>
          </p:cNvPr>
          <p:cNvCxnSpPr/>
          <p:nvPr/>
        </p:nvCxnSpPr>
        <p:spPr>
          <a:xfrm>
            <a:off x="5658681" y="3866147"/>
            <a:ext cx="0" cy="8159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7F31896-B2E2-47D0-89D0-311D11A21ECA}"/>
              </a:ext>
            </a:extLst>
          </p:cNvPr>
          <p:cNvSpPr/>
          <p:nvPr/>
        </p:nvSpPr>
        <p:spPr>
          <a:xfrm>
            <a:off x="3522449" y="4053514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689D62-A733-4268-822A-E9D2BC576379}"/>
              </a:ext>
            </a:extLst>
          </p:cNvPr>
          <p:cNvSpPr/>
          <p:nvPr/>
        </p:nvSpPr>
        <p:spPr>
          <a:xfrm>
            <a:off x="4373219" y="3344523"/>
            <a:ext cx="576470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31D198-539F-4A88-BD6D-3F2E92D6F1DB}"/>
              </a:ext>
            </a:extLst>
          </p:cNvPr>
          <p:cNvSpPr/>
          <p:nvPr/>
        </p:nvSpPr>
        <p:spPr>
          <a:xfrm>
            <a:off x="5861461" y="3344523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614F98-20DD-4F23-9CE8-6ED49F5DE462}"/>
              </a:ext>
            </a:extLst>
          </p:cNvPr>
          <p:cNvSpPr txBox="1"/>
          <p:nvPr/>
        </p:nvSpPr>
        <p:spPr>
          <a:xfrm>
            <a:off x="5446639" y="400051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3600" b="1" dirty="0"/>
              <a:t>+</a:t>
            </a:r>
            <a:endParaRPr lang="en-US" sz="3600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AA6196-06D9-4CCB-A09E-59CB4BD3F132}"/>
              </a:ext>
            </a:extLst>
          </p:cNvPr>
          <p:cNvSpPr/>
          <p:nvPr/>
        </p:nvSpPr>
        <p:spPr>
          <a:xfrm>
            <a:off x="4346713" y="4053516"/>
            <a:ext cx="636107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F2F64E7-2A37-47B7-BC53-F3A0FAD26977}"/>
              </a:ext>
            </a:extLst>
          </p:cNvPr>
          <p:cNvSpPr/>
          <p:nvPr/>
        </p:nvSpPr>
        <p:spPr>
          <a:xfrm>
            <a:off x="5815081" y="4053516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520F20-5C66-4014-B876-55AC28C00794}"/>
              </a:ext>
            </a:extLst>
          </p:cNvPr>
          <p:cNvGrpSpPr/>
          <p:nvPr/>
        </p:nvGrpSpPr>
        <p:grpSpPr>
          <a:xfrm>
            <a:off x="229307" y="61583"/>
            <a:ext cx="1855914" cy="3412156"/>
            <a:chOff x="4022" y="-137199"/>
            <a:chExt cx="1855914" cy="341215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F85B05C-2475-4BCD-9C4F-D5CB3CD57ACF}"/>
                </a:ext>
              </a:extLst>
            </p:cNvPr>
            <p:cNvGrpSpPr/>
            <p:nvPr/>
          </p:nvGrpSpPr>
          <p:grpSpPr>
            <a:xfrm>
              <a:off x="4022" y="-137199"/>
              <a:ext cx="1842867" cy="2452063"/>
              <a:chOff x="1" y="-71365"/>
              <a:chExt cx="1528548" cy="183174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0B3FA3D-F65A-49FC-8D55-9F8F518A32AD}"/>
                  </a:ext>
                </a:extLst>
              </p:cNvPr>
              <p:cNvGrpSpPr/>
              <p:nvPr/>
            </p:nvGrpSpPr>
            <p:grpSpPr>
              <a:xfrm>
                <a:off x="1" y="-71365"/>
                <a:ext cx="1528548" cy="952500"/>
                <a:chOff x="1" y="-71365"/>
                <a:chExt cx="1528548" cy="952500"/>
              </a:xfrm>
            </p:grpSpPr>
            <p:pic>
              <p:nvPicPr>
                <p:cNvPr id="43" name="Picture 6" descr="Free printable black and withe frame">
                  <a:extLst>
                    <a:ext uri="{FF2B5EF4-FFF2-40B4-BE49-F238E27FC236}">
                      <a16:creationId xmlns:a16="http://schemas.microsoft.com/office/drawing/2014/main" id="{3623DB39-A5A7-4109-BAE6-DA3F19012E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71365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BCE9BE9-713D-46A2-9143-5206EA176BDA}"/>
                    </a:ext>
                  </a:extLst>
                </p:cNvPr>
                <p:cNvSpPr txBox="1"/>
                <p:nvPr/>
              </p:nvSpPr>
              <p:spPr>
                <a:xfrm>
                  <a:off x="110984" y="118901"/>
                  <a:ext cx="1306580" cy="5862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500" dirty="0">
                      <a:cs typeface="(AH) Manal Black" pitchFamily="2" charset="-78"/>
                    </a:rPr>
                    <a:t>عنوان الدرس: نشاط عملي استخدام النماذج في عملية الضرب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539E67F-00BD-4E1E-B626-DA2E4C1893A2}"/>
                  </a:ext>
                </a:extLst>
              </p:cNvPr>
              <p:cNvGrpSpPr/>
              <p:nvPr/>
            </p:nvGrpSpPr>
            <p:grpSpPr>
              <a:xfrm>
                <a:off x="1" y="628160"/>
                <a:ext cx="1528548" cy="1132217"/>
                <a:chOff x="1" y="-30586"/>
                <a:chExt cx="1528548" cy="1132217"/>
              </a:xfrm>
            </p:grpSpPr>
            <p:pic>
              <p:nvPicPr>
                <p:cNvPr id="41" name="Picture 6" descr="Free printable black and withe frame">
                  <a:extLst>
                    <a:ext uri="{FF2B5EF4-FFF2-40B4-BE49-F238E27FC236}">
                      <a16:creationId xmlns:a16="http://schemas.microsoft.com/office/drawing/2014/main" id="{FBA78D58-C3B9-4056-BDB0-4A6FEF2393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30586"/>
                  <a:ext cx="1528548" cy="1132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2E567CF-2881-42AA-95AB-33CB3868324B}"/>
                    </a:ext>
                  </a:extLst>
                </p:cNvPr>
                <p:cNvSpPr txBox="1"/>
                <p:nvPr/>
              </p:nvSpPr>
              <p:spPr>
                <a:xfrm>
                  <a:off x="11322" y="243496"/>
                  <a:ext cx="1429950" cy="712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400" dirty="0">
                      <a:cs typeface="(AH) Manal Black" pitchFamily="2" charset="-78"/>
                    </a:rPr>
                    <a:t>ناتج التعلم:أن يقوم الطالب بتوضيح عملية الضرب باستخدام نماذج المساحة وناتج الضرب الجزئي</a:t>
                  </a:r>
                </a:p>
              </p:txBody>
            </p:sp>
          </p:grpSp>
        </p:grpSp>
        <p:pic>
          <p:nvPicPr>
            <p:cNvPr id="37" name="Picture 36" descr="Free printable black and withe frame">
              <a:extLst>
                <a:ext uri="{FF2B5EF4-FFF2-40B4-BE49-F238E27FC236}">
                  <a16:creationId xmlns:a16="http://schemas.microsoft.com/office/drawing/2014/main" id="{B5B5A952-EAA0-4785-8641-39D3FFD6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9" y="1999893"/>
              <a:ext cx="1842867" cy="127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2720E3-6EB2-41B2-86E9-E06C76FB0F55}"/>
                </a:ext>
              </a:extLst>
            </p:cNvPr>
            <p:cNvSpPr txBox="1"/>
            <p:nvPr/>
          </p:nvSpPr>
          <p:spPr>
            <a:xfrm>
              <a:off x="76505" y="2355811"/>
              <a:ext cx="17239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1" eaLnBrk="1" latinLnBrk="0" hangingPunct="1"/>
              <a:r>
                <a:rPr lang="ar-AE" sz="1600" dirty="0">
                  <a:cs typeface="(AH) Manal Black" pitchFamily="2" charset="-78"/>
                </a:rPr>
                <a:t>تدرب صفحة </a:t>
              </a:r>
            </a:p>
            <a:p>
              <a:pPr marL="0" algn="ctr" defTabSz="914400" rtl="1" eaLnBrk="1" latinLnBrk="0" hangingPunct="1"/>
              <a:r>
                <a:rPr lang="ar-AE" sz="2800" b="1" dirty="0">
                  <a:solidFill>
                    <a:srgbClr val="FF0000"/>
                  </a:solidFill>
                  <a:cs typeface="(AH) Manal Black" pitchFamily="2" charset="-78"/>
                </a:rPr>
                <a:t>217</a:t>
              </a:r>
              <a:endParaRPr lang="ar-SA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F8A6FC7-DA3B-47DD-9063-413B381D38EC}"/>
              </a:ext>
            </a:extLst>
          </p:cNvPr>
          <p:cNvSpPr txBox="1"/>
          <p:nvPr/>
        </p:nvSpPr>
        <p:spPr>
          <a:xfrm>
            <a:off x="3606140" y="4030025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3015752-4E8C-4F30-B725-3DD19AC26778}"/>
              </a:ext>
            </a:extLst>
          </p:cNvPr>
          <p:cNvSpPr txBox="1"/>
          <p:nvPr/>
        </p:nvSpPr>
        <p:spPr>
          <a:xfrm>
            <a:off x="4465381" y="4065315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EEC7CE-C7A1-4BB6-9503-5686DA663DD5}"/>
              </a:ext>
            </a:extLst>
          </p:cNvPr>
          <p:cNvSpPr txBox="1"/>
          <p:nvPr/>
        </p:nvSpPr>
        <p:spPr>
          <a:xfrm>
            <a:off x="5935711" y="4022577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C68F1B2-2AA1-4033-9FC1-312B21B5A0C4}"/>
              </a:ext>
            </a:extLst>
          </p:cNvPr>
          <p:cNvSpPr txBox="1"/>
          <p:nvPr/>
        </p:nvSpPr>
        <p:spPr>
          <a:xfrm>
            <a:off x="4513664" y="3388507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CC6FF-DC23-4C46-B3D3-FFB242C784F6}"/>
              </a:ext>
            </a:extLst>
          </p:cNvPr>
          <p:cNvSpPr txBox="1"/>
          <p:nvPr/>
        </p:nvSpPr>
        <p:spPr>
          <a:xfrm>
            <a:off x="5844595" y="3368210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9AFD54C-5FB8-4E35-85E3-8745306B6E62}"/>
              </a:ext>
            </a:extLst>
          </p:cNvPr>
          <p:cNvGrpSpPr/>
          <p:nvPr/>
        </p:nvGrpSpPr>
        <p:grpSpPr>
          <a:xfrm>
            <a:off x="7408052" y="3424641"/>
            <a:ext cx="506130" cy="1200329"/>
            <a:chOff x="7408052" y="3424641"/>
            <a:chExt cx="506130" cy="120032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259385B-6A14-4216-9549-1B4A38F0B51A}"/>
                </a:ext>
              </a:extLst>
            </p:cNvPr>
            <p:cNvSpPr txBox="1"/>
            <p:nvPr/>
          </p:nvSpPr>
          <p:spPr>
            <a:xfrm>
              <a:off x="7408052" y="3424641"/>
              <a:ext cx="50613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80</a:t>
              </a:r>
            </a:p>
            <a:p>
              <a:r>
                <a:rPr lang="en-US" sz="2400" b="1" dirty="0">
                  <a:solidFill>
                    <a:srgbClr val="FF0000"/>
                  </a:solidFill>
                </a:rPr>
                <a:t>+8</a:t>
              </a:r>
            </a:p>
            <a:p>
              <a:r>
                <a:rPr lang="en-US" sz="2400" b="1" dirty="0">
                  <a:solidFill>
                    <a:srgbClr val="FF0000"/>
                  </a:solidFill>
                </a:rPr>
                <a:t>88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71B2B126-5BC4-4282-9FCC-6181C87AF6A4}"/>
                </a:ext>
              </a:extLst>
            </p:cNvPr>
            <p:cNvCxnSpPr/>
            <p:nvPr/>
          </p:nvCxnSpPr>
          <p:spPr>
            <a:xfrm>
              <a:off x="7447020" y="4207849"/>
              <a:ext cx="467162" cy="0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25179A0A-136F-4F38-B790-EED1B7D55E44}"/>
              </a:ext>
            </a:extLst>
          </p:cNvPr>
          <p:cNvSpPr txBox="1"/>
          <p:nvPr/>
        </p:nvSpPr>
        <p:spPr>
          <a:xfrm>
            <a:off x="5874899" y="2660243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88</a:t>
            </a:r>
          </a:p>
        </p:txBody>
      </p:sp>
    </p:spTree>
    <p:extLst>
      <p:ext uri="{BB962C8B-B14F-4D97-AF65-F5344CB8AC3E}">
        <p14:creationId xmlns:p14="http://schemas.microsoft.com/office/powerpoint/2010/main" val="169914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761C6D-E52B-4ED3-A160-DE6DC40E2B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74" t="59112" r="69650" b="19887"/>
          <a:stretch/>
        </p:blipFill>
        <p:spPr>
          <a:xfrm rot="21358633">
            <a:off x="2999784" y="1233032"/>
            <a:ext cx="6176220" cy="4202503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1B3216FF-F89E-47E8-8139-EBCE3364F5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23"/>
          <a:stretch/>
        </p:blipFill>
        <p:spPr>
          <a:xfrm>
            <a:off x="-458326" y="3635621"/>
            <a:ext cx="3333750" cy="32223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2ABCD8-8E02-458F-8B8B-41B937D19563}"/>
              </a:ext>
            </a:extLst>
          </p:cNvPr>
          <p:cNvSpPr txBox="1"/>
          <p:nvPr/>
        </p:nvSpPr>
        <p:spPr>
          <a:xfrm>
            <a:off x="3702326" y="6123369"/>
            <a:ext cx="478734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https://www.liveworksheets.com/oq1208800ut</a:t>
            </a:r>
            <a:r>
              <a:rPr lang="en-US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A965311-D20B-44FA-A754-0FB2D0CD9E85}"/>
              </a:ext>
            </a:extLst>
          </p:cNvPr>
          <p:cNvSpPr/>
          <p:nvPr/>
        </p:nvSpPr>
        <p:spPr>
          <a:xfrm rot="21395263">
            <a:off x="5105913" y="4319656"/>
            <a:ext cx="2255501" cy="81592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7D03C1-0C37-4973-9C5F-FA1139CBA4F3}"/>
              </a:ext>
            </a:extLst>
          </p:cNvPr>
          <p:cNvCxnSpPr>
            <a:cxnSpLocks/>
          </p:cNvCxnSpPr>
          <p:nvPr/>
        </p:nvCxnSpPr>
        <p:spPr>
          <a:xfrm>
            <a:off x="6480809" y="4303851"/>
            <a:ext cx="37167" cy="72628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7F31896-B2E2-47D0-89D0-311D11A21ECA}"/>
              </a:ext>
            </a:extLst>
          </p:cNvPr>
          <p:cNvSpPr/>
          <p:nvPr/>
        </p:nvSpPr>
        <p:spPr>
          <a:xfrm>
            <a:off x="4529617" y="4463766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9689D62-A733-4268-822A-E9D2BC576379}"/>
              </a:ext>
            </a:extLst>
          </p:cNvPr>
          <p:cNvSpPr/>
          <p:nvPr/>
        </p:nvSpPr>
        <p:spPr>
          <a:xfrm rot="21251976">
            <a:off x="5373543" y="3853277"/>
            <a:ext cx="576470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E131D198-539F-4A88-BD6D-3F2E92D6F1DB}"/>
              </a:ext>
            </a:extLst>
          </p:cNvPr>
          <p:cNvSpPr/>
          <p:nvPr/>
        </p:nvSpPr>
        <p:spPr>
          <a:xfrm>
            <a:off x="6672338" y="4428455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614F98-20DD-4F23-9CE8-6ED49F5DE462}"/>
              </a:ext>
            </a:extLst>
          </p:cNvPr>
          <p:cNvSpPr txBox="1"/>
          <p:nvPr/>
        </p:nvSpPr>
        <p:spPr>
          <a:xfrm rot="21241049">
            <a:off x="6244499" y="4343828"/>
            <a:ext cx="912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/>
              <a:t>+</a:t>
            </a:r>
            <a:endParaRPr lang="en-US" sz="3600" b="1" dirty="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27AA6196-06D9-4CCB-A09E-59CB4BD3F132}"/>
              </a:ext>
            </a:extLst>
          </p:cNvPr>
          <p:cNvSpPr/>
          <p:nvPr/>
        </p:nvSpPr>
        <p:spPr>
          <a:xfrm rot="21354424">
            <a:off x="6594236" y="3766288"/>
            <a:ext cx="521272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F2F64E7-2A37-47B7-BC53-F3A0FAD26977}"/>
              </a:ext>
            </a:extLst>
          </p:cNvPr>
          <p:cNvSpPr/>
          <p:nvPr/>
        </p:nvSpPr>
        <p:spPr>
          <a:xfrm>
            <a:off x="5629942" y="4522611"/>
            <a:ext cx="453203" cy="47707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E520F20-5C66-4014-B876-55AC28C00794}"/>
              </a:ext>
            </a:extLst>
          </p:cNvPr>
          <p:cNvGrpSpPr/>
          <p:nvPr/>
        </p:nvGrpSpPr>
        <p:grpSpPr>
          <a:xfrm>
            <a:off x="229307" y="61583"/>
            <a:ext cx="1855914" cy="3412156"/>
            <a:chOff x="4022" y="-137199"/>
            <a:chExt cx="1855914" cy="3412156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4F85B05C-2475-4BCD-9C4F-D5CB3CD57ACF}"/>
                </a:ext>
              </a:extLst>
            </p:cNvPr>
            <p:cNvGrpSpPr/>
            <p:nvPr/>
          </p:nvGrpSpPr>
          <p:grpSpPr>
            <a:xfrm>
              <a:off x="4022" y="-137199"/>
              <a:ext cx="1842867" cy="2452063"/>
              <a:chOff x="1" y="-71365"/>
              <a:chExt cx="1528548" cy="1831742"/>
            </a:xfrm>
          </p:grpSpPr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E0B3FA3D-F65A-49FC-8D55-9F8F518A32AD}"/>
                  </a:ext>
                </a:extLst>
              </p:cNvPr>
              <p:cNvGrpSpPr/>
              <p:nvPr/>
            </p:nvGrpSpPr>
            <p:grpSpPr>
              <a:xfrm>
                <a:off x="1" y="-71365"/>
                <a:ext cx="1528548" cy="952500"/>
                <a:chOff x="1" y="-71365"/>
                <a:chExt cx="1528548" cy="952500"/>
              </a:xfrm>
            </p:grpSpPr>
            <p:pic>
              <p:nvPicPr>
                <p:cNvPr id="43" name="Picture 6" descr="Free printable black and withe frame">
                  <a:extLst>
                    <a:ext uri="{FF2B5EF4-FFF2-40B4-BE49-F238E27FC236}">
                      <a16:creationId xmlns:a16="http://schemas.microsoft.com/office/drawing/2014/main" id="{3623DB39-A5A7-4109-BAE6-DA3F19012E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71365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EBCE9BE9-713D-46A2-9143-5206EA176BDA}"/>
                    </a:ext>
                  </a:extLst>
                </p:cNvPr>
                <p:cNvSpPr txBox="1"/>
                <p:nvPr/>
              </p:nvSpPr>
              <p:spPr>
                <a:xfrm>
                  <a:off x="110984" y="118901"/>
                  <a:ext cx="1306580" cy="5862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500" dirty="0">
                      <a:cs typeface="(AH) Manal Black" pitchFamily="2" charset="-78"/>
                    </a:rPr>
                    <a:t>عنوان الدرس: نشاط عملي استخدام النماذج في عملية الضرب</a:t>
                  </a:r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A539E67F-00BD-4E1E-B626-DA2E4C1893A2}"/>
                  </a:ext>
                </a:extLst>
              </p:cNvPr>
              <p:cNvGrpSpPr/>
              <p:nvPr/>
            </p:nvGrpSpPr>
            <p:grpSpPr>
              <a:xfrm>
                <a:off x="1" y="628160"/>
                <a:ext cx="1528548" cy="1132217"/>
                <a:chOff x="1" y="-30586"/>
                <a:chExt cx="1528548" cy="1132217"/>
              </a:xfrm>
            </p:grpSpPr>
            <p:pic>
              <p:nvPicPr>
                <p:cNvPr id="41" name="Picture 6" descr="Free printable black and withe frame">
                  <a:extLst>
                    <a:ext uri="{FF2B5EF4-FFF2-40B4-BE49-F238E27FC236}">
                      <a16:creationId xmlns:a16="http://schemas.microsoft.com/office/drawing/2014/main" id="{FBA78D58-C3B9-4056-BDB0-4A6FEF2393AD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-30586"/>
                  <a:ext cx="1528548" cy="113221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12E567CF-2881-42AA-95AB-33CB3868324B}"/>
                    </a:ext>
                  </a:extLst>
                </p:cNvPr>
                <p:cNvSpPr txBox="1"/>
                <p:nvPr/>
              </p:nvSpPr>
              <p:spPr>
                <a:xfrm>
                  <a:off x="11322" y="243496"/>
                  <a:ext cx="1429950" cy="712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ar-AE" sz="1400" dirty="0">
                      <a:cs typeface="(AH) Manal Black" pitchFamily="2" charset="-78"/>
                    </a:rPr>
                    <a:t>ناتج التعلم:أن يقوم الطالب بتوضيح عملية الضرب باستخدام نماذج المساحة وناتج الضرب الجزئي</a:t>
                  </a:r>
                </a:p>
              </p:txBody>
            </p:sp>
          </p:grpSp>
        </p:grpSp>
        <p:pic>
          <p:nvPicPr>
            <p:cNvPr id="37" name="Picture 36" descr="Free printable black and withe frame">
              <a:extLst>
                <a:ext uri="{FF2B5EF4-FFF2-40B4-BE49-F238E27FC236}">
                  <a16:creationId xmlns:a16="http://schemas.microsoft.com/office/drawing/2014/main" id="{B5B5A952-EAA0-4785-8641-39D3FFD68E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69" y="1999893"/>
              <a:ext cx="1842867" cy="127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C2720E3-6EB2-41B2-86E9-E06C76FB0F55}"/>
                </a:ext>
              </a:extLst>
            </p:cNvPr>
            <p:cNvSpPr txBox="1"/>
            <p:nvPr/>
          </p:nvSpPr>
          <p:spPr>
            <a:xfrm>
              <a:off x="76505" y="2355811"/>
              <a:ext cx="1723994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algn="ctr" defTabSz="914400" rtl="1" eaLnBrk="1" latinLnBrk="0" hangingPunct="1"/>
              <a:r>
                <a:rPr lang="ar-AE" sz="1600" dirty="0">
                  <a:cs typeface="(AH) Manal Black" pitchFamily="2" charset="-78"/>
                </a:rPr>
                <a:t>تدرب صفحة </a:t>
              </a:r>
            </a:p>
            <a:p>
              <a:pPr marL="0" algn="ctr" defTabSz="914400" rtl="1" eaLnBrk="1" latinLnBrk="0" hangingPunct="1"/>
              <a:r>
                <a:rPr lang="ar-AE" sz="2800" b="1" dirty="0">
                  <a:solidFill>
                    <a:srgbClr val="FF0000"/>
                  </a:solidFill>
                  <a:cs typeface="(AH) Manal Black" pitchFamily="2" charset="-78"/>
                </a:rPr>
                <a:t>217</a:t>
              </a:r>
              <a:endParaRPr lang="ar-SA" sz="2800" b="1" dirty="0">
                <a:solidFill>
                  <a:srgbClr val="FF0000"/>
                </a:solidFill>
                <a:cs typeface="(AH) Manal Black" pitchFamily="2" charset="-78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F8A6FC7-DA3B-47DD-9063-413B381D38EC}"/>
              </a:ext>
            </a:extLst>
          </p:cNvPr>
          <p:cNvSpPr txBox="1"/>
          <p:nvPr/>
        </p:nvSpPr>
        <p:spPr>
          <a:xfrm>
            <a:off x="4581463" y="4410000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27C2835-8C85-4DE5-8F99-DED256BC2301}"/>
              </a:ext>
            </a:extLst>
          </p:cNvPr>
          <p:cNvSpPr txBox="1"/>
          <p:nvPr/>
        </p:nvSpPr>
        <p:spPr>
          <a:xfrm>
            <a:off x="5633264" y="4499157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45F5AE1-D2DD-4242-978E-DB4095493F40}"/>
              </a:ext>
            </a:extLst>
          </p:cNvPr>
          <p:cNvSpPr txBox="1"/>
          <p:nvPr/>
        </p:nvSpPr>
        <p:spPr>
          <a:xfrm rot="21329481">
            <a:off x="6775994" y="4415203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411A533-447D-4881-BE77-CF62EDDB87F8}"/>
              </a:ext>
            </a:extLst>
          </p:cNvPr>
          <p:cNvSpPr txBox="1"/>
          <p:nvPr/>
        </p:nvSpPr>
        <p:spPr>
          <a:xfrm>
            <a:off x="5433450" y="3858652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503D20F-8C31-45E8-BC18-394503953E07}"/>
              </a:ext>
            </a:extLst>
          </p:cNvPr>
          <p:cNvSpPr txBox="1"/>
          <p:nvPr/>
        </p:nvSpPr>
        <p:spPr>
          <a:xfrm>
            <a:off x="6692598" y="3744858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C021BBC-6E5A-4EE8-B928-2629B0766610}"/>
              </a:ext>
            </a:extLst>
          </p:cNvPr>
          <p:cNvGrpSpPr/>
          <p:nvPr/>
        </p:nvGrpSpPr>
        <p:grpSpPr>
          <a:xfrm>
            <a:off x="7983543" y="2435292"/>
            <a:ext cx="506130" cy="1200329"/>
            <a:chOff x="7408052" y="3424641"/>
            <a:chExt cx="506130" cy="1200329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BE5C54B-39ED-4357-8DAA-91D6CC7D3877}"/>
                </a:ext>
              </a:extLst>
            </p:cNvPr>
            <p:cNvSpPr txBox="1"/>
            <p:nvPr/>
          </p:nvSpPr>
          <p:spPr>
            <a:xfrm rot="21342140">
              <a:off x="7408052" y="3424641"/>
              <a:ext cx="50613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80</a:t>
              </a:r>
            </a:p>
            <a:p>
              <a:r>
                <a:rPr lang="en-US" sz="2400" b="1" dirty="0">
                  <a:solidFill>
                    <a:srgbClr val="FF0000"/>
                  </a:solidFill>
                </a:rPr>
                <a:t>+6</a:t>
              </a:r>
            </a:p>
            <a:p>
              <a:r>
                <a:rPr lang="en-US" sz="2400" b="1" dirty="0">
                  <a:solidFill>
                    <a:srgbClr val="FF0000"/>
                  </a:solidFill>
                </a:rPr>
                <a:t>86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B25B1522-2915-4EE0-9554-8D82D1DA67C1}"/>
                </a:ext>
              </a:extLst>
            </p:cNvPr>
            <p:cNvCxnSpPr/>
            <p:nvPr/>
          </p:nvCxnSpPr>
          <p:spPr>
            <a:xfrm>
              <a:off x="7447020" y="4207849"/>
              <a:ext cx="467162" cy="0"/>
            </a:xfrm>
            <a:prstGeom prst="line">
              <a:avLst/>
            </a:prstGeom>
            <a:ln w="57150"/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4C4A6DE-3F72-4EB0-A35A-6041641E297D}"/>
              </a:ext>
            </a:extLst>
          </p:cNvPr>
          <p:cNvSpPr txBox="1"/>
          <p:nvPr/>
        </p:nvSpPr>
        <p:spPr>
          <a:xfrm>
            <a:off x="6269864" y="3115371"/>
            <a:ext cx="5061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86</a:t>
            </a:r>
          </a:p>
        </p:txBody>
      </p:sp>
    </p:spTree>
    <p:extLst>
      <p:ext uri="{BB962C8B-B14F-4D97-AF65-F5344CB8AC3E}">
        <p14:creationId xmlns:p14="http://schemas.microsoft.com/office/powerpoint/2010/main" val="258085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5" grpId="0" animBg="1"/>
      <p:bldP spid="46" grpId="0" animBg="1"/>
      <p:bldP spid="48" grpId="0" animBg="1"/>
      <p:bldP spid="49" grpId="0" animBg="1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1ACFFCE-962C-4D9D-A521-CEBDE6945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C45B434-2CEF-4F25-B4AC-A551F893777A}"/>
              </a:ext>
            </a:extLst>
          </p:cNvPr>
          <p:cNvSpPr/>
          <p:nvPr/>
        </p:nvSpPr>
        <p:spPr>
          <a:xfrm>
            <a:off x="666750" y="361950"/>
            <a:ext cx="10858500" cy="6134100"/>
          </a:xfrm>
          <a:prstGeom prst="round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3CF4D2C-22AE-4A8D-8DF5-F70F45BB487A}"/>
              </a:ext>
            </a:extLst>
          </p:cNvPr>
          <p:cNvGrpSpPr/>
          <p:nvPr/>
        </p:nvGrpSpPr>
        <p:grpSpPr>
          <a:xfrm>
            <a:off x="9450199" y="-124842"/>
            <a:ext cx="3462829" cy="3396457"/>
            <a:chOff x="9450199" y="-124842"/>
            <a:chExt cx="3462829" cy="3396457"/>
          </a:xfrm>
        </p:grpSpPr>
        <p:pic>
          <p:nvPicPr>
            <p:cNvPr id="16" name="Picture 15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F552D6EE-A4CB-400A-8E4C-588600419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367" y="-124842"/>
              <a:ext cx="3176167" cy="1386617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239FE17-9D57-434E-BC75-AFF17E4DFBEC}"/>
                </a:ext>
              </a:extLst>
            </p:cNvPr>
            <p:cNvSpPr txBox="1"/>
            <p:nvPr/>
          </p:nvSpPr>
          <p:spPr>
            <a:xfrm>
              <a:off x="10020319" y="53582"/>
              <a:ext cx="231319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dirty="0">
                  <a:cs typeface="(AH) Manal Black" pitchFamily="2" charset="-78"/>
                </a:rPr>
                <a:t>الدرس: </a:t>
              </a:r>
            </a:p>
            <a:p>
              <a:pPr algn="ctr"/>
              <a:r>
                <a:rPr lang="ar-AE" sz="2000" dirty="0">
                  <a:cs typeface="(AH) Manal Black" pitchFamily="2" charset="-78"/>
                </a:rPr>
                <a:t>مضاعفات الأعداد 10,100,1000</a:t>
              </a:r>
              <a:endParaRPr lang="en-US" sz="2000" dirty="0">
                <a:cs typeface="(AH) Manal Black" pitchFamily="2" charset="-78"/>
              </a:endParaRPr>
            </a:p>
          </p:txBody>
        </p:sp>
        <p:pic>
          <p:nvPicPr>
            <p:cNvPr id="18" name="Picture 17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14B535C9-DB4E-4729-B0B1-93A66A17E2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0199" y="798982"/>
              <a:ext cx="3462829" cy="138661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4D5FAC-20B3-4A93-AE92-5008DE086780}"/>
                </a:ext>
              </a:extLst>
            </p:cNvPr>
            <p:cNvSpPr txBox="1"/>
            <p:nvPr/>
          </p:nvSpPr>
          <p:spPr>
            <a:xfrm>
              <a:off x="9998613" y="960656"/>
              <a:ext cx="231319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dirty="0">
                  <a:cs typeface="(AH) Manal Black" pitchFamily="2" charset="-78"/>
                </a:rPr>
                <a:t>الهدف: </a:t>
              </a:r>
            </a:p>
            <a:p>
              <a:pPr algn="ctr"/>
              <a:r>
                <a:rPr lang="ar-AE" sz="2000" dirty="0">
                  <a:cs typeface="(AH) Manal Black" pitchFamily="2" charset="-78"/>
                </a:rPr>
                <a:t>أن يضرب في مضاعفات الأعداد 10 و 100 و1000</a:t>
              </a:r>
            </a:p>
            <a:p>
              <a:pPr algn="ctr"/>
              <a:endParaRPr lang="en-US" sz="2000" dirty="0">
                <a:latin typeface="(AH) Manal Black" pitchFamily="2" charset="-78"/>
                <a:cs typeface="(AH) Manal Black" pitchFamily="2" charset="-78"/>
              </a:endParaRPr>
            </a:p>
          </p:txBody>
        </p:sp>
        <p:pic>
          <p:nvPicPr>
            <p:cNvPr id="20" name="Picture 19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79E3E148-2066-4452-A7B7-C79AD96F58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5100" y="1884998"/>
              <a:ext cx="2233053" cy="138661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DCB339B-F86F-4DFA-B711-3A5FAB3C86B9}"/>
                </a:ext>
              </a:extLst>
            </p:cNvPr>
            <p:cNvSpPr txBox="1"/>
            <p:nvPr/>
          </p:nvSpPr>
          <p:spPr>
            <a:xfrm>
              <a:off x="10510907" y="2122775"/>
              <a:ext cx="13411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2000" dirty="0">
                  <a:cs typeface="(AH) Manal Black" pitchFamily="2" charset="-78"/>
                </a:rPr>
                <a:t>تمرين موجه:</a:t>
              </a:r>
            </a:p>
            <a:p>
              <a:pPr algn="ctr"/>
              <a:r>
                <a:rPr lang="ar-AE" sz="2000" dirty="0">
                  <a:cs typeface="(AH) Manal Black" pitchFamily="2" charset="-78"/>
                </a:rPr>
                <a:t>كتاب الطالب</a:t>
              </a:r>
            </a:p>
            <a:p>
              <a:pPr algn="ctr"/>
              <a:r>
                <a:rPr lang="ar-AE" sz="2400" b="1" dirty="0">
                  <a:solidFill>
                    <a:srgbClr val="FF0000"/>
                  </a:solidFill>
                  <a:cs typeface="(AH) Manal Black" pitchFamily="2" charset="-78"/>
                </a:rPr>
                <a:t>ص198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3BA292B-7690-4016-9A29-478C889A3318}"/>
              </a:ext>
            </a:extLst>
          </p:cNvPr>
          <p:cNvSpPr/>
          <p:nvPr/>
        </p:nvSpPr>
        <p:spPr>
          <a:xfrm>
            <a:off x="1217140" y="730627"/>
            <a:ext cx="1427586" cy="1525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5B9511-A5E0-4582-ACE9-E106F60A953E}"/>
              </a:ext>
            </a:extLst>
          </p:cNvPr>
          <p:cNvSpPr txBox="1"/>
          <p:nvPr/>
        </p:nvSpPr>
        <p:spPr>
          <a:xfrm>
            <a:off x="1794011" y="6206820"/>
            <a:ext cx="729304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hlinkClick r:id="rId7"/>
              </a:rPr>
              <a:t>https://www.liveworksheets.com/cr1245714ee</a:t>
            </a:r>
            <a:r>
              <a:rPr lang="ar-AE" sz="2800" dirty="0"/>
              <a:t> </a:t>
            </a:r>
            <a:endParaRPr lang="en-US" sz="280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18B429C0-B37D-43AF-B054-994AC45746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102" y="411080"/>
            <a:ext cx="9114673" cy="5768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025DB0D-88DF-4789-8E18-0701F61FB514}"/>
              </a:ext>
            </a:extLst>
          </p:cNvPr>
          <p:cNvSpPr txBox="1"/>
          <p:nvPr/>
        </p:nvSpPr>
        <p:spPr>
          <a:xfrm>
            <a:off x="2768299" y="2423653"/>
            <a:ext cx="12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480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541C6A-BFB3-406B-92C0-2404A1DD883C}"/>
              </a:ext>
            </a:extLst>
          </p:cNvPr>
          <p:cNvSpPr txBox="1"/>
          <p:nvPr/>
        </p:nvSpPr>
        <p:spPr>
          <a:xfrm>
            <a:off x="2845793" y="3100698"/>
            <a:ext cx="12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4,800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8F80450-4AE1-4A55-924F-93BB6A0AEAD7}"/>
              </a:ext>
            </a:extLst>
          </p:cNvPr>
          <p:cNvSpPr txBox="1"/>
          <p:nvPr/>
        </p:nvSpPr>
        <p:spPr>
          <a:xfrm>
            <a:off x="7107689" y="2402788"/>
            <a:ext cx="12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630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F94B709-C553-4ABD-831A-925F9AF24D43}"/>
              </a:ext>
            </a:extLst>
          </p:cNvPr>
          <p:cNvSpPr txBox="1"/>
          <p:nvPr/>
        </p:nvSpPr>
        <p:spPr>
          <a:xfrm>
            <a:off x="7447894" y="3162590"/>
            <a:ext cx="12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6,300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4947ED4-A188-4007-8BD7-0C0AC604580D}"/>
              </a:ext>
            </a:extLst>
          </p:cNvPr>
          <p:cNvSpPr txBox="1"/>
          <p:nvPr/>
        </p:nvSpPr>
        <p:spPr>
          <a:xfrm>
            <a:off x="7473858" y="3821543"/>
            <a:ext cx="16202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63,000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F4E833A-675C-409B-8BFB-020A99E8A4AA}"/>
              </a:ext>
            </a:extLst>
          </p:cNvPr>
          <p:cNvSpPr txBox="1"/>
          <p:nvPr/>
        </p:nvSpPr>
        <p:spPr>
          <a:xfrm>
            <a:off x="3027175" y="5291298"/>
            <a:ext cx="12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4,800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9767427-6941-4C5F-8C9B-4D178764378F}"/>
              </a:ext>
            </a:extLst>
          </p:cNvPr>
          <p:cNvSpPr txBox="1"/>
          <p:nvPr/>
        </p:nvSpPr>
        <p:spPr>
          <a:xfrm>
            <a:off x="7450990" y="5297912"/>
            <a:ext cx="17951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81,000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8B3A807-31F3-4675-93A2-1B13407C1F85}"/>
              </a:ext>
            </a:extLst>
          </p:cNvPr>
          <p:cNvSpPr/>
          <p:nvPr/>
        </p:nvSpPr>
        <p:spPr>
          <a:xfrm>
            <a:off x="809102" y="411080"/>
            <a:ext cx="1427586" cy="15253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8A21A5-35EF-4D48-8EFA-DC6C985ABD6A}"/>
              </a:ext>
            </a:extLst>
          </p:cNvPr>
          <p:cNvGrpSpPr/>
          <p:nvPr/>
        </p:nvGrpSpPr>
        <p:grpSpPr>
          <a:xfrm>
            <a:off x="9087057" y="3560746"/>
            <a:ext cx="3462829" cy="3432052"/>
            <a:chOff x="7739270" y="1364974"/>
            <a:chExt cx="4777081" cy="5723005"/>
          </a:xfrm>
        </p:grpSpPr>
        <p:pic>
          <p:nvPicPr>
            <p:cNvPr id="13" name="Picture 12" descr="A close up of a logo&#10;&#10;Description automatically generated">
              <a:extLst>
                <a:ext uri="{FF2B5EF4-FFF2-40B4-BE49-F238E27FC236}">
                  <a16:creationId xmlns:a16="http://schemas.microsoft.com/office/drawing/2014/main" id="{64C86081-ECF8-4EF2-9AE5-EDB0CCCAE9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854" y="1364974"/>
              <a:ext cx="3843130" cy="4252014"/>
            </a:xfrm>
            <a:prstGeom prst="rect">
              <a:avLst/>
            </a:prstGeom>
          </p:spPr>
        </p:pic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175560CB-A187-4283-B890-BE611B1E4F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09" b="93481" l="9744" r="89776">
                          <a14:foregroundMark x1="76198" y1="77053" x2="77263" y2="80528"/>
                          <a14:foregroundMark x1="27141" y1="84395" x2="27002" y2="85398"/>
                          <a14:foregroundMark x1="39617" y1="69883" x2="49042" y2="69492"/>
                          <a14:foregroundMark x1="43930" y1="69361" x2="51278" y2="68188"/>
                          <a14:foregroundMark x1="51278" y1="68188" x2="51438" y2="68318"/>
                          <a14:foregroundMark x1="72204" y1="76793" x2="50639" y2="77445"/>
                          <a14:foregroundMark x1="50639" y1="77445" x2="45367" y2="76793"/>
                          <a14:foregroundMark x1="39137" y1="67014" x2="40575" y2="68449"/>
                          <a14:backgroundMark x1="44409" y1="64928" x2="59425" y2="64798"/>
                          <a14:backgroundMark x1="59105" y1="64537" x2="22684" y2="62451"/>
                          <a14:backgroundMark x1="22684" y1="62451" x2="22684" y2="62451"/>
                          <a14:backgroundMark x1="44409" y1="83572" x2="53355" y2="83442"/>
                          <a14:backgroundMark x1="46645" y1="82399" x2="51917" y2="81617"/>
                          <a14:backgroundMark x1="79233" y1="82399" x2="74281" y2="82399"/>
                          <a14:backgroundMark x1="75559" y1="83051" x2="78594" y2="88266"/>
                          <a14:backgroundMark x1="78594" y1="88266" x2="78275" y2="93351"/>
                          <a14:backgroundMark x1="78275" y1="93351" x2="77955" y2="94003"/>
                          <a14:backgroundMark x1="25399" y1="82269" x2="32588" y2="82920"/>
                          <a14:backgroundMark x1="25399" y1="85398" x2="25399" y2="93742"/>
                          <a14:backgroundMark x1="27476" y1="86571" x2="27796" y2="85137"/>
                          <a14:backgroundMark x1="26997" y1="85528" x2="27157" y2="85137"/>
                          <a14:backgroundMark x1="55112" y1="56584" x2="50000" y2="51760"/>
                          <a14:backgroundMark x1="50000" y1="51760" x2="39776" y2="52021"/>
                          <a14:backgroundMark x1="39776" y1="52021" x2="34185" y2="51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4" t="59481" r="13623" b="16110"/>
            <a:stretch/>
          </p:blipFill>
          <p:spPr>
            <a:xfrm flipH="1">
              <a:off x="7739269" y="4729091"/>
              <a:ext cx="4777081" cy="2358887"/>
            </a:xfrm>
            <a:prstGeom prst="rect">
              <a:avLst/>
            </a:prstGeom>
          </p:spPr>
        </p:pic>
      </p:grpSp>
      <p:pic>
        <p:nvPicPr>
          <p:cNvPr id="2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4B8FC7-51D5-4FD1-9741-F3C67E2E1C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49025" y="606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95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الدرس 5</a:t>
            </a:r>
          </a:p>
          <a:p>
            <a:r>
              <a:rPr lang="ar-AE" sz="23900" dirty="0"/>
              <a:t> الوحدة 4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706809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8">
            <a:extLst>
              <a:ext uri="{FF2B5EF4-FFF2-40B4-BE49-F238E27FC236}">
                <a16:creationId xmlns:a16="http://schemas.microsoft.com/office/drawing/2014/main" id="{6F9951C1-EF06-457B-B8AD-9F5C7D0A28F9}"/>
              </a:ext>
            </a:extLst>
          </p:cNvPr>
          <p:cNvSpPr txBox="1"/>
          <p:nvPr/>
        </p:nvSpPr>
        <p:spPr>
          <a:xfrm>
            <a:off x="81862" y="152400"/>
            <a:ext cx="27668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في عدد مكوّن من رقمين</a:t>
            </a:r>
            <a:endParaRPr lang="ar-AE" sz="1400" dirty="0">
              <a:effectLst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C3A68A5B-E2AB-4451-B8F2-B1BC89C5661B}"/>
              </a:ext>
            </a:extLst>
          </p:cNvPr>
          <p:cNvSpPr txBox="1"/>
          <p:nvPr/>
        </p:nvSpPr>
        <p:spPr>
          <a:xfrm>
            <a:off x="81862" y="787516"/>
            <a:ext cx="2766871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ضرب عدد مكّون من رقمين في عدد مكوّن من رقم واحد</a:t>
            </a:r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8E4193E2-0F99-411E-AB5E-FCA53D7DF744}"/>
              </a:ext>
            </a:extLst>
          </p:cNvPr>
          <p:cNvSpPr txBox="1"/>
          <p:nvPr/>
        </p:nvSpPr>
        <p:spPr>
          <a:xfrm>
            <a:off x="81862" y="1638076"/>
            <a:ext cx="27668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استراتيجية </a:t>
            </a:r>
          </a:p>
          <a:p>
            <a:pPr algn="r"/>
            <a:r>
              <a:rPr lang="ar-AE" sz="1400" b="1" dirty="0"/>
              <a:t>أشاهد وأدوّن</a:t>
            </a:r>
            <a:endParaRPr lang="ar-AE" sz="1400" dirty="0">
              <a:effectLst/>
            </a:endParaRPr>
          </a:p>
        </p:txBody>
      </p:sp>
      <p:pic>
        <p:nvPicPr>
          <p:cNvPr id="2" name="الضرب- ضرب عدد من منزلتين في عدد من منزلة واحدة - الرياضات -  الضرب والقسمة">
            <a:hlinkClick r:id="" action="ppaction://media"/>
            <a:extLst>
              <a:ext uri="{FF2B5EF4-FFF2-40B4-BE49-F238E27FC236}">
                <a16:creationId xmlns:a16="http://schemas.microsoft.com/office/drawing/2014/main" id="{FC0473B1-11CC-479E-8710-6E7CCFA0F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90850" y="1019175"/>
            <a:ext cx="8977407" cy="5562600"/>
          </a:xfrm>
          <a:prstGeom prst="rect">
            <a:avLst/>
          </a:prstGeom>
        </p:spPr>
      </p:pic>
      <p:pic>
        <p:nvPicPr>
          <p:cNvPr id="30" name="صورة 29">
            <a:extLst>
              <a:ext uri="{FF2B5EF4-FFF2-40B4-BE49-F238E27FC236}">
                <a16:creationId xmlns:a16="http://schemas.microsoft.com/office/drawing/2014/main" id="{CB45EDFA-2E02-41DE-97DE-A1A6A17E8EE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762000" y="1647601"/>
            <a:ext cx="990600" cy="964859"/>
          </a:xfrm>
          <a:prstGeom prst="rect">
            <a:avLst/>
          </a:prstGeom>
        </p:spPr>
      </p:pic>
      <p:sp>
        <p:nvSpPr>
          <p:cNvPr id="31" name="مستطيل 30">
            <a:extLst>
              <a:ext uri="{FF2B5EF4-FFF2-40B4-BE49-F238E27FC236}">
                <a16:creationId xmlns:a16="http://schemas.microsoft.com/office/drawing/2014/main" id="{14772619-3F51-45F2-99CE-7BC0430D0E5A}"/>
              </a:ext>
            </a:extLst>
          </p:cNvPr>
          <p:cNvSpPr/>
          <p:nvPr/>
        </p:nvSpPr>
        <p:spPr>
          <a:xfrm>
            <a:off x="4000936" y="106504"/>
            <a:ext cx="7120860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هل هناك طريقة أخرى لإيجاد ناتج الضرب غير نموذج المساحة؟ </a:t>
            </a:r>
          </a:p>
          <a:p>
            <a:pPr algn="ctr"/>
            <a:r>
              <a:rPr lang="ar-AE" sz="26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bg1">
                    <a:lumMod val="95000"/>
                  </a:schemeClr>
                </a:solidFill>
              </a:rPr>
              <a:t>اكتب إجابتك في خانة الدردشة بعد مشاهدة الفيديو</a:t>
            </a:r>
            <a:endParaRPr lang="ar-SA" sz="26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27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12049125" cy="685800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926ABDDD-AC33-433F-A90B-3FE71A32345C}"/>
              </a:ext>
            </a:extLst>
          </p:cNvPr>
          <p:cNvSpPr txBox="1"/>
          <p:nvPr/>
        </p:nvSpPr>
        <p:spPr>
          <a:xfrm>
            <a:off x="339038" y="920863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في عدد مكوّن من رقمين</a:t>
            </a:r>
            <a:endParaRPr lang="ar-AE" sz="1400" dirty="0">
              <a:effectLst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2287841-6D3C-4EE5-9D5B-4EC64CFB0C0E}"/>
              </a:ext>
            </a:extLst>
          </p:cNvPr>
          <p:cNvSpPr txBox="1"/>
          <p:nvPr/>
        </p:nvSpPr>
        <p:spPr>
          <a:xfrm>
            <a:off x="339038" y="1555979"/>
            <a:ext cx="228033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ضرب عدد مكّون من رقمين في عدد مكوّن من رقم واحد</a:t>
            </a: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EDD0A347-1B59-4F50-AF08-E9DC1A4A1971}"/>
              </a:ext>
            </a:extLst>
          </p:cNvPr>
          <p:cNvSpPr txBox="1"/>
          <p:nvPr/>
        </p:nvSpPr>
        <p:spPr>
          <a:xfrm>
            <a:off x="339038" y="2406539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الرياضيات في حياتنا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صفحة 223</a:t>
            </a:r>
            <a:endParaRPr lang="ar-AE" sz="1400" b="1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F8AB819-EE3F-4413-9B0A-615BAEDE5190}"/>
              </a:ext>
            </a:extLst>
          </p:cNvPr>
          <p:cNvGrpSpPr/>
          <p:nvPr/>
        </p:nvGrpSpPr>
        <p:grpSpPr>
          <a:xfrm rot="408515">
            <a:off x="10047697" y="1796465"/>
            <a:ext cx="1190290" cy="1392781"/>
            <a:chOff x="8562974" y="1628775"/>
            <a:chExt cx="2550407" cy="2857500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B2E468CC-B55B-4090-A36D-27629EA4E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0000"/>
            </a:blip>
            <a:srcRect l="70234" t="23751" r="8847" b="34583"/>
            <a:stretch/>
          </p:blipFill>
          <p:spPr>
            <a:xfrm>
              <a:off x="8562974" y="1628775"/>
              <a:ext cx="2550407" cy="2857500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B0660445-CF56-406F-AA65-07B7FB15B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059" t="27566" r="27144" b="68620"/>
            <a:stretch/>
          </p:blipFill>
          <p:spPr>
            <a:xfrm>
              <a:off x="8656931" y="2189868"/>
              <a:ext cx="679092" cy="206264"/>
            </a:xfrm>
            <a:prstGeom prst="rect">
              <a:avLst/>
            </a:prstGeom>
          </p:spPr>
        </p:pic>
      </p:grpSp>
      <p:pic>
        <p:nvPicPr>
          <p:cNvPr id="13" name="صورة 12">
            <a:extLst>
              <a:ext uri="{FF2B5EF4-FFF2-40B4-BE49-F238E27FC236}">
                <a16:creationId xmlns:a16="http://schemas.microsoft.com/office/drawing/2014/main" id="{ECB76E16-893C-4E60-9624-158E345626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2F3F3"/>
              </a:clrFrom>
              <a:clrTo>
                <a:srgbClr val="F2F3F3">
                  <a:alpha val="0"/>
                </a:srgbClr>
              </a:clrTo>
            </a:clrChange>
          </a:blip>
          <a:srcRect l="21484" t="21057" r="33203" b="58611"/>
          <a:stretch/>
        </p:blipFill>
        <p:spPr>
          <a:xfrm>
            <a:off x="3011394" y="1079990"/>
            <a:ext cx="6169212" cy="1032577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4558F3A4-7E7C-48EC-BBCB-0CD2F6CC9F6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2F3F3"/>
              </a:clrFrom>
              <a:clrTo>
                <a:srgbClr val="F2F3F3">
                  <a:alpha val="0"/>
                </a:srgbClr>
              </a:clrTo>
            </a:clrChange>
          </a:blip>
          <a:srcRect l="19765" t="22688" r="33125" b="15418"/>
          <a:stretch/>
        </p:blipFill>
        <p:spPr>
          <a:xfrm>
            <a:off x="5552569" y="2096322"/>
            <a:ext cx="4198779" cy="421257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7D4FF31B-5C62-4EBC-9A7C-5EA9408E8F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3F3"/>
              </a:clrFrom>
              <a:clrTo>
                <a:srgbClr val="F2F3F3">
                  <a:alpha val="0"/>
                </a:srgbClr>
              </a:clrTo>
            </a:clrChange>
          </a:blip>
          <a:srcRect l="13515" t="45999" r="33282" b="10406"/>
          <a:stretch/>
        </p:blipFill>
        <p:spPr>
          <a:xfrm>
            <a:off x="341633" y="3132592"/>
            <a:ext cx="4261821" cy="3323119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133004D-13C0-4DCB-95BC-B3BD1F9CBA4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3F3"/>
              </a:clrFrom>
              <a:clrTo>
                <a:srgbClr val="F2F3F3">
                  <a:alpha val="0"/>
                </a:srgbClr>
              </a:clrTo>
            </a:clrChange>
          </a:blip>
          <a:srcRect l="43077" t="38435" r="33282" b="56044"/>
          <a:stretch/>
        </p:blipFill>
        <p:spPr>
          <a:xfrm>
            <a:off x="2704392" y="2777072"/>
            <a:ext cx="1832688" cy="329743"/>
          </a:xfrm>
          <a:prstGeom prst="rect">
            <a:avLst/>
          </a:prstGeom>
        </p:spPr>
      </p:pic>
      <p:pic>
        <p:nvPicPr>
          <p:cNvPr id="17" name="zaina">
            <a:extLst>
              <a:ext uri="{FF2B5EF4-FFF2-40B4-BE49-F238E27FC236}">
                <a16:creationId xmlns:a16="http://schemas.microsoft.com/office/drawing/2014/main" id="{5FDE4EB4-ABA0-4600-A285-7487975E6C3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30" y="5448299"/>
            <a:ext cx="2572820" cy="1285947"/>
          </a:xfrm>
          <a:prstGeom prst="rect">
            <a:avLst/>
          </a:prstGeom>
        </p:spPr>
      </p:pic>
      <p:sp>
        <p:nvSpPr>
          <p:cNvPr id="18" name="مستطيل 17">
            <a:extLst>
              <a:ext uri="{FF2B5EF4-FFF2-40B4-BE49-F238E27FC236}">
                <a16:creationId xmlns:a16="http://schemas.microsoft.com/office/drawing/2014/main" id="{B5C67DB0-7874-471C-A03C-15824DC1C7AD}"/>
              </a:ext>
            </a:extLst>
          </p:cNvPr>
          <p:cNvSpPr/>
          <p:nvPr/>
        </p:nvSpPr>
        <p:spPr>
          <a:xfrm>
            <a:off x="6647503" y="3026600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CF2AFBE-43F2-44FB-A89D-D3AE87A484D8}"/>
              </a:ext>
            </a:extLst>
          </p:cNvPr>
          <p:cNvSpPr/>
          <p:nvPr/>
        </p:nvSpPr>
        <p:spPr>
          <a:xfrm>
            <a:off x="6337248" y="4755455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8B611245-904F-4DB0-ACA8-8C34571239FC}"/>
              </a:ext>
            </a:extLst>
          </p:cNvPr>
          <p:cNvSpPr/>
          <p:nvPr/>
        </p:nvSpPr>
        <p:spPr>
          <a:xfrm>
            <a:off x="6941981" y="5778010"/>
            <a:ext cx="138531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 AED</a:t>
            </a:r>
            <a:endParaRPr lang="ar-SA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BF539EC2-A79B-472F-B283-32D50FB407B6}"/>
              </a:ext>
            </a:extLst>
          </p:cNvPr>
          <p:cNvSpPr/>
          <p:nvPr/>
        </p:nvSpPr>
        <p:spPr>
          <a:xfrm>
            <a:off x="3956055" y="4586178"/>
            <a:ext cx="581025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48</a:t>
            </a:r>
            <a:endParaRPr lang="ar-SA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399D5F21-62DC-40F2-A8B8-24504F6BEB0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222644" y="2294643"/>
            <a:ext cx="816411" cy="964859"/>
          </a:xfrm>
          <a:prstGeom prst="rect">
            <a:avLst/>
          </a:prstGeom>
        </p:spPr>
      </p:pic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34596B63-233E-4ED4-BB87-B42E692D1439}"/>
              </a:ext>
            </a:extLst>
          </p:cNvPr>
          <p:cNvCxnSpPr/>
          <p:nvPr/>
        </p:nvCxnSpPr>
        <p:spPr>
          <a:xfrm>
            <a:off x="5181600" y="2294643"/>
            <a:ext cx="0" cy="4161068"/>
          </a:xfrm>
          <a:prstGeom prst="line">
            <a:avLst/>
          </a:prstGeom>
          <a:ln w="22225" cmpd="dbl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441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aina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0" y="242261"/>
            <a:ext cx="9383740" cy="6465817"/>
          </a:xfrm>
          <a:prstGeom prst="rect">
            <a:avLst/>
          </a:prstGeom>
        </p:spPr>
      </p:pic>
      <p:pic>
        <p:nvPicPr>
          <p:cNvPr id="12" name="zaina">
            <a:extLst>
              <a:ext uri="{FF2B5EF4-FFF2-40B4-BE49-F238E27FC236}">
                <a16:creationId xmlns:a16="http://schemas.microsoft.com/office/drawing/2014/main" id="{0D9AD920-6EF5-4E02-8B94-F60EE97CC5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3849" y="149922"/>
            <a:ext cx="4694671" cy="6858000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4087E1FD-24E6-426A-9C79-09DEF64173CE}"/>
              </a:ext>
            </a:extLst>
          </p:cNvPr>
          <p:cNvSpPr txBox="1"/>
          <p:nvPr/>
        </p:nvSpPr>
        <p:spPr>
          <a:xfrm>
            <a:off x="151187" y="149922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في عدد مكوّن من رقمين</a:t>
            </a:r>
            <a:endParaRPr lang="ar-AE" sz="1400" dirty="0">
              <a:effectLst/>
            </a:endParaRP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E8BA2407-BAB1-424E-8340-310EB0A85703}"/>
              </a:ext>
            </a:extLst>
          </p:cNvPr>
          <p:cNvSpPr txBox="1"/>
          <p:nvPr/>
        </p:nvSpPr>
        <p:spPr>
          <a:xfrm>
            <a:off x="151187" y="785038"/>
            <a:ext cx="228033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ضرب عدد مكّون من رقمين في عدد مكوّن من رقم واحد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8E884BB3-B31E-4E83-8060-FF11DC9A5C1A}"/>
              </a:ext>
            </a:extLst>
          </p:cNvPr>
          <p:cNvSpPr txBox="1"/>
          <p:nvPr/>
        </p:nvSpPr>
        <p:spPr>
          <a:xfrm>
            <a:off x="151187" y="1635598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استراتيجية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المناقشة والحوار</a:t>
            </a:r>
            <a:endParaRPr lang="ar-AE" sz="14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9A47F3E-7D99-49BA-BD53-7559088C6AC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0" y="1616041"/>
            <a:ext cx="816411" cy="96485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BA5B85A-C27E-46E8-980D-A20CDAE80D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53" t="22218" r="24274" b="59445"/>
          <a:stretch/>
        </p:blipFill>
        <p:spPr>
          <a:xfrm>
            <a:off x="4248152" y="1116334"/>
            <a:ext cx="3215317" cy="1257598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D21A356D-01A1-4301-B713-BFCC4F00D6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3F3"/>
              </a:clrFrom>
              <a:clrTo>
                <a:srgbClr val="F2F3F3">
                  <a:alpha val="0"/>
                </a:srgbClr>
              </a:clrTo>
            </a:clrChange>
          </a:blip>
          <a:srcRect l="46575" t="48055" r="30156" b="14584"/>
          <a:stretch/>
        </p:blipFill>
        <p:spPr>
          <a:xfrm>
            <a:off x="5061730" y="2741519"/>
            <a:ext cx="3378138" cy="2562225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0E092B0-0C77-434A-B62C-E03A6300F34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EEEFF0"/>
              </a:clrFrom>
              <a:clrTo>
                <a:srgbClr val="EEEFF0">
                  <a:alpha val="0"/>
                </a:srgbClr>
              </a:clrTo>
            </a:clrChange>
          </a:blip>
          <a:srcRect l="19062" t="48055" r="60313" b="14584"/>
          <a:stretch/>
        </p:blipFill>
        <p:spPr>
          <a:xfrm>
            <a:off x="1253864" y="2741519"/>
            <a:ext cx="2994288" cy="2562225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63319F9-DAE5-45ED-AF2C-61C1BDAEF6E0}"/>
              </a:ext>
            </a:extLst>
          </p:cNvPr>
          <p:cNvSpPr/>
          <p:nvPr/>
        </p:nvSpPr>
        <p:spPr>
          <a:xfrm>
            <a:off x="3730767" y="1154370"/>
            <a:ext cx="16097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rgbClr val="388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صفحة 224</a:t>
            </a:r>
            <a:endParaRPr lang="ar-SA" sz="2800" b="0" cap="none" spc="0" dirty="0">
              <a:ln w="0"/>
              <a:solidFill>
                <a:srgbClr val="3886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CFC86BAD-6286-4837-B2CD-16D63950F324}"/>
              </a:ext>
            </a:extLst>
          </p:cNvPr>
          <p:cNvSpPr/>
          <p:nvPr/>
        </p:nvSpPr>
        <p:spPr>
          <a:xfrm>
            <a:off x="2833786" y="3578922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5161450C-95D0-4DBF-8A1D-DC72E683B4B5}"/>
              </a:ext>
            </a:extLst>
          </p:cNvPr>
          <p:cNvSpPr/>
          <p:nvPr/>
        </p:nvSpPr>
        <p:spPr>
          <a:xfrm>
            <a:off x="2055934" y="3592079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80459D16-B19C-471D-AF78-695D29D8D8A4}"/>
              </a:ext>
            </a:extLst>
          </p:cNvPr>
          <p:cNvSpPr/>
          <p:nvPr/>
        </p:nvSpPr>
        <p:spPr>
          <a:xfrm>
            <a:off x="6515799" y="3592079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EEDFBB85-02F8-4DED-AB3A-B9CA1C5362F9}"/>
              </a:ext>
            </a:extLst>
          </p:cNvPr>
          <p:cNvSpPr/>
          <p:nvPr/>
        </p:nvSpPr>
        <p:spPr>
          <a:xfrm>
            <a:off x="5639010" y="3592079"/>
            <a:ext cx="470000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B9C35FBD-0364-4238-BF51-370A84B8277E}"/>
              </a:ext>
            </a:extLst>
          </p:cNvPr>
          <p:cNvSpPr/>
          <p:nvPr/>
        </p:nvSpPr>
        <p:spPr>
          <a:xfrm>
            <a:off x="3353100" y="4487410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44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6267F28E-228E-4D2E-9AF6-129CF45C6DED}"/>
              </a:ext>
            </a:extLst>
          </p:cNvPr>
          <p:cNvSpPr/>
          <p:nvPr/>
        </p:nvSpPr>
        <p:spPr>
          <a:xfrm>
            <a:off x="7221846" y="4435351"/>
            <a:ext cx="75533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64</a:t>
            </a:r>
            <a:endParaRPr lang="ar-SA" sz="40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493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78820" y="-69616"/>
            <a:ext cx="8541834" cy="1811678"/>
            <a:chOff x="279986" y="999460"/>
            <a:chExt cx="6096012" cy="2349796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1194619"/>
              <a:ext cx="5737123" cy="18435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zaina3">
              <a:extLst>
                <a:ext uri="{FF2B5EF4-FFF2-40B4-BE49-F238E27FC236}">
                  <a16:creationId xmlns:a16="http://schemas.microsoft.com/office/drawing/2014/main" id="{74C1BD4A-1A8A-4E03-8CAD-113BE51F2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7" b="12501"/>
            <a:stretch/>
          </p:blipFill>
          <p:spPr>
            <a:xfrm>
              <a:off x="279986" y="999460"/>
              <a:ext cx="6096012" cy="2349796"/>
            </a:xfrm>
            <a:prstGeom prst="rect">
              <a:avLst/>
            </a:prstGeom>
          </p:spPr>
        </p:pic>
      </p:grpSp>
      <p:sp>
        <p:nvSpPr>
          <p:cNvPr id="14" name="zaina1">
            <a:extLst>
              <a:ext uri="{FF2B5EF4-FFF2-40B4-BE49-F238E27FC236}">
                <a16:creationId xmlns:a16="http://schemas.microsoft.com/office/drawing/2014/main" id="{B2F7E38E-D087-4554-9509-B005F68CBECA}"/>
              </a:ext>
            </a:extLst>
          </p:cNvPr>
          <p:cNvSpPr txBox="1"/>
          <p:nvPr/>
        </p:nvSpPr>
        <p:spPr>
          <a:xfrm>
            <a:off x="4739918" y="119796"/>
            <a:ext cx="62960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altLang="zh-CN" sz="3600" b="1" dirty="0">
                <a:solidFill>
                  <a:srgbClr val="FF0000"/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  <a:cs typeface="Arabic Typesetting" panose="03020402040406030203" pitchFamily="66" charset="-78"/>
              </a:rPr>
              <a:t>التفكير النّاقد</a:t>
            </a:r>
          </a:p>
          <a:p>
            <a:pPr algn="ctr"/>
            <a:r>
              <a:rPr lang="ar-AE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  <a:cs typeface="+mj-cs"/>
              </a:rPr>
              <a:t>ركّز وفكّر ثمّ أجب حتّى تحصل على وسام التّفكير النّقدي</a:t>
            </a:r>
          </a:p>
          <a:p>
            <a:pPr algn="ctr"/>
            <a:endParaRPr lang="ar-AE" altLang="zh-CN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Arabic Typesetting" panose="03020402040406030203" pitchFamily="66" charset="-78"/>
              <a:ea typeface="小单纯体" panose="02010601030101010101" pitchFamily="2" charset="-122"/>
              <a:cs typeface="Arabic Typesetting" panose="03020402040406030203" pitchFamily="66" charset="-78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C6397079-1B74-4A66-B5C4-DB5F28290ABA}"/>
              </a:ext>
            </a:extLst>
          </p:cNvPr>
          <p:cNvSpPr txBox="1"/>
          <p:nvPr/>
        </p:nvSpPr>
        <p:spPr>
          <a:xfrm>
            <a:off x="151187" y="149922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في عدد مكوّن من رقمين</a:t>
            </a:r>
            <a:endParaRPr lang="ar-AE" sz="1400" dirty="0">
              <a:effectLst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A9B2962-C615-4BD5-BEC1-0703E2A2C57F}"/>
              </a:ext>
            </a:extLst>
          </p:cNvPr>
          <p:cNvSpPr txBox="1"/>
          <p:nvPr/>
        </p:nvSpPr>
        <p:spPr>
          <a:xfrm>
            <a:off x="151187" y="785038"/>
            <a:ext cx="228033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ضرب عدد مكّون من رقمين في عدد مكوّن من رقم واحد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1BD8BDED-BD08-4382-A19B-BD52E5A368CB}"/>
              </a:ext>
            </a:extLst>
          </p:cNvPr>
          <p:cNvSpPr txBox="1"/>
          <p:nvPr/>
        </p:nvSpPr>
        <p:spPr>
          <a:xfrm>
            <a:off x="151187" y="1635598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استراتيجية التفكير النّاقد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صفحة 226</a:t>
            </a:r>
            <a:endParaRPr lang="ar-AE" sz="14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2F9113F7-E9C2-4220-A92A-42D1DE0668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0" y="1616041"/>
            <a:ext cx="816411" cy="964859"/>
          </a:xfrm>
          <a:prstGeom prst="rect">
            <a:avLst/>
          </a:prstGeom>
        </p:spPr>
      </p:pic>
      <p:pic>
        <p:nvPicPr>
          <p:cNvPr id="21" name="zaina1">
            <a:extLst>
              <a:ext uri="{FF2B5EF4-FFF2-40B4-BE49-F238E27FC236}">
                <a16:creationId xmlns:a16="http://schemas.microsoft.com/office/drawing/2014/main" id="{48C96479-E845-40AA-BE4B-AEAD4FD2A4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15391" b="20841"/>
          <a:stretch/>
        </p:blipFill>
        <p:spPr>
          <a:xfrm>
            <a:off x="8837864" y="2969692"/>
            <a:ext cx="3354136" cy="3888308"/>
          </a:xfrm>
          <a:prstGeom prst="rect">
            <a:avLst/>
          </a:prstGeom>
        </p:spPr>
      </p:pic>
      <p:grpSp>
        <p:nvGrpSpPr>
          <p:cNvPr id="22" name="Group 9">
            <a:extLst>
              <a:ext uri="{FF2B5EF4-FFF2-40B4-BE49-F238E27FC236}">
                <a16:creationId xmlns:a16="http://schemas.microsoft.com/office/drawing/2014/main" id="{CE168975-92DF-44F5-A1FD-0F3338549B00}"/>
              </a:ext>
            </a:extLst>
          </p:cNvPr>
          <p:cNvGrpSpPr/>
          <p:nvPr/>
        </p:nvGrpSpPr>
        <p:grpSpPr>
          <a:xfrm>
            <a:off x="925551" y="2178375"/>
            <a:ext cx="7912313" cy="3888308"/>
            <a:chOff x="279986" y="999460"/>
            <a:chExt cx="6096012" cy="2349796"/>
          </a:xfrm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D89E9C75-70C4-42BA-9D77-466B37C362F1}"/>
                </a:ext>
              </a:extLst>
            </p:cNvPr>
            <p:cNvSpPr/>
            <p:nvPr/>
          </p:nvSpPr>
          <p:spPr>
            <a:xfrm>
              <a:off x="457200" y="1194619"/>
              <a:ext cx="5737123" cy="18435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zaina3">
              <a:extLst>
                <a:ext uri="{FF2B5EF4-FFF2-40B4-BE49-F238E27FC236}">
                  <a16:creationId xmlns:a16="http://schemas.microsoft.com/office/drawing/2014/main" id="{AD77B4E9-9D85-466E-8DF5-0257031B8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7" b="12501"/>
            <a:stretch/>
          </p:blipFill>
          <p:spPr>
            <a:xfrm>
              <a:off x="279986" y="999460"/>
              <a:ext cx="6096012" cy="2349796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8B96EA67-810B-4643-8B3A-723DA1FCB97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38157" t="41044" r="50809" b="34472"/>
          <a:stretch/>
        </p:blipFill>
        <p:spPr>
          <a:xfrm>
            <a:off x="3805195" y="74355"/>
            <a:ext cx="1345211" cy="1421365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C2FB1BF6-2BDB-4AE6-A641-9D0A92F59EB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6291" t="48618" r="27615" b="27642"/>
          <a:stretch/>
        </p:blipFill>
        <p:spPr>
          <a:xfrm>
            <a:off x="1439808" y="2595132"/>
            <a:ext cx="6287987" cy="2956780"/>
          </a:xfrm>
          <a:prstGeom prst="rect">
            <a:avLst/>
          </a:prstGeom>
        </p:spPr>
      </p:pic>
      <p:sp>
        <p:nvSpPr>
          <p:cNvPr id="16" name="مستطيل 15">
            <a:extLst>
              <a:ext uri="{FF2B5EF4-FFF2-40B4-BE49-F238E27FC236}">
                <a16:creationId xmlns:a16="http://schemas.microsoft.com/office/drawing/2014/main" id="{42A94EDF-9E80-4E06-BD8E-1DB94F102599}"/>
              </a:ext>
            </a:extLst>
          </p:cNvPr>
          <p:cNvSpPr/>
          <p:nvPr/>
        </p:nvSpPr>
        <p:spPr>
          <a:xfrm>
            <a:off x="4449337" y="3166946"/>
            <a:ext cx="701069" cy="468352"/>
          </a:xfrm>
          <a:prstGeom prst="rect">
            <a:avLst/>
          </a:prstGeom>
          <a:solidFill>
            <a:srgbClr val="FFFF00">
              <a:alpha val="2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3FA2E6EF-6F06-4876-85C6-BAD4F501C096}"/>
              </a:ext>
            </a:extLst>
          </p:cNvPr>
          <p:cNvSpPr/>
          <p:nvPr/>
        </p:nvSpPr>
        <p:spPr>
          <a:xfrm>
            <a:off x="2731168" y="4026612"/>
            <a:ext cx="34932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العدد 17 قريب من العدد 20</a:t>
            </a: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4B74B083-FDC8-4358-8B3A-89710CD29D76}"/>
              </a:ext>
            </a:extLst>
          </p:cNvPr>
          <p:cNvSpPr/>
          <p:nvPr/>
        </p:nvSpPr>
        <p:spPr>
          <a:xfrm>
            <a:off x="4148368" y="4433596"/>
            <a:ext cx="200407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 × 4 = 80</a:t>
            </a:r>
          </a:p>
        </p:txBody>
      </p:sp>
      <p:sp>
        <p:nvSpPr>
          <p:cNvPr id="32" name="مستطيل 31">
            <a:extLst>
              <a:ext uri="{FF2B5EF4-FFF2-40B4-BE49-F238E27FC236}">
                <a16:creationId xmlns:a16="http://schemas.microsoft.com/office/drawing/2014/main" id="{BB628C92-5A5D-4BD8-B675-49A8B297D557}"/>
              </a:ext>
            </a:extLst>
          </p:cNvPr>
          <p:cNvSpPr/>
          <p:nvPr/>
        </p:nvSpPr>
        <p:spPr>
          <a:xfrm>
            <a:off x="2064710" y="4869909"/>
            <a:ext cx="476925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نستطيع أن نحافظ على 80 شجرة تقريباً</a:t>
            </a:r>
          </a:p>
        </p:txBody>
      </p:sp>
    </p:spTree>
    <p:extLst>
      <p:ext uri="{BB962C8B-B14F-4D97-AF65-F5344CB8AC3E}">
        <p14:creationId xmlns:p14="http://schemas.microsoft.com/office/powerpoint/2010/main" val="33485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9" grpId="0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78820" y="-69616"/>
            <a:ext cx="8541834" cy="1811678"/>
            <a:chOff x="279986" y="999460"/>
            <a:chExt cx="6096012" cy="2349796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1194619"/>
              <a:ext cx="5737123" cy="18435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zaina3">
              <a:extLst>
                <a:ext uri="{FF2B5EF4-FFF2-40B4-BE49-F238E27FC236}">
                  <a16:creationId xmlns:a16="http://schemas.microsoft.com/office/drawing/2014/main" id="{74C1BD4A-1A8A-4E03-8CAD-113BE51F2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7" b="12501"/>
            <a:stretch/>
          </p:blipFill>
          <p:spPr>
            <a:xfrm>
              <a:off x="279986" y="999460"/>
              <a:ext cx="6096012" cy="2349796"/>
            </a:xfrm>
            <a:prstGeom prst="rect">
              <a:avLst/>
            </a:prstGeom>
          </p:spPr>
        </p:pic>
      </p:grpSp>
      <p:sp>
        <p:nvSpPr>
          <p:cNvPr id="14" name="zaina1">
            <a:extLst>
              <a:ext uri="{FF2B5EF4-FFF2-40B4-BE49-F238E27FC236}">
                <a16:creationId xmlns:a16="http://schemas.microsoft.com/office/drawing/2014/main" id="{B2F7E38E-D087-4554-9509-B005F68CBECA}"/>
              </a:ext>
            </a:extLst>
          </p:cNvPr>
          <p:cNvSpPr txBox="1"/>
          <p:nvPr/>
        </p:nvSpPr>
        <p:spPr>
          <a:xfrm>
            <a:off x="4767300" y="336966"/>
            <a:ext cx="62960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  <a:cs typeface="+mj-cs"/>
              </a:rPr>
              <a:t>أجب على السؤال يا طالبي المبدع مع ذكر السّبب حتّى تحصل على وسام المبدع</a:t>
            </a:r>
          </a:p>
          <a:p>
            <a:pPr algn="ctr"/>
            <a:endParaRPr lang="ar-AE" altLang="zh-CN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Arabic Typesetting" panose="03020402040406030203" pitchFamily="66" charset="-78"/>
              <a:ea typeface="小单纯体" panose="02010601030101010101" pitchFamily="2" charset="-122"/>
              <a:cs typeface="Arabic Typesetting" panose="03020402040406030203" pitchFamily="66" charset="-78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C6397079-1B74-4A66-B5C4-DB5F28290ABA}"/>
              </a:ext>
            </a:extLst>
          </p:cNvPr>
          <p:cNvSpPr txBox="1"/>
          <p:nvPr/>
        </p:nvSpPr>
        <p:spPr>
          <a:xfrm>
            <a:off x="151187" y="149922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في عدد مكوّن من رقمين</a:t>
            </a:r>
            <a:endParaRPr lang="ar-AE" sz="1400" dirty="0">
              <a:effectLst/>
            </a:endParaRPr>
          </a:p>
        </p:txBody>
      </p:sp>
      <p:sp>
        <p:nvSpPr>
          <p:cNvPr id="18" name="TextBox 6">
            <a:extLst>
              <a:ext uri="{FF2B5EF4-FFF2-40B4-BE49-F238E27FC236}">
                <a16:creationId xmlns:a16="http://schemas.microsoft.com/office/drawing/2014/main" id="{DA9B2962-C615-4BD5-BEC1-0703E2A2C57F}"/>
              </a:ext>
            </a:extLst>
          </p:cNvPr>
          <p:cNvSpPr txBox="1"/>
          <p:nvPr/>
        </p:nvSpPr>
        <p:spPr>
          <a:xfrm>
            <a:off x="151187" y="785038"/>
            <a:ext cx="2280338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ضرب عدد مكّون من رقمين في عدد مكوّن من رقم واحد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1BD8BDED-BD08-4382-A19B-BD52E5A368CB}"/>
              </a:ext>
            </a:extLst>
          </p:cNvPr>
          <p:cNvSpPr txBox="1"/>
          <p:nvPr/>
        </p:nvSpPr>
        <p:spPr>
          <a:xfrm>
            <a:off x="151187" y="1635598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مهارات التفكير العليا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صفحة 226</a:t>
            </a:r>
            <a:endParaRPr lang="ar-AE" sz="14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2F9113F7-E9C2-4220-A92A-42D1DE0668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0" y="1616041"/>
            <a:ext cx="816411" cy="964859"/>
          </a:xfrm>
          <a:prstGeom prst="rect">
            <a:avLst/>
          </a:prstGeom>
        </p:spPr>
      </p:pic>
      <p:pic>
        <p:nvPicPr>
          <p:cNvPr id="21" name="zaina1">
            <a:extLst>
              <a:ext uri="{FF2B5EF4-FFF2-40B4-BE49-F238E27FC236}">
                <a16:creationId xmlns:a16="http://schemas.microsoft.com/office/drawing/2014/main" id="{48C96479-E845-40AA-BE4B-AEAD4FD2A4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15391" b="20841"/>
          <a:stretch/>
        </p:blipFill>
        <p:spPr>
          <a:xfrm>
            <a:off x="8837864" y="2969692"/>
            <a:ext cx="3354136" cy="3888308"/>
          </a:xfrm>
          <a:prstGeom prst="rect">
            <a:avLst/>
          </a:prstGeom>
        </p:spPr>
      </p:pic>
      <p:grpSp>
        <p:nvGrpSpPr>
          <p:cNvPr id="22" name="Group 9">
            <a:extLst>
              <a:ext uri="{FF2B5EF4-FFF2-40B4-BE49-F238E27FC236}">
                <a16:creationId xmlns:a16="http://schemas.microsoft.com/office/drawing/2014/main" id="{CE168975-92DF-44F5-A1FD-0F3338549B00}"/>
              </a:ext>
            </a:extLst>
          </p:cNvPr>
          <p:cNvGrpSpPr/>
          <p:nvPr/>
        </p:nvGrpSpPr>
        <p:grpSpPr>
          <a:xfrm>
            <a:off x="421219" y="2144501"/>
            <a:ext cx="8218449" cy="4815550"/>
            <a:chOff x="279986" y="999460"/>
            <a:chExt cx="6096012" cy="2349796"/>
          </a:xfrm>
        </p:grpSpPr>
        <p:sp>
          <p:nvSpPr>
            <p:cNvPr id="24" name="Rounded Rectangle 8">
              <a:extLst>
                <a:ext uri="{FF2B5EF4-FFF2-40B4-BE49-F238E27FC236}">
                  <a16:creationId xmlns:a16="http://schemas.microsoft.com/office/drawing/2014/main" id="{D89E9C75-70C4-42BA-9D77-466B37C362F1}"/>
                </a:ext>
              </a:extLst>
            </p:cNvPr>
            <p:cNvSpPr/>
            <p:nvPr/>
          </p:nvSpPr>
          <p:spPr>
            <a:xfrm>
              <a:off x="457200" y="1194619"/>
              <a:ext cx="5737123" cy="18435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6" name="zaina3">
              <a:extLst>
                <a:ext uri="{FF2B5EF4-FFF2-40B4-BE49-F238E27FC236}">
                  <a16:creationId xmlns:a16="http://schemas.microsoft.com/office/drawing/2014/main" id="{AD77B4E9-9D85-466E-8DF5-0257031B8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7" b="12501"/>
            <a:stretch/>
          </p:blipFill>
          <p:spPr>
            <a:xfrm>
              <a:off x="279986" y="999460"/>
              <a:ext cx="6096012" cy="2349796"/>
            </a:xfrm>
            <a:prstGeom prst="rect">
              <a:avLst/>
            </a:prstGeom>
          </p:spPr>
        </p:pic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id="{2DF7D583-AAED-48F4-879C-C63382A20C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64845" t="50000" r="26616" b="31544"/>
          <a:stretch/>
        </p:blipFill>
        <p:spPr>
          <a:xfrm>
            <a:off x="3671914" y="142120"/>
            <a:ext cx="1322020" cy="1265663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554EA14-235F-465D-8601-99D43F1FD65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2F3F3"/>
              </a:clrFrom>
              <a:clrTo>
                <a:srgbClr val="F2F3F3">
                  <a:alpha val="0"/>
                </a:srgbClr>
              </a:clrTo>
            </a:clrChange>
          </a:blip>
          <a:srcRect l="19299" t="42476" r="25624" b="17236"/>
          <a:stretch/>
        </p:blipFill>
        <p:spPr>
          <a:xfrm>
            <a:off x="935471" y="2793210"/>
            <a:ext cx="7227222" cy="3418019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670D510-2511-4CD9-8D8B-5DA2E8854CA7}"/>
              </a:ext>
            </a:extLst>
          </p:cNvPr>
          <p:cNvSpPr/>
          <p:nvPr/>
        </p:nvSpPr>
        <p:spPr>
          <a:xfrm>
            <a:off x="1848069" y="4502170"/>
            <a:ext cx="612699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عدد مجسّمات أيمن = 12 × 4 = 48 مجسّماً</a:t>
            </a:r>
            <a:endParaRPr lang="ar-SA" sz="3200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27B16777-EB50-46B6-87DA-978E3C5EAC1C}"/>
              </a:ext>
            </a:extLst>
          </p:cNvPr>
          <p:cNvSpPr/>
          <p:nvPr/>
        </p:nvSpPr>
        <p:spPr>
          <a:xfrm>
            <a:off x="1559528" y="5146053"/>
            <a:ext cx="641553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b="0" cap="none" spc="0" dirty="0">
                <a:ln w="0"/>
                <a:solidFill>
                  <a:srgbClr val="0000C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عدد مجسّمات سلطان = 21 × 3 = 63 مجسّماً</a:t>
            </a:r>
            <a:endParaRPr lang="ar-SA" sz="3200" b="0" cap="none" spc="0" dirty="0">
              <a:ln w="0"/>
              <a:solidFill>
                <a:srgbClr val="0000CC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25D6E7DF-853B-4980-86C6-B12A4ECD841D}"/>
              </a:ext>
            </a:extLst>
          </p:cNvPr>
          <p:cNvSpPr/>
          <p:nvPr/>
        </p:nvSpPr>
        <p:spPr>
          <a:xfrm>
            <a:off x="2357022" y="5626454"/>
            <a:ext cx="482055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3200" dirty="0">
                <a:ln w="0"/>
                <a:solidFill>
                  <a:srgbClr val="0099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سلطان لديه أكبر عدد من المجسّمات</a:t>
            </a:r>
            <a:endParaRPr lang="ar-SA" sz="3200" b="0" cap="none" spc="0" dirty="0">
              <a:ln w="0"/>
              <a:solidFill>
                <a:srgbClr val="0099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8374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6" grpId="0"/>
      <p:bldP spid="23" grpId="0"/>
      <p:bldP spid="2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الدرس 6</a:t>
            </a:r>
          </a:p>
          <a:p>
            <a:r>
              <a:rPr lang="ar-AE" sz="23900" dirty="0"/>
              <a:t> الوحدة 4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42695196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3CEA0-8504-964E-9CB3-CBA00973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2" name="Speech Bubble: Rectangle with Corners Rounded 2">
            <a:extLst>
              <a:ext uri="{FF2B5EF4-FFF2-40B4-BE49-F238E27FC236}">
                <a16:creationId xmlns:a16="http://schemas.microsoft.com/office/drawing/2014/main" id="{A8912A26-8697-5948-B32D-77B3273D67F9}"/>
              </a:ext>
            </a:extLst>
          </p:cNvPr>
          <p:cNvSpPr/>
          <p:nvPr/>
        </p:nvSpPr>
        <p:spPr>
          <a:xfrm>
            <a:off x="191387" y="212315"/>
            <a:ext cx="11850274" cy="6340886"/>
          </a:xfrm>
          <a:prstGeom prst="wedgeRoundRectCallout">
            <a:avLst>
              <a:gd name="adj1" fmla="val -49178"/>
              <a:gd name="adj2" fmla="val -1276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r-AE" sz="5400" dirty="0">
              <a:cs typeface="(AH) Manal Black" pitchFamily="2" charset="-78"/>
            </a:endParaRPr>
          </a:p>
        </p:txBody>
      </p:sp>
      <p:pic>
        <p:nvPicPr>
          <p:cNvPr id="48" name="Picture 47" descr="Screen Clipping">
            <a:extLst>
              <a:ext uri="{FF2B5EF4-FFF2-40B4-BE49-F238E27FC236}">
                <a16:creationId xmlns:a16="http://schemas.microsoft.com/office/drawing/2014/main" id="{B3B8D928-CB96-CD43-BB46-6558BEBB68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869" y="582007"/>
            <a:ext cx="8999621" cy="5261603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F2E908F-B0E8-F84E-AF7E-02059A23F61C}"/>
              </a:ext>
            </a:extLst>
          </p:cNvPr>
          <p:cNvGrpSpPr/>
          <p:nvPr/>
        </p:nvGrpSpPr>
        <p:grpSpPr>
          <a:xfrm>
            <a:off x="-363531" y="4495617"/>
            <a:ext cx="2028876" cy="2380917"/>
            <a:chOff x="9122056" y="2747143"/>
            <a:chExt cx="3333750" cy="4189545"/>
          </a:xfrm>
        </p:grpSpPr>
        <p:pic>
          <p:nvPicPr>
            <p:cNvPr id="37" name="Picture 36" descr="A close up of a logo&#10;&#10;Description automatically generated">
              <a:extLst>
                <a:ext uri="{FF2B5EF4-FFF2-40B4-BE49-F238E27FC236}">
                  <a16:creationId xmlns:a16="http://schemas.microsoft.com/office/drawing/2014/main" id="{2AF6067E-4CD6-F74A-90AF-40414889E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2056" y="3126688"/>
              <a:ext cx="3333750" cy="3810000"/>
            </a:xfrm>
            <a:prstGeom prst="rect">
              <a:avLst/>
            </a:prstGeom>
          </p:spPr>
        </p:pic>
        <p:pic>
          <p:nvPicPr>
            <p:cNvPr id="38" name="Picture 2" descr="Yellow Helmet PNG Images | Vector and PSD Files | Free Download on Pngtree">
              <a:extLst>
                <a:ext uri="{FF2B5EF4-FFF2-40B4-BE49-F238E27FC236}">
                  <a16:creationId xmlns:a16="http://schemas.microsoft.com/office/drawing/2014/main" id="{CE264E85-7496-A347-ABF0-925B1225A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778" b="89778" l="9778" r="91111">
                          <a14:foregroundMark x1="88444" y1="57778" x2="81778" y2="69333"/>
                          <a14:foregroundMark x1="21333" y1="60444" x2="21333" y2="64889"/>
                          <a14:foregroundMark x1="25333" y1="57778" x2="27556" y2="48000"/>
                          <a14:foregroundMark x1="26222" y1="71111" x2="32444" y2="72000"/>
                          <a14:foregroundMark x1="26222" y1="57333" x2="24444" y2="53333"/>
                          <a14:foregroundMark x1="89778" y1="61778" x2="89778" y2="68000"/>
                          <a14:foregroundMark x1="91111" y1="62222" x2="75111" y2="7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4478" y="2747143"/>
              <a:ext cx="2504142" cy="21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BBBB3E95-982D-8043-A978-FBE3ACF7F931}"/>
              </a:ext>
            </a:extLst>
          </p:cNvPr>
          <p:cNvSpPr txBox="1"/>
          <p:nvPr/>
        </p:nvSpPr>
        <p:spPr>
          <a:xfrm>
            <a:off x="2695062" y="1275861"/>
            <a:ext cx="8983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34</a:t>
            </a: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2D2F94D-9A46-A044-9E7A-3487B2A8C7D5}"/>
              </a:ext>
            </a:extLst>
          </p:cNvPr>
          <p:cNvGrpSpPr/>
          <p:nvPr/>
        </p:nvGrpSpPr>
        <p:grpSpPr>
          <a:xfrm>
            <a:off x="-314833" y="-114475"/>
            <a:ext cx="4706849" cy="1198035"/>
            <a:chOff x="9893018" y="1620102"/>
            <a:chExt cx="5121235" cy="1580897"/>
          </a:xfrm>
        </p:grpSpPr>
        <p:pic>
          <p:nvPicPr>
            <p:cNvPr id="92" name="Picture 91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E1D0CA56-48AD-5842-B447-0B69ED750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3018" y="1657679"/>
              <a:ext cx="2362850" cy="1422508"/>
            </a:xfrm>
            <a:prstGeom prst="rect">
              <a:avLst/>
            </a:prstGeom>
          </p:spPr>
        </p:pic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1A966A1-0940-4647-962F-5169AFCE3A3C}"/>
                </a:ext>
              </a:extLst>
            </p:cNvPr>
            <p:cNvSpPr txBox="1"/>
            <p:nvPr/>
          </p:nvSpPr>
          <p:spPr>
            <a:xfrm>
              <a:off x="10307500" y="2051326"/>
              <a:ext cx="1557089" cy="77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1600" dirty="0">
                  <a:cs typeface="(AH) Manal Black" pitchFamily="2" charset="-78"/>
                </a:rPr>
                <a:t>كتاب الطالب </a:t>
              </a:r>
            </a:p>
            <a:p>
              <a:pPr algn="ctr" rtl="1"/>
              <a:r>
                <a:rPr lang="ar-SA" sz="1600" dirty="0">
                  <a:cs typeface="(AH) Manal Black" pitchFamily="2" charset="-78"/>
                </a:rPr>
                <a:t>صفحة </a:t>
              </a:r>
              <a:r>
                <a:rPr lang="en-US" sz="1600" dirty="0">
                  <a:cs typeface="(AH) Manal Black" pitchFamily="2" charset="-78"/>
                </a:rPr>
                <a:t>231</a:t>
              </a:r>
            </a:p>
          </p:txBody>
        </p:sp>
        <p:pic>
          <p:nvPicPr>
            <p:cNvPr id="94" name="Picture 93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1B5041A5-9745-EF48-8A92-9E5A951F1D2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6049" y="1679062"/>
              <a:ext cx="2362851" cy="1422508"/>
            </a:xfrm>
            <a:prstGeom prst="rect">
              <a:avLst/>
            </a:prstGeom>
          </p:spPr>
        </p:pic>
        <p:pic>
          <p:nvPicPr>
            <p:cNvPr id="95" name="Picture 94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01514908-EF4D-A946-8AEA-BEC3A2702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1200" y="1620102"/>
              <a:ext cx="2233053" cy="1429982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6783DC50-C14F-814F-A064-980AA2064BA6}"/>
                </a:ext>
              </a:extLst>
            </p:cNvPr>
            <p:cNvSpPr txBox="1"/>
            <p:nvPr/>
          </p:nvSpPr>
          <p:spPr>
            <a:xfrm>
              <a:off x="13264005" y="1922659"/>
              <a:ext cx="1341174" cy="69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 نشاط عملي إعادة التجميع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16B90B19-AD6C-E14B-AAC9-6C22CFD55F59}"/>
                </a:ext>
              </a:extLst>
            </p:cNvPr>
            <p:cNvSpPr txBox="1"/>
            <p:nvPr/>
          </p:nvSpPr>
          <p:spPr>
            <a:xfrm>
              <a:off x="11864590" y="1941984"/>
              <a:ext cx="1435535" cy="1259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الهدف: أن يقوم الطالب بعملية الضرب بإعادة التجميع</a:t>
              </a:r>
            </a:p>
            <a:p>
              <a:pPr algn="ctr"/>
              <a:endParaRPr lang="en-US" sz="1400" dirty="0">
                <a:cs typeface="(AH) Manal Black" pitchFamily="2" charset="-78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4336290E-0274-E248-8A9B-86DFF5FAFDA9}"/>
              </a:ext>
            </a:extLst>
          </p:cNvPr>
          <p:cNvSpPr txBox="1"/>
          <p:nvPr/>
        </p:nvSpPr>
        <p:spPr>
          <a:xfrm>
            <a:off x="7372080" y="1207649"/>
            <a:ext cx="12994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128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0935767-9EA1-924D-87F8-4E297FF3C271}"/>
              </a:ext>
            </a:extLst>
          </p:cNvPr>
          <p:cNvSpPr txBox="1"/>
          <p:nvPr/>
        </p:nvSpPr>
        <p:spPr>
          <a:xfrm>
            <a:off x="2695062" y="3815393"/>
            <a:ext cx="1283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132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55BE218F-F8F6-0447-9FA4-82219A98EE77}"/>
              </a:ext>
            </a:extLst>
          </p:cNvPr>
          <p:cNvSpPr txBox="1"/>
          <p:nvPr/>
        </p:nvSpPr>
        <p:spPr>
          <a:xfrm>
            <a:off x="7372080" y="3693967"/>
            <a:ext cx="97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216</a:t>
            </a: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42C7376A-E36C-DD49-AB44-38C7CD783175}"/>
              </a:ext>
            </a:extLst>
          </p:cNvPr>
          <p:cNvSpPr/>
          <p:nvPr/>
        </p:nvSpPr>
        <p:spPr>
          <a:xfrm>
            <a:off x="1195869" y="1792424"/>
            <a:ext cx="1267803" cy="1901543"/>
          </a:xfrm>
          <a:custGeom>
            <a:avLst/>
            <a:gdLst>
              <a:gd name="connsiteX0" fmla="*/ 0 w 1267803"/>
              <a:gd name="connsiteY0" fmla="*/ 950772 h 1901543"/>
              <a:gd name="connsiteX1" fmla="*/ 633902 w 1267803"/>
              <a:gd name="connsiteY1" fmla="*/ 0 h 1901543"/>
              <a:gd name="connsiteX2" fmla="*/ 1267804 w 1267803"/>
              <a:gd name="connsiteY2" fmla="*/ 950772 h 1901543"/>
              <a:gd name="connsiteX3" fmla="*/ 633902 w 1267803"/>
              <a:gd name="connsiteY3" fmla="*/ 1901544 h 1901543"/>
              <a:gd name="connsiteX4" fmla="*/ 0 w 1267803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901543" extrusionOk="0">
                <a:moveTo>
                  <a:pt x="0" y="950772"/>
                </a:moveTo>
                <a:cubicBezTo>
                  <a:pt x="10256" y="348526"/>
                  <a:pt x="349482" y="52903"/>
                  <a:pt x="633902" y="0"/>
                </a:cubicBezTo>
                <a:cubicBezTo>
                  <a:pt x="928840" y="-20855"/>
                  <a:pt x="1285647" y="363111"/>
                  <a:pt x="1267804" y="950772"/>
                </a:cubicBezTo>
                <a:cubicBezTo>
                  <a:pt x="1294732" y="1458070"/>
                  <a:pt x="975820" y="1922377"/>
                  <a:pt x="633902" y="1901544"/>
                </a:cubicBezTo>
                <a:cubicBezTo>
                  <a:pt x="274935" y="1930684"/>
                  <a:pt x="83159" y="1402725"/>
                  <a:pt x="0" y="950772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CEDA7C25-E7B3-354E-8C57-922B3821FC2F}"/>
              </a:ext>
            </a:extLst>
          </p:cNvPr>
          <p:cNvSpPr/>
          <p:nvPr/>
        </p:nvSpPr>
        <p:spPr>
          <a:xfrm>
            <a:off x="2558971" y="1852322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3" name="Picture 102">
            <a:extLst>
              <a:ext uri="{FF2B5EF4-FFF2-40B4-BE49-F238E27FC236}">
                <a16:creationId xmlns:a16="http://schemas.microsoft.com/office/drawing/2014/main" id="{C77293B4-2FF7-0B4A-A31E-E41181276A5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087" t="36709" r="28158" b="23265"/>
          <a:stretch/>
        </p:blipFill>
        <p:spPr>
          <a:xfrm>
            <a:off x="1446749" y="2059135"/>
            <a:ext cx="801097" cy="1319081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702AC360-D39D-3144-A5D6-93D1686AE97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1087" t="36709" r="28158" b="23265"/>
          <a:stretch/>
        </p:blipFill>
        <p:spPr>
          <a:xfrm>
            <a:off x="2792323" y="2113604"/>
            <a:ext cx="801097" cy="1319081"/>
          </a:xfrm>
          <a:prstGeom prst="rect">
            <a:avLst/>
          </a:prstGeom>
        </p:spPr>
      </p:pic>
      <p:sp>
        <p:nvSpPr>
          <p:cNvPr id="105" name="Oval 104">
            <a:extLst>
              <a:ext uri="{FF2B5EF4-FFF2-40B4-BE49-F238E27FC236}">
                <a16:creationId xmlns:a16="http://schemas.microsoft.com/office/drawing/2014/main" id="{89B52C52-FCD9-5843-8EAB-73ACDFA78A37}"/>
              </a:ext>
            </a:extLst>
          </p:cNvPr>
          <p:cNvSpPr/>
          <p:nvPr/>
        </p:nvSpPr>
        <p:spPr>
          <a:xfrm>
            <a:off x="6923821" y="1872851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05BAE6C2-D4F7-654E-8CC4-14BC0ACE1BCF}"/>
              </a:ext>
            </a:extLst>
          </p:cNvPr>
          <p:cNvSpPr/>
          <p:nvPr/>
        </p:nvSpPr>
        <p:spPr>
          <a:xfrm>
            <a:off x="8265001" y="1876111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4B3A2943-544F-C741-8988-9AAEE18F10C6}"/>
              </a:ext>
            </a:extLst>
          </p:cNvPr>
          <p:cNvSpPr/>
          <p:nvPr/>
        </p:nvSpPr>
        <p:spPr>
          <a:xfrm>
            <a:off x="9587425" y="1979000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2AD41053-692F-BC4C-8791-0D4F4A07BC22}"/>
              </a:ext>
            </a:extLst>
          </p:cNvPr>
          <p:cNvSpPr/>
          <p:nvPr/>
        </p:nvSpPr>
        <p:spPr>
          <a:xfrm>
            <a:off x="1381236" y="4525041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69AF7B87-47C7-5A43-94DC-48B9C06A5BAC}"/>
              </a:ext>
            </a:extLst>
          </p:cNvPr>
          <p:cNvSpPr/>
          <p:nvPr/>
        </p:nvSpPr>
        <p:spPr>
          <a:xfrm>
            <a:off x="2697511" y="4485285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908B5B5-32CA-E14C-B038-EB3B478B4CC8}"/>
              </a:ext>
            </a:extLst>
          </p:cNvPr>
          <p:cNvSpPr/>
          <p:nvPr/>
        </p:nvSpPr>
        <p:spPr>
          <a:xfrm>
            <a:off x="5582641" y="1852322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en-US" dirty="0"/>
          </a:p>
        </p:txBody>
      </p:sp>
      <p:sp>
        <p:nvSpPr>
          <p:cNvPr id="111" name="Oval 110">
            <a:extLst>
              <a:ext uri="{FF2B5EF4-FFF2-40B4-BE49-F238E27FC236}">
                <a16:creationId xmlns:a16="http://schemas.microsoft.com/office/drawing/2014/main" id="{6F8625FD-5541-724E-95D8-A90A46486FBC}"/>
              </a:ext>
            </a:extLst>
          </p:cNvPr>
          <p:cNvSpPr/>
          <p:nvPr/>
        </p:nvSpPr>
        <p:spPr>
          <a:xfrm>
            <a:off x="4020804" y="4495617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2" name="Picture 111">
            <a:extLst>
              <a:ext uri="{FF2B5EF4-FFF2-40B4-BE49-F238E27FC236}">
                <a16:creationId xmlns:a16="http://schemas.microsoft.com/office/drawing/2014/main" id="{0E9F4128-FA63-B74F-9D6E-5E3F061E99B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516" t="38203" r="17769" b="24477"/>
          <a:stretch/>
        </p:blipFill>
        <p:spPr>
          <a:xfrm>
            <a:off x="1561830" y="4891370"/>
            <a:ext cx="919267" cy="1088835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382539F8-8723-BB42-BA54-A889BE6CE77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516" t="38203" r="17769" b="24477"/>
          <a:stretch/>
        </p:blipFill>
        <p:spPr>
          <a:xfrm>
            <a:off x="2829633" y="4861689"/>
            <a:ext cx="919267" cy="1088835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AC3D746-E396-3A47-9823-C6E95E60C8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4516" t="38203" r="17769" b="24477"/>
          <a:stretch/>
        </p:blipFill>
        <p:spPr>
          <a:xfrm>
            <a:off x="4242366" y="4901445"/>
            <a:ext cx="919267" cy="1088835"/>
          </a:xfrm>
          <a:prstGeom prst="rect">
            <a:avLst/>
          </a:prstGeom>
        </p:spPr>
      </p:pic>
      <p:sp>
        <p:nvSpPr>
          <p:cNvPr id="115" name="Oval 114">
            <a:extLst>
              <a:ext uri="{FF2B5EF4-FFF2-40B4-BE49-F238E27FC236}">
                <a16:creationId xmlns:a16="http://schemas.microsoft.com/office/drawing/2014/main" id="{965BDC4B-CFFA-D64A-A0FD-F450EE798016}"/>
              </a:ext>
            </a:extLst>
          </p:cNvPr>
          <p:cNvSpPr/>
          <p:nvPr/>
        </p:nvSpPr>
        <p:spPr>
          <a:xfrm>
            <a:off x="6578357" y="4267462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0E554CA8-7D2A-5D4A-ADD0-46C76ECD7034}"/>
              </a:ext>
            </a:extLst>
          </p:cNvPr>
          <p:cNvSpPr/>
          <p:nvPr/>
        </p:nvSpPr>
        <p:spPr>
          <a:xfrm>
            <a:off x="7895521" y="4304258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2A310024-7521-644A-B780-58F157AAA67C}"/>
              </a:ext>
            </a:extLst>
          </p:cNvPr>
          <p:cNvSpPr/>
          <p:nvPr/>
        </p:nvSpPr>
        <p:spPr>
          <a:xfrm>
            <a:off x="9212685" y="4320662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59005482-F482-4B4D-BB7F-01E0BC677FC3}"/>
              </a:ext>
            </a:extLst>
          </p:cNvPr>
          <p:cNvSpPr/>
          <p:nvPr/>
        </p:nvSpPr>
        <p:spPr>
          <a:xfrm>
            <a:off x="10585414" y="4267461"/>
            <a:ext cx="1267803" cy="1841645"/>
          </a:xfrm>
          <a:custGeom>
            <a:avLst/>
            <a:gdLst>
              <a:gd name="connsiteX0" fmla="*/ 0 w 1267803"/>
              <a:gd name="connsiteY0" fmla="*/ 920823 h 1841645"/>
              <a:gd name="connsiteX1" fmla="*/ 633902 w 1267803"/>
              <a:gd name="connsiteY1" fmla="*/ 0 h 1841645"/>
              <a:gd name="connsiteX2" fmla="*/ 1267804 w 1267803"/>
              <a:gd name="connsiteY2" fmla="*/ 920823 h 1841645"/>
              <a:gd name="connsiteX3" fmla="*/ 633902 w 1267803"/>
              <a:gd name="connsiteY3" fmla="*/ 1841646 h 1841645"/>
              <a:gd name="connsiteX4" fmla="*/ 0 w 1267803"/>
              <a:gd name="connsiteY4" fmla="*/ 920823 h 1841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67803" h="1841645" extrusionOk="0">
                <a:moveTo>
                  <a:pt x="0" y="920823"/>
                </a:moveTo>
                <a:cubicBezTo>
                  <a:pt x="10256" y="335117"/>
                  <a:pt x="349482" y="52903"/>
                  <a:pt x="633902" y="0"/>
                </a:cubicBezTo>
                <a:cubicBezTo>
                  <a:pt x="920164" y="-24135"/>
                  <a:pt x="1294801" y="317606"/>
                  <a:pt x="1267804" y="920823"/>
                </a:cubicBezTo>
                <a:cubicBezTo>
                  <a:pt x="1294732" y="1411581"/>
                  <a:pt x="975820" y="1862479"/>
                  <a:pt x="633902" y="1841646"/>
                </a:cubicBezTo>
                <a:cubicBezTo>
                  <a:pt x="251383" y="1948136"/>
                  <a:pt x="21961" y="1410064"/>
                  <a:pt x="0" y="920823"/>
                </a:cubicBezTo>
                <a:close/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9" name="Picture 118">
            <a:extLst>
              <a:ext uri="{FF2B5EF4-FFF2-40B4-BE49-F238E27FC236}">
                <a16:creationId xmlns:a16="http://schemas.microsoft.com/office/drawing/2014/main" id="{03294246-A664-EC4D-B552-675B37D3167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007" t="40043" r="13862" b="24634"/>
          <a:stretch/>
        </p:blipFill>
        <p:spPr>
          <a:xfrm>
            <a:off x="6762683" y="4745001"/>
            <a:ext cx="978568" cy="919668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A3D8E375-42EA-694C-9409-C16BD7C77AC7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007" t="40043" r="13862" b="24634"/>
          <a:stretch/>
        </p:blipFill>
        <p:spPr>
          <a:xfrm>
            <a:off x="8078851" y="4790707"/>
            <a:ext cx="978568" cy="919668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D3D10F2A-7500-8F4C-8D87-E6889CBA94B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007" t="40043" r="13862" b="24634"/>
          <a:stretch/>
        </p:blipFill>
        <p:spPr>
          <a:xfrm>
            <a:off x="9349827" y="4817070"/>
            <a:ext cx="978568" cy="919668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07E49235-656B-C041-8200-377A99563D11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65007" t="40043" r="13862" b="24634"/>
          <a:stretch/>
        </p:blipFill>
        <p:spPr>
          <a:xfrm>
            <a:off x="10713166" y="4735822"/>
            <a:ext cx="978568" cy="919668"/>
          </a:xfrm>
          <a:prstGeom prst="rect">
            <a:avLst/>
          </a:prstGeom>
        </p:spPr>
      </p:pic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9D163CF-4605-2140-8B16-D7EAA2B5EF87}"/>
              </a:ext>
            </a:extLst>
          </p:cNvPr>
          <p:cNvGrpSpPr/>
          <p:nvPr/>
        </p:nvGrpSpPr>
        <p:grpSpPr>
          <a:xfrm>
            <a:off x="7091135" y="2172499"/>
            <a:ext cx="881036" cy="1268328"/>
            <a:chOff x="5638392" y="2181246"/>
            <a:chExt cx="1018478" cy="1231532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601543C7-A237-D345-9A1F-17F90230C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64559" t="39198" r="23331" b="24741"/>
            <a:stretch/>
          </p:blipFill>
          <p:spPr>
            <a:xfrm>
              <a:off x="5638392" y="2187924"/>
              <a:ext cx="859473" cy="1224854"/>
            </a:xfrm>
            <a:prstGeom prst="rect">
              <a:avLst/>
            </a:prstGeom>
          </p:spPr>
        </p:pic>
        <p:pic>
          <p:nvPicPr>
            <p:cNvPr id="125" name="Picture 124">
              <a:extLst>
                <a:ext uri="{FF2B5EF4-FFF2-40B4-BE49-F238E27FC236}">
                  <a16:creationId xmlns:a16="http://schemas.microsoft.com/office/drawing/2014/main" id="{F264B732-0DBD-6B4A-A59C-3E8E63F5F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1992" t="39198" r="25006" b="24741"/>
            <a:stretch/>
          </p:blipFill>
          <p:spPr>
            <a:xfrm>
              <a:off x="6443814" y="2181246"/>
              <a:ext cx="213056" cy="1224854"/>
            </a:xfrm>
            <a:prstGeom prst="rect">
              <a:avLst/>
            </a:prstGeom>
          </p:spPr>
        </p:pic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E5FDAED-BCD4-8541-8239-59E0CEE436DE}"/>
              </a:ext>
            </a:extLst>
          </p:cNvPr>
          <p:cNvGrpSpPr/>
          <p:nvPr/>
        </p:nvGrpSpPr>
        <p:grpSpPr>
          <a:xfrm>
            <a:off x="5791357" y="2131317"/>
            <a:ext cx="881036" cy="1268328"/>
            <a:chOff x="5638392" y="2181246"/>
            <a:chExt cx="1018478" cy="1231532"/>
          </a:xfrm>
        </p:grpSpPr>
        <p:pic>
          <p:nvPicPr>
            <p:cNvPr id="127" name="Picture 126">
              <a:extLst>
                <a:ext uri="{FF2B5EF4-FFF2-40B4-BE49-F238E27FC236}">
                  <a16:creationId xmlns:a16="http://schemas.microsoft.com/office/drawing/2014/main" id="{149DF403-78F7-044F-91D0-8ABB5C8D77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64559" t="39198" r="23331" b="24741"/>
            <a:stretch/>
          </p:blipFill>
          <p:spPr>
            <a:xfrm>
              <a:off x="5638392" y="2187924"/>
              <a:ext cx="859473" cy="1224854"/>
            </a:xfrm>
            <a:prstGeom prst="rect">
              <a:avLst/>
            </a:prstGeom>
          </p:spPr>
        </p:pic>
        <p:pic>
          <p:nvPicPr>
            <p:cNvPr id="128" name="Picture 127">
              <a:extLst>
                <a:ext uri="{FF2B5EF4-FFF2-40B4-BE49-F238E27FC236}">
                  <a16:creationId xmlns:a16="http://schemas.microsoft.com/office/drawing/2014/main" id="{32B1CEA5-BBF7-AF4A-916A-0107A41F3C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1992" t="39198" r="25006" b="24741"/>
            <a:stretch/>
          </p:blipFill>
          <p:spPr>
            <a:xfrm>
              <a:off x="6443814" y="2181246"/>
              <a:ext cx="213056" cy="1224854"/>
            </a:xfrm>
            <a:prstGeom prst="rect">
              <a:avLst/>
            </a:prstGeom>
          </p:spPr>
        </p:pic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17220872-C751-CB40-B440-65C12515EFC6}"/>
              </a:ext>
            </a:extLst>
          </p:cNvPr>
          <p:cNvGrpSpPr/>
          <p:nvPr/>
        </p:nvGrpSpPr>
        <p:grpSpPr>
          <a:xfrm>
            <a:off x="8458384" y="2226965"/>
            <a:ext cx="881036" cy="1268328"/>
            <a:chOff x="5638392" y="2181246"/>
            <a:chExt cx="1018478" cy="1231532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BA321BA3-AD9D-294D-BC8F-CB8582E3B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64559" t="39198" r="23331" b="24741"/>
            <a:stretch/>
          </p:blipFill>
          <p:spPr>
            <a:xfrm>
              <a:off x="5638392" y="2187924"/>
              <a:ext cx="859473" cy="1224854"/>
            </a:xfrm>
            <a:prstGeom prst="rect">
              <a:avLst/>
            </a:prstGeom>
          </p:spPr>
        </p:pic>
        <p:pic>
          <p:nvPicPr>
            <p:cNvPr id="131" name="Picture 130">
              <a:extLst>
                <a:ext uri="{FF2B5EF4-FFF2-40B4-BE49-F238E27FC236}">
                  <a16:creationId xmlns:a16="http://schemas.microsoft.com/office/drawing/2014/main" id="{51BDC344-D9B7-8740-A3B3-A75CC53586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1992" t="39198" r="25006" b="24741"/>
            <a:stretch/>
          </p:blipFill>
          <p:spPr>
            <a:xfrm>
              <a:off x="6443814" y="2181246"/>
              <a:ext cx="213056" cy="1224854"/>
            </a:xfrm>
            <a:prstGeom prst="rect">
              <a:avLst/>
            </a:prstGeom>
          </p:spPr>
        </p:pic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4FFC7949-8568-094F-8CA1-D05DC963C649}"/>
              </a:ext>
            </a:extLst>
          </p:cNvPr>
          <p:cNvGrpSpPr/>
          <p:nvPr/>
        </p:nvGrpSpPr>
        <p:grpSpPr>
          <a:xfrm>
            <a:off x="9773065" y="2260757"/>
            <a:ext cx="881036" cy="1268328"/>
            <a:chOff x="5638392" y="2181246"/>
            <a:chExt cx="1018478" cy="1231532"/>
          </a:xfrm>
        </p:grpSpPr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4676FF13-7B30-AD4B-8A59-7208443214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64559" t="39198" r="23331" b="24741"/>
            <a:stretch/>
          </p:blipFill>
          <p:spPr>
            <a:xfrm>
              <a:off x="5638392" y="2187924"/>
              <a:ext cx="859473" cy="1224854"/>
            </a:xfrm>
            <a:prstGeom prst="rect">
              <a:avLst/>
            </a:prstGeom>
          </p:spPr>
        </p:pic>
        <p:pic>
          <p:nvPicPr>
            <p:cNvPr id="134" name="Picture 133">
              <a:extLst>
                <a:ext uri="{FF2B5EF4-FFF2-40B4-BE49-F238E27FC236}">
                  <a16:creationId xmlns:a16="http://schemas.microsoft.com/office/drawing/2014/main" id="{8E709135-06B9-D445-8A53-B2208779E6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71992" t="39198" r="25006" b="24741"/>
            <a:stretch/>
          </p:blipFill>
          <p:spPr>
            <a:xfrm>
              <a:off x="6443814" y="2181246"/>
              <a:ext cx="213056" cy="1224854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80248F4-7938-5549-9E1B-C358812806EF}"/>
              </a:ext>
            </a:extLst>
          </p:cNvPr>
          <p:cNvSpPr/>
          <p:nvPr/>
        </p:nvSpPr>
        <p:spPr>
          <a:xfrm>
            <a:off x="4264806" y="177778"/>
            <a:ext cx="4627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dirty="0">
                <a:hlinkClick r:id="rId13"/>
              </a:rPr>
              <a:t>https://www.liveworksheets.com/fa1264888en</a:t>
            </a:r>
            <a:endParaRPr lang="en-AE" dirty="0"/>
          </a:p>
        </p:txBody>
      </p:sp>
    </p:spTree>
    <p:extLst>
      <p:ext uri="{BB962C8B-B14F-4D97-AF65-F5344CB8AC3E}">
        <p14:creationId xmlns:p14="http://schemas.microsoft.com/office/powerpoint/2010/main" val="850878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500"/>
                            </p:stCondLst>
                            <p:childTnLst>
                              <p:par>
                                <p:cTn id="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3000"/>
                            </p:stCondLst>
                            <p:childTnLst>
                              <p:par>
                                <p:cTn id="1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500"/>
                            </p:stCondLst>
                            <p:childTnLst>
                              <p:par>
                                <p:cTn id="16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98" grpId="0"/>
      <p:bldP spid="99" grpId="0"/>
      <p:bldP spid="100" grpId="0"/>
      <p:bldP spid="101" grpId="0" animBg="1"/>
      <p:bldP spid="102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3CEA0-8504-964E-9CB3-CBA00973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2" name="Speech Bubble: Rectangle with Corners Rounded 2">
            <a:extLst>
              <a:ext uri="{FF2B5EF4-FFF2-40B4-BE49-F238E27FC236}">
                <a16:creationId xmlns:a16="http://schemas.microsoft.com/office/drawing/2014/main" id="{A8912A26-8697-5948-B32D-77B3273D67F9}"/>
              </a:ext>
            </a:extLst>
          </p:cNvPr>
          <p:cNvSpPr/>
          <p:nvPr/>
        </p:nvSpPr>
        <p:spPr>
          <a:xfrm>
            <a:off x="191387" y="1"/>
            <a:ext cx="11850274" cy="6553200"/>
          </a:xfrm>
          <a:prstGeom prst="wedgeRoundRectCallout">
            <a:avLst>
              <a:gd name="adj1" fmla="val -49178"/>
              <a:gd name="adj2" fmla="val -1276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r-AE" sz="5400" dirty="0">
              <a:cs typeface="(AH) Manal Black" pitchFamily="2" charset="-78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88A54EA-4FD1-0748-84C3-B3496CDA225F}"/>
              </a:ext>
            </a:extLst>
          </p:cNvPr>
          <p:cNvGrpSpPr/>
          <p:nvPr/>
        </p:nvGrpSpPr>
        <p:grpSpPr>
          <a:xfrm>
            <a:off x="1077754" y="5830552"/>
            <a:ext cx="4441782" cy="1198035"/>
            <a:chOff x="10181421" y="1620102"/>
            <a:chExt cx="4832832" cy="1580897"/>
          </a:xfrm>
        </p:grpSpPr>
        <p:pic>
          <p:nvPicPr>
            <p:cNvPr id="51" name="Picture 50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976C9428-0D3B-074A-86C7-12F5E4364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81421" y="1709978"/>
              <a:ext cx="2362850" cy="142250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E00BCC9-0AD7-3E46-B4D1-67DE92CBC3E5}"/>
                </a:ext>
              </a:extLst>
            </p:cNvPr>
            <p:cNvSpPr txBox="1"/>
            <p:nvPr/>
          </p:nvSpPr>
          <p:spPr>
            <a:xfrm>
              <a:off x="10551925" y="2015535"/>
              <a:ext cx="1557089" cy="77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1600" dirty="0">
                  <a:cs typeface="(AH) Manal Black" pitchFamily="2" charset="-78"/>
                </a:rPr>
                <a:t>كتاب الطالب </a:t>
              </a:r>
            </a:p>
            <a:p>
              <a:pPr algn="ctr" rtl="1"/>
              <a:r>
                <a:rPr lang="ar-SA" sz="1600" dirty="0">
                  <a:cs typeface="(AH) Manal Black" pitchFamily="2" charset="-78"/>
                </a:rPr>
                <a:t>صفحة </a:t>
              </a:r>
              <a:r>
                <a:rPr lang="en-US" sz="1600" dirty="0">
                  <a:cs typeface="(AH) Manal Black" pitchFamily="2" charset="-78"/>
                </a:rPr>
                <a:t>231</a:t>
              </a:r>
            </a:p>
          </p:txBody>
        </p:sp>
        <p:pic>
          <p:nvPicPr>
            <p:cNvPr id="53" name="Picture 52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DB6B036B-D992-8244-B1A6-92FE4F6CB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6049" y="1679062"/>
              <a:ext cx="2362851" cy="1422508"/>
            </a:xfrm>
            <a:prstGeom prst="rect">
              <a:avLst/>
            </a:prstGeom>
          </p:spPr>
        </p:pic>
        <p:pic>
          <p:nvPicPr>
            <p:cNvPr id="54" name="Picture 53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CB735A7C-1CB9-8D4B-8599-D09D7DF70E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1200" y="1620102"/>
              <a:ext cx="2233053" cy="142998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002210A-961A-7D43-9A8B-44DB09C80832}"/>
                </a:ext>
              </a:extLst>
            </p:cNvPr>
            <p:cNvSpPr txBox="1"/>
            <p:nvPr/>
          </p:nvSpPr>
          <p:spPr>
            <a:xfrm>
              <a:off x="13264005" y="1922659"/>
              <a:ext cx="1341174" cy="69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 نشاط عملي إعادة التجميع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BFF9DE1-DDA9-4F4C-A48B-E3011BB0F9F6}"/>
                </a:ext>
              </a:extLst>
            </p:cNvPr>
            <p:cNvSpPr txBox="1"/>
            <p:nvPr/>
          </p:nvSpPr>
          <p:spPr>
            <a:xfrm>
              <a:off x="11864590" y="1941984"/>
              <a:ext cx="1435535" cy="1259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الهدف: أن يقوم الطالب بعملية الضرب بإعادة التجميع</a:t>
              </a:r>
            </a:p>
            <a:p>
              <a:pPr algn="ctr"/>
              <a:endParaRPr lang="en-US" sz="1400" dirty="0">
                <a:cs typeface="(AH) Manal Black" pitchFamily="2" charset="-78"/>
              </a:endParaRPr>
            </a:p>
          </p:txBody>
        </p:sp>
      </p:grpSp>
      <p:pic>
        <p:nvPicPr>
          <p:cNvPr id="57" name="Picture 56">
            <a:extLst>
              <a:ext uri="{FF2B5EF4-FFF2-40B4-BE49-F238E27FC236}">
                <a16:creationId xmlns:a16="http://schemas.microsoft.com/office/drawing/2014/main" id="{E2515AE9-5C25-4042-AE03-750599F1318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2" t="17488" r="39216" b="32646"/>
          <a:stretch/>
        </p:blipFill>
        <p:spPr>
          <a:xfrm>
            <a:off x="434976" y="606855"/>
            <a:ext cx="9421422" cy="4092316"/>
          </a:xfrm>
          <a:prstGeom prst="rect">
            <a:avLst/>
          </a:prstGeom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3500571F-3094-6B45-923C-91F0409B4557}"/>
              </a:ext>
            </a:extLst>
          </p:cNvPr>
          <p:cNvSpPr/>
          <p:nvPr/>
        </p:nvSpPr>
        <p:spPr>
          <a:xfrm>
            <a:off x="2035729" y="1047420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02316FD-5004-E847-BA09-1E9101E59381}"/>
              </a:ext>
            </a:extLst>
          </p:cNvPr>
          <p:cNvSpPr/>
          <p:nvPr/>
        </p:nvSpPr>
        <p:spPr>
          <a:xfrm>
            <a:off x="3614272" y="1115124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BB19E853-6DAE-584A-A3F0-198C5AD4412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31" t="39222" r="23152" b="23078"/>
          <a:stretch/>
        </p:blipFill>
        <p:spPr>
          <a:xfrm>
            <a:off x="802208" y="1456295"/>
            <a:ext cx="875323" cy="12192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20673B11-E702-D745-B389-48E2C2C107E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31" t="39222" r="23152" b="23078"/>
          <a:stretch/>
        </p:blipFill>
        <p:spPr>
          <a:xfrm>
            <a:off x="2300666" y="1433813"/>
            <a:ext cx="875323" cy="12192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91CFCE2-A94C-CF41-8800-E986757D6C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631" t="39222" r="23152" b="23078"/>
          <a:stretch/>
        </p:blipFill>
        <p:spPr>
          <a:xfrm>
            <a:off x="3981504" y="1456295"/>
            <a:ext cx="875323" cy="121920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FF33EE6-4FB6-9243-B997-F6A86460D521}"/>
              </a:ext>
            </a:extLst>
          </p:cNvPr>
          <p:cNvSpPr txBox="1"/>
          <p:nvPr/>
        </p:nvSpPr>
        <p:spPr>
          <a:xfrm>
            <a:off x="2629254" y="553847"/>
            <a:ext cx="89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8</a:t>
            </a:r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D17E18D9-1BA5-2747-877A-4D8B645F55AD}"/>
              </a:ext>
            </a:extLst>
          </p:cNvPr>
          <p:cNvSpPr/>
          <p:nvPr/>
        </p:nvSpPr>
        <p:spPr>
          <a:xfrm>
            <a:off x="5781002" y="1115124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DCCF21F4-76F8-314E-8039-41882B254D7C}"/>
              </a:ext>
            </a:extLst>
          </p:cNvPr>
          <p:cNvSpPr/>
          <p:nvPr/>
        </p:nvSpPr>
        <p:spPr>
          <a:xfrm>
            <a:off x="7263851" y="1121929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38AA6068-2280-294C-AA39-641F2C58230B}"/>
              </a:ext>
            </a:extLst>
          </p:cNvPr>
          <p:cNvSpPr/>
          <p:nvPr/>
        </p:nvSpPr>
        <p:spPr>
          <a:xfrm>
            <a:off x="8758819" y="1221321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dirty="0"/>
              <a:t>ؤ</a:t>
            </a:r>
            <a:endParaRPr lang="en-US" dirty="0"/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1352AF3F-8850-144A-862D-BEA518E79727}"/>
              </a:ext>
            </a:extLst>
          </p:cNvPr>
          <p:cNvSpPr/>
          <p:nvPr/>
        </p:nvSpPr>
        <p:spPr>
          <a:xfrm>
            <a:off x="10279325" y="1221321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071B4EC-74B9-4143-972D-83F80DD968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51" t="26463" r="48613" b="34291"/>
          <a:stretch/>
        </p:blipFill>
        <p:spPr>
          <a:xfrm>
            <a:off x="5968422" y="1493447"/>
            <a:ext cx="1172511" cy="112795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D92E35A-AE6E-D849-9DCB-BE51110BDC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51" t="26463" r="48613" b="34291"/>
          <a:stretch/>
        </p:blipFill>
        <p:spPr>
          <a:xfrm>
            <a:off x="7496927" y="1525057"/>
            <a:ext cx="1172511" cy="112795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F6913B13-216C-354A-B447-DCDD1CC1875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51" t="26463" r="48613" b="34291"/>
          <a:stretch/>
        </p:blipFill>
        <p:spPr>
          <a:xfrm>
            <a:off x="8956034" y="1618906"/>
            <a:ext cx="1172511" cy="1127956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DF37183-AA9F-6F47-96C5-929E77C7347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451" t="26463" r="48613" b="34291"/>
          <a:stretch/>
        </p:blipFill>
        <p:spPr>
          <a:xfrm>
            <a:off x="10413834" y="1618906"/>
            <a:ext cx="1172511" cy="1127956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13C2F441-D13A-8940-9304-57A1A131CE2B}"/>
              </a:ext>
            </a:extLst>
          </p:cNvPr>
          <p:cNvSpPr txBox="1"/>
          <p:nvPr/>
        </p:nvSpPr>
        <p:spPr>
          <a:xfrm>
            <a:off x="8485010" y="602782"/>
            <a:ext cx="89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252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7A28CF07-BFBE-7747-B592-A9FCAFB8A1F1}"/>
              </a:ext>
            </a:extLst>
          </p:cNvPr>
          <p:cNvSpPr/>
          <p:nvPr/>
        </p:nvSpPr>
        <p:spPr>
          <a:xfrm>
            <a:off x="972055" y="3507497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fill="none" extrusionOk="0">
                <a:moveTo>
                  <a:pt x="0" y="950772"/>
                </a:moveTo>
                <a:cubicBezTo>
                  <a:pt x="29548" y="453692"/>
                  <a:pt x="261709" y="-37590"/>
                  <a:pt x="741425" y="0"/>
                </a:cubicBezTo>
                <a:cubicBezTo>
                  <a:pt x="1158902" y="14383"/>
                  <a:pt x="1430049" y="351720"/>
                  <a:pt x="1482850" y="950772"/>
                </a:cubicBezTo>
                <a:cubicBezTo>
                  <a:pt x="1460502" y="1460851"/>
                  <a:pt x="1120373" y="1899789"/>
                  <a:pt x="741425" y="1901544"/>
                </a:cubicBezTo>
                <a:cubicBezTo>
                  <a:pt x="330491" y="1929388"/>
                  <a:pt x="19467" y="1451709"/>
                  <a:pt x="0" y="950772"/>
                </a:cubicBezTo>
                <a:close/>
              </a:path>
              <a:path w="1482849" h="1901543" stroke="0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29DE9D95-F1FD-474C-8AC7-7DB1DD6DE31E}"/>
              </a:ext>
            </a:extLst>
          </p:cNvPr>
          <p:cNvSpPr/>
          <p:nvPr/>
        </p:nvSpPr>
        <p:spPr>
          <a:xfrm>
            <a:off x="2557221" y="3595085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fill="none" extrusionOk="0">
                <a:moveTo>
                  <a:pt x="0" y="950772"/>
                </a:moveTo>
                <a:cubicBezTo>
                  <a:pt x="29548" y="453692"/>
                  <a:pt x="261709" y="-37590"/>
                  <a:pt x="741425" y="0"/>
                </a:cubicBezTo>
                <a:cubicBezTo>
                  <a:pt x="1158902" y="14383"/>
                  <a:pt x="1430049" y="351720"/>
                  <a:pt x="1482850" y="950772"/>
                </a:cubicBezTo>
                <a:cubicBezTo>
                  <a:pt x="1460502" y="1460851"/>
                  <a:pt x="1120373" y="1899789"/>
                  <a:pt x="741425" y="1901544"/>
                </a:cubicBezTo>
                <a:cubicBezTo>
                  <a:pt x="330491" y="1929388"/>
                  <a:pt x="19467" y="1451709"/>
                  <a:pt x="0" y="950772"/>
                </a:cubicBezTo>
                <a:close/>
              </a:path>
              <a:path w="1482849" h="1901543" stroke="0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AC023580-2635-5D46-AA7F-6E824C3DA57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263" t="24823" r="48226" b="34046"/>
          <a:stretch/>
        </p:blipFill>
        <p:spPr>
          <a:xfrm>
            <a:off x="1114757" y="3949578"/>
            <a:ext cx="1034407" cy="101738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43F28221-8552-BE43-858D-32C2D8063A6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8263" t="24823" r="48226" b="34046"/>
          <a:stretch/>
        </p:blipFill>
        <p:spPr>
          <a:xfrm>
            <a:off x="2873495" y="4065297"/>
            <a:ext cx="1034407" cy="1017380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01330C07-4E15-FE43-B10F-ED1752D904E4}"/>
              </a:ext>
            </a:extLst>
          </p:cNvPr>
          <p:cNvSpPr txBox="1"/>
          <p:nvPr/>
        </p:nvSpPr>
        <p:spPr>
          <a:xfrm>
            <a:off x="2528425" y="2944881"/>
            <a:ext cx="89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dirty="0">
                <a:solidFill>
                  <a:srgbClr val="FF0000"/>
                </a:solidFill>
              </a:rPr>
              <a:t>96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B57D39C-B16E-DE46-8708-B4E25E0AB7E3}"/>
              </a:ext>
            </a:extLst>
          </p:cNvPr>
          <p:cNvSpPr/>
          <p:nvPr/>
        </p:nvSpPr>
        <p:spPr>
          <a:xfrm>
            <a:off x="5968422" y="3520281"/>
            <a:ext cx="1482849" cy="1461400"/>
          </a:xfrm>
          <a:custGeom>
            <a:avLst/>
            <a:gdLst>
              <a:gd name="connsiteX0" fmla="*/ 0 w 1482849"/>
              <a:gd name="connsiteY0" fmla="*/ 730700 h 1461400"/>
              <a:gd name="connsiteX1" fmla="*/ 741425 w 1482849"/>
              <a:gd name="connsiteY1" fmla="*/ 0 h 1461400"/>
              <a:gd name="connsiteX2" fmla="*/ 1482850 w 1482849"/>
              <a:gd name="connsiteY2" fmla="*/ 730700 h 1461400"/>
              <a:gd name="connsiteX3" fmla="*/ 741425 w 1482849"/>
              <a:gd name="connsiteY3" fmla="*/ 1461400 h 1461400"/>
              <a:gd name="connsiteX4" fmla="*/ 0 w 1482849"/>
              <a:gd name="connsiteY4" fmla="*/ 730700 h 146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461400" fill="none" extrusionOk="0">
                <a:moveTo>
                  <a:pt x="0" y="730700"/>
                </a:moveTo>
                <a:cubicBezTo>
                  <a:pt x="29548" y="355163"/>
                  <a:pt x="261709" y="-37590"/>
                  <a:pt x="741425" y="0"/>
                </a:cubicBezTo>
                <a:cubicBezTo>
                  <a:pt x="1179499" y="51419"/>
                  <a:pt x="1465383" y="302680"/>
                  <a:pt x="1482850" y="730700"/>
                </a:cubicBezTo>
                <a:cubicBezTo>
                  <a:pt x="1460502" y="1119236"/>
                  <a:pt x="1120373" y="1459645"/>
                  <a:pt x="741425" y="1461400"/>
                </a:cubicBezTo>
                <a:cubicBezTo>
                  <a:pt x="329029" y="1517202"/>
                  <a:pt x="58141" y="1062095"/>
                  <a:pt x="0" y="730700"/>
                </a:cubicBezTo>
                <a:close/>
              </a:path>
              <a:path w="1482849" h="1461400" stroke="0" extrusionOk="0">
                <a:moveTo>
                  <a:pt x="0" y="730700"/>
                </a:moveTo>
                <a:cubicBezTo>
                  <a:pt x="8309" y="264646"/>
                  <a:pt x="384881" y="42641"/>
                  <a:pt x="741425" y="0"/>
                </a:cubicBezTo>
                <a:cubicBezTo>
                  <a:pt x="1133823" y="-6458"/>
                  <a:pt x="1488283" y="308097"/>
                  <a:pt x="1482850" y="730700"/>
                </a:cubicBezTo>
                <a:cubicBezTo>
                  <a:pt x="1554837" y="1086672"/>
                  <a:pt x="1133325" y="1506190"/>
                  <a:pt x="741425" y="1461400"/>
                </a:cubicBezTo>
                <a:cubicBezTo>
                  <a:pt x="323917" y="1487771"/>
                  <a:pt x="58730" y="1082598"/>
                  <a:pt x="0" y="730700"/>
                </a:cubicBez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ECFC03A-6269-ED44-84A5-08DECD20D41E}"/>
              </a:ext>
            </a:extLst>
          </p:cNvPr>
          <p:cNvSpPr/>
          <p:nvPr/>
        </p:nvSpPr>
        <p:spPr>
          <a:xfrm>
            <a:off x="7462289" y="3508109"/>
            <a:ext cx="1482849" cy="1461400"/>
          </a:xfrm>
          <a:custGeom>
            <a:avLst/>
            <a:gdLst>
              <a:gd name="connsiteX0" fmla="*/ 0 w 1482849"/>
              <a:gd name="connsiteY0" fmla="*/ 730700 h 1461400"/>
              <a:gd name="connsiteX1" fmla="*/ 741425 w 1482849"/>
              <a:gd name="connsiteY1" fmla="*/ 0 h 1461400"/>
              <a:gd name="connsiteX2" fmla="*/ 1482850 w 1482849"/>
              <a:gd name="connsiteY2" fmla="*/ 730700 h 1461400"/>
              <a:gd name="connsiteX3" fmla="*/ 741425 w 1482849"/>
              <a:gd name="connsiteY3" fmla="*/ 1461400 h 1461400"/>
              <a:gd name="connsiteX4" fmla="*/ 0 w 1482849"/>
              <a:gd name="connsiteY4" fmla="*/ 730700 h 146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461400" fill="none" extrusionOk="0">
                <a:moveTo>
                  <a:pt x="0" y="730700"/>
                </a:moveTo>
                <a:cubicBezTo>
                  <a:pt x="29548" y="355163"/>
                  <a:pt x="261709" y="-37590"/>
                  <a:pt x="741425" y="0"/>
                </a:cubicBezTo>
                <a:cubicBezTo>
                  <a:pt x="1179499" y="51419"/>
                  <a:pt x="1465383" y="302680"/>
                  <a:pt x="1482850" y="730700"/>
                </a:cubicBezTo>
                <a:cubicBezTo>
                  <a:pt x="1460502" y="1119236"/>
                  <a:pt x="1120373" y="1459645"/>
                  <a:pt x="741425" y="1461400"/>
                </a:cubicBezTo>
                <a:cubicBezTo>
                  <a:pt x="329029" y="1517202"/>
                  <a:pt x="58141" y="1062095"/>
                  <a:pt x="0" y="730700"/>
                </a:cubicBezTo>
                <a:close/>
              </a:path>
              <a:path w="1482849" h="1461400" stroke="0" extrusionOk="0">
                <a:moveTo>
                  <a:pt x="0" y="730700"/>
                </a:moveTo>
                <a:cubicBezTo>
                  <a:pt x="8309" y="264646"/>
                  <a:pt x="384881" y="42641"/>
                  <a:pt x="741425" y="0"/>
                </a:cubicBezTo>
                <a:cubicBezTo>
                  <a:pt x="1133823" y="-6458"/>
                  <a:pt x="1488283" y="308097"/>
                  <a:pt x="1482850" y="730700"/>
                </a:cubicBezTo>
                <a:cubicBezTo>
                  <a:pt x="1554837" y="1086672"/>
                  <a:pt x="1133325" y="1506190"/>
                  <a:pt x="741425" y="1461400"/>
                </a:cubicBezTo>
                <a:cubicBezTo>
                  <a:pt x="323917" y="1487771"/>
                  <a:pt x="58730" y="1082598"/>
                  <a:pt x="0" y="730700"/>
                </a:cubicBez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236F91F4-AAFB-424E-8968-C7438588B384}"/>
              </a:ext>
            </a:extLst>
          </p:cNvPr>
          <p:cNvSpPr/>
          <p:nvPr/>
        </p:nvSpPr>
        <p:spPr>
          <a:xfrm>
            <a:off x="8956156" y="3557323"/>
            <a:ext cx="1482849" cy="1461400"/>
          </a:xfrm>
          <a:custGeom>
            <a:avLst/>
            <a:gdLst>
              <a:gd name="connsiteX0" fmla="*/ 0 w 1482849"/>
              <a:gd name="connsiteY0" fmla="*/ 730700 h 1461400"/>
              <a:gd name="connsiteX1" fmla="*/ 741425 w 1482849"/>
              <a:gd name="connsiteY1" fmla="*/ 0 h 1461400"/>
              <a:gd name="connsiteX2" fmla="*/ 1482850 w 1482849"/>
              <a:gd name="connsiteY2" fmla="*/ 730700 h 1461400"/>
              <a:gd name="connsiteX3" fmla="*/ 741425 w 1482849"/>
              <a:gd name="connsiteY3" fmla="*/ 1461400 h 1461400"/>
              <a:gd name="connsiteX4" fmla="*/ 0 w 1482849"/>
              <a:gd name="connsiteY4" fmla="*/ 730700 h 146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461400" fill="none" extrusionOk="0">
                <a:moveTo>
                  <a:pt x="0" y="730700"/>
                </a:moveTo>
                <a:cubicBezTo>
                  <a:pt x="29548" y="355163"/>
                  <a:pt x="261709" y="-37590"/>
                  <a:pt x="741425" y="0"/>
                </a:cubicBezTo>
                <a:cubicBezTo>
                  <a:pt x="1179499" y="51419"/>
                  <a:pt x="1465383" y="302680"/>
                  <a:pt x="1482850" y="730700"/>
                </a:cubicBezTo>
                <a:cubicBezTo>
                  <a:pt x="1460502" y="1119236"/>
                  <a:pt x="1120373" y="1459645"/>
                  <a:pt x="741425" y="1461400"/>
                </a:cubicBezTo>
                <a:cubicBezTo>
                  <a:pt x="329029" y="1517202"/>
                  <a:pt x="58141" y="1062095"/>
                  <a:pt x="0" y="730700"/>
                </a:cubicBezTo>
                <a:close/>
              </a:path>
              <a:path w="1482849" h="1461400" stroke="0" extrusionOk="0">
                <a:moveTo>
                  <a:pt x="0" y="730700"/>
                </a:moveTo>
                <a:cubicBezTo>
                  <a:pt x="8309" y="264646"/>
                  <a:pt x="384881" y="42641"/>
                  <a:pt x="741425" y="0"/>
                </a:cubicBezTo>
                <a:cubicBezTo>
                  <a:pt x="1133823" y="-6458"/>
                  <a:pt x="1488283" y="308097"/>
                  <a:pt x="1482850" y="730700"/>
                </a:cubicBezTo>
                <a:cubicBezTo>
                  <a:pt x="1554837" y="1086672"/>
                  <a:pt x="1133325" y="1506190"/>
                  <a:pt x="741425" y="1461400"/>
                </a:cubicBezTo>
                <a:cubicBezTo>
                  <a:pt x="323917" y="1487771"/>
                  <a:pt x="58730" y="1082598"/>
                  <a:pt x="0" y="730700"/>
                </a:cubicBez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EFE17CF7-6CBB-714E-B68C-8817B1A8AB4B}"/>
              </a:ext>
            </a:extLst>
          </p:cNvPr>
          <p:cNvSpPr/>
          <p:nvPr/>
        </p:nvSpPr>
        <p:spPr>
          <a:xfrm>
            <a:off x="5733747" y="5202785"/>
            <a:ext cx="1482849" cy="1461400"/>
          </a:xfrm>
          <a:custGeom>
            <a:avLst/>
            <a:gdLst>
              <a:gd name="connsiteX0" fmla="*/ 0 w 1482849"/>
              <a:gd name="connsiteY0" fmla="*/ 730700 h 1461400"/>
              <a:gd name="connsiteX1" fmla="*/ 741425 w 1482849"/>
              <a:gd name="connsiteY1" fmla="*/ 0 h 1461400"/>
              <a:gd name="connsiteX2" fmla="*/ 1482850 w 1482849"/>
              <a:gd name="connsiteY2" fmla="*/ 730700 h 1461400"/>
              <a:gd name="connsiteX3" fmla="*/ 741425 w 1482849"/>
              <a:gd name="connsiteY3" fmla="*/ 1461400 h 1461400"/>
              <a:gd name="connsiteX4" fmla="*/ 0 w 1482849"/>
              <a:gd name="connsiteY4" fmla="*/ 730700 h 146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461400" fill="none" extrusionOk="0">
                <a:moveTo>
                  <a:pt x="0" y="730700"/>
                </a:moveTo>
                <a:cubicBezTo>
                  <a:pt x="29548" y="355163"/>
                  <a:pt x="261709" y="-37590"/>
                  <a:pt x="741425" y="0"/>
                </a:cubicBezTo>
                <a:cubicBezTo>
                  <a:pt x="1179499" y="51419"/>
                  <a:pt x="1465383" y="302680"/>
                  <a:pt x="1482850" y="730700"/>
                </a:cubicBezTo>
                <a:cubicBezTo>
                  <a:pt x="1460502" y="1119236"/>
                  <a:pt x="1120373" y="1459645"/>
                  <a:pt x="741425" y="1461400"/>
                </a:cubicBezTo>
                <a:cubicBezTo>
                  <a:pt x="329029" y="1517202"/>
                  <a:pt x="58141" y="1062095"/>
                  <a:pt x="0" y="730700"/>
                </a:cubicBezTo>
                <a:close/>
              </a:path>
              <a:path w="1482849" h="1461400" stroke="0" extrusionOk="0">
                <a:moveTo>
                  <a:pt x="0" y="730700"/>
                </a:moveTo>
                <a:cubicBezTo>
                  <a:pt x="8309" y="264646"/>
                  <a:pt x="384881" y="42641"/>
                  <a:pt x="741425" y="0"/>
                </a:cubicBezTo>
                <a:cubicBezTo>
                  <a:pt x="1133823" y="-6458"/>
                  <a:pt x="1488283" y="308097"/>
                  <a:pt x="1482850" y="730700"/>
                </a:cubicBezTo>
                <a:cubicBezTo>
                  <a:pt x="1554837" y="1086672"/>
                  <a:pt x="1133325" y="1506190"/>
                  <a:pt x="741425" y="1461400"/>
                </a:cubicBezTo>
                <a:cubicBezTo>
                  <a:pt x="323917" y="1487771"/>
                  <a:pt x="58730" y="1082598"/>
                  <a:pt x="0" y="730700"/>
                </a:cubicBez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A6CFDCD9-4CC6-8E41-99B5-13E298107D94}"/>
              </a:ext>
            </a:extLst>
          </p:cNvPr>
          <p:cNvSpPr/>
          <p:nvPr/>
        </p:nvSpPr>
        <p:spPr>
          <a:xfrm>
            <a:off x="7250807" y="5347999"/>
            <a:ext cx="1482849" cy="1461400"/>
          </a:xfrm>
          <a:custGeom>
            <a:avLst/>
            <a:gdLst>
              <a:gd name="connsiteX0" fmla="*/ 0 w 1482849"/>
              <a:gd name="connsiteY0" fmla="*/ 730700 h 1461400"/>
              <a:gd name="connsiteX1" fmla="*/ 741425 w 1482849"/>
              <a:gd name="connsiteY1" fmla="*/ 0 h 1461400"/>
              <a:gd name="connsiteX2" fmla="*/ 1482850 w 1482849"/>
              <a:gd name="connsiteY2" fmla="*/ 730700 h 1461400"/>
              <a:gd name="connsiteX3" fmla="*/ 741425 w 1482849"/>
              <a:gd name="connsiteY3" fmla="*/ 1461400 h 1461400"/>
              <a:gd name="connsiteX4" fmla="*/ 0 w 1482849"/>
              <a:gd name="connsiteY4" fmla="*/ 730700 h 146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461400" fill="none" extrusionOk="0">
                <a:moveTo>
                  <a:pt x="0" y="730700"/>
                </a:moveTo>
                <a:cubicBezTo>
                  <a:pt x="29548" y="355163"/>
                  <a:pt x="261709" y="-37590"/>
                  <a:pt x="741425" y="0"/>
                </a:cubicBezTo>
                <a:cubicBezTo>
                  <a:pt x="1179499" y="51419"/>
                  <a:pt x="1465383" y="302680"/>
                  <a:pt x="1482850" y="730700"/>
                </a:cubicBezTo>
                <a:cubicBezTo>
                  <a:pt x="1460502" y="1119236"/>
                  <a:pt x="1120373" y="1459645"/>
                  <a:pt x="741425" y="1461400"/>
                </a:cubicBezTo>
                <a:cubicBezTo>
                  <a:pt x="329029" y="1517202"/>
                  <a:pt x="58141" y="1062095"/>
                  <a:pt x="0" y="730700"/>
                </a:cubicBezTo>
                <a:close/>
              </a:path>
              <a:path w="1482849" h="1461400" stroke="0" extrusionOk="0">
                <a:moveTo>
                  <a:pt x="0" y="730700"/>
                </a:moveTo>
                <a:cubicBezTo>
                  <a:pt x="8309" y="264646"/>
                  <a:pt x="384881" y="42641"/>
                  <a:pt x="741425" y="0"/>
                </a:cubicBezTo>
                <a:cubicBezTo>
                  <a:pt x="1133823" y="-6458"/>
                  <a:pt x="1488283" y="308097"/>
                  <a:pt x="1482850" y="730700"/>
                </a:cubicBezTo>
                <a:cubicBezTo>
                  <a:pt x="1554837" y="1086672"/>
                  <a:pt x="1133325" y="1506190"/>
                  <a:pt x="741425" y="1461400"/>
                </a:cubicBezTo>
                <a:cubicBezTo>
                  <a:pt x="323917" y="1487771"/>
                  <a:pt x="58730" y="1082598"/>
                  <a:pt x="0" y="730700"/>
                </a:cubicBez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5EB52AB-0199-1E4B-989F-5BC7A1E02312}"/>
              </a:ext>
            </a:extLst>
          </p:cNvPr>
          <p:cNvSpPr/>
          <p:nvPr/>
        </p:nvSpPr>
        <p:spPr>
          <a:xfrm>
            <a:off x="8767867" y="5313552"/>
            <a:ext cx="1482849" cy="1461400"/>
          </a:xfrm>
          <a:custGeom>
            <a:avLst/>
            <a:gdLst>
              <a:gd name="connsiteX0" fmla="*/ 0 w 1482849"/>
              <a:gd name="connsiteY0" fmla="*/ 730700 h 1461400"/>
              <a:gd name="connsiteX1" fmla="*/ 741425 w 1482849"/>
              <a:gd name="connsiteY1" fmla="*/ 0 h 1461400"/>
              <a:gd name="connsiteX2" fmla="*/ 1482850 w 1482849"/>
              <a:gd name="connsiteY2" fmla="*/ 730700 h 1461400"/>
              <a:gd name="connsiteX3" fmla="*/ 741425 w 1482849"/>
              <a:gd name="connsiteY3" fmla="*/ 1461400 h 1461400"/>
              <a:gd name="connsiteX4" fmla="*/ 0 w 1482849"/>
              <a:gd name="connsiteY4" fmla="*/ 730700 h 1461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461400" fill="none" extrusionOk="0">
                <a:moveTo>
                  <a:pt x="0" y="730700"/>
                </a:moveTo>
                <a:cubicBezTo>
                  <a:pt x="29548" y="355163"/>
                  <a:pt x="261709" y="-37590"/>
                  <a:pt x="741425" y="0"/>
                </a:cubicBezTo>
                <a:cubicBezTo>
                  <a:pt x="1179499" y="51419"/>
                  <a:pt x="1465383" y="302680"/>
                  <a:pt x="1482850" y="730700"/>
                </a:cubicBezTo>
                <a:cubicBezTo>
                  <a:pt x="1460502" y="1119236"/>
                  <a:pt x="1120373" y="1459645"/>
                  <a:pt x="741425" y="1461400"/>
                </a:cubicBezTo>
                <a:cubicBezTo>
                  <a:pt x="329029" y="1517202"/>
                  <a:pt x="58141" y="1062095"/>
                  <a:pt x="0" y="730700"/>
                </a:cubicBezTo>
                <a:close/>
              </a:path>
              <a:path w="1482849" h="1461400" stroke="0" extrusionOk="0">
                <a:moveTo>
                  <a:pt x="0" y="730700"/>
                </a:moveTo>
                <a:cubicBezTo>
                  <a:pt x="8309" y="264646"/>
                  <a:pt x="384881" y="42641"/>
                  <a:pt x="741425" y="0"/>
                </a:cubicBezTo>
                <a:cubicBezTo>
                  <a:pt x="1133823" y="-6458"/>
                  <a:pt x="1488283" y="308097"/>
                  <a:pt x="1482850" y="730700"/>
                </a:cubicBezTo>
                <a:cubicBezTo>
                  <a:pt x="1554837" y="1086672"/>
                  <a:pt x="1133325" y="1506190"/>
                  <a:pt x="741425" y="1461400"/>
                </a:cubicBezTo>
                <a:cubicBezTo>
                  <a:pt x="323917" y="1487771"/>
                  <a:pt x="58730" y="1082598"/>
                  <a:pt x="0" y="730700"/>
                </a:cubicBezTo>
                <a:close/>
              </a:path>
            </a:pathLst>
          </a:custGeom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E02649C3-FB2C-2946-8EEC-92F0F975191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49" t="27042" r="56889" b="38464"/>
          <a:stretch/>
        </p:blipFill>
        <p:spPr>
          <a:xfrm>
            <a:off x="6475171" y="3771131"/>
            <a:ext cx="616673" cy="9597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A7F5E318-A3B4-0E45-9BBF-0991435A835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49" t="27042" r="56889" b="38464"/>
          <a:stretch/>
        </p:blipFill>
        <p:spPr>
          <a:xfrm>
            <a:off x="7895377" y="3718765"/>
            <a:ext cx="616673" cy="959700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EA761E7C-C970-5A4C-9B25-F704BE2061E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49" t="27042" r="56889" b="38464"/>
          <a:stretch/>
        </p:blipFill>
        <p:spPr>
          <a:xfrm>
            <a:off x="9476316" y="3886886"/>
            <a:ext cx="616673" cy="9597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2C5567AB-F952-F74F-BE64-D7D82CBF65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49" t="27042" r="56889" b="38464"/>
          <a:stretch/>
        </p:blipFill>
        <p:spPr>
          <a:xfrm>
            <a:off x="6246340" y="5485295"/>
            <a:ext cx="616673" cy="959700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0B1FA1F-4890-094F-9E39-A315E44E6BA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49" t="27042" r="56889" b="38464"/>
          <a:stretch/>
        </p:blipFill>
        <p:spPr>
          <a:xfrm>
            <a:off x="7696938" y="5549029"/>
            <a:ext cx="616673" cy="9597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FD39F75-76AA-AE4A-B42C-58ACA85093D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649" t="27042" r="56889" b="38464"/>
          <a:stretch/>
        </p:blipFill>
        <p:spPr>
          <a:xfrm>
            <a:off x="9265850" y="5597390"/>
            <a:ext cx="616673" cy="959700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398EE75D-6699-7347-917A-2AD0E14F0C15}"/>
              </a:ext>
            </a:extLst>
          </p:cNvPr>
          <p:cNvSpPr txBox="1"/>
          <p:nvPr/>
        </p:nvSpPr>
        <p:spPr>
          <a:xfrm>
            <a:off x="8341510" y="2885352"/>
            <a:ext cx="89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dirty="0">
                <a:solidFill>
                  <a:srgbClr val="FF0000"/>
                </a:solidFill>
              </a:rPr>
              <a:t>144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163D940E-DF00-AB44-BAE9-9A17DD0D66CB}"/>
              </a:ext>
            </a:extLst>
          </p:cNvPr>
          <p:cNvGrpSpPr/>
          <p:nvPr/>
        </p:nvGrpSpPr>
        <p:grpSpPr>
          <a:xfrm>
            <a:off x="-363531" y="4495617"/>
            <a:ext cx="2028876" cy="2380917"/>
            <a:chOff x="9122056" y="2747143"/>
            <a:chExt cx="3333750" cy="4189545"/>
          </a:xfrm>
        </p:grpSpPr>
        <p:pic>
          <p:nvPicPr>
            <p:cNvPr id="92" name="Picture 91" descr="A close up of a logo&#10;&#10;Description automatically generated">
              <a:extLst>
                <a:ext uri="{FF2B5EF4-FFF2-40B4-BE49-F238E27FC236}">
                  <a16:creationId xmlns:a16="http://schemas.microsoft.com/office/drawing/2014/main" id="{491192C1-1D72-3D49-B9A4-387DAE0EB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2056" y="3126688"/>
              <a:ext cx="3333750" cy="3810000"/>
            </a:xfrm>
            <a:prstGeom prst="rect">
              <a:avLst/>
            </a:prstGeom>
          </p:spPr>
        </p:pic>
        <p:pic>
          <p:nvPicPr>
            <p:cNvPr id="93" name="Picture 2" descr="Yellow Helmet PNG Images | Vector and PSD Files | Free Download on Pngtree">
              <a:extLst>
                <a:ext uri="{FF2B5EF4-FFF2-40B4-BE49-F238E27FC236}">
                  <a16:creationId xmlns:a16="http://schemas.microsoft.com/office/drawing/2014/main" id="{1E1E027E-0040-2044-8678-38AF63CBCA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778" b="89778" l="9778" r="91111">
                          <a14:foregroundMark x1="88444" y1="57778" x2="81778" y2="69333"/>
                          <a14:foregroundMark x1="21333" y1="60444" x2="21333" y2="64889"/>
                          <a14:foregroundMark x1="25333" y1="57778" x2="27556" y2="48000"/>
                          <a14:foregroundMark x1="26222" y1="71111" x2="32444" y2="72000"/>
                          <a14:foregroundMark x1="26222" y1="57333" x2="24444" y2="53333"/>
                          <a14:foregroundMark x1="89778" y1="61778" x2="89778" y2="68000"/>
                          <a14:foregroundMark x1="91111" y1="62222" x2="75111" y2="7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4478" y="2747143"/>
              <a:ext cx="2504142" cy="21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3493D05-D0D9-3343-8682-0A14948D95A0}"/>
              </a:ext>
            </a:extLst>
          </p:cNvPr>
          <p:cNvSpPr/>
          <p:nvPr/>
        </p:nvSpPr>
        <p:spPr>
          <a:xfrm>
            <a:off x="3716968" y="-18156"/>
            <a:ext cx="45554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dirty="0">
                <a:hlinkClick r:id="rId13"/>
              </a:rPr>
              <a:t>https://www.liveworksheets.com/gv1264886rl</a:t>
            </a:r>
            <a:endParaRPr lang="ar-SA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9F56F91-03E9-4173-93AF-61EDBD6A1ECC}"/>
              </a:ext>
            </a:extLst>
          </p:cNvPr>
          <p:cNvSpPr/>
          <p:nvPr/>
        </p:nvSpPr>
        <p:spPr>
          <a:xfrm>
            <a:off x="493928" y="1107333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8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3" grpId="0"/>
      <p:bldP spid="64" grpId="0" animBg="1"/>
      <p:bldP spid="65" grpId="0" animBg="1"/>
      <p:bldP spid="66" grpId="0" animBg="1"/>
      <p:bldP spid="67" grpId="0" animBg="1"/>
      <p:bldP spid="72" grpId="0"/>
      <p:bldP spid="73" grpId="0" animBg="1"/>
      <p:bldP spid="74" grpId="0" animBg="1"/>
      <p:bldP spid="77" grpId="0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90" grpId="0"/>
      <p:bldP spid="4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3CEA0-8504-964E-9CB3-CBA0097340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2" name="Speech Bubble: Rectangle with Corners Rounded 2">
            <a:extLst>
              <a:ext uri="{FF2B5EF4-FFF2-40B4-BE49-F238E27FC236}">
                <a16:creationId xmlns:a16="http://schemas.microsoft.com/office/drawing/2014/main" id="{A8912A26-8697-5948-B32D-77B3273D67F9}"/>
              </a:ext>
            </a:extLst>
          </p:cNvPr>
          <p:cNvSpPr/>
          <p:nvPr/>
        </p:nvSpPr>
        <p:spPr>
          <a:xfrm>
            <a:off x="1935125" y="1"/>
            <a:ext cx="10106535" cy="6553200"/>
          </a:xfrm>
          <a:prstGeom prst="wedgeRoundRectCallout">
            <a:avLst>
              <a:gd name="adj1" fmla="val -52767"/>
              <a:gd name="adj2" fmla="val -13090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914400" rtl="1" eaLnBrk="1" latinLnBrk="0" hangingPunct="1"/>
            <a:endParaRPr lang="ar-AE" sz="5400" dirty="0">
              <a:cs typeface="(AH) Manal Black" pitchFamily="2" charset="-78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F2E908F-B0E8-F84E-AF7E-02059A23F61C}"/>
              </a:ext>
            </a:extLst>
          </p:cNvPr>
          <p:cNvGrpSpPr/>
          <p:nvPr/>
        </p:nvGrpSpPr>
        <p:grpSpPr>
          <a:xfrm>
            <a:off x="-339220" y="3039808"/>
            <a:ext cx="2925833" cy="3914541"/>
            <a:chOff x="9122056" y="2747143"/>
            <a:chExt cx="3333750" cy="4189545"/>
          </a:xfrm>
        </p:grpSpPr>
        <p:pic>
          <p:nvPicPr>
            <p:cNvPr id="37" name="Picture 36" descr="A close up of a logo&#10;&#10;Description automatically generated">
              <a:extLst>
                <a:ext uri="{FF2B5EF4-FFF2-40B4-BE49-F238E27FC236}">
                  <a16:creationId xmlns:a16="http://schemas.microsoft.com/office/drawing/2014/main" id="{2AF6067E-4CD6-F74A-90AF-40414889E3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2056" y="3126688"/>
              <a:ext cx="3333750" cy="3810000"/>
            </a:xfrm>
            <a:prstGeom prst="rect">
              <a:avLst/>
            </a:prstGeom>
          </p:spPr>
        </p:pic>
        <p:pic>
          <p:nvPicPr>
            <p:cNvPr id="38" name="Picture 2" descr="Yellow Helmet PNG Images | Vector and PSD Files | Free Download on Pngtree">
              <a:extLst>
                <a:ext uri="{FF2B5EF4-FFF2-40B4-BE49-F238E27FC236}">
                  <a16:creationId xmlns:a16="http://schemas.microsoft.com/office/drawing/2014/main" id="{CE264E85-7496-A347-ABF0-925B1225AA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778" b="89778" l="9778" r="91111">
                          <a14:foregroundMark x1="88444" y1="57778" x2="81778" y2="69333"/>
                          <a14:foregroundMark x1="21333" y1="60444" x2="21333" y2="64889"/>
                          <a14:foregroundMark x1="25333" y1="57778" x2="27556" y2="48000"/>
                          <a14:foregroundMark x1="26222" y1="71111" x2="32444" y2="72000"/>
                          <a14:foregroundMark x1="26222" y1="57333" x2="24444" y2="53333"/>
                          <a14:foregroundMark x1="89778" y1="61778" x2="89778" y2="68000"/>
                          <a14:foregroundMark x1="91111" y1="62222" x2="75111" y2="72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04478" y="2747143"/>
              <a:ext cx="2504142" cy="2142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7B74F7A-BA9F-6145-A5E9-7FD8CC24F0CB}"/>
              </a:ext>
            </a:extLst>
          </p:cNvPr>
          <p:cNvGrpSpPr/>
          <p:nvPr/>
        </p:nvGrpSpPr>
        <p:grpSpPr>
          <a:xfrm>
            <a:off x="-314833" y="-114475"/>
            <a:ext cx="4706849" cy="1198035"/>
            <a:chOff x="9893018" y="1620102"/>
            <a:chExt cx="5121235" cy="1580897"/>
          </a:xfrm>
        </p:grpSpPr>
        <p:pic>
          <p:nvPicPr>
            <p:cNvPr id="67" name="Picture 66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754624DE-D0EF-D549-BAE5-FA173CBE1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3018" y="1657679"/>
              <a:ext cx="2362850" cy="1422508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A6BE914-E927-504C-97D7-EBF87E575794}"/>
                </a:ext>
              </a:extLst>
            </p:cNvPr>
            <p:cNvSpPr txBox="1"/>
            <p:nvPr/>
          </p:nvSpPr>
          <p:spPr>
            <a:xfrm>
              <a:off x="10307500" y="2051326"/>
              <a:ext cx="1557089" cy="771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SA" sz="1600" dirty="0">
                  <a:cs typeface="(AH) Manal Black" pitchFamily="2" charset="-78"/>
                </a:rPr>
                <a:t>كتاب الطالب </a:t>
              </a:r>
            </a:p>
            <a:p>
              <a:pPr algn="ctr" rtl="1"/>
              <a:r>
                <a:rPr lang="ar-SA" sz="1600" dirty="0">
                  <a:cs typeface="(AH) Manal Black" pitchFamily="2" charset="-78"/>
                </a:rPr>
                <a:t>صفحة </a:t>
              </a:r>
              <a:r>
                <a:rPr lang="en-US" sz="1600" dirty="0">
                  <a:cs typeface="(AH) Manal Black" pitchFamily="2" charset="-78"/>
                </a:rPr>
                <a:t>231</a:t>
              </a:r>
            </a:p>
          </p:txBody>
        </p:sp>
        <p:pic>
          <p:nvPicPr>
            <p:cNvPr id="69" name="Picture 68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B1A11276-4DC0-3F4B-9D14-CCF441308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26049" y="1679062"/>
              <a:ext cx="2362851" cy="1422508"/>
            </a:xfrm>
            <a:prstGeom prst="rect">
              <a:avLst/>
            </a:prstGeom>
          </p:spPr>
        </p:pic>
        <p:pic>
          <p:nvPicPr>
            <p:cNvPr id="70" name="Picture 69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C72E15C8-2D46-F840-888D-AF9EF20187F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81200" y="1620102"/>
              <a:ext cx="2233053" cy="1429982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5703692-9F87-0648-9E60-E170EE2DB1AA}"/>
                </a:ext>
              </a:extLst>
            </p:cNvPr>
            <p:cNvSpPr txBox="1"/>
            <p:nvPr/>
          </p:nvSpPr>
          <p:spPr>
            <a:xfrm>
              <a:off x="13264005" y="1922659"/>
              <a:ext cx="1341174" cy="690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الدرس: نشاط عملي إعادة التجميع</a:t>
              </a:r>
              <a:endParaRPr lang="en-US" sz="1400" dirty="0">
                <a:cs typeface="(AH) Manal Black" pitchFamily="2" charset="-78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F257E33-D394-0D45-95CC-53E0C162AD1F}"/>
                </a:ext>
              </a:extLst>
            </p:cNvPr>
            <p:cNvSpPr txBox="1"/>
            <p:nvPr/>
          </p:nvSpPr>
          <p:spPr>
            <a:xfrm>
              <a:off x="11864590" y="1941984"/>
              <a:ext cx="1435535" cy="12590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400" dirty="0">
                  <a:cs typeface="(AH) Manal Black" pitchFamily="2" charset="-78"/>
                </a:rPr>
                <a:t>الهدف: أن يقوم الطالب بعملية الضرب بإعادة التجميع</a:t>
              </a:r>
            </a:p>
            <a:p>
              <a:pPr algn="ctr"/>
              <a:endParaRPr lang="en-US" sz="1400" dirty="0">
                <a:cs typeface="(AH) Manal Black" pitchFamily="2" charset="-78"/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B44A5963-6CE5-7847-A2A4-048D15F163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2002" t="67388" r="39216" b="17486"/>
          <a:stretch/>
        </p:blipFill>
        <p:spPr>
          <a:xfrm>
            <a:off x="2041136" y="985398"/>
            <a:ext cx="9203961" cy="1241359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C036DACC-BFCA-2248-8967-BE48BC08CE38}"/>
              </a:ext>
            </a:extLst>
          </p:cNvPr>
          <p:cNvSpPr/>
          <p:nvPr/>
        </p:nvSpPr>
        <p:spPr>
          <a:xfrm>
            <a:off x="2147679" y="1957278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889ECE45-30CA-F94F-A184-712D7117E4FD}"/>
              </a:ext>
            </a:extLst>
          </p:cNvPr>
          <p:cNvSpPr/>
          <p:nvPr/>
        </p:nvSpPr>
        <p:spPr>
          <a:xfrm>
            <a:off x="3630528" y="2063215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9BF33D4-88E5-CD43-B530-DEE64CB7A4C2}"/>
              </a:ext>
            </a:extLst>
          </p:cNvPr>
          <p:cNvSpPr/>
          <p:nvPr/>
        </p:nvSpPr>
        <p:spPr>
          <a:xfrm>
            <a:off x="2147678" y="3985866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AD2D5682-F977-084A-B6B8-B8B09B5CAD1C}"/>
              </a:ext>
            </a:extLst>
          </p:cNvPr>
          <p:cNvSpPr/>
          <p:nvPr/>
        </p:nvSpPr>
        <p:spPr>
          <a:xfrm>
            <a:off x="3710039" y="4005601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id="{CB97FE30-1CC5-3940-9726-8E62543BF71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14" t="25611" r="55064" b="35902"/>
          <a:stretch/>
        </p:blipFill>
        <p:spPr>
          <a:xfrm>
            <a:off x="2471398" y="2391570"/>
            <a:ext cx="835411" cy="1055828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D4907CA-CB36-254F-8BE5-1542C1C53AF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14" t="25611" r="55064" b="35902"/>
          <a:stretch/>
        </p:blipFill>
        <p:spPr>
          <a:xfrm>
            <a:off x="4033757" y="2486072"/>
            <a:ext cx="835411" cy="1055828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1D7FB5F4-4690-8146-99F4-1E329781EA4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14" t="25611" r="55064" b="35902"/>
          <a:stretch/>
        </p:blipFill>
        <p:spPr>
          <a:xfrm>
            <a:off x="2497202" y="4428458"/>
            <a:ext cx="835411" cy="1055828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945AB3E7-15F4-CF45-89A2-B0755B09C2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814" t="25611" r="55064" b="35902"/>
          <a:stretch/>
        </p:blipFill>
        <p:spPr>
          <a:xfrm>
            <a:off x="4033757" y="4297145"/>
            <a:ext cx="835411" cy="1055828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66D0596E-C0B7-694F-AAFF-32C70C012A64}"/>
              </a:ext>
            </a:extLst>
          </p:cNvPr>
          <p:cNvSpPr txBox="1"/>
          <p:nvPr/>
        </p:nvSpPr>
        <p:spPr>
          <a:xfrm>
            <a:off x="4033757" y="1202126"/>
            <a:ext cx="89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152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23142DF6-78BE-1146-B80D-07842FD5D9C6}"/>
              </a:ext>
            </a:extLst>
          </p:cNvPr>
          <p:cNvSpPr/>
          <p:nvPr/>
        </p:nvSpPr>
        <p:spPr>
          <a:xfrm>
            <a:off x="7437812" y="2063214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04F0E43B-FA9B-8746-A7F7-B21C995CF53C}"/>
              </a:ext>
            </a:extLst>
          </p:cNvPr>
          <p:cNvSpPr/>
          <p:nvPr/>
        </p:nvSpPr>
        <p:spPr>
          <a:xfrm>
            <a:off x="8915428" y="2144986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FF86FEED-F118-5C4F-A055-ABDBD9BD7887}"/>
              </a:ext>
            </a:extLst>
          </p:cNvPr>
          <p:cNvSpPr/>
          <p:nvPr/>
        </p:nvSpPr>
        <p:spPr>
          <a:xfrm>
            <a:off x="10424781" y="2141431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B7619F23-C278-3141-9491-CDF5E3850075}"/>
              </a:ext>
            </a:extLst>
          </p:cNvPr>
          <p:cNvSpPr/>
          <p:nvPr/>
        </p:nvSpPr>
        <p:spPr>
          <a:xfrm>
            <a:off x="7366319" y="4032104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AF902226-9377-8143-A62F-7AC9CD28D499}"/>
              </a:ext>
            </a:extLst>
          </p:cNvPr>
          <p:cNvSpPr/>
          <p:nvPr/>
        </p:nvSpPr>
        <p:spPr>
          <a:xfrm>
            <a:off x="8981688" y="4069478"/>
            <a:ext cx="1482849" cy="1901543"/>
          </a:xfrm>
          <a:custGeom>
            <a:avLst/>
            <a:gdLst>
              <a:gd name="connsiteX0" fmla="*/ 0 w 1482849"/>
              <a:gd name="connsiteY0" fmla="*/ 950772 h 1901543"/>
              <a:gd name="connsiteX1" fmla="*/ 741425 w 1482849"/>
              <a:gd name="connsiteY1" fmla="*/ 0 h 1901543"/>
              <a:gd name="connsiteX2" fmla="*/ 1482850 w 1482849"/>
              <a:gd name="connsiteY2" fmla="*/ 950772 h 1901543"/>
              <a:gd name="connsiteX3" fmla="*/ 741425 w 1482849"/>
              <a:gd name="connsiteY3" fmla="*/ 1901544 h 1901543"/>
              <a:gd name="connsiteX4" fmla="*/ 0 w 1482849"/>
              <a:gd name="connsiteY4" fmla="*/ 950772 h 190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2849" h="1901543" extrusionOk="0">
                <a:moveTo>
                  <a:pt x="0" y="950772"/>
                </a:moveTo>
                <a:cubicBezTo>
                  <a:pt x="8309" y="363175"/>
                  <a:pt x="384881" y="42641"/>
                  <a:pt x="741425" y="0"/>
                </a:cubicBezTo>
                <a:cubicBezTo>
                  <a:pt x="1082641" y="-25810"/>
                  <a:pt x="1501709" y="359548"/>
                  <a:pt x="1482850" y="950772"/>
                </a:cubicBezTo>
                <a:cubicBezTo>
                  <a:pt x="1554837" y="1428287"/>
                  <a:pt x="1133325" y="1946334"/>
                  <a:pt x="741425" y="1901544"/>
                </a:cubicBezTo>
                <a:cubicBezTo>
                  <a:pt x="325989" y="1921113"/>
                  <a:pt x="30320" y="1449201"/>
                  <a:pt x="0" y="950772"/>
                </a:cubicBezTo>
                <a:close/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8" name="Picture 87">
            <a:extLst>
              <a:ext uri="{FF2B5EF4-FFF2-40B4-BE49-F238E27FC236}">
                <a16:creationId xmlns:a16="http://schemas.microsoft.com/office/drawing/2014/main" id="{C4527BE6-8A26-EE4B-A846-58D2396181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22" t="27010" r="55259" b="37192"/>
          <a:stretch/>
        </p:blipFill>
        <p:spPr>
          <a:xfrm>
            <a:off x="7759240" y="2454575"/>
            <a:ext cx="839991" cy="124135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BD7F7543-235E-C34E-9EFF-6C698B5B09C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22" t="27010" r="55259" b="37192"/>
          <a:stretch/>
        </p:blipFill>
        <p:spPr>
          <a:xfrm>
            <a:off x="9314078" y="2454284"/>
            <a:ext cx="839991" cy="1241359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BD27423-2033-5A42-BCC4-F5B894FAF0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22" t="27010" r="55259" b="37192"/>
          <a:stretch/>
        </p:blipFill>
        <p:spPr>
          <a:xfrm>
            <a:off x="10818198" y="2530702"/>
            <a:ext cx="839991" cy="124135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79D2DB50-6898-DE46-A479-71D9AB592E6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22" t="27010" r="55259" b="37192"/>
          <a:stretch/>
        </p:blipFill>
        <p:spPr>
          <a:xfrm>
            <a:off x="7820691" y="4434338"/>
            <a:ext cx="839991" cy="1241359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90EAEFC-9C93-E74D-B985-28A820D655B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122" t="27010" r="55259" b="37192"/>
          <a:stretch/>
        </p:blipFill>
        <p:spPr>
          <a:xfrm>
            <a:off x="9423746" y="4399569"/>
            <a:ext cx="839991" cy="1241359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F75DD615-80A4-A14A-A760-77C128880245}"/>
              </a:ext>
            </a:extLst>
          </p:cNvPr>
          <p:cNvSpPr txBox="1"/>
          <p:nvPr/>
        </p:nvSpPr>
        <p:spPr>
          <a:xfrm>
            <a:off x="9740261" y="1191556"/>
            <a:ext cx="898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135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4829CC-7ED6-FA4D-9D10-838F26EB26C9}"/>
              </a:ext>
            </a:extLst>
          </p:cNvPr>
          <p:cNvSpPr/>
          <p:nvPr/>
        </p:nvSpPr>
        <p:spPr>
          <a:xfrm>
            <a:off x="4521738" y="6241535"/>
            <a:ext cx="46835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dirty="0">
                <a:hlinkClick r:id="rId11"/>
              </a:rPr>
              <a:t>https://www.liveworksheets.com/ed1264894lm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136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00"/>
                            </p:stCondLst>
                            <p:childTnLst>
                              <p:par>
                                <p:cTn id="9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  <p:bldP spid="76" grpId="0" animBg="1"/>
      <p:bldP spid="77" grpId="0" animBg="1"/>
      <p:bldP spid="82" grpId="0"/>
      <p:bldP spid="83" grpId="0" animBg="1"/>
      <p:bldP spid="84" grpId="0" animBg="1"/>
      <p:bldP spid="85" grpId="0" animBg="1"/>
      <p:bldP spid="86" grpId="0" animBg="1"/>
      <p:bldP spid="87" grpId="0" animBg="1"/>
      <p:bldP spid="9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1ACFFCE-962C-4D9D-A521-CEBDE6945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5D382E43-2C26-48D3-9404-069602D7C752}"/>
              </a:ext>
            </a:extLst>
          </p:cNvPr>
          <p:cNvGrpSpPr/>
          <p:nvPr/>
        </p:nvGrpSpPr>
        <p:grpSpPr>
          <a:xfrm>
            <a:off x="9739536" y="3983844"/>
            <a:ext cx="2623318" cy="2987946"/>
            <a:chOff x="7739270" y="1364974"/>
            <a:chExt cx="4777081" cy="5723005"/>
          </a:xfrm>
        </p:grpSpPr>
        <p:pic>
          <p:nvPicPr>
            <p:cNvPr id="38" name="Picture 37" descr="A close up of a logo&#10;&#10;Description automatically generated">
              <a:extLst>
                <a:ext uri="{FF2B5EF4-FFF2-40B4-BE49-F238E27FC236}">
                  <a16:creationId xmlns:a16="http://schemas.microsoft.com/office/drawing/2014/main" id="{69290D0D-FEEA-41E6-8593-E423478884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854" y="1364974"/>
              <a:ext cx="3843130" cy="4252014"/>
            </a:xfrm>
            <a:prstGeom prst="rect">
              <a:avLst/>
            </a:prstGeom>
          </p:spPr>
        </p:pic>
        <p:pic>
          <p:nvPicPr>
            <p:cNvPr id="39" name="Picture 38" descr="A close up of a logo&#10;&#10;Description automatically generated">
              <a:extLst>
                <a:ext uri="{FF2B5EF4-FFF2-40B4-BE49-F238E27FC236}">
                  <a16:creationId xmlns:a16="http://schemas.microsoft.com/office/drawing/2014/main" id="{1DDA5BD0-B0EB-4013-A595-1EF7886913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09" b="93481" l="9744" r="89776">
                          <a14:foregroundMark x1="76198" y1="77053" x2="77263" y2="80528"/>
                          <a14:foregroundMark x1="27141" y1="84395" x2="27002" y2="85398"/>
                          <a14:foregroundMark x1="39617" y1="69883" x2="49042" y2="69492"/>
                          <a14:foregroundMark x1="43930" y1="69361" x2="51278" y2="68188"/>
                          <a14:foregroundMark x1="51278" y1="68188" x2="51438" y2="68318"/>
                          <a14:foregroundMark x1="72204" y1="76793" x2="50639" y2="77445"/>
                          <a14:foregroundMark x1="50639" y1="77445" x2="45367" y2="76793"/>
                          <a14:foregroundMark x1="39137" y1="67014" x2="40575" y2="68449"/>
                          <a14:backgroundMark x1="44409" y1="64928" x2="59425" y2="64798"/>
                          <a14:backgroundMark x1="59105" y1="64537" x2="22684" y2="62451"/>
                          <a14:backgroundMark x1="22684" y1="62451" x2="22684" y2="62451"/>
                          <a14:backgroundMark x1="44409" y1="83572" x2="53355" y2="83442"/>
                          <a14:backgroundMark x1="46645" y1="82399" x2="51917" y2="81617"/>
                          <a14:backgroundMark x1="79233" y1="82399" x2="74281" y2="82399"/>
                          <a14:backgroundMark x1="75559" y1="83051" x2="78594" y2="88266"/>
                          <a14:backgroundMark x1="78594" y1="88266" x2="78275" y2="93351"/>
                          <a14:backgroundMark x1="78275" y1="93351" x2="77955" y2="94003"/>
                          <a14:backgroundMark x1="25399" y1="82269" x2="32588" y2="82920"/>
                          <a14:backgroundMark x1="25399" y1="85398" x2="25399" y2="93742"/>
                          <a14:backgroundMark x1="27476" y1="86571" x2="27796" y2="85137"/>
                          <a14:backgroundMark x1="26997" y1="85528" x2="27157" y2="85137"/>
                          <a14:backgroundMark x1="55112" y1="56584" x2="50000" y2="51760"/>
                          <a14:backgroundMark x1="50000" y1="51760" x2="39776" y2="52021"/>
                          <a14:backgroundMark x1="39776" y1="52021" x2="34185" y2="51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4" t="59481" r="13623" b="16110"/>
            <a:stretch/>
          </p:blipFill>
          <p:spPr>
            <a:xfrm flipH="1">
              <a:off x="7739269" y="4729091"/>
              <a:ext cx="4777081" cy="2358887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DC5666E-5772-4942-B5CA-5ECEC860B94C}"/>
              </a:ext>
            </a:extLst>
          </p:cNvPr>
          <p:cNvGrpSpPr/>
          <p:nvPr/>
        </p:nvGrpSpPr>
        <p:grpSpPr>
          <a:xfrm>
            <a:off x="10016077" y="-124842"/>
            <a:ext cx="2896951" cy="3396457"/>
            <a:chOff x="9450199" y="-124842"/>
            <a:chExt cx="3462829" cy="3396457"/>
          </a:xfrm>
        </p:grpSpPr>
        <p:pic>
          <p:nvPicPr>
            <p:cNvPr id="41" name="Picture 40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1502EC12-532D-4386-84BB-FBE561544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367" y="-124842"/>
              <a:ext cx="3176167" cy="138661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200CCEE-E5C1-49CC-8514-631DF1D16C1F}"/>
                </a:ext>
              </a:extLst>
            </p:cNvPr>
            <p:cNvSpPr txBox="1"/>
            <p:nvPr/>
          </p:nvSpPr>
          <p:spPr>
            <a:xfrm>
              <a:off x="10020319" y="53582"/>
              <a:ext cx="231319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dirty="0">
                  <a:cs typeface="(AH) Manal Black" pitchFamily="2" charset="-78"/>
                </a:rPr>
                <a:t>الدرس: </a:t>
              </a:r>
            </a:p>
            <a:p>
              <a:pPr algn="ctr"/>
              <a:r>
                <a:rPr lang="ar-AE" dirty="0">
                  <a:cs typeface="(AH) Manal Black" pitchFamily="2" charset="-78"/>
                </a:rPr>
                <a:t>مضاعفات الأعداد 10,100,1000</a:t>
              </a:r>
              <a:endParaRPr lang="en-US" dirty="0">
                <a:cs typeface="(AH) Manal Black" pitchFamily="2" charset="-78"/>
              </a:endParaRPr>
            </a:p>
          </p:txBody>
        </p:sp>
        <p:pic>
          <p:nvPicPr>
            <p:cNvPr id="43" name="Picture 42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2CEEF863-E9A1-4256-A0A0-CCB89568A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0199" y="798982"/>
              <a:ext cx="3462829" cy="138661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2830FE3-1976-4A9C-A02C-E8B87B83F4E5}"/>
                </a:ext>
              </a:extLst>
            </p:cNvPr>
            <p:cNvSpPr txBox="1"/>
            <p:nvPr/>
          </p:nvSpPr>
          <p:spPr>
            <a:xfrm>
              <a:off x="9998613" y="960656"/>
              <a:ext cx="2313192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dirty="0">
                  <a:cs typeface="(AH) Manal Black" pitchFamily="2" charset="-78"/>
                </a:rPr>
                <a:t>الهدف: </a:t>
              </a:r>
            </a:p>
            <a:p>
              <a:pPr algn="ctr"/>
              <a:r>
                <a:rPr lang="ar-AE" dirty="0">
                  <a:cs typeface="(AH) Manal Black" pitchFamily="2" charset="-78"/>
                </a:rPr>
                <a:t>أن يضرب في مضاعفات الأعداد 10 و 100 و1000</a:t>
              </a:r>
            </a:p>
            <a:p>
              <a:pPr algn="ctr"/>
              <a:endParaRPr lang="en-US" dirty="0">
                <a:latin typeface="(AH) Manal Black" pitchFamily="2" charset="-78"/>
                <a:cs typeface="(AH) Manal Black" pitchFamily="2" charset="-78"/>
              </a:endParaRPr>
            </a:p>
          </p:txBody>
        </p:sp>
        <p:pic>
          <p:nvPicPr>
            <p:cNvPr id="45" name="Picture 44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2141C953-8865-4F18-9839-7A45893A9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5100" y="1884998"/>
              <a:ext cx="2233053" cy="1386617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96FBFF4-CE53-4033-B3E8-02C5092B7D63}"/>
                </a:ext>
              </a:extLst>
            </p:cNvPr>
            <p:cNvSpPr txBox="1"/>
            <p:nvPr/>
          </p:nvSpPr>
          <p:spPr>
            <a:xfrm>
              <a:off x="10513005" y="2226960"/>
              <a:ext cx="134117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dirty="0">
                  <a:cs typeface="(AH) Manal Black" pitchFamily="2" charset="-78"/>
                </a:rPr>
                <a:t>تمارين ذاتية:</a:t>
              </a:r>
            </a:p>
            <a:p>
              <a:pPr algn="ctr"/>
              <a:r>
                <a:rPr lang="ar-AE" dirty="0">
                  <a:cs typeface="(AH) Manal Black" pitchFamily="2" charset="-78"/>
                </a:rPr>
                <a:t>كتاب الطالب</a:t>
              </a:r>
            </a:p>
            <a:p>
              <a:pPr algn="ctr"/>
              <a:r>
                <a:rPr lang="ar-AE" sz="2000" b="1" dirty="0">
                  <a:solidFill>
                    <a:srgbClr val="FF0000"/>
                  </a:solidFill>
                  <a:cs typeface="(AH) Manal Black" pitchFamily="2" charset="-78"/>
                </a:rPr>
                <a:t>ص199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F374E53-7F24-4005-A45F-1FB7C5C513B9}"/>
              </a:ext>
            </a:extLst>
          </p:cNvPr>
          <p:cNvSpPr txBox="1"/>
          <p:nvPr/>
        </p:nvSpPr>
        <p:spPr>
          <a:xfrm>
            <a:off x="2642003" y="6255190"/>
            <a:ext cx="67480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10"/>
              </a:rPr>
              <a:t>https://www.liveworksheets.com/1-es1296933gl</a:t>
            </a:r>
            <a:endParaRPr lang="en-US" dirty="0"/>
          </a:p>
        </p:txBody>
      </p:sp>
      <p:pic>
        <p:nvPicPr>
          <p:cNvPr id="4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581001-9AF5-4DE8-B806-8B356519AD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49025" y="6067425"/>
            <a:ext cx="609600" cy="609600"/>
          </a:xfrm>
          <a:prstGeom prst="rect">
            <a:avLst/>
          </a:prstGeom>
        </p:spPr>
      </p:pic>
      <p:pic>
        <p:nvPicPr>
          <p:cNvPr id="48" name="Picture 47" descr="A picture containing diagram&#10;&#10;Description automatically generated">
            <a:extLst>
              <a:ext uri="{FF2B5EF4-FFF2-40B4-BE49-F238E27FC236}">
                <a16:creationId xmlns:a16="http://schemas.microsoft.com/office/drawing/2014/main" id="{76724A4D-1ABD-422E-B774-A107E9F101A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9" y="240183"/>
            <a:ext cx="9935933" cy="613047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D4261200-2348-4590-A5A2-B3530FD9EF50}"/>
              </a:ext>
            </a:extLst>
          </p:cNvPr>
          <p:cNvSpPr txBox="1"/>
          <p:nvPr/>
        </p:nvSpPr>
        <p:spPr>
          <a:xfrm>
            <a:off x="2216649" y="1649379"/>
            <a:ext cx="12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1,500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D4D14E4-F10D-48F7-8742-3899B39BB844}"/>
              </a:ext>
            </a:extLst>
          </p:cNvPr>
          <p:cNvSpPr txBox="1"/>
          <p:nvPr/>
        </p:nvSpPr>
        <p:spPr>
          <a:xfrm>
            <a:off x="2401264" y="2369229"/>
            <a:ext cx="14999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15,000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11FFE61-ABA4-4BC3-95B0-17D3D9023FF9}"/>
              </a:ext>
            </a:extLst>
          </p:cNvPr>
          <p:cNvSpPr txBox="1"/>
          <p:nvPr/>
        </p:nvSpPr>
        <p:spPr>
          <a:xfrm>
            <a:off x="5364323" y="1316657"/>
            <a:ext cx="12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120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62F67FA-27AA-427D-884B-8FA09E2AE441}"/>
              </a:ext>
            </a:extLst>
          </p:cNvPr>
          <p:cNvSpPr txBox="1"/>
          <p:nvPr/>
        </p:nvSpPr>
        <p:spPr>
          <a:xfrm>
            <a:off x="5586308" y="1924195"/>
            <a:ext cx="12609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1,200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8141EA-2AF8-46AB-8C66-7C4A69C12868}"/>
              </a:ext>
            </a:extLst>
          </p:cNvPr>
          <p:cNvSpPr txBox="1"/>
          <p:nvPr/>
        </p:nvSpPr>
        <p:spPr>
          <a:xfrm>
            <a:off x="5781082" y="2607400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12,000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A6B354D-C01A-43B6-B9F3-7248E5C5714F}"/>
              </a:ext>
            </a:extLst>
          </p:cNvPr>
          <p:cNvSpPr txBox="1"/>
          <p:nvPr/>
        </p:nvSpPr>
        <p:spPr>
          <a:xfrm>
            <a:off x="8818106" y="683423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2BD9B5-A16A-43D1-B1E8-E715FAFB9030}"/>
              </a:ext>
            </a:extLst>
          </p:cNvPr>
          <p:cNvSpPr txBox="1"/>
          <p:nvPr/>
        </p:nvSpPr>
        <p:spPr>
          <a:xfrm>
            <a:off x="8859468" y="1343250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400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8268DE5-C2A1-46D8-B35F-251292CAD95F}"/>
              </a:ext>
            </a:extLst>
          </p:cNvPr>
          <p:cNvSpPr txBox="1"/>
          <p:nvPr/>
        </p:nvSpPr>
        <p:spPr>
          <a:xfrm>
            <a:off x="8940027" y="1989981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4,000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C12F694-6FA7-4733-9433-7E1F908560BB}"/>
              </a:ext>
            </a:extLst>
          </p:cNvPr>
          <p:cNvSpPr txBox="1"/>
          <p:nvPr/>
        </p:nvSpPr>
        <p:spPr>
          <a:xfrm>
            <a:off x="9139364" y="2585629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40,000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BE18980-CD1C-4D2E-98C5-A9B80123B289}"/>
              </a:ext>
            </a:extLst>
          </p:cNvPr>
          <p:cNvSpPr txBox="1"/>
          <p:nvPr/>
        </p:nvSpPr>
        <p:spPr>
          <a:xfrm>
            <a:off x="1970115" y="3507498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832FF65-D433-40B9-8A31-B87AA7D9299F}"/>
              </a:ext>
            </a:extLst>
          </p:cNvPr>
          <p:cNvSpPr txBox="1"/>
          <p:nvPr/>
        </p:nvSpPr>
        <p:spPr>
          <a:xfrm>
            <a:off x="2065669" y="4169568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DA9D5F8-B221-4CDD-883E-442E7A08035D}"/>
              </a:ext>
            </a:extLst>
          </p:cNvPr>
          <p:cNvSpPr txBox="1"/>
          <p:nvPr/>
        </p:nvSpPr>
        <p:spPr>
          <a:xfrm>
            <a:off x="2253579" y="4803277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FA1F4DD-0A0A-431B-9BB7-8024ED961224}"/>
              </a:ext>
            </a:extLst>
          </p:cNvPr>
          <p:cNvSpPr txBox="1"/>
          <p:nvPr/>
        </p:nvSpPr>
        <p:spPr>
          <a:xfrm>
            <a:off x="5424377" y="3538104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CFE1B70-70D6-4917-BE0F-538FC1798DDE}"/>
              </a:ext>
            </a:extLst>
          </p:cNvPr>
          <p:cNvSpPr txBox="1"/>
          <p:nvPr/>
        </p:nvSpPr>
        <p:spPr>
          <a:xfrm>
            <a:off x="5502848" y="4153812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35E48-553E-45FE-ABBF-B4CBD5F96A79}"/>
              </a:ext>
            </a:extLst>
          </p:cNvPr>
          <p:cNvSpPr txBox="1"/>
          <p:nvPr/>
        </p:nvSpPr>
        <p:spPr>
          <a:xfrm>
            <a:off x="5606211" y="4789113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2,100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EECA177-343A-4A38-95F3-F7115C5C9227}"/>
              </a:ext>
            </a:extLst>
          </p:cNvPr>
          <p:cNvSpPr txBox="1"/>
          <p:nvPr/>
        </p:nvSpPr>
        <p:spPr>
          <a:xfrm>
            <a:off x="8875808" y="3479783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CBBE2D6-16C1-4BF1-8FD5-2171287C306D}"/>
              </a:ext>
            </a:extLst>
          </p:cNvPr>
          <p:cNvSpPr txBox="1"/>
          <p:nvPr/>
        </p:nvSpPr>
        <p:spPr>
          <a:xfrm>
            <a:off x="8940027" y="4789112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3,000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02A15BD4-3149-4F80-B8D4-B4B628504B9F}"/>
              </a:ext>
            </a:extLst>
          </p:cNvPr>
          <p:cNvSpPr txBox="1"/>
          <p:nvPr/>
        </p:nvSpPr>
        <p:spPr>
          <a:xfrm>
            <a:off x="8818106" y="4113585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300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406C516-0CED-4250-87A9-767FE178E17C}"/>
              </a:ext>
            </a:extLst>
          </p:cNvPr>
          <p:cNvSpPr txBox="1"/>
          <p:nvPr/>
        </p:nvSpPr>
        <p:spPr>
          <a:xfrm>
            <a:off x="2290600" y="5449608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9,000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B3E00E19-77EB-49DE-BD9D-7B8D49387553}"/>
              </a:ext>
            </a:extLst>
          </p:cNvPr>
          <p:cNvSpPr txBox="1"/>
          <p:nvPr/>
        </p:nvSpPr>
        <p:spPr>
          <a:xfrm>
            <a:off x="5762220" y="5377058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21,000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4FA3550-8078-4B8E-A465-070F6B2245BE}"/>
              </a:ext>
            </a:extLst>
          </p:cNvPr>
          <p:cNvSpPr txBox="1"/>
          <p:nvPr/>
        </p:nvSpPr>
        <p:spPr>
          <a:xfrm>
            <a:off x="9061968" y="5464639"/>
            <a:ext cx="159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30,000</a:t>
            </a:r>
          </a:p>
        </p:txBody>
      </p:sp>
    </p:spTree>
    <p:extLst>
      <p:ext uri="{BB962C8B-B14F-4D97-AF65-F5344CB8AC3E}">
        <p14:creationId xmlns:p14="http://schemas.microsoft.com/office/powerpoint/2010/main" val="14999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1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الدرس 7</a:t>
            </a:r>
          </a:p>
          <a:p>
            <a:r>
              <a:rPr lang="ar-AE" sz="23900" dirty="0"/>
              <a:t> الوحدة 4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1381211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DB56235C-4831-4059-ABB7-8D6F1F753AF2}"/>
              </a:ext>
            </a:extLst>
          </p:cNvPr>
          <p:cNvGrpSpPr/>
          <p:nvPr/>
        </p:nvGrpSpPr>
        <p:grpSpPr>
          <a:xfrm>
            <a:off x="-553453" y="-196037"/>
            <a:ext cx="13252574" cy="7226005"/>
            <a:chOff x="-553453" y="-196037"/>
            <a:chExt cx="13252574" cy="7226005"/>
          </a:xfrm>
        </p:grpSpPr>
        <p:pic>
          <p:nvPicPr>
            <p:cNvPr id="29" name="Picture 28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E0385AEA-EC5B-47E0-983E-AC42DABE3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>
              <a:off x="-553453" y="3248525"/>
              <a:ext cx="12963818" cy="3781443"/>
            </a:xfrm>
            <a:prstGeom prst="rect">
              <a:avLst/>
            </a:prstGeom>
          </p:spPr>
        </p:pic>
        <p:pic>
          <p:nvPicPr>
            <p:cNvPr id="31" name="Picture 3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2F63670B-281E-4061-835C-7226E7E619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 rot="10800000">
              <a:off x="-264697" y="-196037"/>
              <a:ext cx="12963818" cy="3600971"/>
            </a:xfrm>
            <a:prstGeom prst="rect">
              <a:avLst/>
            </a:prstGeom>
          </p:spPr>
        </p:pic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97BFB5F3-7833-1E4C-B929-19E7BFB7F83D}"/>
              </a:ext>
            </a:extLst>
          </p:cNvPr>
          <p:cNvSpPr/>
          <p:nvPr/>
        </p:nvSpPr>
        <p:spPr>
          <a:xfrm>
            <a:off x="457482" y="440513"/>
            <a:ext cx="6665989" cy="5760376"/>
          </a:xfrm>
          <a:prstGeom prst="wedgeRoundRectCallout">
            <a:avLst>
              <a:gd name="adj1" fmla="val 49699"/>
              <a:gd name="adj2" fmla="val 3024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CC38791B-EFE2-0649-A687-A6384F155BC4}"/>
              </a:ext>
            </a:extLst>
          </p:cNvPr>
          <p:cNvSpPr/>
          <p:nvPr/>
        </p:nvSpPr>
        <p:spPr>
          <a:xfrm>
            <a:off x="7305620" y="1064105"/>
            <a:ext cx="3132388" cy="2141815"/>
          </a:xfrm>
          <a:prstGeom prst="wedgeRoundRectCallout">
            <a:avLst>
              <a:gd name="adj1" fmla="val 32737"/>
              <a:gd name="adj2" fmla="val 6784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أوجد حاصل ضرب </a:t>
            </a:r>
          </a:p>
          <a:p>
            <a:pPr algn="ctr" rtl="1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32 x 7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BBF57-8D6F-6F46-A4C1-5FB23CE4026A}"/>
              </a:ext>
            </a:extLst>
          </p:cNvPr>
          <p:cNvGrpSpPr/>
          <p:nvPr/>
        </p:nvGrpSpPr>
        <p:grpSpPr>
          <a:xfrm>
            <a:off x="10547027" y="-54098"/>
            <a:ext cx="1792982" cy="3119920"/>
            <a:chOff x="2785564" y="1241"/>
            <a:chExt cx="1792982" cy="31199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9967EB-60EA-934B-B099-4B953B0DE2DC}"/>
                </a:ext>
              </a:extLst>
            </p:cNvPr>
            <p:cNvGrpSpPr/>
            <p:nvPr/>
          </p:nvGrpSpPr>
          <p:grpSpPr>
            <a:xfrm>
              <a:off x="2785564" y="1241"/>
              <a:ext cx="1792982" cy="3119920"/>
              <a:chOff x="10494498" y="5947598"/>
              <a:chExt cx="1895440" cy="2321177"/>
            </a:xfrm>
          </p:grpSpPr>
          <p:pic>
            <p:nvPicPr>
              <p:cNvPr id="35" name="Picture 34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DEC7513A-31FF-9F47-80C7-74A33D35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5947598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5748FA-45A5-2246-B2ED-454279CA20B3}"/>
                  </a:ext>
                </a:extLst>
              </p:cNvPr>
              <p:cNvSpPr txBox="1"/>
              <p:nvPr/>
            </p:nvSpPr>
            <p:spPr>
              <a:xfrm>
                <a:off x="10494498" y="6042135"/>
                <a:ext cx="1895440" cy="52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(AH) Manal Black" pitchFamily="2" charset="-78"/>
                  </a:rPr>
                  <a:t>الدرس: </a:t>
                </a:r>
              </a:p>
              <a:p>
                <a:pPr algn="ctr"/>
                <a:r>
                  <a:rPr lang="ar-AE" sz="2000" dirty="0">
                    <a:cs typeface="(AH) Manal Black" pitchFamily="2" charset="-78"/>
                  </a:rPr>
                  <a:t>خاصية التوزيع</a:t>
                </a:r>
                <a:endParaRPr lang="en-US" sz="2000" dirty="0">
                  <a:cs typeface="(AH) Manal Black" pitchFamily="2" charset="-78"/>
                </a:endParaRPr>
              </a:p>
            </p:txBody>
          </p:sp>
          <p:pic>
            <p:nvPicPr>
              <p:cNvPr id="37" name="Picture 36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7CC3D87A-D0C1-2E4E-AC96-81BE52A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6632662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99ACFD-2FE6-3E4C-866F-EA5DE7346DE3}"/>
                  </a:ext>
                </a:extLst>
              </p:cNvPr>
              <p:cNvSpPr txBox="1"/>
              <p:nvPr/>
            </p:nvSpPr>
            <p:spPr>
              <a:xfrm>
                <a:off x="10494498" y="6746924"/>
                <a:ext cx="1689939" cy="686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الهدف: استخدام خاصية التوزيع لتسهيل الضرب </a:t>
                </a:r>
                <a:endParaRPr lang="en-US" dirty="0">
                  <a:cs typeface="(AH) Manal Black" pitchFamily="2" charset="-78"/>
                </a:endParaRPr>
              </a:p>
            </p:txBody>
          </p:sp>
          <p:pic>
            <p:nvPicPr>
              <p:cNvPr id="39" name="Picture 38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C0F524DC-B8AE-8F4F-9F60-8C32978B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545" y="7382533"/>
                <a:ext cx="1697502" cy="88624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28FCB0-EA35-EC4D-BC4F-DA24BA3C265C}"/>
                </a:ext>
              </a:extLst>
            </p:cNvPr>
            <p:cNvSpPr txBox="1"/>
            <p:nvPr/>
          </p:nvSpPr>
          <p:spPr>
            <a:xfrm>
              <a:off x="2785564" y="2357225"/>
              <a:ext cx="159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dirty="0">
                  <a:cs typeface="(AH) Manal Black" pitchFamily="2" charset="-78"/>
                </a:rPr>
                <a:t>كتاب الطالب </a:t>
              </a:r>
            </a:p>
            <a:p>
              <a:pPr algn="ctr" rtl="1"/>
              <a:r>
                <a:rPr lang="ar-SA" dirty="0">
                  <a:cs typeface="(AH) Manal Black" pitchFamily="2" charset="-78"/>
                </a:rPr>
                <a:t>صفحة </a:t>
              </a:r>
              <a:r>
                <a:rPr lang="en-US" dirty="0">
                  <a:cs typeface="(AH) Manal Black" pitchFamily="2" charset="-78"/>
                </a:rPr>
                <a:t>236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39CB18-E927-DD44-88E1-4B0AFEE607BE}"/>
              </a:ext>
            </a:extLst>
          </p:cNvPr>
          <p:cNvSpPr txBox="1"/>
          <p:nvPr/>
        </p:nvSpPr>
        <p:spPr>
          <a:xfrm>
            <a:off x="72258" y="4366664"/>
            <a:ext cx="726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/>
              <a:t>7 X 32 =  .… x (  …. + ..… )         </a:t>
            </a:r>
          </a:p>
          <a:p>
            <a:pPr algn="ctr" rtl="1"/>
            <a:r>
              <a:rPr lang="en-US" sz="3200" dirty="0"/>
              <a:t>7 X 32 = (  … X … ) + (  … X … ) </a:t>
            </a:r>
          </a:p>
          <a:p>
            <a:pPr algn="ctr" rtl="1"/>
            <a:r>
              <a:rPr lang="en-US" sz="3200" dirty="0"/>
              <a:t>7 X 32 = ……… + ……… = ………</a:t>
            </a:r>
            <a:endParaRPr lang="en-AE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F912A2-303C-CC4F-A549-E02E41567AAD}"/>
              </a:ext>
            </a:extLst>
          </p:cNvPr>
          <p:cNvSpPr txBox="1"/>
          <p:nvPr/>
        </p:nvSpPr>
        <p:spPr>
          <a:xfrm>
            <a:off x="2596722" y="481579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028A4-41E4-0447-9305-0465A1053C29}"/>
              </a:ext>
            </a:extLst>
          </p:cNvPr>
          <p:cNvSpPr txBox="1"/>
          <p:nvPr/>
        </p:nvSpPr>
        <p:spPr>
          <a:xfrm>
            <a:off x="4440822" y="482396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3F93C-4F65-6C48-B77F-9D3AD9065FD7}"/>
              </a:ext>
            </a:extLst>
          </p:cNvPr>
          <p:cNvSpPr txBox="1"/>
          <p:nvPr/>
        </p:nvSpPr>
        <p:spPr>
          <a:xfrm>
            <a:off x="3312383" y="480552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6974C-8F67-714F-8C06-8829CFDA9DE5}"/>
              </a:ext>
            </a:extLst>
          </p:cNvPr>
          <p:cNvSpPr txBox="1"/>
          <p:nvPr/>
        </p:nvSpPr>
        <p:spPr>
          <a:xfrm>
            <a:off x="5162942" y="4819211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60D648-4743-C142-A12B-5C29FA869611}"/>
              </a:ext>
            </a:extLst>
          </p:cNvPr>
          <p:cNvSpPr txBox="1"/>
          <p:nvPr/>
        </p:nvSpPr>
        <p:spPr>
          <a:xfrm>
            <a:off x="2666117" y="531871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AADE89-AAE7-AA45-861E-8C18E2C25C81}"/>
              </a:ext>
            </a:extLst>
          </p:cNvPr>
          <p:cNvSpPr txBox="1"/>
          <p:nvPr/>
        </p:nvSpPr>
        <p:spPr>
          <a:xfrm>
            <a:off x="3814005" y="529988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14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0952DB-6C34-3C45-B9B2-EC9A110D5D10}"/>
              </a:ext>
            </a:extLst>
          </p:cNvPr>
          <p:cNvSpPr txBox="1"/>
          <p:nvPr/>
        </p:nvSpPr>
        <p:spPr>
          <a:xfrm>
            <a:off x="5019278" y="531857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224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494FC9-AA1E-9C45-832C-5C951E5D64E9}"/>
              </a:ext>
            </a:extLst>
          </p:cNvPr>
          <p:cNvSpPr txBox="1"/>
          <p:nvPr/>
        </p:nvSpPr>
        <p:spPr>
          <a:xfrm>
            <a:off x="2554455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7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58277F-1F22-B644-A289-3C1029780E06}"/>
              </a:ext>
            </a:extLst>
          </p:cNvPr>
          <p:cNvSpPr txBox="1"/>
          <p:nvPr/>
        </p:nvSpPr>
        <p:spPr>
          <a:xfrm>
            <a:off x="3507421" y="4297449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5C4FA6-9642-D141-9D27-79BB52F1A2EC}"/>
              </a:ext>
            </a:extLst>
          </p:cNvPr>
          <p:cNvSpPr txBox="1"/>
          <p:nvPr/>
        </p:nvSpPr>
        <p:spPr>
          <a:xfrm>
            <a:off x="4404747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D37649-E8AD-684A-97F4-7154BE568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584" y="3000435"/>
            <a:ext cx="3191078" cy="3950527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A4BAC76-0067-8B44-9FCE-F37B93F7636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739" y="893767"/>
            <a:ext cx="3208539" cy="3068320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D70D8A33-E4B4-CF4E-AE65-18D28257BC4B}"/>
              </a:ext>
            </a:extLst>
          </p:cNvPr>
          <p:cNvSpPr txBox="1"/>
          <p:nvPr/>
        </p:nvSpPr>
        <p:spPr>
          <a:xfrm>
            <a:off x="2713673" y="230188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2508C34-6FEC-4144-B085-2EB30A3161BC}"/>
              </a:ext>
            </a:extLst>
          </p:cNvPr>
          <p:cNvSpPr txBox="1"/>
          <p:nvPr/>
        </p:nvSpPr>
        <p:spPr>
          <a:xfrm>
            <a:off x="3879574" y="2301885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14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6ABF2B-3A65-4C62-BB79-06C4A5B10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80282" y="60760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791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1" grpId="0"/>
      <p:bldP spid="5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673DF446-FCA7-4600-96ED-32E0E9D39E4F}"/>
              </a:ext>
            </a:extLst>
          </p:cNvPr>
          <p:cNvGrpSpPr/>
          <p:nvPr/>
        </p:nvGrpSpPr>
        <p:grpSpPr>
          <a:xfrm>
            <a:off x="-553453" y="-196037"/>
            <a:ext cx="13252574" cy="7226005"/>
            <a:chOff x="-553453" y="-196037"/>
            <a:chExt cx="13252574" cy="7226005"/>
          </a:xfrm>
        </p:grpSpPr>
        <p:pic>
          <p:nvPicPr>
            <p:cNvPr id="31" name="Picture 3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F0426FCD-55A7-4F5F-8881-E3DC507BF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>
              <a:off x="-553453" y="3248525"/>
              <a:ext cx="12963818" cy="3781443"/>
            </a:xfrm>
            <a:prstGeom prst="rect">
              <a:avLst/>
            </a:prstGeom>
          </p:spPr>
        </p:pic>
        <p:pic>
          <p:nvPicPr>
            <p:cNvPr id="40" name="Picture 39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DF8A66C4-D665-4BF2-8A1A-4209ED7D0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 rot="10800000">
              <a:off x="-264697" y="-196037"/>
              <a:ext cx="12963818" cy="3600971"/>
            </a:xfrm>
            <a:prstGeom prst="rect">
              <a:avLst/>
            </a:prstGeom>
          </p:spPr>
        </p:pic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97BFB5F3-7833-1E4C-B929-19E7BFB7F83D}"/>
              </a:ext>
            </a:extLst>
          </p:cNvPr>
          <p:cNvSpPr/>
          <p:nvPr/>
        </p:nvSpPr>
        <p:spPr>
          <a:xfrm>
            <a:off x="457482" y="256674"/>
            <a:ext cx="6665989" cy="5944215"/>
          </a:xfrm>
          <a:prstGeom prst="wedgeRoundRectCallout">
            <a:avLst>
              <a:gd name="adj1" fmla="val 48736"/>
              <a:gd name="adj2" fmla="val 32226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CC38791B-EFE2-0649-A687-A6384F155BC4}"/>
              </a:ext>
            </a:extLst>
          </p:cNvPr>
          <p:cNvSpPr/>
          <p:nvPr/>
        </p:nvSpPr>
        <p:spPr>
          <a:xfrm>
            <a:off x="7305620" y="1064105"/>
            <a:ext cx="3095452" cy="2141815"/>
          </a:xfrm>
          <a:prstGeom prst="wedgeRoundRectCallout">
            <a:avLst>
              <a:gd name="adj1" fmla="val 32737"/>
              <a:gd name="adj2" fmla="val 6784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أوجد حاصل ضرب </a:t>
            </a:r>
          </a:p>
          <a:p>
            <a:pPr algn="ctr" rtl="1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72 x 8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BBF57-8D6F-6F46-A4C1-5FB23CE4026A}"/>
              </a:ext>
            </a:extLst>
          </p:cNvPr>
          <p:cNvGrpSpPr/>
          <p:nvPr/>
        </p:nvGrpSpPr>
        <p:grpSpPr>
          <a:xfrm>
            <a:off x="10547027" y="-54098"/>
            <a:ext cx="1792982" cy="3119920"/>
            <a:chOff x="2785564" y="1241"/>
            <a:chExt cx="1792982" cy="31199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9967EB-60EA-934B-B099-4B953B0DE2DC}"/>
                </a:ext>
              </a:extLst>
            </p:cNvPr>
            <p:cNvGrpSpPr/>
            <p:nvPr/>
          </p:nvGrpSpPr>
          <p:grpSpPr>
            <a:xfrm>
              <a:off x="2785564" y="1241"/>
              <a:ext cx="1792982" cy="3119920"/>
              <a:chOff x="10494498" y="5947598"/>
              <a:chExt cx="1895440" cy="2321177"/>
            </a:xfrm>
          </p:grpSpPr>
          <p:pic>
            <p:nvPicPr>
              <p:cNvPr id="35" name="Picture 34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DEC7513A-31FF-9F47-80C7-74A33D35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5947598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5748FA-45A5-2246-B2ED-454279CA20B3}"/>
                  </a:ext>
                </a:extLst>
              </p:cNvPr>
              <p:cNvSpPr txBox="1"/>
              <p:nvPr/>
            </p:nvSpPr>
            <p:spPr>
              <a:xfrm>
                <a:off x="10494498" y="6042135"/>
                <a:ext cx="1895440" cy="52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(AH) Manal Black" pitchFamily="2" charset="-78"/>
                  </a:rPr>
                  <a:t>الدرس: </a:t>
                </a:r>
              </a:p>
              <a:p>
                <a:pPr algn="ctr"/>
                <a:r>
                  <a:rPr lang="ar-AE" sz="2000" dirty="0">
                    <a:cs typeface="(AH) Manal Black" pitchFamily="2" charset="-78"/>
                  </a:rPr>
                  <a:t>خاصية التوزيع</a:t>
                </a:r>
                <a:endParaRPr lang="en-US" sz="2000" dirty="0">
                  <a:cs typeface="(AH) Manal Black" pitchFamily="2" charset="-78"/>
                </a:endParaRPr>
              </a:p>
            </p:txBody>
          </p:sp>
          <p:pic>
            <p:nvPicPr>
              <p:cNvPr id="37" name="Picture 36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7CC3D87A-D0C1-2E4E-AC96-81BE52A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6632662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99ACFD-2FE6-3E4C-866F-EA5DE7346DE3}"/>
                  </a:ext>
                </a:extLst>
              </p:cNvPr>
              <p:cNvSpPr txBox="1"/>
              <p:nvPr/>
            </p:nvSpPr>
            <p:spPr>
              <a:xfrm>
                <a:off x="10494498" y="6746924"/>
                <a:ext cx="1689939" cy="686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الهدف: استخدام خاصية التوزيع لتسهيل الضرب </a:t>
                </a:r>
                <a:endParaRPr lang="en-US" dirty="0">
                  <a:cs typeface="(AH) Manal Black" pitchFamily="2" charset="-78"/>
                </a:endParaRPr>
              </a:p>
            </p:txBody>
          </p:sp>
          <p:pic>
            <p:nvPicPr>
              <p:cNvPr id="39" name="Picture 38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C0F524DC-B8AE-8F4F-9F60-8C32978B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545" y="7382533"/>
                <a:ext cx="1697502" cy="88624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28FCB0-EA35-EC4D-BC4F-DA24BA3C265C}"/>
                </a:ext>
              </a:extLst>
            </p:cNvPr>
            <p:cNvSpPr txBox="1"/>
            <p:nvPr/>
          </p:nvSpPr>
          <p:spPr>
            <a:xfrm>
              <a:off x="2785564" y="2255625"/>
              <a:ext cx="159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dirty="0">
                  <a:cs typeface="(AH) Manal Black" pitchFamily="2" charset="-78"/>
                </a:rPr>
                <a:t>الفروق الفردية المستوى الثالث</a:t>
              </a:r>
              <a:endParaRPr lang="en-US" dirty="0">
                <a:cs typeface="(AH) Manal Black" pitchFamily="2" charset="-78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39CB18-E927-DD44-88E1-4B0AFEE607BE}"/>
              </a:ext>
            </a:extLst>
          </p:cNvPr>
          <p:cNvSpPr txBox="1"/>
          <p:nvPr/>
        </p:nvSpPr>
        <p:spPr>
          <a:xfrm>
            <a:off x="72258" y="4366664"/>
            <a:ext cx="726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/>
              <a:t>8 X 72 =  .… x (  …. + ..… )         </a:t>
            </a:r>
          </a:p>
          <a:p>
            <a:pPr algn="ctr" rtl="1"/>
            <a:r>
              <a:rPr lang="en-US" sz="3200" dirty="0"/>
              <a:t>8 X 72 = (  … X … ) + (  … X … ) </a:t>
            </a:r>
          </a:p>
          <a:p>
            <a:pPr algn="ctr" rtl="1"/>
            <a:r>
              <a:rPr lang="en-US" sz="3200" dirty="0"/>
              <a:t>8 X 72 = ……… + ……… = ………</a:t>
            </a:r>
            <a:endParaRPr lang="en-AE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F912A2-303C-CC4F-A549-E02E41567AAD}"/>
              </a:ext>
            </a:extLst>
          </p:cNvPr>
          <p:cNvSpPr txBox="1"/>
          <p:nvPr/>
        </p:nvSpPr>
        <p:spPr>
          <a:xfrm>
            <a:off x="2596722" y="481579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028A4-41E4-0447-9305-0465A1053C29}"/>
              </a:ext>
            </a:extLst>
          </p:cNvPr>
          <p:cNvSpPr txBox="1"/>
          <p:nvPr/>
        </p:nvSpPr>
        <p:spPr>
          <a:xfrm>
            <a:off x="4440822" y="482396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3F93C-4F65-6C48-B77F-9D3AD9065FD7}"/>
              </a:ext>
            </a:extLst>
          </p:cNvPr>
          <p:cNvSpPr txBox="1"/>
          <p:nvPr/>
        </p:nvSpPr>
        <p:spPr>
          <a:xfrm>
            <a:off x="3312383" y="480552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70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6974C-8F67-714F-8C06-8829CFDA9DE5}"/>
              </a:ext>
            </a:extLst>
          </p:cNvPr>
          <p:cNvSpPr txBox="1"/>
          <p:nvPr/>
        </p:nvSpPr>
        <p:spPr>
          <a:xfrm>
            <a:off x="5162942" y="4819211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60D648-4743-C142-A12B-5C29FA869611}"/>
              </a:ext>
            </a:extLst>
          </p:cNvPr>
          <p:cNvSpPr txBox="1"/>
          <p:nvPr/>
        </p:nvSpPr>
        <p:spPr>
          <a:xfrm>
            <a:off x="2666117" y="531871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560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AADE89-AAE7-AA45-861E-8C18E2C25C81}"/>
              </a:ext>
            </a:extLst>
          </p:cNvPr>
          <p:cNvSpPr txBox="1"/>
          <p:nvPr/>
        </p:nvSpPr>
        <p:spPr>
          <a:xfrm>
            <a:off x="3814005" y="529988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16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0952DB-6C34-3C45-B9B2-EC9A110D5D10}"/>
              </a:ext>
            </a:extLst>
          </p:cNvPr>
          <p:cNvSpPr txBox="1"/>
          <p:nvPr/>
        </p:nvSpPr>
        <p:spPr>
          <a:xfrm>
            <a:off x="5019278" y="531857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dirty="0">
                <a:solidFill>
                  <a:srgbClr val="FF0000"/>
                </a:solidFill>
              </a:rPr>
              <a:t>576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494FC9-AA1E-9C45-832C-5C951E5D64E9}"/>
              </a:ext>
            </a:extLst>
          </p:cNvPr>
          <p:cNvSpPr txBox="1"/>
          <p:nvPr/>
        </p:nvSpPr>
        <p:spPr>
          <a:xfrm>
            <a:off x="2554455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58277F-1F22-B644-A289-3C1029780E06}"/>
              </a:ext>
            </a:extLst>
          </p:cNvPr>
          <p:cNvSpPr txBox="1"/>
          <p:nvPr/>
        </p:nvSpPr>
        <p:spPr>
          <a:xfrm>
            <a:off x="3507421" y="4297449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70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5C4FA6-9642-D141-9D27-79BB52F1A2EC}"/>
              </a:ext>
            </a:extLst>
          </p:cNvPr>
          <p:cNvSpPr txBox="1"/>
          <p:nvPr/>
        </p:nvSpPr>
        <p:spPr>
          <a:xfrm>
            <a:off x="4404747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D37649-E8AD-684A-97F4-7154BE568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584" y="3000435"/>
            <a:ext cx="3191078" cy="3950527"/>
          </a:xfrm>
          <a:prstGeom prst="rect">
            <a:avLst/>
          </a:prstGeom>
        </p:spPr>
      </p:pic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A0BFDE2-8124-394A-9E42-894A66FB475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84" y="594147"/>
            <a:ext cx="3654480" cy="3682591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7C9CBE89-B1FF-934A-85C8-B33132616284}"/>
              </a:ext>
            </a:extLst>
          </p:cNvPr>
          <p:cNvSpPr txBox="1"/>
          <p:nvPr/>
        </p:nvSpPr>
        <p:spPr>
          <a:xfrm>
            <a:off x="2840673" y="230188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560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02422F4-0A5A-424E-A7C7-6D4FA9C92E0A}"/>
              </a:ext>
            </a:extLst>
          </p:cNvPr>
          <p:cNvSpPr txBox="1"/>
          <p:nvPr/>
        </p:nvSpPr>
        <p:spPr>
          <a:xfrm>
            <a:off x="4006574" y="2301885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dirty="0">
                <a:solidFill>
                  <a:srgbClr val="FF0000"/>
                </a:solidFill>
              </a:rPr>
              <a:t>16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FB64F78-1C2A-E147-99FD-7EC5C2937155}"/>
              </a:ext>
            </a:extLst>
          </p:cNvPr>
          <p:cNvSpPr/>
          <p:nvPr/>
        </p:nvSpPr>
        <p:spPr>
          <a:xfrm>
            <a:off x="1259562" y="315218"/>
            <a:ext cx="46828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dirty="0">
                <a:hlinkClick r:id="rId9"/>
              </a:rPr>
              <a:t>https://www.liveworksheets.com/qo1267164pk</a:t>
            </a:r>
            <a:endParaRPr lang="ar-SA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6AE0336-6E6E-48CE-B15A-0F41E73AF2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80127" y="61350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118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51" grpId="0"/>
      <p:bldP spid="5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DFA30108-1BA2-4B94-926C-812EAC56A58A}"/>
              </a:ext>
            </a:extLst>
          </p:cNvPr>
          <p:cNvGrpSpPr/>
          <p:nvPr/>
        </p:nvGrpSpPr>
        <p:grpSpPr>
          <a:xfrm>
            <a:off x="-553453" y="-196037"/>
            <a:ext cx="13252574" cy="7226005"/>
            <a:chOff x="-553453" y="-196037"/>
            <a:chExt cx="13252574" cy="7226005"/>
          </a:xfrm>
        </p:grpSpPr>
        <p:pic>
          <p:nvPicPr>
            <p:cNvPr id="52" name="Picture 51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EBFFD97E-734A-45FF-9F99-57118699CC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>
              <a:off x="-553453" y="3248525"/>
              <a:ext cx="12963818" cy="3781443"/>
            </a:xfrm>
            <a:prstGeom prst="rect">
              <a:avLst/>
            </a:prstGeom>
          </p:spPr>
        </p:pic>
        <p:pic>
          <p:nvPicPr>
            <p:cNvPr id="58" name="Picture 57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D8FAD117-83EC-4D82-9C13-896D220A0E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 rot="10800000">
              <a:off x="-264697" y="-196037"/>
              <a:ext cx="12963818" cy="3600971"/>
            </a:xfrm>
            <a:prstGeom prst="rect">
              <a:avLst/>
            </a:prstGeom>
          </p:spPr>
        </p:pic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97BFB5F3-7833-1E4C-B929-19E7BFB7F83D}"/>
              </a:ext>
            </a:extLst>
          </p:cNvPr>
          <p:cNvSpPr/>
          <p:nvPr/>
        </p:nvSpPr>
        <p:spPr>
          <a:xfrm>
            <a:off x="457482" y="440513"/>
            <a:ext cx="6665989" cy="5760376"/>
          </a:xfrm>
          <a:prstGeom prst="wedgeRoundRectCallout">
            <a:avLst>
              <a:gd name="adj1" fmla="val 44645"/>
              <a:gd name="adj2" fmla="val 5614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CC38791B-EFE2-0649-A687-A6384F155BC4}"/>
              </a:ext>
            </a:extLst>
          </p:cNvPr>
          <p:cNvSpPr/>
          <p:nvPr/>
        </p:nvSpPr>
        <p:spPr>
          <a:xfrm>
            <a:off x="7305620" y="1064105"/>
            <a:ext cx="3304206" cy="2141815"/>
          </a:xfrm>
          <a:prstGeom prst="wedgeRoundRectCallout">
            <a:avLst>
              <a:gd name="adj1" fmla="val 32737"/>
              <a:gd name="adj2" fmla="val 6784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أوجد حاصل ضرب </a:t>
            </a:r>
          </a:p>
          <a:p>
            <a:pPr algn="ctr" rtl="1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15 x 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BBF57-8D6F-6F46-A4C1-5FB23CE4026A}"/>
              </a:ext>
            </a:extLst>
          </p:cNvPr>
          <p:cNvGrpSpPr/>
          <p:nvPr/>
        </p:nvGrpSpPr>
        <p:grpSpPr>
          <a:xfrm>
            <a:off x="10547027" y="-54098"/>
            <a:ext cx="1792982" cy="3119920"/>
            <a:chOff x="2785564" y="1241"/>
            <a:chExt cx="1792982" cy="31199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9967EB-60EA-934B-B099-4B953B0DE2DC}"/>
                </a:ext>
              </a:extLst>
            </p:cNvPr>
            <p:cNvGrpSpPr/>
            <p:nvPr/>
          </p:nvGrpSpPr>
          <p:grpSpPr>
            <a:xfrm>
              <a:off x="2785564" y="1241"/>
              <a:ext cx="1792982" cy="3119920"/>
              <a:chOff x="10494498" y="5947598"/>
              <a:chExt cx="1895440" cy="2321177"/>
            </a:xfrm>
          </p:grpSpPr>
          <p:pic>
            <p:nvPicPr>
              <p:cNvPr id="35" name="Picture 34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DEC7513A-31FF-9F47-80C7-74A33D35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5947598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5748FA-45A5-2246-B2ED-454279CA20B3}"/>
                  </a:ext>
                </a:extLst>
              </p:cNvPr>
              <p:cNvSpPr txBox="1"/>
              <p:nvPr/>
            </p:nvSpPr>
            <p:spPr>
              <a:xfrm>
                <a:off x="10494498" y="6042135"/>
                <a:ext cx="1895440" cy="52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(AH) Manal Black" pitchFamily="2" charset="-78"/>
                  </a:rPr>
                  <a:t>الدرس: </a:t>
                </a:r>
              </a:p>
              <a:p>
                <a:pPr algn="ctr"/>
                <a:r>
                  <a:rPr lang="ar-AE" sz="2000" dirty="0">
                    <a:cs typeface="(AH) Manal Black" pitchFamily="2" charset="-78"/>
                  </a:rPr>
                  <a:t>خاصية التوزيع</a:t>
                </a:r>
                <a:endParaRPr lang="en-US" sz="2000" dirty="0">
                  <a:cs typeface="(AH) Manal Black" pitchFamily="2" charset="-78"/>
                </a:endParaRPr>
              </a:p>
            </p:txBody>
          </p:sp>
          <p:pic>
            <p:nvPicPr>
              <p:cNvPr id="37" name="Picture 36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7CC3D87A-D0C1-2E4E-AC96-81BE52A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6632662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99ACFD-2FE6-3E4C-866F-EA5DE7346DE3}"/>
                  </a:ext>
                </a:extLst>
              </p:cNvPr>
              <p:cNvSpPr txBox="1"/>
              <p:nvPr/>
            </p:nvSpPr>
            <p:spPr>
              <a:xfrm>
                <a:off x="10494498" y="6746924"/>
                <a:ext cx="1689939" cy="686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الهدف: استخدام خاصية التوزيع لتسهيل الضرب </a:t>
                </a:r>
                <a:endParaRPr lang="en-US" dirty="0">
                  <a:cs typeface="(AH) Manal Black" pitchFamily="2" charset="-78"/>
                </a:endParaRPr>
              </a:p>
            </p:txBody>
          </p:sp>
          <p:pic>
            <p:nvPicPr>
              <p:cNvPr id="39" name="Picture 38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C0F524DC-B8AE-8F4F-9F60-8C32978B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545" y="7382533"/>
                <a:ext cx="1697502" cy="88624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28FCB0-EA35-EC4D-BC4F-DA24BA3C265C}"/>
                </a:ext>
              </a:extLst>
            </p:cNvPr>
            <p:cNvSpPr txBox="1"/>
            <p:nvPr/>
          </p:nvSpPr>
          <p:spPr>
            <a:xfrm>
              <a:off x="2785564" y="2255625"/>
              <a:ext cx="159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dirty="0">
                  <a:cs typeface="(AH) Manal Black" pitchFamily="2" charset="-78"/>
                </a:rPr>
                <a:t>الفروق الفردية المستوى الثاني</a:t>
              </a:r>
              <a:endParaRPr lang="en-US" dirty="0">
                <a:cs typeface="(AH) Manal Black" pitchFamily="2" charset="-78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55E64BF-0691-1940-8501-523B4517C6EE}"/>
              </a:ext>
            </a:extLst>
          </p:cNvPr>
          <p:cNvSpPr txBox="1"/>
          <p:nvPr/>
        </p:nvSpPr>
        <p:spPr>
          <a:xfrm>
            <a:off x="2967316" y="745350"/>
            <a:ext cx="7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AE" sz="3200" dirty="0"/>
              <a:t> 10</a:t>
            </a:r>
            <a:endParaRPr lang="en-AE" sz="3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AC9817-138B-614F-818B-E03DF4E17452}"/>
              </a:ext>
            </a:extLst>
          </p:cNvPr>
          <p:cNvSpPr txBox="1"/>
          <p:nvPr/>
        </p:nvSpPr>
        <p:spPr>
          <a:xfrm>
            <a:off x="852406" y="2418895"/>
            <a:ext cx="52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200" dirty="0"/>
              <a:t>9</a:t>
            </a:r>
            <a:endParaRPr lang="en-AE" sz="3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39CB18-E927-DD44-88E1-4B0AFEE607BE}"/>
              </a:ext>
            </a:extLst>
          </p:cNvPr>
          <p:cNvSpPr txBox="1"/>
          <p:nvPr/>
        </p:nvSpPr>
        <p:spPr>
          <a:xfrm>
            <a:off x="72258" y="4366664"/>
            <a:ext cx="726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/>
              <a:t>9 X 15 =  .… x (  …. + ..… )         </a:t>
            </a:r>
          </a:p>
          <a:p>
            <a:pPr algn="ctr" rtl="1"/>
            <a:r>
              <a:rPr lang="en-US" sz="3200" dirty="0"/>
              <a:t>9 X 15 = (  … X … ) + (  … X … ) </a:t>
            </a:r>
          </a:p>
          <a:p>
            <a:pPr algn="ctr" rtl="1"/>
            <a:r>
              <a:rPr lang="en-US" sz="3200" dirty="0"/>
              <a:t>9 X 15 = ……… + ……… = ………</a:t>
            </a:r>
            <a:endParaRPr lang="en-AE" sz="3200" dirty="0"/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B39269CC-5C31-9043-AAEB-1EEE440CB420}"/>
              </a:ext>
            </a:extLst>
          </p:cNvPr>
          <p:cNvGraphicFramePr>
            <a:graphicFrameLocks noGrp="1"/>
          </p:cNvGraphicFramePr>
          <p:nvPr/>
        </p:nvGraphicFramePr>
        <p:xfrm>
          <a:off x="1630476" y="1274616"/>
          <a:ext cx="4320000" cy="2564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13598483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49221377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24179471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918604494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792545186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514050676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225196679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132987114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37947090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592688225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4065198267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5126446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930632773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356529377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383617148"/>
                    </a:ext>
                  </a:extLst>
                </a:gridCol>
              </a:tblGrid>
              <a:tr h="284940"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337958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458336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645330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41946629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1762178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451443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015003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6517460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4418528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97F912A2-303C-CC4F-A549-E02E41567AAD}"/>
              </a:ext>
            </a:extLst>
          </p:cNvPr>
          <p:cNvSpPr txBox="1"/>
          <p:nvPr/>
        </p:nvSpPr>
        <p:spPr>
          <a:xfrm>
            <a:off x="2596722" y="481579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028A4-41E4-0447-9305-0465A1053C29}"/>
              </a:ext>
            </a:extLst>
          </p:cNvPr>
          <p:cNvSpPr txBox="1"/>
          <p:nvPr/>
        </p:nvSpPr>
        <p:spPr>
          <a:xfrm>
            <a:off x="4440822" y="482396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3F93C-4F65-6C48-B77F-9D3AD9065FD7}"/>
              </a:ext>
            </a:extLst>
          </p:cNvPr>
          <p:cNvSpPr txBox="1"/>
          <p:nvPr/>
        </p:nvSpPr>
        <p:spPr>
          <a:xfrm>
            <a:off x="3312383" y="480552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6974C-8F67-714F-8C06-8829CFDA9DE5}"/>
              </a:ext>
            </a:extLst>
          </p:cNvPr>
          <p:cNvSpPr txBox="1"/>
          <p:nvPr/>
        </p:nvSpPr>
        <p:spPr>
          <a:xfrm>
            <a:off x="5162942" y="4819211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60D648-4743-C142-A12B-5C29FA869611}"/>
              </a:ext>
            </a:extLst>
          </p:cNvPr>
          <p:cNvSpPr txBox="1"/>
          <p:nvPr/>
        </p:nvSpPr>
        <p:spPr>
          <a:xfrm>
            <a:off x="2666117" y="531871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90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AADE89-AAE7-AA45-861E-8C18E2C25C81}"/>
              </a:ext>
            </a:extLst>
          </p:cNvPr>
          <p:cNvSpPr txBox="1"/>
          <p:nvPr/>
        </p:nvSpPr>
        <p:spPr>
          <a:xfrm>
            <a:off x="3814005" y="529988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45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0952DB-6C34-3C45-B9B2-EC9A110D5D10}"/>
              </a:ext>
            </a:extLst>
          </p:cNvPr>
          <p:cNvSpPr txBox="1"/>
          <p:nvPr/>
        </p:nvSpPr>
        <p:spPr>
          <a:xfrm>
            <a:off x="5019278" y="531857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135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E6EB50A-CA19-3F4F-AB8F-14905CEEB417}"/>
              </a:ext>
            </a:extLst>
          </p:cNvPr>
          <p:cNvSpPr txBox="1"/>
          <p:nvPr/>
        </p:nvSpPr>
        <p:spPr>
          <a:xfrm>
            <a:off x="4541904" y="760648"/>
            <a:ext cx="763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3200" dirty="0"/>
              <a:t>5</a:t>
            </a:r>
            <a:endParaRPr lang="en-AE" sz="3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494FC9-AA1E-9C45-832C-5C951E5D64E9}"/>
              </a:ext>
            </a:extLst>
          </p:cNvPr>
          <p:cNvSpPr txBox="1"/>
          <p:nvPr/>
        </p:nvSpPr>
        <p:spPr>
          <a:xfrm>
            <a:off x="2554455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58277F-1F22-B644-A289-3C1029780E06}"/>
              </a:ext>
            </a:extLst>
          </p:cNvPr>
          <p:cNvSpPr txBox="1"/>
          <p:nvPr/>
        </p:nvSpPr>
        <p:spPr>
          <a:xfrm>
            <a:off x="3507421" y="4297449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5C4FA6-9642-D141-9D27-79BB52F1A2EC}"/>
              </a:ext>
            </a:extLst>
          </p:cNvPr>
          <p:cNvSpPr txBox="1"/>
          <p:nvPr/>
        </p:nvSpPr>
        <p:spPr>
          <a:xfrm>
            <a:off x="4404747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D37649-E8AD-684A-97F4-7154BE568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584" y="3000435"/>
            <a:ext cx="3191078" cy="3950527"/>
          </a:xfrm>
          <a:prstGeom prst="rect">
            <a:avLst/>
          </a:prstGeom>
        </p:spPr>
      </p:pic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59B7C3E-2A7E-1647-AEFC-0E44CB91D9BD}"/>
              </a:ext>
            </a:extLst>
          </p:cNvPr>
          <p:cNvGraphicFramePr>
            <a:graphicFrameLocks noGrp="1"/>
          </p:cNvGraphicFramePr>
          <p:nvPr/>
        </p:nvGraphicFramePr>
        <p:xfrm>
          <a:off x="1636244" y="1274616"/>
          <a:ext cx="4320000" cy="25644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8000">
                  <a:extLst>
                    <a:ext uri="{9D8B030D-6E8A-4147-A177-3AD203B41FA5}">
                      <a16:colId xmlns:a16="http://schemas.microsoft.com/office/drawing/2014/main" val="135984830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49221377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324179471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918604494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792545186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514050676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225196679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132987114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37947090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592688225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4065198267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051264461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930632773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2356529377"/>
                    </a:ext>
                  </a:extLst>
                </a:gridCol>
                <a:gridCol w="288000">
                  <a:extLst>
                    <a:ext uri="{9D8B030D-6E8A-4147-A177-3AD203B41FA5}">
                      <a16:colId xmlns:a16="http://schemas.microsoft.com/office/drawing/2014/main" val="1383617148"/>
                    </a:ext>
                  </a:extLst>
                </a:gridCol>
              </a:tblGrid>
              <a:tr h="284940"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337958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458336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645330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946629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762178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451443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0015003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6517460"/>
                  </a:ext>
                </a:extLst>
              </a:tr>
              <a:tr h="284940"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en-AE" sz="1200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418528"/>
                  </a:ext>
                </a:extLst>
              </a:tr>
            </a:tbl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33CB2E0F-771C-A148-A4E8-54DACA37287B}"/>
              </a:ext>
            </a:extLst>
          </p:cNvPr>
          <p:cNvSpPr/>
          <p:nvPr/>
        </p:nvSpPr>
        <p:spPr>
          <a:xfrm>
            <a:off x="1548755" y="472445"/>
            <a:ext cx="4668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dirty="0">
                <a:hlinkClick r:id="rId8"/>
              </a:rPr>
              <a:t>https://www.liveworksheets.com/uu1267151sn</a:t>
            </a:r>
            <a:endParaRPr lang="ar-S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36B972-B771-443C-A580-1B2B6782B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72114" y="60139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/>
      <p:bldP spid="41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54" grpId="0"/>
      <p:bldP spid="55" grpId="0"/>
      <p:bldP spid="5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7D09D338-AE7F-4B3F-A376-1E6791B5DB3C}"/>
              </a:ext>
            </a:extLst>
          </p:cNvPr>
          <p:cNvGrpSpPr/>
          <p:nvPr/>
        </p:nvGrpSpPr>
        <p:grpSpPr>
          <a:xfrm>
            <a:off x="-553453" y="-196037"/>
            <a:ext cx="13252574" cy="7226005"/>
            <a:chOff x="-553453" y="-196037"/>
            <a:chExt cx="13252574" cy="7226005"/>
          </a:xfrm>
        </p:grpSpPr>
        <p:pic>
          <p:nvPicPr>
            <p:cNvPr id="51" name="Picture 5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7A6BF524-BF33-401E-BE75-CE11814D79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>
              <a:off x="-553453" y="3248525"/>
              <a:ext cx="12963818" cy="3781443"/>
            </a:xfrm>
            <a:prstGeom prst="rect">
              <a:avLst/>
            </a:prstGeom>
          </p:spPr>
        </p:pic>
        <p:pic>
          <p:nvPicPr>
            <p:cNvPr id="58" name="Picture 57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9928D896-EDB7-4CBE-B3D2-6C1C4FD6E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 rot="10800000">
              <a:off x="-264697" y="-196037"/>
              <a:ext cx="12963818" cy="3600971"/>
            </a:xfrm>
            <a:prstGeom prst="rect">
              <a:avLst/>
            </a:prstGeom>
          </p:spPr>
        </p:pic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97BFB5F3-7833-1E4C-B929-19E7BFB7F83D}"/>
              </a:ext>
            </a:extLst>
          </p:cNvPr>
          <p:cNvSpPr/>
          <p:nvPr/>
        </p:nvSpPr>
        <p:spPr>
          <a:xfrm>
            <a:off x="457482" y="440513"/>
            <a:ext cx="6665989" cy="5760376"/>
          </a:xfrm>
          <a:prstGeom prst="wedgeRoundRectCallout">
            <a:avLst>
              <a:gd name="adj1" fmla="val 44645"/>
              <a:gd name="adj2" fmla="val 5614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CC38791B-EFE2-0649-A687-A6384F155BC4}"/>
              </a:ext>
            </a:extLst>
          </p:cNvPr>
          <p:cNvSpPr/>
          <p:nvPr/>
        </p:nvSpPr>
        <p:spPr>
          <a:xfrm>
            <a:off x="7305620" y="1064105"/>
            <a:ext cx="3304206" cy="2141815"/>
          </a:xfrm>
          <a:prstGeom prst="wedgeRoundRectCallout">
            <a:avLst>
              <a:gd name="adj1" fmla="val 32737"/>
              <a:gd name="adj2" fmla="val 6784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>
                <a:solidFill>
                  <a:srgbClr val="FF0000"/>
                </a:solidFill>
                <a:cs typeface="(AH) Manal Black" pitchFamily="2" charset="-78"/>
              </a:rPr>
              <a:t>أوجد حاصل ضرب </a:t>
            </a:r>
          </a:p>
          <a:p>
            <a:pPr algn="ctr" rtl="1"/>
            <a:r>
              <a:rPr lang="en-US" sz="4000" dirty="0">
                <a:solidFill>
                  <a:srgbClr val="FF0000"/>
                </a:solidFill>
                <a:cs typeface="(AH) Manal Black" pitchFamily="2" charset="-78"/>
              </a:rPr>
              <a:t>12 x 4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BBF57-8D6F-6F46-A4C1-5FB23CE4026A}"/>
              </a:ext>
            </a:extLst>
          </p:cNvPr>
          <p:cNvGrpSpPr/>
          <p:nvPr/>
        </p:nvGrpSpPr>
        <p:grpSpPr>
          <a:xfrm>
            <a:off x="10547027" y="-54098"/>
            <a:ext cx="1792982" cy="3119920"/>
            <a:chOff x="2785564" y="1241"/>
            <a:chExt cx="1792982" cy="31199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9967EB-60EA-934B-B099-4B953B0DE2DC}"/>
                </a:ext>
              </a:extLst>
            </p:cNvPr>
            <p:cNvGrpSpPr/>
            <p:nvPr/>
          </p:nvGrpSpPr>
          <p:grpSpPr>
            <a:xfrm>
              <a:off x="2785564" y="1241"/>
              <a:ext cx="1792982" cy="3119920"/>
              <a:chOff x="10494498" y="5947598"/>
              <a:chExt cx="1895440" cy="2321177"/>
            </a:xfrm>
          </p:grpSpPr>
          <p:pic>
            <p:nvPicPr>
              <p:cNvPr id="35" name="Picture 34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DEC7513A-31FF-9F47-80C7-74A33D35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5947598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5748FA-45A5-2246-B2ED-454279CA20B3}"/>
                  </a:ext>
                </a:extLst>
              </p:cNvPr>
              <p:cNvSpPr txBox="1"/>
              <p:nvPr/>
            </p:nvSpPr>
            <p:spPr>
              <a:xfrm>
                <a:off x="10494498" y="6042135"/>
                <a:ext cx="1895440" cy="52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(AH) Manal Black" pitchFamily="2" charset="-78"/>
                  </a:rPr>
                  <a:t>الدرس: </a:t>
                </a:r>
              </a:p>
              <a:p>
                <a:pPr algn="ctr"/>
                <a:r>
                  <a:rPr lang="ar-AE" sz="2000" dirty="0">
                    <a:cs typeface="(AH) Manal Black" pitchFamily="2" charset="-78"/>
                  </a:rPr>
                  <a:t>خاصية التوزيع</a:t>
                </a:r>
                <a:endParaRPr lang="en-US" sz="2000" dirty="0">
                  <a:cs typeface="(AH) Manal Black" pitchFamily="2" charset="-78"/>
                </a:endParaRPr>
              </a:p>
            </p:txBody>
          </p:sp>
          <p:pic>
            <p:nvPicPr>
              <p:cNvPr id="37" name="Picture 36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7CC3D87A-D0C1-2E4E-AC96-81BE52A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6632662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99ACFD-2FE6-3E4C-866F-EA5DE7346DE3}"/>
                  </a:ext>
                </a:extLst>
              </p:cNvPr>
              <p:cNvSpPr txBox="1"/>
              <p:nvPr/>
            </p:nvSpPr>
            <p:spPr>
              <a:xfrm>
                <a:off x="10494498" y="6746924"/>
                <a:ext cx="1689939" cy="686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الهدف: استخدام خاصية التوزيع لتسهيل الضرب </a:t>
                </a:r>
                <a:endParaRPr lang="en-US" dirty="0">
                  <a:cs typeface="(AH) Manal Black" pitchFamily="2" charset="-78"/>
                </a:endParaRPr>
              </a:p>
            </p:txBody>
          </p:sp>
          <p:pic>
            <p:nvPicPr>
              <p:cNvPr id="39" name="Picture 38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C0F524DC-B8AE-8F4F-9F60-8C32978B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545" y="7382533"/>
                <a:ext cx="1697502" cy="88624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28FCB0-EA35-EC4D-BC4F-DA24BA3C265C}"/>
                </a:ext>
              </a:extLst>
            </p:cNvPr>
            <p:cNvSpPr txBox="1"/>
            <p:nvPr/>
          </p:nvSpPr>
          <p:spPr>
            <a:xfrm>
              <a:off x="2785564" y="2255625"/>
              <a:ext cx="159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dirty="0">
                  <a:cs typeface="(AH) Manal Black" pitchFamily="2" charset="-78"/>
                </a:rPr>
                <a:t>الفروق الفردية المستوى الأول</a:t>
              </a:r>
              <a:endParaRPr lang="en-US" dirty="0">
                <a:cs typeface="(AH) Manal Black" pitchFamily="2" charset="-78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B55E64BF-0691-1940-8501-523B4517C6EE}"/>
              </a:ext>
            </a:extLst>
          </p:cNvPr>
          <p:cNvSpPr txBox="1"/>
          <p:nvPr/>
        </p:nvSpPr>
        <p:spPr>
          <a:xfrm>
            <a:off x="3325556" y="1489567"/>
            <a:ext cx="7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ar-AE" sz="3200" dirty="0"/>
              <a:t> 10</a:t>
            </a:r>
            <a:endParaRPr lang="en-AE" sz="3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1AC9817-138B-614F-818B-E03DF4E17452}"/>
              </a:ext>
            </a:extLst>
          </p:cNvPr>
          <p:cNvSpPr txBox="1"/>
          <p:nvPr/>
        </p:nvSpPr>
        <p:spPr>
          <a:xfrm>
            <a:off x="886531" y="2390405"/>
            <a:ext cx="526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3200" dirty="0"/>
              <a:t>4</a:t>
            </a:r>
            <a:endParaRPr lang="en-AE" sz="32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539CB18-E927-DD44-88E1-4B0AFEE607BE}"/>
              </a:ext>
            </a:extLst>
          </p:cNvPr>
          <p:cNvSpPr txBox="1"/>
          <p:nvPr/>
        </p:nvSpPr>
        <p:spPr>
          <a:xfrm>
            <a:off x="72258" y="4366664"/>
            <a:ext cx="726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/>
              <a:t>4 X 12 =  .… x (  …. + ..… )         </a:t>
            </a:r>
          </a:p>
          <a:p>
            <a:pPr algn="ctr" rtl="1"/>
            <a:r>
              <a:rPr lang="en-US" sz="3200" dirty="0"/>
              <a:t>4 X 12 = (  … X … ) + (  … X … ) </a:t>
            </a:r>
          </a:p>
          <a:p>
            <a:pPr algn="ctr" rtl="1"/>
            <a:r>
              <a:rPr lang="en-US" sz="3200" dirty="0"/>
              <a:t>4 X 12 = ……… + ……… = ………</a:t>
            </a:r>
            <a:endParaRPr lang="en-AE" sz="3200" dirty="0"/>
          </a:p>
        </p:txBody>
      </p: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B39269CC-5C31-9043-AAEB-1EEE440CB420}"/>
              </a:ext>
            </a:extLst>
          </p:cNvPr>
          <p:cNvGraphicFramePr>
            <a:graphicFrameLocks noGrp="1"/>
          </p:cNvGraphicFramePr>
          <p:nvPr/>
        </p:nvGraphicFramePr>
        <p:xfrm>
          <a:off x="1622447" y="2114784"/>
          <a:ext cx="4320000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3598483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9221377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24179471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1860449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9254518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1405067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22519667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3298711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37947090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59268822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06519826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512644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03379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4583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8645330"/>
                  </a:ext>
                </a:extLst>
              </a:tr>
            </a:tbl>
          </a:graphicData>
        </a:graphic>
      </p:graphicFrame>
      <p:sp>
        <p:nvSpPr>
          <p:cNvPr id="44" name="TextBox 43">
            <a:extLst>
              <a:ext uri="{FF2B5EF4-FFF2-40B4-BE49-F238E27FC236}">
                <a16:creationId xmlns:a16="http://schemas.microsoft.com/office/drawing/2014/main" id="{97F912A2-303C-CC4F-A549-E02E41567AAD}"/>
              </a:ext>
            </a:extLst>
          </p:cNvPr>
          <p:cNvSpPr txBox="1"/>
          <p:nvPr/>
        </p:nvSpPr>
        <p:spPr>
          <a:xfrm>
            <a:off x="2596722" y="481579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028A4-41E4-0447-9305-0465A1053C29}"/>
              </a:ext>
            </a:extLst>
          </p:cNvPr>
          <p:cNvSpPr txBox="1"/>
          <p:nvPr/>
        </p:nvSpPr>
        <p:spPr>
          <a:xfrm>
            <a:off x="4440822" y="482396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3F93C-4F65-6C48-B77F-9D3AD9065FD7}"/>
              </a:ext>
            </a:extLst>
          </p:cNvPr>
          <p:cNvSpPr txBox="1"/>
          <p:nvPr/>
        </p:nvSpPr>
        <p:spPr>
          <a:xfrm>
            <a:off x="3312383" y="480552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6974C-8F67-714F-8C06-8829CFDA9DE5}"/>
              </a:ext>
            </a:extLst>
          </p:cNvPr>
          <p:cNvSpPr txBox="1"/>
          <p:nvPr/>
        </p:nvSpPr>
        <p:spPr>
          <a:xfrm>
            <a:off x="5162942" y="4819211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60D648-4743-C142-A12B-5C29FA869611}"/>
              </a:ext>
            </a:extLst>
          </p:cNvPr>
          <p:cNvSpPr txBox="1"/>
          <p:nvPr/>
        </p:nvSpPr>
        <p:spPr>
          <a:xfrm>
            <a:off x="2666117" y="531871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AADE89-AAE7-AA45-861E-8C18E2C25C81}"/>
              </a:ext>
            </a:extLst>
          </p:cNvPr>
          <p:cNvSpPr txBox="1"/>
          <p:nvPr/>
        </p:nvSpPr>
        <p:spPr>
          <a:xfrm>
            <a:off x="3814005" y="529988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0952DB-6C34-3C45-B9B2-EC9A110D5D10}"/>
              </a:ext>
            </a:extLst>
          </p:cNvPr>
          <p:cNvSpPr txBox="1"/>
          <p:nvPr/>
        </p:nvSpPr>
        <p:spPr>
          <a:xfrm>
            <a:off x="5019278" y="531857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48</a:t>
            </a:r>
            <a:endParaRPr lang="en-AE" sz="3200" dirty="0">
              <a:solidFill>
                <a:srgbClr val="FF0000"/>
              </a:solidFill>
            </a:endParaRP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7E58C712-7A5F-904E-A2D8-A25DC05EC727}"/>
              </a:ext>
            </a:extLst>
          </p:cNvPr>
          <p:cNvGraphicFramePr>
            <a:graphicFrameLocks noGrp="1"/>
          </p:cNvGraphicFramePr>
          <p:nvPr/>
        </p:nvGraphicFramePr>
        <p:xfrm>
          <a:off x="1622447" y="2110033"/>
          <a:ext cx="4320000" cy="10972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60000">
                  <a:extLst>
                    <a:ext uri="{9D8B030D-6E8A-4147-A177-3AD203B41FA5}">
                      <a16:colId xmlns:a16="http://schemas.microsoft.com/office/drawing/2014/main" val="135984830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49221377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324179471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91860449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79254518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514050676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225196679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132987114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379470901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1592688225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4065198267"/>
                    </a:ext>
                  </a:extLst>
                </a:gridCol>
                <a:gridCol w="360000">
                  <a:extLst>
                    <a:ext uri="{9D8B030D-6E8A-4147-A177-3AD203B41FA5}">
                      <a16:colId xmlns:a16="http://schemas.microsoft.com/office/drawing/2014/main" val="2051264461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marL="0" algn="r" defTabSz="914400" rtl="1" eaLnBrk="1" latinLnBrk="0" hangingPunct="1"/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337958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4458336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AE" dirty="0"/>
                    </a:p>
                  </a:txBody>
                  <a:tcPr>
                    <a:solidFill>
                      <a:srgbClr val="C0F7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8645330"/>
                  </a:ext>
                </a:extLst>
              </a:tr>
            </a:tbl>
          </a:graphicData>
        </a:graphic>
      </p:graphicFrame>
      <p:sp>
        <p:nvSpPr>
          <p:cNvPr id="53" name="TextBox 52">
            <a:extLst>
              <a:ext uri="{FF2B5EF4-FFF2-40B4-BE49-F238E27FC236}">
                <a16:creationId xmlns:a16="http://schemas.microsoft.com/office/drawing/2014/main" id="{4E6EB50A-CA19-3F4F-AB8F-14905CEEB417}"/>
              </a:ext>
            </a:extLst>
          </p:cNvPr>
          <p:cNvSpPr txBox="1"/>
          <p:nvPr/>
        </p:nvSpPr>
        <p:spPr>
          <a:xfrm>
            <a:off x="5152436" y="1489090"/>
            <a:ext cx="7638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1" eaLnBrk="1" latinLnBrk="0" hangingPunct="1"/>
            <a:r>
              <a:rPr lang="en-US" sz="3200" dirty="0"/>
              <a:t> </a:t>
            </a:r>
            <a:r>
              <a:rPr lang="ar-AE" sz="3200" dirty="0"/>
              <a:t>2</a:t>
            </a:r>
            <a:endParaRPr lang="en-AE" sz="32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494FC9-AA1E-9C45-832C-5C951E5D64E9}"/>
              </a:ext>
            </a:extLst>
          </p:cNvPr>
          <p:cNvSpPr txBox="1"/>
          <p:nvPr/>
        </p:nvSpPr>
        <p:spPr>
          <a:xfrm>
            <a:off x="2554455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58277F-1F22-B644-A289-3C1029780E06}"/>
              </a:ext>
            </a:extLst>
          </p:cNvPr>
          <p:cNvSpPr txBox="1"/>
          <p:nvPr/>
        </p:nvSpPr>
        <p:spPr>
          <a:xfrm>
            <a:off x="3507421" y="4297449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5C4FA6-9642-D141-9D27-79BB52F1A2EC}"/>
              </a:ext>
            </a:extLst>
          </p:cNvPr>
          <p:cNvSpPr txBox="1"/>
          <p:nvPr/>
        </p:nvSpPr>
        <p:spPr>
          <a:xfrm>
            <a:off x="4404747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D37649-E8AD-684A-97F4-7154BE568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584" y="3000435"/>
            <a:ext cx="3191078" cy="395052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9297A28-4682-4841-BDE0-3059F38A404F}"/>
              </a:ext>
            </a:extLst>
          </p:cNvPr>
          <p:cNvSpPr/>
          <p:nvPr/>
        </p:nvSpPr>
        <p:spPr>
          <a:xfrm>
            <a:off x="1412536" y="613554"/>
            <a:ext cx="4598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dirty="0">
                <a:hlinkClick r:id="rId8"/>
              </a:rPr>
              <a:t>https://www.liveworksheets.com/ou1267142zj</a:t>
            </a:r>
            <a:endParaRPr lang="ar-SA" dirty="0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E59E6C3-F1F0-4896-A00B-791A70F3E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58400" y="6071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14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/>
      <p:bldP spid="41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3" grpId="0"/>
      <p:bldP spid="54" grpId="0"/>
      <p:bldP spid="55" grpId="0"/>
      <p:bldP spid="5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A335BF77-B4DC-4619-B51C-C9CAADA0F9DE}"/>
              </a:ext>
            </a:extLst>
          </p:cNvPr>
          <p:cNvGrpSpPr/>
          <p:nvPr/>
        </p:nvGrpSpPr>
        <p:grpSpPr>
          <a:xfrm>
            <a:off x="-553453" y="-196037"/>
            <a:ext cx="13252574" cy="7226005"/>
            <a:chOff x="-553453" y="-196037"/>
            <a:chExt cx="13252574" cy="7226005"/>
          </a:xfrm>
        </p:grpSpPr>
        <p:pic>
          <p:nvPicPr>
            <p:cNvPr id="40" name="Picture 39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B535BEF3-ED3A-47E1-B2AF-F9D4B51D87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>
              <a:off x="-553453" y="3248525"/>
              <a:ext cx="12963818" cy="3781443"/>
            </a:xfrm>
            <a:prstGeom prst="rect">
              <a:avLst/>
            </a:prstGeom>
          </p:spPr>
        </p:pic>
        <p:pic>
          <p:nvPicPr>
            <p:cNvPr id="41" name="Picture 4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B648710B-304B-4E92-A25A-4EA8D1E33A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 rot="10800000">
              <a:off x="-264697" y="-196037"/>
              <a:ext cx="12963818" cy="3600971"/>
            </a:xfrm>
            <a:prstGeom prst="rect">
              <a:avLst/>
            </a:prstGeom>
          </p:spPr>
        </p:pic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97BFB5F3-7833-1E4C-B929-19E7BFB7F83D}"/>
              </a:ext>
            </a:extLst>
          </p:cNvPr>
          <p:cNvSpPr/>
          <p:nvPr/>
        </p:nvSpPr>
        <p:spPr>
          <a:xfrm>
            <a:off x="461070" y="422902"/>
            <a:ext cx="6665989" cy="5760376"/>
          </a:xfrm>
          <a:prstGeom prst="wedgeRoundRectCallout">
            <a:avLst>
              <a:gd name="adj1" fmla="val 48977"/>
              <a:gd name="adj2" fmla="val 27181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CC38791B-EFE2-0649-A687-A6384F155BC4}"/>
              </a:ext>
            </a:extLst>
          </p:cNvPr>
          <p:cNvSpPr/>
          <p:nvPr/>
        </p:nvSpPr>
        <p:spPr>
          <a:xfrm>
            <a:off x="7305620" y="1064105"/>
            <a:ext cx="3132388" cy="2141815"/>
          </a:xfrm>
          <a:prstGeom prst="wedgeRoundRectCallout">
            <a:avLst>
              <a:gd name="adj1" fmla="val 32737"/>
              <a:gd name="adj2" fmla="val 6784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أوجد حاصل ضرب </a:t>
            </a:r>
          </a:p>
          <a:p>
            <a:pPr algn="ctr" rtl="1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8 x 15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BBF57-8D6F-6F46-A4C1-5FB23CE4026A}"/>
              </a:ext>
            </a:extLst>
          </p:cNvPr>
          <p:cNvGrpSpPr/>
          <p:nvPr/>
        </p:nvGrpSpPr>
        <p:grpSpPr>
          <a:xfrm>
            <a:off x="10547027" y="-54098"/>
            <a:ext cx="1792982" cy="3119920"/>
            <a:chOff x="2785564" y="1241"/>
            <a:chExt cx="1792982" cy="31199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9967EB-60EA-934B-B099-4B953B0DE2DC}"/>
                </a:ext>
              </a:extLst>
            </p:cNvPr>
            <p:cNvGrpSpPr/>
            <p:nvPr/>
          </p:nvGrpSpPr>
          <p:grpSpPr>
            <a:xfrm>
              <a:off x="2785564" y="1241"/>
              <a:ext cx="1792982" cy="3119920"/>
              <a:chOff x="10494498" y="5947598"/>
              <a:chExt cx="1895440" cy="2321177"/>
            </a:xfrm>
          </p:grpSpPr>
          <p:pic>
            <p:nvPicPr>
              <p:cNvPr id="35" name="Picture 34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DEC7513A-31FF-9F47-80C7-74A33D35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5947598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5748FA-45A5-2246-B2ED-454279CA20B3}"/>
                  </a:ext>
                </a:extLst>
              </p:cNvPr>
              <p:cNvSpPr txBox="1"/>
              <p:nvPr/>
            </p:nvSpPr>
            <p:spPr>
              <a:xfrm>
                <a:off x="10494498" y="6042135"/>
                <a:ext cx="1895440" cy="52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(AH) Manal Black" pitchFamily="2" charset="-78"/>
                  </a:rPr>
                  <a:t>الدرس: </a:t>
                </a:r>
              </a:p>
              <a:p>
                <a:pPr algn="ctr"/>
                <a:r>
                  <a:rPr lang="ar-AE" sz="2000" dirty="0">
                    <a:cs typeface="(AH) Manal Black" pitchFamily="2" charset="-78"/>
                  </a:rPr>
                  <a:t>خاصية التوزيع</a:t>
                </a:r>
                <a:endParaRPr lang="en-US" sz="2000" dirty="0">
                  <a:cs typeface="(AH) Manal Black" pitchFamily="2" charset="-78"/>
                </a:endParaRPr>
              </a:p>
            </p:txBody>
          </p:sp>
          <p:pic>
            <p:nvPicPr>
              <p:cNvPr id="37" name="Picture 36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7CC3D87A-D0C1-2E4E-AC96-81BE52A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6632662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99ACFD-2FE6-3E4C-866F-EA5DE7346DE3}"/>
                  </a:ext>
                </a:extLst>
              </p:cNvPr>
              <p:cNvSpPr txBox="1"/>
              <p:nvPr/>
            </p:nvSpPr>
            <p:spPr>
              <a:xfrm>
                <a:off x="10494498" y="6746924"/>
                <a:ext cx="1689939" cy="686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الهدف: استخدام خاصية التوزيع لتسهيل الضرب </a:t>
                </a:r>
                <a:endParaRPr lang="en-US" dirty="0">
                  <a:cs typeface="(AH) Manal Black" pitchFamily="2" charset="-78"/>
                </a:endParaRPr>
              </a:p>
            </p:txBody>
          </p:sp>
          <p:pic>
            <p:nvPicPr>
              <p:cNvPr id="39" name="Picture 38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C0F524DC-B8AE-8F4F-9F60-8C32978B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545" y="7382533"/>
                <a:ext cx="1697502" cy="88624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28FCB0-EA35-EC4D-BC4F-DA24BA3C265C}"/>
                </a:ext>
              </a:extLst>
            </p:cNvPr>
            <p:cNvSpPr txBox="1"/>
            <p:nvPr/>
          </p:nvSpPr>
          <p:spPr>
            <a:xfrm>
              <a:off x="2785564" y="2357225"/>
              <a:ext cx="159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dirty="0">
                  <a:cs typeface="(AH) Manal Black" pitchFamily="2" charset="-78"/>
                </a:rPr>
                <a:t>كتاب الطالب </a:t>
              </a:r>
            </a:p>
            <a:p>
              <a:pPr algn="ctr" rtl="1"/>
              <a:r>
                <a:rPr lang="ar-SA" dirty="0">
                  <a:cs typeface="(AH) Manal Black" pitchFamily="2" charset="-78"/>
                </a:rPr>
                <a:t>صفحة </a:t>
              </a:r>
              <a:r>
                <a:rPr lang="en-US" dirty="0">
                  <a:cs typeface="(AH) Manal Black" pitchFamily="2" charset="-78"/>
                </a:rPr>
                <a:t>236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39CB18-E927-DD44-88E1-4B0AFEE607BE}"/>
              </a:ext>
            </a:extLst>
          </p:cNvPr>
          <p:cNvSpPr txBox="1"/>
          <p:nvPr/>
        </p:nvSpPr>
        <p:spPr>
          <a:xfrm>
            <a:off x="72258" y="4366664"/>
            <a:ext cx="726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/>
              <a:t>8 X 15 =  .… x (  …. + ..… )         </a:t>
            </a:r>
          </a:p>
          <a:p>
            <a:pPr algn="ctr" rtl="1"/>
            <a:r>
              <a:rPr lang="en-US" sz="3200" dirty="0"/>
              <a:t>8 X 15 = (  … X … ) + (  … X … ) </a:t>
            </a:r>
          </a:p>
          <a:p>
            <a:pPr algn="ctr" rtl="1"/>
            <a:r>
              <a:rPr lang="en-US" sz="3200" dirty="0"/>
              <a:t>8 X 15 = ……… + ……… = ………</a:t>
            </a:r>
            <a:endParaRPr lang="en-AE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F912A2-303C-CC4F-A549-E02E41567AAD}"/>
              </a:ext>
            </a:extLst>
          </p:cNvPr>
          <p:cNvSpPr txBox="1"/>
          <p:nvPr/>
        </p:nvSpPr>
        <p:spPr>
          <a:xfrm>
            <a:off x="2596722" y="481579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028A4-41E4-0447-9305-0465A1053C29}"/>
              </a:ext>
            </a:extLst>
          </p:cNvPr>
          <p:cNvSpPr txBox="1"/>
          <p:nvPr/>
        </p:nvSpPr>
        <p:spPr>
          <a:xfrm>
            <a:off x="4440822" y="482396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3F93C-4F65-6C48-B77F-9D3AD9065FD7}"/>
              </a:ext>
            </a:extLst>
          </p:cNvPr>
          <p:cNvSpPr txBox="1"/>
          <p:nvPr/>
        </p:nvSpPr>
        <p:spPr>
          <a:xfrm>
            <a:off x="3312383" y="480552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6974C-8F67-714F-8C06-8829CFDA9DE5}"/>
              </a:ext>
            </a:extLst>
          </p:cNvPr>
          <p:cNvSpPr txBox="1"/>
          <p:nvPr/>
        </p:nvSpPr>
        <p:spPr>
          <a:xfrm>
            <a:off x="5162942" y="4819211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60D648-4743-C142-A12B-5C29FA869611}"/>
              </a:ext>
            </a:extLst>
          </p:cNvPr>
          <p:cNvSpPr txBox="1"/>
          <p:nvPr/>
        </p:nvSpPr>
        <p:spPr>
          <a:xfrm>
            <a:off x="2666117" y="531871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AADE89-AAE7-AA45-861E-8C18E2C25C81}"/>
              </a:ext>
            </a:extLst>
          </p:cNvPr>
          <p:cNvSpPr txBox="1"/>
          <p:nvPr/>
        </p:nvSpPr>
        <p:spPr>
          <a:xfrm>
            <a:off x="3814005" y="529988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0952DB-6C34-3C45-B9B2-EC9A110D5D10}"/>
              </a:ext>
            </a:extLst>
          </p:cNvPr>
          <p:cNvSpPr txBox="1"/>
          <p:nvPr/>
        </p:nvSpPr>
        <p:spPr>
          <a:xfrm>
            <a:off x="5019278" y="531857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120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494FC9-AA1E-9C45-832C-5C951E5D64E9}"/>
              </a:ext>
            </a:extLst>
          </p:cNvPr>
          <p:cNvSpPr txBox="1"/>
          <p:nvPr/>
        </p:nvSpPr>
        <p:spPr>
          <a:xfrm>
            <a:off x="2554455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58277F-1F22-B644-A289-3C1029780E06}"/>
              </a:ext>
            </a:extLst>
          </p:cNvPr>
          <p:cNvSpPr txBox="1"/>
          <p:nvPr/>
        </p:nvSpPr>
        <p:spPr>
          <a:xfrm>
            <a:off x="3507421" y="4297449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5C4FA6-9642-D141-9D27-79BB52F1A2EC}"/>
              </a:ext>
            </a:extLst>
          </p:cNvPr>
          <p:cNvSpPr txBox="1"/>
          <p:nvPr/>
        </p:nvSpPr>
        <p:spPr>
          <a:xfrm>
            <a:off x="4404747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D37649-E8AD-684A-97F4-7154BE568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584" y="3000435"/>
            <a:ext cx="3191078" cy="3950527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EB154C3-B31F-9141-9BEB-09FC8E2DC1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438" y="574201"/>
            <a:ext cx="3703466" cy="373195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4973A12-639C-6949-BAA5-33082C18235D}"/>
              </a:ext>
            </a:extLst>
          </p:cNvPr>
          <p:cNvSpPr txBox="1"/>
          <p:nvPr/>
        </p:nvSpPr>
        <p:spPr>
          <a:xfrm>
            <a:off x="3107373" y="230188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2D60AC-159A-894E-8D34-2DDA245F7030}"/>
              </a:ext>
            </a:extLst>
          </p:cNvPr>
          <p:cNvSpPr txBox="1"/>
          <p:nvPr/>
        </p:nvSpPr>
        <p:spPr>
          <a:xfrm>
            <a:off x="4273274" y="2301885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40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58638F-DC48-4E12-92AA-009FFA757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28408" y="61550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79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28" grpId="0"/>
      <p:bldP spid="2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4785E09D-EB4F-4A5E-B05B-FE9BD0900445}"/>
              </a:ext>
            </a:extLst>
          </p:cNvPr>
          <p:cNvGrpSpPr/>
          <p:nvPr/>
        </p:nvGrpSpPr>
        <p:grpSpPr>
          <a:xfrm>
            <a:off x="-553453" y="-196037"/>
            <a:ext cx="13252574" cy="7226005"/>
            <a:chOff x="-553453" y="-196037"/>
            <a:chExt cx="13252574" cy="7226005"/>
          </a:xfrm>
        </p:grpSpPr>
        <p:pic>
          <p:nvPicPr>
            <p:cNvPr id="29" name="Picture 28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217176FB-ABE0-439D-978A-C5AF5AA2A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>
              <a:off x="-553453" y="3248525"/>
              <a:ext cx="12963818" cy="3781443"/>
            </a:xfrm>
            <a:prstGeom prst="rect">
              <a:avLst/>
            </a:prstGeom>
          </p:spPr>
        </p:pic>
        <p:pic>
          <p:nvPicPr>
            <p:cNvPr id="41" name="Picture 4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0DED09C9-987C-4DD7-89E9-D89A6AB4B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 rot="10800000">
              <a:off x="-264697" y="-196037"/>
              <a:ext cx="12963818" cy="3600971"/>
            </a:xfrm>
            <a:prstGeom prst="rect">
              <a:avLst/>
            </a:prstGeom>
          </p:spPr>
        </p:pic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97BFB5F3-7833-1E4C-B929-19E7BFB7F83D}"/>
              </a:ext>
            </a:extLst>
          </p:cNvPr>
          <p:cNvSpPr/>
          <p:nvPr/>
        </p:nvSpPr>
        <p:spPr>
          <a:xfrm>
            <a:off x="457482" y="440513"/>
            <a:ext cx="6665989" cy="5760376"/>
          </a:xfrm>
          <a:prstGeom prst="wedgeRoundRectCallout">
            <a:avLst>
              <a:gd name="adj1" fmla="val 48254"/>
              <a:gd name="adj2" fmla="val 30801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CC38791B-EFE2-0649-A687-A6384F155BC4}"/>
              </a:ext>
            </a:extLst>
          </p:cNvPr>
          <p:cNvSpPr/>
          <p:nvPr/>
        </p:nvSpPr>
        <p:spPr>
          <a:xfrm>
            <a:off x="7305620" y="1064105"/>
            <a:ext cx="3132388" cy="2141815"/>
          </a:xfrm>
          <a:prstGeom prst="wedgeRoundRectCallout">
            <a:avLst>
              <a:gd name="adj1" fmla="val 32737"/>
              <a:gd name="adj2" fmla="val 6784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أوجد حاصل ضرب </a:t>
            </a:r>
          </a:p>
          <a:p>
            <a:pPr algn="ctr" rtl="1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8 x 11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BBF57-8D6F-6F46-A4C1-5FB23CE4026A}"/>
              </a:ext>
            </a:extLst>
          </p:cNvPr>
          <p:cNvGrpSpPr/>
          <p:nvPr/>
        </p:nvGrpSpPr>
        <p:grpSpPr>
          <a:xfrm>
            <a:off x="10547027" y="-54098"/>
            <a:ext cx="1792982" cy="3119920"/>
            <a:chOff x="2785564" y="1241"/>
            <a:chExt cx="1792982" cy="31199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9967EB-60EA-934B-B099-4B953B0DE2DC}"/>
                </a:ext>
              </a:extLst>
            </p:cNvPr>
            <p:cNvGrpSpPr/>
            <p:nvPr/>
          </p:nvGrpSpPr>
          <p:grpSpPr>
            <a:xfrm>
              <a:off x="2785564" y="1241"/>
              <a:ext cx="1792982" cy="3119920"/>
              <a:chOff x="10494498" y="5947598"/>
              <a:chExt cx="1895440" cy="2321177"/>
            </a:xfrm>
          </p:grpSpPr>
          <p:pic>
            <p:nvPicPr>
              <p:cNvPr id="35" name="Picture 34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DEC7513A-31FF-9F47-80C7-74A33D35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5947598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5748FA-45A5-2246-B2ED-454279CA20B3}"/>
                  </a:ext>
                </a:extLst>
              </p:cNvPr>
              <p:cNvSpPr txBox="1"/>
              <p:nvPr/>
            </p:nvSpPr>
            <p:spPr>
              <a:xfrm>
                <a:off x="10494498" y="6042135"/>
                <a:ext cx="1895440" cy="52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(AH) Manal Black" pitchFamily="2" charset="-78"/>
                  </a:rPr>
                  <a:t>الدرس: </a:t>
                </a:r>
              </a:p>
              <a:p>
                <a:pPr algn="ctr"/>
                <a:r>
                  <a:rPr lang="ar-AE" sz="2000" dirty="0">
                    <a:cs typeface="(AH) Manal Black" pitchFamily="2" charset="-78"/>
                  </a:rPr>
                  <a:t>خاصية التوزيع</a:t>
                </a:r>
                <a:endParaRPr lang="en-US" sz="2000" dirty="0">
                  <a:cs typeface="(AH) Manal Black" pitchFamily="2" charset="-78"/>
                </a:endParaRPr>
              </a:p>
            </p:txBody>
          </p:sp>
          <p:pic>
            <p:nvPicPr>
              <p:cNvPr id="37" name="Picture 36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7CC3D87A-D0C1-2E4E-AC96-81BE52A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6632662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99ACFD-2FE6-3E4C-866F-EA5DE7346DE3}"/>
                  </a:ext>
                </a:extLst>
              </p:cNvPr>
              <p:cNvSpPr txBox="1"/>
              <p:nvPr/>
            </p:nvSpPr>
            <p:spPr>
              <a:xfrm>
                <a:off x="10494498" y="6746924"/>
                <a:ext cx="1689939" cy="686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الهدف: استخدام خاصية التوزيع لتسهيل الضرب </a:t>
                </a:r>
                <a:endParaRPr lang="en-US" dirty="0">
                  <a:cs typeface="(AH) Manal Black" pitchFamily="2" charset="-78"/>
                </a:endParaRPr>
              </a:p>
            </p:txBody>
          </p:sp>
          <p:pic>
            <p:nvPicPr>
              <p:cNvPr id="39" name="Picture 38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C0F524DC-B8AE-8F4F-9F60-8C32978B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545" y="7382533"/>
                <a:ext cx="1697502" cy="88624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28FCB0-EA35-EC4D-BC4F-DA24BA3C265C}"/>
                </a:ext>
              </a:extLst>
            </p:cNvPr>
            <p:cNvSpPr txBox="1"/>
            <p:nvPr/>
          </p:nvSpPr>
          <p:spPr>
            <a:xfrm>
              <a:off x="2785564" y="2357225"/>
              <a:ext cx="159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dirty="0">
                  <a:cs typeface="(AH) Manal Black" pitchFamily="2" charset="-78"/>
                </a:rPr>
                <a:t>كتاب الطالب </a:t>
              </a:r>
            </a:p>
            <a:p>
              <a:pPr algn="ctr" rtl="1"/>
              <a:r>
                <a:rPr lang="ar-SA" dirty="0">
                  <a:cs typeface="(AH) Manal Black" pitchFamily="2" charset="-78"/>
                </a:rPr>
                <a:t>صفحة </a:t>
              </a:r>
              <a:r>
                <a:rPr lang="en-US" dirty="0">
                  <a:cs typeface="(AH) Manal Black" pitchFamily="2" charset="-78"/>
                </a:rPr>
                <a:t>236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39CB18-E927-DD44-88E1-4B0AFEE607BE}"/>
              </a:ext>
            </a:extLst>
          </p:cNvPr>
          <p:cNvSpPr txBox="1"/>
          <p:nvPr/>
        </p:nvSpPr>
        <p:spPr>
          <a:xfrm>
            <a:off x="72258" y="4366664"/>
            <a:ext cx="726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/>
              <a:t>8 X 11 =  .… x (  …. + ..… )         </a:t>
            </a:r>
          </a:p>
          <a:p>
            <a:pPr algn="ctr" rtl="1"/>
            <a:r>
              <a:rPr lang="en-US" sz="3200" dirty="0"/>
              <a:t>8 X 11 = (  … X … ) + (  … X … ) </a:t>
            </a:r>
          </a:p>
          <a:p>
            <a:pPr algn="ctr" rtl="1"/>
            <a:r>
              <a:rPr lang="en-US" sz="3200" dirty="0"/>
              <a:t>8 X 11 = ……… + ……… = ………</a:t>
            </a:r>
            <a:endParaRPr lang="en-AE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F912A2-303C-CC4F-A549-E02E41567AAD}"/>
              </a:ext>
            </a:extLst>
          </p:cNvPr>
          <p:cNvSpPr txBox="1"/>
          <p:nvPr/>
        </p:nvSpPr>
        <p:spPr>
          <a:xfrm>
            <a:off x="2596722" y="481579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028A4-41E4-0447-9305-0465A1053C29}"/>
              </a:ext>
            </a:extLst>
          </p:cNvPr>
          <p:cNvSpPr txBox="1"/>
          <p:nvPr/>
        </p:nvSpPr>
        <p:spPr>
          <a:xfrm>
            <a:off x="4440822" y="482396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3F93C-4F65-6C48-B77F-9D3AD9065FD7}"/>
              </a:ext>
            </a:extLst>
          </p:cNvPr>
          <p:cNvSpPr txBox="1"/>
          <p:nvPr/>
        </p:nvSpPr>
        <p:spPr>
          <a:xfrm>
            <a:off x="3312383" y="480552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6974C-8F67-714F-8C06-8829CFDA9DE5}"/>
              </a:ext>
            </a:extLst>
          </p:cNvPr>
          <p:cNvSpPr txBox="1"/>
          <p:nvPr/>
        </p:nvSpPr>
        <p:spPr>
          <a:xfrm>
            <a:off x="5162942" y="4819211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60D648-4743-C142-A12B-5C29FA869611}"/>
              </a:ext>
            </a:extLst>
          </p:cNvPr>
          <p:cNvSpPr txBox="1"/>
          <p:nvPr/>
        </p:nvSpPr>
        <p:spPr>
          <a:xfrm>
            <a:off x="2666117" y="531871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AADE89-AAE7-AA45-861E-8C18E2C25C81}"/>
              </a:ext>
            </a:extLst>
          </p:cNvPr>
          <p:cNvSpPr txBox="1"/>
          <p:nvPr/>
        </p:nvSpPr>
        <p:spPr>
          <a:xfrm>
            <a:off x="3814005" y="529988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0952DB-6C34-3C45-B9B2-EC9A110D5D10}"/>
              </a:ext>
            </a:extLst>
          </p:cNvPr>
          <p:cNvSpPr txBox="1"/>
          <p:nvPr/>
        </p:nvSpPr>
        <p:spPr>
          <a:xfrm>
            <a:off x="5019278" y="531857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494FC9-AA1E-9C45-832C-5C951E5D64E9}"/>
              </a:ext>
            </a:extLst>
          </p:cNvPr>
          <p:cNvSpPr txBox="1"/>
          <p:nvPr/>
        </p:nvSpPr>
        <p:spPr>
          <a:xfrm>
            <a:off x="2554455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58277F-1F22-B644-A289-3C1029780E06}"/>
              </a:ext>
            </a:extLst>
          </p:cNvPr>
          <p:cNvSpPr txBox="1"/>
          <p:nvPr/>
        </p:nvSpPr>
        <p:spPr>
          <a:xfrm>
            <a:off x="3507421" y="4297449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5C4FA6-9642-D141-9D27-79BB52F1A2EC}"/>
              </a:ext>
            </a:extLst>
          </p:cNvPr>
          <p:cNvSpPr txBox="1"/>
          <p:nvPr/>
        </p:nvSpPr>
        <p:spPr>
          <a:xfrm>
            <a:off x="4404747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D37649-E8AD-684A-97F4-7154BE568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584" y="3000435"/>
            <a:ext cx="3191078" cy="3950527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618C67F-4318-F641-BB44-93621692E8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986" y="708881"/>
            <a:ext cx="3303814" cy="332922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DADC8DAE-06B2-3145-8E8E-28A473ADE2BB}"/>
              </a:ext>
            </a:extLst>
          </p:cNvPr>
          <p:cNvSpPr txBox="1"/>
          <p:nvPr/>
        </p:nvSpPr>
        <p:spPr>
          <a:xfrm>
            <a:off x="2764473" y="230188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05124B0-9728-7044-B077-FFFDDE13B2C4}"/>
              </a:ext>
            </a:extLst>
          </p:cNvPr>
          <p:cNvSpPr txBox="1"/>
          <p:nvPr/>
        </p:nvSpPr>
        <p:spPr>
          <a:xfrm>
            <a:off x="3930374" y="2301885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2DDE396-E5F5-4D2F-ACB6-CF22E0335F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7427" y="60879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6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31" grpId="0"/>
      <p:bldP spid="4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E31A58F5-F81D-4ED6-BF71-95AFEA4C638E}"/>
              </a:ext>
            </a:extLst>
          </p:cNvPr>
          <p:cNvGrpSpPr/>
          <p:nvPr/>
        </p:nvGrpSpPr>
        <p:grpSpPr>
          <a:xfrm>
            <a:off x="-553453" y="-196037"/>
            <a:ext cx="13252574" cy="7226005"/>
            <a:chOff x="-553453" y="-196037"/>
            <a:chExt cx="13252574" cy="7226005"/>
          </a:xfrm>
        </p:grpSpPr>
        <p:pic>
          <p:nvPicPr>
            <p:cNvPr id="29" name="Picture 28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300694DF-1AA3-465D-9D1C-D456E93C9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>
              <a:off x="-553453" y="3248525"/>
              <a:ext cx="12963818" cy="3781443"/>
            </a:xfrm>
            <a:prstGeom prst="rect">
              <a:avLst/>
            </a:prstGeom>
          </p:spPr>
        </p:pic>
        <p:pic>
          <p:nvPicPr>
            <p:cNvPr id="41" name="Picture 4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D7BC5B09-6C7D-49C5-AE8F-EBC66B7C95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 rot="10800000">
              <a:off x="-264697" y="-196037"/>
              <a:ext cx="12963818" cy="3600971"/>
            </a:xfrm>
            <a:prstGeom prst="rect">
              <a:avLst/>
            </a:prstGeom>
          </p:spPr>
        </p:pic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97BFB5F3-7833-1E4C-B929-19E7BFB7F83D}"/>
              </a:ext>
            </a:extLst>
          </p:cNvPr>
          <p:cNvSpPr/>
          <p:nvPr/>
        </p:nvSpPr>
        <p:spPr>
          <a:xfrm>
            <a:off x="457482" y="440513"/>
            <a:ext cx="6665989" cy="5760376"/>
          </a:xfrm>
          <a:prstGeom prst="wedgeRoundRectCallout">
            <a:avLst>
              <a:gd name="adj1" fmla="val 49939"/>
              <a:gd name="adj2" fmla="val 34979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CC38791B-EFE2-0649-A687-A6384F155BC4}"/>
              </a:ext>
            </a:extLst>
          </p:cNvPr>
          <p:cNvSpPr/>
          <p:nvPr/>
        </p:nvSpPr>
        <p:spPr>
          <a:xfrm>
            <a:off x="7305620" y="1064105"/>
            <a:ext cx="3166704" cy="2141815"/>
          </a:xfrm>
          <a:prstGeom prst="wedgeRoundRectCallout">
            <a:avLst>
              <a:gd name="adj1" fmla="val 32737"/>
              <a:gd name="adj2" fmla="val 6784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أوجد حاصل ضرب </a:t>
            </a:r>
          </a:p>
          <a:p>
            <a:pPr algn="ctr" rtl="1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4 x 63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BBF57-8D6F-6F46-A4C1-5FB23CE4026A}"/>
              </a:ext>
            </a:extLst>
          </p:cNvPr>
          <p:cNvGrpSpPr/>
          <p:nvPr/>
        </p:nvGrpSpPr>
        <p:grpSpPr>
          <a:xfrm>
            <a:off x="10547027" y="-54098"/>
            <a:ext cx="1792982" cy="3119920"/>
            <a:chOff x="2785564" y="1241"/>
            <a:chExt cx="1792982" cy="31199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9967EB-60EA-934B-B099-4B953B0DE2DC}"/>
                </a:ext>
              </a:extLst>
            </p:cNvPr>
            <p:cNvGrpSpPr/>
            <p:nvPr/>
          </p:nvGrpSpPr>
          <p:grpSpPr>
            <a:xfrm>
              <a:off x="2785564" y="1241"/>
              <a:ext cx="1792982" cy="3119920"/>
              <a:chOff x="10494498" y="5947598"/>
              <a:chExt cx="1895440" cy="2321177"/>
            </a:xfrm>
          </p:grpSpPr>
          <p:pic>
            <p:nvPicPr>
              <p:cNvPr id="35" name="Picture 34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DEC7513A-31FF-9F47-80C7-74A33D35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5947598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5748FA-45A5-2246-B2ED-454279CA20B3}"/>
                  </a:ext>
                </a:extLst>
              </p:cNvPr>
              <p:cNvSpPr txBox="1"/>
              <p:nvPr/>
            </p:nvSpPr>
            <p:spPr>
              <a:xfrm>
                <a:off x="10494498" y="6042135"/>
                <a:ext cx="1895440" cy="52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(AH) Manal Black" pitchFamily="2" charset="-78"/>
                  </a:rPr>
                  <a:t>الدرس: </a:t>
                </a:r>
              </a:p>
              <a:p>
                <a:pPr algn="ctr"/>
                <a:r>
                  <a:rPr lang="ar-AE" sz="2000" dirty="0">
                    <a:cs typeface="(AH) Manal Black" pitchFamily="2" charset="-78"/>
                  </a:rPr>
                  <a:t>خاصية التوزيع</a:t>
                </a:r>
                <a:endParaRPr lang="en-US" sz="2000" dirty="0">
                  <a:cs typeface="(AH) Manal Black" pitchFamily="2" charset="-78"/>
                </a:endParaRPr>
              </a:p>
            </p:txBody>
          </p:sp>
          <p:pic>
            <p:nvPicPr>
              <p:cNvPr id="37" name="Picture 36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7CC3D87A-D0C1-2E4E-AC96-81BE52A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6632662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99ACFD-2FE6-3E4C-866F-EA5DE7346DE3}"/>
                  </a:ext>
                </a:extLst>
              </p:cNvPr>
              <p:cNvSpPr txBox="1"/>
              <p:nvPr/>
            </p:nvSpPr>
            <p:spPr>
              <a:xfrm>
                <a:off x="10494498" y="6746924"/>
                <a:ext cx="1689939" cy="686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الهدف: استخدام خاصية التوزيع لتسهيل الضرب </a:t>
                </a:r>
                <a:endParaRPr lang="en-US" dirty="0">
                  <a:cs typeface="(AH) Manal Black" pitchFamily="2" charset="-78"/>
                </a:endParaRPr>
              </a:p>
            </p:txBody>
          </p:sp>
          <p:pic>
            <p:nvPicPr>
              <p:cNvPr id="39" name="Picture 38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C0F524DC-B8AE-8F4F-9F60-8C32978B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545" y="7382533"/>
                <a:ext cx="1697502" cy="88624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28FCB0-EA35-EC4D-BC4F-DA24BA3C265C}"/>
                </a:ext>
              </a:extLst>
            </p:cNvPr>
            <p:cNvSpPr txBox="1"/>
            <p:nvPr/>
          </p:nvSpPr>
          <p:spPr>
            <a:xfrm>
              <a:off x="2785564" y="2357225"/>
              <a:ext cx="159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dirty="0">
                  <a:cs typeface="(AH) Manal Black" pitchFamily="2" charset="-78"/>
                </a:rPr>
                <a:t>كتاب الطالب </a:t>
              </a:r>
            </a:p>
            <a:p>
              <a:pPr algn="ctr" rtl="1"/>
              <a:r>
                <a:rPr lang="ar-SA" dirty="0">
                  <a:cs typeface="(AH) Manal Black" pitchFamily="2" charset="-78"/>
                </a:rPr>
                <a:t>صفحة </a:t>
              </a:r>
              <a:r>
                <a:rPr lang="en-US" dirty="0">
                  <a:cs typeface="(AH) Manal Black" pitchFamily="2" charset="-78"/>
                </a:rPr>
                <a:t>236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39CB18-E927-DD44-88E1-4B0AFEE607BE}"/>
              </a:ext>
            </a:extLst>
          </p:cNvPr>
          <p:cNvSpPr txBox="1"/>
          <p:nvPr/>
        </p:nvSpPr>
        <p:spPr>
          <a:xfrm>
            <a:off x="72258" y="4366664"/>
            <a:ext cx="726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/>
              <a:t>4 X 63 =  .… x (  …. + ..… )         </a:t>
            </a:r>
          </a:p>
          <a:p>
            <a:pPr algn="ctr" rtl="1"/>
            <a:r>
              <a:rPr lang="en-US" sz="3200" dirty="0"/>
              <a:t>4 X 63 = (  … X … ) + (  … X … ) </a:t>
            </a:r>
          </a:p>
          <a:p>
            <a:pPr algn="ctr" rtl="1"/>
            <a:r>
              <a:rPr lang="en-US" sz="3200" dirty="0"/>
              <a:t>4 X 63 = ……… + ……… = ………</a:t>
            </a:r>
            <a:endParaRPr lang="en-AE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F912A2-303C-CC4F-A549-E02E41567AAD}"/>
              </a:ext>
            </a:extLst>
          </p:cNvPr>
          <p:cNvSpPr txBox="1"/>
          <p:nvPr/>
        </p:nvSpPr>
        <p:spPr>
          <a:xfrm>
            <a:off x="2596722" y="481579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028A4-41E4-0447-9305-0465A1053C29}"/>
              </a:ext>
            </a:extLst>
          </p:cNvPr>
          <p:cNvSpPr txBox="1"/>
          <p:nvPr/>
        </p:nvSpPr>
        <p:spPr>
          <a:xfrm>
            <a:off x="4440822" y="482396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3F93C-4F65-6C48-B77F-9D3AD9065FD7}"/>
              </a:ext>
            </a:extLst>
          </p:cNvPr>
          <p:cNvSpPr txBox="1"/>
          <p:nvPr/>
        </p:nvSpPr>
        <p:spPr>
          <a:xfrm>
            <a:off x="3350483" y="480552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60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6974C-8F67-714F-8C06-8829CFDA9DE5}"/>
              </a:ext>
            </a:extLst>
          </p:cNvPr>
          <p:cNvSpPr txBox="1"/>
          <p:nvPr/>
        </p:nvSpPr>
        <p:spPr>
          <a:xfrm>
            <a:off x="5162942" y="4819211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60D648-4743-C142-A12B-5C29FA869611}"/>
              </a:ext>
            </a:extLst>
          </p:cNvPr>
          <p:cNvSpPr txBox="1"/>
          <p:nvPr/>
        </p:nvSpPr>
        <p:spPr>
          <a:xfrm>
            <a:off x="2666117" y="531871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240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AADE89-AAE7-AA45-861E-8C18E2C25C81}"/>
              </a:ext>
            </a:extLst>
          </p:cNvPr>
          <p:cNvSpPr txBox="1"/>
          <p:nvPr/>
        </p:nvSpPr>
        <p:spPr>
          <a:xfrm>
            <a:off x="3814005" y="529988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12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0952DB-6C34-3C45-B9B2-EC9A110D5D10}"/>
              </a:ext>
            </a:extLst>
          </p:cNvPr>
          <p:cNvSpPr txBox="1"/>
          <p:nvPr/>
        </p:nvSpPr>
        <p:spPr>
          <a:xfrm>
            <a:off x="5019278" y="531857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252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494FC9-AA1E-9C45-832C-5C951E5D64E9}"/>
              </a:ext>
            </a:extLst>
          </p:cNvPr>
          <p:cNvSpPr txBox="1"/>
          <p:nvPr/>
        </p:nvSpPr>
        <p:spPr>
          <a:xfrm>
            <a:off x="2554455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58277F-1F22-B644-A289-3C1029780E06}"/>
              </a:ext>
            </a:extLst>
          </p:cNvPr>
          <p:cNvSpPr txBox="1"/>
          <p:nvPr/>
        </p:nvSpPr>
        <p:spPr>
          <a:xfrm>
            <a:off x="3507421" y="4297449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60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5C4FA6-9642-D141-9D27-79BB52F1A2EC}"/>
              </a:ext>
            </a:extLst>
          </p:cNvPr>
          <p:cNvSpPr txBox="1"/>
          <p:nvPr/>
        </p:nvSpPr>
        <p:spPr>
          <a:xfrm>
            <a:off x="4404747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D37649-E8AD-684A-97F4-7154BE568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584" y="3000435"/>
            <a:ext cx="3191078" cy="3950527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30B5005-72D5-7B47-9048-D11527A7D4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673" y="689719"/>
            <a:ext cx="3579969" cy="360750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7B2676E5-029B-BC4E-9328-993ED0336FFC}"/>
              </a:ext>
            </a:extLst>
          </p:cNvPr>
          <p:cNvSpPr txBox="1"/>
          <p:nvPr/>
        </p:nvSpPr>
        <p:spPr>
          <a:xfrm>
            <a:off x="2993073" y="230188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240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9983020-5F8F-D14A-9C0A-EDC3B4591AE6}"/>
              </a:ext>
            </a:extLst>
          </p:cNvPr>
          <p:cNvSpPr txBox="1"/>
          <p:nvPr/>
        </p:nvSpPr>
        <p:spPr>
          <a:xfrm>
            <a:off x="4158974" y="2301885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12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9AD2C5C-71EE-456D-828A-A8E51D5303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0961" y="612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421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31" grpId="0"/>
      <p:bldP spid="4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560B1FA-135E-459F-8A86-683FAB735CCE}"/>
              </a:ext>
            </a:extLst>
          </p:cNvPr>
          <p:cNvGrpSpPr/>
          <p:nvPr/>
        </p:nvGrpSpPr>
        <p:grpSpPr>
          <a:xfrm>
            <a:off x="-553453" y="-196037"/>
            <a:ext cx="13252574" cy="7226005"/>
            <a:chOff x="-553453" y="-196037"/>
            <a:chExt cx="13252574" cy="7226005"/>
          </a:xfrm>
        </p:grpSpPr>
        <p:pic>
          <p:nvPicPr>
            <p:cNvPr id="29" name="Picture 28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BA0D3EEE-E7B5-40B2-B877-88E30BDC6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>
              <a:off x="-553453" y="3248525"/>
              <a:ext cx="12963818" cy="3781443"/>
            </a:xfrm>
            <a:prstGeom prst="rect">
              <a:avLst/>
            </a:prstGeom>
          </p:spPr>
        </p:pic>
        <p:pic>
          <p:nvPicPr>
            <p:cNvPr id="41" name="Picture 4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E7C21277-1189-48FE-8FB2-248F185C1E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 rot="10800000">
              <a:off x="-264697" y="-196037"/>
              <a:ext cx="12963818" cy="3600971"/>
            </a:xfrm>
            <a:prstGeom prst="rect">
              <a:avLst/>
            </a:prstGeom>
          </p:spPr>
        </p:pic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97BFB5F3-7833-1E4C-B929-19E7BFB7F83D}"/>
              </a:ext>
            </a:extLst>
          </p:cNvPr>
          <p:cNvSpPr/>
          <p:nvPr/>
        </p:nvSpPr>
        <p:spPr>
          <a:xfrm>
            <a:off x="457482" y="440513"/>
            <a:ext cx="6665989" cy="5760376"/>
          </a:xfrm>
          <a:prstGeom prst="wedgeRoundRectCallout">
            <a:avLst>
              <a:gd name="adj1" fmla="val 49699"/>
              <a:gd name="adj2" fmla="val 30523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CC38791B-EFE2-0649-A687-A6384F155BC4}"/>
              </a:ext>
            </a:extLst>
          </p:cNvPr>
          <p:cNvSpPr/>
          <p:nvPr/>
        </p:nvSpPr>
        <p:spPr>
          <a:xfrm>
            <a:off x="7305620" y="1064105"/>
            <a:ext cx="3054169" cy="2141815"/>
          </a:xfrm>
          <a:prstGeom prst="wedgeRoundRectCallout">
            <a:avLst>
              <a:gd name="adj1" fmla="val 32737"/>
              <a:gd name="adj2" fmla="val 6784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أوجد حاصل ضرب </a:t>
            </a:r>
          </a:p>
          <a:p>
            <a:pPr algn="ctr" rtl="1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6 x 55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BBF57-8D6F-6F46-A4C1-5FB23CE4026A}"/>
              </a:ext>
            </a:extLst>
          </p:cNvPr>
          <p:cNvGrpSpPr/>
          <p:nvPr/>
        </p:nvGrpSpPr>
        <p:grpSpPr>
          <a:xfrm>
            <a:off x="10547027" y="-54098"/>
            <a:ext cx="1792982" cy="3119920"/>
            <a:chOff x="2785564" y="1241"/>
            <a:chExt cx="1792982" cy="31199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9967EB-60EA-934B-B099-4B953B0DE2DC}"/>
                </a:ext>
              </a:extLst>
            </p:cNvPr>
            <p:cNvGrpSpPr/>
            <p:nvPr/>
          </p:nvGrpSpPr>
          <p:grpSpPr>
            <a:xfrm>
              <a:off x="2785564" y="1241"/>
              <a:ext cx="1792982" cy="3119920"/>
              <a:chOff x="10494498" y="5947598"/>
              <a:chExt cx="1895440" cy="2321177"/>
            </a:xfrm>
          </p:grpSpPr>
          <p:pic>
            <p:nvPicPr>
              <p:cNvPr id="35" name="Picture 34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DEC7513A-31FF-9F47-80C7-74A33D35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5947598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5748FA-45A5-2246-B2ED-454279CA20B3}"/>
                  </a:ext>
                </a:extLst>
              </p:cNvPr>
              <p:cNvSpPr txBox="1"/>
              <p:nvPr/>
            </p:nvSpPr>
            <p:spPr>
              <a:xfrm>
                <a:off x="10494498" y="6042135"/>
                <a:ext cx="1895440" cy="52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(AH) Manal Black" pitchFamily="2" charset="-78"/>
                  </a:rPr>
                  <a:t>الدرس: </a:t>
                </a:r>
              </a:p>
              <a:p>
                <a:pPr algn="ctr"/>
                <a:r>
                  <a:rPr lang="ar-AE" sz="2000" dirty="0">
                    <a:cs typeface="(AH) Manal Black" pitchFamily="2" charset="-78"/>
                  </a:rPr>
                  <a:t>خاصية التوزيع</a:t>
                </a:r>
                <a:endParaRPr lang="en-US" sz="2000" dirty="0">
                  <a:cs typeface="(AH) Manal Black" pitchFamily="2" charset="-78"/>
                </a:endParaRPr>
              </a:p>
            </p:txBody>
          </p:sp>
          <p:pic>
            <p:nvPicPr>
              <p:cNvPr id="37" name="Picture 36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7CC3D87A-D0C1-2E4E-AC96-81BE52A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6632662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99ACFD-2FE6-3E4C-866F-EA5DE7346DE3}"/>
                  </a:ext>
                </a:extLst>
              </p:cNvPr>
              <p:cNvSpPr txBox="1"/>
              <p:nvPr/>
            </p:nvSpPr>
            <p:spPr>
              <a:xfrm>
                <a:off x="10494498" y="6746924"/>
                <a:ext cx="1689939" cy="686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الهدف: استخدام خاصية التوزيع لتسهيل الضرب </a:t>
                </a:r>
                <a:endParaRPr lang="en-US" dirty="0">
                  <a:cs typeface="(AH) Manal Black" pitchFamily="2" charset="-78"/>
                </a:endParaRPr>
              </a:p>
            </p:txBody>
          </p:sp>
          <p:pic>
            <p:nvPicPr>
              <p:cNvPr id="39" name="Picture 38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C0F524DC-B8AE-8F4F-9F60-8C32978B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545" y="7382533"/>
                <a:ext cx="1697502" cy="88624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28FCB0-EA35-EC4D-BC4F-DA24BA3C265C}"/>
                </a:ext>
              </a:extLst>
            </p:cNvPr>
            <p:cNvSpPr txBox="1"/>
            <p:nvPr/>
          </p:nvSpPr>
          <p:spPr>
            <a:xfrm>
              <a:off x="2785564" y="2357225"/>
              <a:ext cx="159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dirty="0">
                  <a:cs typeface="(AH) Manal Black" pitchFamily="2" charset="-78"/>
                </a:rPr>
                <a:t>كتاب الطالب </a:t>
              </a:r>
            </a:p>
            <a:p>
              <a:pPr algn="ctr" rtl="1"/>
              <a:r>
                <a:rPr lang="ar-SA" dirty="0">
                  <a:cs typeface="(AH) Manal Black" pitchFamily="2" charset="-78"/>
                </a:rPr>
                <a:t>صفحة </a:t>
              </a:r>
              <a:r>
                <a:rPr lang="en-US" dirty="0">
                  <a:cs typeface="(AH) Manal Black" pitchFamily="2" charset="-78"/>
                </a:rPr>
                <a:t>236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39CB18-E927-DD44-88E1-4B0AFEE607BE}"/>
              </a:ext>
            </a:extLst>
          </p:cNvPr>
          <p:cNvSpPr txBox="1"/>
          <p:nvPr/>
        </p:nvSpPr>
        <p:spPr>
          <a:xfrm>
            <a:off x="72258" y="4366664"/>
            <a:ext cx="726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/>
              <a:t>6 X 55 =  .… x (  …. + ..… )         </a:t>
            </a:r>
          </a:p>
          <a:p>
            <a:pPr algn="ctr" rtl="1"/>
            <a:r>
              <a:rPr lang="en-US" sz="3200" dirty="0"/>
              <a:t>6 X 55 = (  … X … ) + (  … X … ) </a:t>
            </a:r>
          </a:p>
          <a:p>
            <a:pPr algn="ctr" rtl="1"/>
            <a:r>
              <a:rPr lang="en-US" sz="3200" dirty="0"/>
              <a:t>6 X 55 = ……… + ……… = ………</a:t>
            </a:r>
            <a:endParaRPr lang="en-AE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F912A2-303C-CC4F-A549-E02E41567AAD}"/>
              </a:ext>
            </a:extLst>
          </p:cNvPr>
          <p:cNvSpPr txBox="1"/>
          <p:nvPr/>
        </p:nvSpPr>
        <p:spPr>
          <a:xfrm>
            <a:off x="2596722" y="481579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6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028A4-41E4-0447-9305-0465A1053C29}"/>
              </a:ext>
            </a:extLst>
          </p:cNvPr>
          <p:cNvSpPr txBox="1"/>
          <p:nvPr/>
        </p:nvSpPr>
        <p:spPr>
          <a:xfrm>
            <a:off x="4440822" y="482396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6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3F93C-4F65-6C48-B77F-9D3AD9065FD7}"/>
              </a:ext>
            </a:extLst>
          </p:cNvPr>
          <p:cNvSpPr txBox="1"/>
          <p:nvPr/>
        </p:nvSpPr>
        <p:spPr>
          <a:xfrm>
            <a:off x="3337783" y="480552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6974C-8F67-714F-8C06-8829CFDA9DE5}"/>
              </a:ext>
            </a:extLst>
          </p:cNvPr>
          <p:cNvSpPr txBox="1"/>
          <p:nvPr/>
        </p:nvSpPr>
        <p:spPr>
          <a:xfrm>
            <a:off x="5162942" y="4819211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60D648-4743-C142-A12B-5C29FA869611}"/>
              </a:ext>
            </a:extLst>
          </p:cNvPr>
          <p:cNvSpPr txBox="1"/>
          <p:nvPr/>
        </p:nvSpPr>
        <p:spPr>
          <a:xfrm>
            <a:off x="2666117" y="531871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300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AADE89-AAE7-AA45-861E-8C18E2C25C81}"/>
              </a:ext>
            </a:extLst>
          </p:cNvPr>
          <p:cNvSpPr txBox="1"/>
          <p:nvPr/>
        </p:nvSpPr>
        <p:spPr>
          <a:xfrm>
            <a:off x="3902905" y="529988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0952DB-6C34-3C45-B9B2-EC9A110D5D10}"/>
              </a:ext>
            </a:extLst>
          </p:cNvPr>
          <p:cNvSpPr txBox="1"/>
          <p:nvPr/>
        </p:nvSpPr>
        <p:spPr>
          <a:xfrm>
            <a:off x="5158978" y="531857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330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494FC9-AA1E-9C45-832C-5C951E5D64E9}"/>
              </a:ext>
            </a:extLst>
          </p:cNvPr>
          <p:cNvSpPr txBox="1"/>
          <p:nvPr/>
        </p:nvSpPr>
        <p:spPr>
          <a:xfrm>
            <a:off x="2554455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6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58277F-1F22-B644-A289-3C1029780E06}"/>
              </a:ext>
            </a:extLst>
          </p:cNvPr>
          <p:cNvSpPr txBox="1"/>
          <p:nvPr/>
        </p:nvSpPr>
        <p:spPr>
          <a:xfrm>
            <a:off x="3507421" y="4297449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5C4FA6-9642-D141-9D27-79BB52F1A2EC}"/>
              </a:ext>
            </a:extLst>
          </p:cNvPr>
          <p:cNvSpPr txBox="1"/>
          <p:nvPr/>
        </p:nvSpPr>
        <p:spPr>
          <a:xfrm>
            <a:off x="4404747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5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D37649-E8AD-684A-97F4-7154BE568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584" y="3000435"/>
            <a:ext cx="3191078" cy="3950527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1D1ED8-1B12-314B-AC95-56E727BF87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035" y="727853"/>
            <a:ext cx="3498882" cy="352579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09481D2-7609-DF47-A51A-69760B078027}"/>
              </a:ext>
            </a:extLst>
          </p:cNvPr>
          <p:cNvSpPr txBox="1"/>
          <p:nvPr/>
        </p:nvSpPr>
        <p:spPr>
          <a:xfrm>
            <a:off x="3081973" y="230188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300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637F344-BC23-7A42-B0E3-2A01749A6A6B}"/>
              </a:ext>
            </a:extLst>
          </p:cNvPr>
          <p:cNvSpPr txBox="1"/>
          <p:nvPr/>
        </p:nvSpPr>
        <p:spPr>
          <a:xfrm>
            <a:off x="4247874" y="2301885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30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EC40EC8-E5B6-4978-8290-2CAE7B48EE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7427" y="60408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4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31" grpId="0"/>
      <p:bldP spid="4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0176F9AA-5AC9-459E-9200-8AE3F5AC1732}"/>
              </a:ext>
            </a:extLst>
          </p:cNvPr>
          <p:cNvGrpSpPr/>
          <p:nvPr/>
        </p:nvGrpSpPr>
        <p:grpSpPr>
          <a:xfrm>
            <a:off x="-553453" y="-196037"/>
            <a:ext cx="13252574" cy="7226005"/>
            <a:chOff x="-553453" y="-196037"/>
            <a:chExt cx="13252574" cy="7226005"/>
          </a:xfrm>
        </p:grpSpPr>
        <p:pic>
          <p:nvPicPr>
            <p:cNvPr id="29" name="Picture 28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F94DB5E6-3CA8-4DD1-98FF-8DF58D5C68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>
              <a:off x="-553453" y="3248525"/>
              <a:ext cx="12963818" cy="3781443"/>
            </a:xfrm>
            <a:prstGeom prst="rect">
              <a:avLst/>
            </a:prstGeom>
          </p:spPr>
        </p:pic>
        <p:pic>
          <p:nvPicPr>
            <p:cNvPr id="41" name="Picture 40" descr="A picture containing shirt&#10;&#10;Description automatically generated">
              <a:extLst>
                <a:ext uri="{FF2B5EF4-FFF2-40B4-BE49-F238E27FC236}">
                  <a16:creationId xmlns:a16="http://schemas.microsoft.com/office/drawing/2014/main" id="{1B2C913F-1C76-4CE0-BE4B-CC0EC0D6AB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4160" b="85622" l="5041" r="55976">
                          <a14:foregroundMark x1="5813" y1="56341" x2="8862" y2="70315"/>
                          <a14:foregroundMark x1="6585" y1="71567" x2="6301" y2="82351"/>
                          <a14:foregroundMark x1="6301" y1="82351" x2="10610" y2="85137"/>
                          <a14:foregroundMark x1="10610" y1="85137" x2="13672" y2="85394"/>
                          <a14:foregroundMark x1="23712" y1="85420" x2="51057" y2="84451"/>
                          <a14:foregroundMark x1="51057" y1="84451" x2="55203" y2="81220"/>
                          <a14:foregroundMark x1="55203" y1="81220" x2="54472" y2="56947"/>
                          <a14:foregroundMark x1="6138" y1="84047" x2="16667" y2="84451"/>
                          <a14:foregroundMark x1="16667" y1="84451" x2="21545" y2="84855"/>
                          <a14:foregroundMark x1="21545" y1="84855" x2="41789" y2="85218"/>
                          <a14:foregroundMark x1="41789" y1="85218" x2="45275" y2="85515"/>
                          <a14:foregroundMark x1="48576" y1="85520" x2="53293" y2="85097"/>
                          <a14:foregroundMark x1="51057" y1="82997" x2="13008" y2="80170"/>
                          <a14:foregroundMark x1="6748" y1="55574" x2="8003" y2="56172"/>
                          <a14:foregroundMark x1="5691" y1="54887" x2="10285" y2="57472"/>
                          <a14:foregroundMark x1="10285" y1="57472" x2="14350" y2="61672"/>
                          <a14:foregroundMark x1="14350" y1="61672" x2="15935" y2="66842"/>
                          <a14:foregroundMark x1="15935" y1="66842" x2="15935" y2="66842"/>
                          <a14:foregroundMark x1="6301" y1="85137" x2="6057" y2="65024"/>
                          <a14:foregroundMark x1="5528" y1="64015" x2="6301" y2="73708"/>
                          <a14:foregroundMark x1="6098" y1="84774" x2="7073" y2="80291"/>
                          <a14:foregroundMark x1="55244" y1="54847" x2="39309" y2="72859"/>
                          <a14:foregroundMark x1="51951" y1="75000" x2="19756" y2="80735"/>
                          <a14:foregroundMark x1="18171" y1="82068" x2="10041" y2="79766"/>
                          <a14:foregroundMark x1="10041" y1="79766" x2="9634" y2="73627"/>
                          <a14:foregroundMark x1="9634" y1="73627" x2="14715" y2="68659"/>
                          <a14:foregroundMark x1="11341" y1="62480" x2="21016" y2="73102"/>
                          <a14:foregroundMark x1="21016" y1="73102" x2="21098" y2="73142"/>
                          <a14:foregroundMark x1="51789" y1="79685" x2="41463" y2="78837"/>
                          <a14:foregroundMark x1="52276" y1="62884" x2="31301" y2="75808"/>
                          <a14:foregroundMark x1="22114" y1="67124" x2="38049" y2="70598"/>
                          <a14:foregroundMark x1="47317" y1="61268" x2="37886" y2="66842"/>
                          <a14:foregroundMark x1="37886" y1="66842" x2="37886" y2="66842"/>
                          <a14:foregroundMark x1="50163" y1="73304" x2="17724" y2="80089"/>
                          <a14:foregroundMark x1="15203" y1="76979" x2="29390" y2="73990"/>
                          <a14:foregroundMark x1="22561" y1="72900" x2="28659" y2="70315"/>
                          <a14:foregroundMark x1="18821" y1="63166" x2="24959" y2="65428"/>
                          <a14:foregroundMark x1="50122" y1="58805" x2="39756" y2="62884"/>
                          <a14:foregroundMark x1="39756" y1="62884" x2="34797" y2="66801"/>
                          <a14:foregroundMark x1="55691" y1="55089" x2="54959" y2="56583"/>
                          <a14:foregroundMark x1="54187" y1="55210" x2="55976" y2="54362"/>
                          <a14:foregroundMark x1="6376" y1="54903" x2="5081" y2="54483"/>
                          <a14:foregroundMark x1="7195" y1="55412" x2="5447" y2="54443"/>
                          <a14:foregroundMark x1="6098" y1="54685" x2="5163" y2="54160"/>
                          <a14:backgroundMark x1="16585" y1="85662" x2="19268" y2="85582"/>
                          <a14:backgroundMark x1="19268" y1="85582" x2="24106" y2="86066"/>
                          <a14:backgroundMark x1="24106" y1="86066" x2="24350" y2="86026"/>
                          <a14:backgroundMark x1="16585" y1="85622" x2="14715" y2="85703"/>
                          <a14:backgroundMark x1="14431" y1="85582" x2="13862" y2="85662"/>
                          <a14:backgroundMark x1="46341" y1="85905" x2="47967" y2="85743"/>
                          <a14:backgroundMark x1="45041" y1="85864" x2="50650" y2="86268"/>
                          <a14:backgroundMark x1="9553" y1="54564" x2="17358" y2="56260"/>
                          <a14:backgroundMark x1="15122" y1="57149" x2="36707" y2="59330"/>
                          <a14:backgroundMark x1="36707" y1="59330" x2="53252" y2="54604"/>
                          <a14:backgroundMark x1="46545" y1="57027" x2="28618" y2="61995"/>
                          <a14:backgroundMark x1="28618" y1="61995" x2="23659" y2="61349"/>
                          <a14:backgroundMark x1="23659" y1="61349" x2="20650" y2="59774"/>
                          <a14:backgroundMark x1="24634" y1="61712" x2="29309" y2="63288"/>
                          <a14:backgroundMark x1="29309" y1="63288" x2="35163" y2="63045"/>
                          <a14:backgroundMark x1="35163" y1="63045" x2="40081" y2="60339"/>
                          <a14:backgroundMark x1="8252" y1="55331" x2="6606" y2="54194"/>
                          <a14:backgroundMark x1="54146" y1="54564" x2="55081" y2="54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1" t="66324" r="43290" b="13889"/>
            <a:stretch/>
          </p:blipFill>
          <p:spPr>
            <a:xfrm rot="10800000">
              <a:off x="-264697" y="-196037"/>
              <a:ext cx="12963818" cy="3600971"/>
            </a:xfrm>
            <a:prstGeom prst="rect">
              <a:avLst/>
            </a:prstGeom>
          </p:spPr>
        </p:pic>
      </p:grpSp>
      <p:sp>
        <p:nvSpPr>
          <p:cNvPr id="8" name="Speech Bubble: Rectangle with Corners Rounded 6">
            <a:extLst>
              <a:ext uri="{FF2B5EF4-FFF2-40B4-BE49-F238E27FC236}">
                <a16:creationId xmlns:a16="http://schemas.microsoft.com/office/drawing/2014/main" id="{97BFB5F3-7833-1E4C-B929-19E7BFB7F83D}"/>
              </a:ext>
            </a:extLst>
          </p:cNvPr>
          <p:cNvSpPr/>
          <p:nvPr/>
        </p:nvSpPr>
        <p:spPr>
          <a:xfrm>
            <a:off x="457482" y="440513"/>
            <a:ext cx="6665989" cy="5760376"/>
          </a:xfrm>
          <a:prstGeom prst="wedgeRoundRectCallout">
            <a:avLst>
              <a:gd name="adj1" fmla="val 49939"/>
              <a:gd name="adj2" fmla="val 30244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48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0" name="Speech Bubble: Rectangle with Corners Rounded 6">
            <a:extLst>
              <a:ext uri="{FF2B5EF4-FFF2-40B4-BE49-F238E27FC236}">
                <a16:creationId xmlns:a16="http://schemas.microsoft.com/office/drawing/2014/main" id="{CC38791B-EFE2-0649-A687-A6384F155BC4}"/>
              </a:ext>
            </a:extLst>
          </p:cNvPr>
          <p:cNvSpPr/>
          <p:nvPr/>
        </p:nvSpPr>
        <p:spPr>
          <a:xfrm>
            <a:off x="7339771" y="1127833"/>
            <a:ext cx="3054169" cy="2141815"/>
          </a:xfrm>
          <a:prstGeom prst="wedgeRoundRectCallout">
            <a:avLst>
              <a:gd name="adj1" fmla="val 32737"/>
              <a:gd name="adj2" fmla="val 67848"/>
              <a:gd name="adj3" fmla="val 16667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SA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أوجد حاصل ضرب </a:t>
            </a:r>
          </a:p>
          <a:p>
            <a:pPr algn="ctr" rtl="1"/>
            <a:r>
              <a:rPr lang="en-US" sz="4000" dirty="0">
                <a:solidFill>
                  <a:schemeClr val="accent1">
                    <a:lumMod val="75000"/>
                  </a:schemeClr>
                </a:solidFill>
                <a:cs typeface="(AH) Manal Black" pitchFamily="2" charset="-78"/>
              </a:rPr>
              <a:t>9 x 49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9DBBF57-8D6F-6F46-A4C1-5FB23CE4026A}"/>
              </a:ext>
            </a:extLst>
          </p:cNvPr>
          <p:cNvGrpSpPr/>
          <p:nvPr/>
        </p:nvGrpSpPr>
        <p:grpSpPr>
          <a:xfrm>
            <a:off x="10547027" y="-54098"/>
            <a:ext cx="1792982" cy="3119920"/>
            <a:chOff x="2785564" y="1241"/>
            <a:chExt cx="1792982" cy="311992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39967EB-60EA-934B-B099-4B953B0DE2DC}"/>
                </a:ext>
              </a:extLst>
            </p:cNvPr>
            <p:cNvGrpSpPr/>
            <p:nvPr/>
          </p:nvGrpSpPr>
          <p:grpSpPr>
            <a:xfrm>
              <a:off x="2785564" y="1241"/>
              <a:ext cx="1792982" cy="3119920"/>
              <a:chOff x="10494498" y="5947598"/>
              <a:chExt cx="1895440" cy="2321177"/>
            </a:xfrm>
          </p:grpSpPr>
          <p:pic>
            <p:nvPicPr>
              <p:cNvPr id="35" name="Picture 34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DEC7513A-31FF-9F47-80C7-74A33D35F4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5947598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235748FA-45A5-2246-B2ED-454279CA20B3}"/>
                  </a:ext>
                </a:extLst>
              </p:cNvPr>
              <p:cNvSpPr txBox="1"/>
              <p:nvPr/>
            </p:nvSpPr>
            <p:spPr>
              <a:xfrm>
                <a:off x="10494498" y="6042135"/>
                <a:ext cx="1895440" cy="526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2000" dirty="0">
                    <a:cs typeface="(AH) Manal Black" pitchFamily="2" charset="-78"/>
                  </a:rPr>
                  <a:t>الدرس: </a:t>
                </a:r>
              </a:p>
              <a:p>
                <a:pPr algn="ctr"/>
                <a:r>
                  <a:rPr lang="ar-AE" sz="2000" dirty="0">
                    <a:cs typeface="(AH) Manal Black" pitchFamily="2" charset="-78"/>
                  </a:rPr>
                  <a:t>خاصية التوزيع</a:t>
                </a:r>
                <a:endParaRPr lang="en-US" sz="2000" dirty="0">
                  <a:cs typeface="(AH) Manal Black" pitchFamily="2" charset="-78"/>
                </a:endParaRPr>
              </a:p>
            </p:txBody>
          </p:sp>
          <p:pic>
            <p:nvPicPr>
              <p:cNvPr id="37" name="Picture 36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7CC3D87A-D0C1-2E4E-AC96-81BE52A1A0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94498" y="6632662"/>
                <a:ext cx="1697502" cy="886242"/>
              </a:xfrm>
              <a:prstGeom prst="rect">
                <a:avLst/>
              </a:prstGeom>
            </p:spPr>
          </p:pic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199ACFD-2FE6-3E4C-866F-EA5DE7346DE3}"/>
                  </a:ext>
                </a:extLst>
              </p:cNvPr>
              <p:cNvSpPr txBox="1"/>
              <p:nvPr/>
            </p:nvSpPr>
            <p:spPr>
              <a:xfrm>
                <a:off x="10494498" y="6746924"/>
                <a:ext cx="1689939" cy="6869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الهدف: استخدام خاصية التوزيع لتسهيل الضرب </a:t>
                </a:r>
                <a:endParaRPr lang="en-US" dirty="0">
                  <a:cs typeface="(AH) Manal Black" pitchFamily="2" charset="-78"/>
                </a:endParaRPr>
              </a:p>
            </p:txBody>
          </p:sp>
          <p:pic>
            <p:nvPicPr>
              <p:cNvPr id="39" name="Picture 38" descr="A picture containing cable, mirror&#10;&#10;Description automatically generated">
                <a:extLst>
                  <a:ext uri="{FF2B5EF4-FFF2-40B4-BE49-F238E27FC236}">
                    <a16:creationId xmlns:a16="http://schemas.microsoft.com/office/drawing/2014/main" id="{C0F524DC-B8AE-8F4F-9F60-8C32978B5E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33545" y="7382533"/>
                <a:ext cx="1697502" cy="88624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F28FCB0-EA35-EC4D-BC4F-DA24BA3C265C}"/>
                </a:ext>
              </a:extLst>
            </p:cNvPr>
            <p:cNvSpPr txBox="1"/>
            <p:nvPr/>
          </p:nvSpPr>
          <p:spPr>
            <a:xfrm>
              <a:off x="2785564" y="2357225"/>
              <a:ext cx="159859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SA" dirty="0">
                  <a:cs typeface="(AH) Manal Black" pitchFamily="2" charset="-78"/>
                </a:rPr>
                <a:t>كتاب الطالب </a:t>
              </a:r>
            </a:p>
            <a:p>
              <a:pPr algn="ctr" rtl="1"/>
              <a:r>
                <a:rPr lang="ar-SA" dirty="0">
                  <a:cs typeface="(AH) Manal Black" pitchFamily="2" charset="-78"/>
                </a:rPr>
                <a:t>صفحة </a:t>
              </a:r>
              <a:r>
                <a:rPr lang="en-US" dirty="0">
                  <a:cs typeface="(AH) Manal Black" pitchFamily="2" charset="-78"/>
                </a:rPr>
                <a:t>236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E539CB18-E927-DD44-88E1-4B0AFEE607BE}"/>
              </a:ext>
            </a:extLst>
          </p:cNvPr>
          <p:cNvSpPr txBox="1"/>
          <p:nvPr/>
        </p:nvSpPr>
        <p:spPr>
          <a:xfrm>
            <a:off x="72258" y="4366664"/>
            <a:ext cx="72675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/>
              <a:t>9 X 49 =  .… x (  …. + ..… )         </a:t>
            </a:r>
          </a:p>
          <a:p>
            <a:pPr algn="ctr" rtl="1"/>
            <a:r>
              <a:rPr lang="en-US" sz="3200" dirty="0"/>
              <a:t>9 X 49 = (  … X … ) + (  … X … ) </a:t>
            </a:r>
          </a:p>
          <a:p>
            <a:pPr algn="ctr" rtl="1"/>
            <a:r>
              <a:rPr lang="en-US" sz="3200" dirty="0"/>
              <a:t>9 X 49 = ……… + ……… = ………</a:t>
            </a:r>
            <a:endParaRPr lang="en-AE" sz="32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7F912A2-303C-CC4F-A549-E02E41567AAD}"/>
              </a:ext>
            </a:extLst>
          </p:cNvPr>
          <p:cNvSpPr txBox="1"/>
          <p:nvPr/>
        </p:nvSpPr>
        <p:spPr>
          <a:xfrm>
            <a:off x="2596722" y="481579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B028A4-41E4-0447-9305-0465A1053C29}"/>
              </a:ext>
            </a:extLst>
          </p:cNvPr>
          <p:cNvSpPr txBox="1"/>
          <p:nvPr/>
        </p:nvSpPr>
        <p:spPr>
          <a:xfrm>
            <a:off x="4440822" y="482396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733F93C-4F65-6C48-B77F-9D3AD9065FD7}"/>
              </a:ext>
            </a:extLst>
          </p:cNvPr>
          <p:cNvSpPr txBox="1"/>
          <p:nvPr/>
        </p:nvSpPr>
        <p:spPr>
          <a:xfrm>
            <a:off x="3350483" y="480552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DC6974C-8F67-714F-8C06-8829CFDA9DE5}"/>
              </a:ext>
            </a:extLst>
          </p:cNvPr>
          <p:cNvSpPr txBox="1"/>
          <p:nvPr/>
        </p:nvSpPr>
        <p:spPr>
          <a:xfrm>
            <a:off x="5162942" y="4819211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0060D648-4743-C142-A12B-5C29FA869611}"/>
              </a:ext>
            </a:extLst>
          </p:cNvPr>
          <p:cNvSpPr txBox="1"/>
          <p:nvPr/>
        </p:nvSpPr>
        <p:spPr>
          <a:xfrm>
            <a:off x="2666117" y="531871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360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7AADE89-AAE7-AA45-861E-8C18E2C25C81}"/>
              </a:ext>
            </a:extLst>
          </p:cNvPr>
          <p:cNvSpPr txBox="1"/>
          <p:nvPr/>
        </p:nvSpPr>
        <p:spPr>
          <a:xfrm>
            <a:off x="3814005" y="529988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81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A0952DB-6C34-3C45-B9B2-EC9A110D5D10}"/>
              </a:ext>
            </a:extLst>
          </p:cNvPr>
          <p:cNvSpPr txBox="1"/>
          <p:nvPr/>
        </p:nvSpPr>
        <p:spPr>
          <a:xfrm>
            <a:off x="5019278" y="5318578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441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E494FC9-AA1E-9C45-832C-5C951E5D64E9}"/>
              </a:ext>
            </a:extLst>
          </p:cNvPr>
          <p:cNvSpPr txBox="1"/>
          <p:nvPr/>
        </p:nvSpPr>
        <p:spPr>
          <a:xfrm>
            <a:off x="2554455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D58277F-1F22-B644-A289-3C1029780E06}"/>
              </a:ext>
            </a:extLst>
          </p:cNvPr>
          <p:cNvSpPr txBox="1"/>
          <p:nvPr/>
        </p:nvSpPr>
        <p:spPr>
          <a:xfrm>
            <a:off x="3507421" y="4297449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40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E5C4FA6-9642-D141-9D27-79BB52F1A2EC}"/>
              </a:ext>
            </a:extLst>
          </p:cNvPr>
          <p:cNvSpPr txBox="1"/>
          <p:nvPr/>
        </p:nvSpPr>
        <p:spPr>
          <a:xfrm>
            <a:off x="4404747" y="4290642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9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CAD37649-E8AD-684A-97F4-7154BE568A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4584" y="3000435"/>
            <a:ext cx="3191078" cy="3950527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03050E2-C1B8-B842-A00C-3865E112C6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073" y="915814"/>
            <a:ext cx="3135863" cy="3159985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E892710C-C29C-EF4A-AB9E-7CFD2406BFCC}"/>
              </a:ext>
            </a:extLst>
          </p:cNvPr>
          <p:cNvSpPr txBox="1"/>
          <p:nvPr/>
        </p:nvSpPr>
        <p:spPr>
          <a:xfrm>
            <a:off x="3081973" y="2301886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360</a:t>
            </a:r>
            <a:endParaRPr lang="en-AE" sz="3200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BBA574-517D-E341-9359-689439F2AAE8}"/>
              </a:ext>
            </a:extLst>
          </p:cNvPr>
          <p:cNvSpPr txBox="1"/>
          <p:nvPr/>
        </p:nvSpPr>
        <p:spPr>
          <a:xfrm>
            <a:off x="4247874" y="2301885"/>
            <a:ext cx="9231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dirty="0">
                <a:solidFill>
                  <a:srgbClr val="FF0000"/>
                </a:solidFill>
              </a:rPr>
              <a:t>81</a:t>
            </a:r>
            <a:endParaRPr lang="en-AE" sz="3200" dirty="0">
              <a:solidFill>
                <a:srgbClr val="FF000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12B2F07-ACD0-4316-A57F-3C3D57C8A1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37427" y="6088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3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4" grpId="0"/>
      <p:bldP spid="45" grpId="0"/>
      <p:bldP spid="46" grpId="0"/>
      <p:bldP spid="47" grpId="0"/>
      <p:bldP spid="48" grpId="0"/>
      <p:bldP spid="49" grpId="0"/>
      <p:bldP spid="50" grpId="0"/>
      <p:bldP spid="54" grpId="0"/>
      <p:bldP spid="55" grpId="0"/>
      <p:bldP spid="56" grpId="0"/>
      <p:bldP spid="31" grpId="0"/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91ACFFCE-962C-4D9D-A521-CEBDE69452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AutoShape 2" descr="Фотки Color, Build Your Own, Clipart, Building, Townhouse, - Dream House  Clip Art - Png Download (#3185107) - PinClipart">
            <a:extLst>
              <a:ext uri="{FF2B5EF4-FFF2-40B4-BE49-F238E27FC236}">
                <a16:creationId xmlns:a16="http://schemas.microsoft.com/office/drawing/2014/main" id="{661CDCE3-604C-4D9E-9B5B-1D8E940DFD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519F87-31CC-4EE6-AFF2-C9A1E29EAC94}"/>
              </a:ext>
            </a:extLst>
          </p:cNvPr>
          <p:cNvGrpSpPr/>
          <p:nvPr/>
        </p:nvGrpSpPr>
        <p:grpSpPr>
          <a:xfrm>
            <a:off x="-629264" y="-84009"/>
            <a:ext cx="3133544" cy="3396457"/>
            <a:chOff x="9450199" y="-124842"/>
            <a:chExt cx="3462829" cy="3396457"/>
          </a:xfrm>
        </p:grpSpPr>
        <p:pic>
          <p:nvPicPr>
            <p:cNvPr id="13" name="Picture 12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A36504C1-61B0-4EE6-9E7D-B3196982E0D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57367" y="-124842"/>
              <a:ext cx="3176167" cy="138661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D79D15F-5A52-4489-BDF6-CD8025C47557}"/>
                </a:ext>
              </a:extLst>
            </p:cNvPr>
            <p:cNvSpPr txBox="1"/>
            <p:nvPr/>
          </p:nvSpPr>
          <p:spPr>
            <a:xfrm>
              <a:off x="10020320" y="53582"/>
              <a:ext cx="23131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dirty="0">
                  <a:cs typeface="(AH) Manal Black" pitchFamily="2" charset="-78"/>
                </a:rPr>
                <a:t>الدرس: </a:t>
              </a:r>
            </a:p>
            <a:p>
              <a:pPr algn="ctr"/>
              <a:r>
                <a:rPr lang="ar-AE" dirty="0">
                  <a:cs typeface="(AH) Manal Black" pitchFamily="2" charset="-78"/>
                </a:rPr>
                <a:t>مضاعفات الأعداد 10,100,1000</a:t>
              </a:r>
              <a:endParaRPr lang="en-US" dirty="0">
                <a:cs typeface="(AH) Manal Black" pitchFamily="2" charset="-78"/>
              </a:endParaRPr>
            </a:p>
          </p:txBody>
        </p:sp>
        <p:pic>
          <p:nvPicPr>
            <p:cNvPr id="15" name="Picture 14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199376AA-9810-430E-9DAD-77F7C2E81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50199" y="798982"/>
              <a:ext cx="3462829" cy="1386617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BB97C33-0F51-4967-AABD-3DD258B3911B}"/>
                </a:ext>
              </a:extLst>
            </p:cNvPr>
            <p:cNvSpPr txBox="1"/>
            <p:nvPr/>
          </p:nvSpPr>
          <p:spPr>
            <a:xfrm>
              <a:off x="9998613" y="960656"/>
              <a:ext cx="231319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dirty="0">
                  <a:cs typeface="(AH) Manal Black" pitchFamily="2" charset="-78"/>
                </a:rPr>
                <a:t>الهدف: </a:t>
              </a:r>
            </a:p>
            <a:p>
              <a:pPr algn="ctr"/>
              <a:r>
                <a:rPr lang="ar-AE" dirty="0">
                  <a:cs typeface="(AH) Manal Black" pitchFamily="2" charset="-78"/>
                </a:rPr>
                <a:t>أن يضرب في مضاعفات الأعداد 10 و 100 و1000</a:t>
              </a:r>
            </a:p>
            <a:p>
              <a:pPr algn="ctr"/>
              <a:endParaRPr lang="en-US" dirty="0">
                <a:latin typeface="(AH) Manal Black" pitchFamily="2" charset="-78"/>
                <a:cs typeface="(AH) Manal Black" pitchFamily="2" charset="-78"/>
              </a:endParaRPr>
            </a:p>
          </p:txBody>
        </p:sp>
        <p:pic>
          <p:nvPicPr>
            <p:cNvPr id="17" name="Picture 16" descr="A close up of a necklace&#10;&#10;Description automatically generated">
              <a:extLst>
                <a:ext uri="{FF2B5EF4-FFF2-40B4-BE49-F238E27FC236}">
                  <a16:creationId xmlns:a16="http://schemas.microsoft.com/office/drawing/2014/main" id="{5CC37963-AA91-4FFD-942E-0D24CB88CD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2083" l="10000" r="90000">
                          <a14:foregroundMark x1="43125" y1="9167" x2="32500" y2="17083"/>
                          <a14:foregroundMark x1="32500" y1="17083" x2="19688" y2="47083"/>
                          <a14:foregroundMark x1="19688" y1="47083" x2="20938" y2="64583"/>
                          <a14:foregroundMark x1="20938" y1="64583" x2="26875" y2="79583"/>
                          <a14:foregroundMark x1="26875" y1="79583" x2="37188" y2="87500"/>
                          <a14:foregroundMark x1="37188" y1="87500" x2="49063" y2="92083"/>
                          <a14:foregroundMark x1="49063" y1="92083" x2="70625" y2="77917"/>
                          <a14:foregroundMark x1="70625" y1="77917" x2="75625" y2="66250"/>
                          <a14:foregroundMark x1="63125" y1="14583" x2="63125" y2="14583"/>
                          <a14:foregroundMark x1="62187" y1="14583" x2="25938" y2="66667"/>
                          <a14:foregroundMark x1="25938" y1="66667" x2="37500" y2="43750"/>
                          <a14:foregroundMark x1="37500" y1="43750" x2="44063" y2="14583"/>
                          <a14:foregroundMark x1="44063" y1="14583" x2="35625" y2="29583"/>
                          <a14:foregroundMark x1="35625" y1="29583" x2="41563" y2="13333"/>
                          <a14:foregroundMark x1="41563" y1="13333" x2="34375" y2="31250"/>
                          <a14:foregroundMark x1="34375" y1="31250" x2="44063" y2="49583"/>
                          <a14:foregroundMark x1="44063" y1="49583" x2="60313" y2="48333"/>
                          <a14:foregroundMark x1="60313" y1="48333" x2="66250" y2="26667"/>
                          <a14:foregroundMark x1="66250" y1="26667" x2="51875" y2="35000"/>
                          <a14:foregroundMark x1="51875" y1="35000" x2="49063" y2="51250"/>
                          <a14:foregroundMark x1="49063" y1="51250" x2="58750" y2="40833"/>
                          <a14:foregroundMark x1="58750" y1="40833" x2="45625" y2="29583"/>
                          <a14:foregroundMark x1="45625" y1="29583" x2="37188" y2="56250"/>
                          <a14:foregroundMark x1="37188" y1="56250" x2="49688" y2="41667"/>
                          <a14:foregroundMark x1="49688" y1="41667" x2="36250" y2="47083"/>
                          <a14:foregroundMark x1="36250" y1="47083" x2="48125" y2="70000"/>
                          <a14:foregroundMark x1="48125" y1="70000" x2="47188" y2="50417"/>
                          <a14:foregroundMark x1="47188" y1="50417" x2="34688" y2="45417"/>
                          <a14:foregroundMark x1="34688" y1="45417" x2="32813" y2="60833"/>
                          <a14:foregroundMark x1="32813" y1="60833" x2="46875" y2="71250"/>
                          <a14:foregroundMark x1="46875" y1="71250" x2="46875" y2="55417"/>
                          <a14:foregroundMark x1="46875" y1="55417" x2="46563" y2="56250"/>
                          <a14:foregroundMark x1="61875" y1="45000" x2="58125" y2="61250"/>
                          <a14:foregroundMark x1="58125" y1="61250" x2="63125" y2="28750"/>
                          <a14:foregroundMark x1="63125" y1="28750" x2="70938" y2="41250"/>
                          <a14:foregroundMark x1="70938" y1="41250" x2="70938" y2="60417"/>
                          <a14:foregroundMark x1="70938" y1="60417" x2="60938" y2="73333"/>
                          <a14:foregroundMark x1="60938" y1="73333" x2="44063" y2="76250"/>
                          <a14:foregroundMark x1="44063" y1="76250" x2="32188" y2="72083"/>
                          <a14:foregroundMark x1="32188" y1="72083" x2="49688" y2="870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4916" y="1884998"/>
              <a:ext cx="2593237" cy="1386617"/>
            </a:xfrm>
            <a:prstGeom prst="rect">
              <a:avLst/>
            </a:prstGeom>
          </p:spPr>
        </p:pic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6531CA18-E712-42F9-9182-97016FAE4629}"/>
              </a:ext>
            </a:extLst>
          </p:cNvPr>
          <p:cNvSpPr/>
          <p:nvPr/>
        </p:nvSpPr>
        <p:spPr>
          <a:xfrm>
            <a:off x="2202063" y="322943"/>
            <a:ext cx="9734683" cy="6092847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9EC0EB5-953B-400F-8639-7C6459B6C0EF}"/>
              </a:ext>
            </a:extLst>
          </p:cNvPr>
          <p:cNvSpPr/>
          <p:nvPr/>
        </p:nvSpPr>
        <p:spPr>
          <a:xfrm>
            <a:off x="2806496" y="1948588"/>
            <a:ext cx="8695383" cy="646331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(AH) Manal Black" pitchFamily="2" charset="-78"/>
                <a:cs typeface="(AH) Manal Black" pitchFamily="2" charset="-78"/>
              </a:rPr>
              <a:t>اكتب تعبيرين من تعابير الضرب التي تبلغ ناتج ضربهما 20,000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(AH) Manal Black" pitchFamily="2" charset="-78"/>
              <a:cs typeface="(AH) Manal Black" pitchFamily="2" charset="-78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B3D7CB1-2D76-4A9B-9350-AA74010E5E07}"/>
              </a:ext>
            </a:extLst>
          </p:cNvPr>
          <p:cNvSpPr/>
          <p:nvPr/>
        </p:nvSpPr>
        <p:spPr>
          <a:xfrm>
            <a:off x="6860111" y="3551682"/>
            <a:ext cx="3129826" cy="52322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5 x 4000 =20,000</a:t>
            </a:r>
            <a:r>
              <a:rPr kumimoji="0" lang="ar-AE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1FE998-6B9D-43F4-B872-DFEE256F334F}"/>
              </a:ext>
            </a:extLst>
          </p:cNvPr>
          <p:cNvSpPr/>
          <p:nvPr/>
        </p:nvSpPr>
        <p:spPr>
          <a:xfrm>
            <a:off x="3284374" y="4294143"/>
            <a:ext cx="3101911" cy="52322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2 x 10,000 = 20,000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38581A4-6A54-41BC-BD38-FFC3EA40411A}"/>
              </a:ext>
            </a:extLst>
          </p:cNvPr>
          <p:cNvSpPr/>
          <p:nvPr/>
        </p:nvSpPr>
        <p:spPr>
          <a:xfrm>
            <a:off x="3284375" y="3551682"/>
            <a:ext cx="3101910" cy="52322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4x 5000 = 20,000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E931E0-134A-4E82-9613-48A57F1A921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708" t="10415" b="66230"/>
          <a:stretch/>
        </p:blipFill>
        <p:spPr>
          <a:xfrm>
            <a:off x="5246663" y="628942"/>
            <a:ext cx="5763260" cy="100584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D048CB0-A936-4A86-AA7C-807E79826F3E}"/>
              </a:ext>
            </a:extLst>
          </p:cNvPr>
          <p:cNvGrpSpPr/>
          <p:nvPr/>
        </p:nvGrpSpPr>
        <p:grpSpPr>
          <a:xfrm>
            <a:off x="-228933" y="3197337"/>
            <a:ext cx="3655077" cy="3744673"/>
            <a:chOff x="7739270" y="1364974"/>
            <a:chExt cx="4777081" cy="5723005"/>
          </a:xfrm>
        </p:grpSpPr>
        <p:pic>
          <p:nvPicPr>
            <p:cNvPr id="32" name="Picture 31" descr="A close up of a logo&#10;&#10;Description automatically generated">
              <a:extLst>
                <a:ext uri="{FF2B5EF4-FFF2-40B4-BE49-F238E27FC236}">
                  <a16:creationId xmlns:a16="http://schemas.microsoft.com/office/drawing/2014/main" id="{864E0DDC-B1F2-461D-8F44-822ABEB1C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9909" b="93481" l="9744" r="89776">
                          <a14:foregroundMark x1="76198" y1="77053" x2="77263" y2="80528"/>
                          <a14:foregroundMark x1="27141" y1="84395" x2="27002" y2="85398"/>
                          <a14:foregroundMark x1="39617" y1="69883" x2="49042" y2="69492"/>
                          <a14:foregroundMark x1="43930" y1="69361" x2="51278" y2="68188"/>
                          <a14:foregroundMark x1="51278" y1="68188" x2="51438" y2="68318"/>
                          <a14:foregroundMark x1="72204" y1="76793" x2="50639" y2="77445"/>
                          <a14:foregroundMark x1="50639" y1="77445" x2="45367" y2="76793"/>
                          <a14:foregroundMark x1="39137" y1="67014" x2="40575" y2="68449"/>
                          <a14:backgroundMark x1="44409" y1="64928" x2="59425" y2="64798"/>
                          <a14:backgroundMark x1="59105" y1="64537" x2="22684" y2="62451"/>
                          <a14:backgroundMark x1="22684" y1="62451" x2="22684" y2="62451"/>
                          <a14:backgroundMark x1="44409" y1="83572" x2="53355" y2="83442"/>
                          <a14:backgroundMark x1="46645" y1="82399" x2="51917" y2="81617"/>
                          <a14:backgroundMark x1="79233" y1="82399" x2="74281" y2="82399"/>
                          <a14:backgroundMark x1="75559" y1="83051" x2="78594" y2="88266"/>
                          <a14:backgroundMark x1="78594" y1="88266" x2="78275" y2="93351"/>
                          <a14:backgroundMark x1="78275" y1="93351" x2="77955" y2="94003"/>
                          <a14:backgroundMark x1="25399" y1="82269" x2="32588" y2="82920"/>
                          <a14:backgroundMark x1="25399" y1="85398" x2="25399" y2="93742"/>
                          <a14:backgroundMark x1="27476" y1="86571" x2="27796" y2="85137"/>
                          <a14:backgroundMark x1="26997" y1="85528" x2="27157" y2="85137"/>
                          <a14:backgroundMark x1="55112" y1="56584" x2="50000" y2="51760"/>
                          <a14:backgroundMark x1="50000" y1="51760" x2="39776" y2="52021"/>
                          <a14:backgroundMark x1="39776" y1="52021" x2="34185" y2="5149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44" t="59481" r="13623" b="16110"/>
            <a:stretch/>
          </p:blipFill>
          <p:spPr>
            <a:xfrm flipH="1">
              <a:off x="7739269" y="4729091"/>
              <a:ext cx="4777081" cy="2358887"/>
            </a:xfrm>
            <a:prstGeom prst="rect">
              <a:avLst/>
            </a:prstGeom>
          </p:spPr>
        </p:pic>
        <p:pic>
          <p:nvPicPr>
            <p:cNvPr id="33" name="Picture 32" descr="A close up of a logo&#10;&#10;Description automatically generated">
              <a:extLst>
                <a:ext uri="{FF2B5EF4-FFF2-40B4-BE49-F238E27FC236}">
                  <a16:creationId xmlns:a16="http://schemas.microsoft.com/office/drawing/2014/main" id="{F023EFBF-5705-4434-8084-1D809F911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42854" y="1364974"/>
              <a:ext cx="3843130" cy="4252014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B203C50C-A3DE-4527-974A-D5BD31C3FAEC}"/>
              </a:ext>
            </a:extLst>
          </p:cNvPr>
          <p:cNvSpPr txBox="1"/>
          <p:nvPr/>
        </p:nvSpPr>
        <p:spPr>
          <a:xfrm>
            <a:off x="-44896" y="2143490"/>
            <a:ext cx="150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dirty="0">
                <a:solidFill>
                  <a:prstClr val="black"/>
                </a:solidFill>
                <a:cs typeface="(AH) Manal Black" pitchFamily="2" charset="-78"/>
              </a:rPr>
              <a:t>استراتيجية : </a:t>
            </a:r>
          </a:p>
          <a:p>
            <a:pPr algn="ctr"/>
            <a:r>
              <a:rPr lang="ar-AE" dirty="0">
                <a:solidFill>
                  <a:prstClr val="black"/>
                </a:solidFill>
                <a:cs typeface="(AH) Manal Black" pitchFamily="2" charset="-78"/>
              </a:rPr>
              <a:t>مهارات التفكير العليا</a:t>
            </a:r>
            <a:endParaRPr lang="en-US" sz="24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84D5F9E-EF19-4FE2-B57F-E049E14F655A}"/>
              </a:ext>
            </a:extLst>
          </p:cNvPr>
          <p:cNvSpPr/>
          <p:nvPr/>
        </p:nvSpPr>
        <p:spPr>
          <a:xfrm>
            <a:off x="6860111" y="4243744"/>
            <a:ext cx="3101910" cy="523220"/>
          </a:xfrm>
          <a:prstGeom prst="rect">
            <a:avLst/>
          </a:prstGeom>
          <a:solidFill>
            <a:srgbClr val="4472C4">
              <a:lumMod val="20000"/>
              <a:lumOff val="80000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srgbClr val="FF0000"/>
                </a:solidFill>
              </a:rPr>
              <a:t>10 x 2,000 = 20,000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6" name="Picture 35" descr="A close up of a clock&#10;&#10;Description automatically generated">
            <a:extLst>
              <a:ext uri="{FF2B5EF4-FFF2-40B4-BE49-F238E27FC236}">
                <a16:creationId xmlns:a16="http://schemas.microsoft.com/office/drawing/2014/main" id="{DB732B32-4EA6-4EFD-BEC0-E9C7A248207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8275" y="-202577"/>
            <a:ext cx="1877166" cy="1487655"/>
          </a:xfrm>
          <a:prstGeom prst="rect">
            <a:avLst/>
          </a:prstGeom>
        </p:spPr>
      </p:pic>
      <p:sp>
        <p:nvSpPr>
          <p:cNvPr id="37" name="Speech Bubble: Oval 36">
            <a:extLst>
              <a:ext uri="{FF2B5EF4-FFF2-40B4-BE49-F238E27FC236}">
                <a16:creationId xmlns:a16="http://schemas.microsoft.com/office/drawing/2014/main" id="{CEF74363-9DC0-4237-A2F5-F4F1C9CDAE8D}"/>
              </a:ext>
            </a:extLst>
          </p:cNvPr>
          <p:cNvSpPr/>
          <p:nvPr/>
        </p:nvSpPr>
        <p:spPr>
          <a:xfrm>
            <a:off x="1488844" y="2761059"/>
            <a:ext cx="1993322" cy="858220"/>
          </a:xfrm>
          <a:prstGeom prst="wedgeEllipseCallout">
            <a:avLst>
              <a:gd name="adj1" fmla="val -17618"/>
              <a:gd name="adj2" fmla="val 79585"/>
            </a:avLst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فكر يابطل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38" name="Screen Recording 22">
            <a:hlinkClick r:id="" action="ppaction://media"/>
            <a:extLst>
              <a:ext uri="{FF2B5EF4-FFF2-40B4-BE49-F238E27FC236}">
                <a16:creationId xmlns:a16="http://schemas.microsoft.com/office/drawing/2014/main" id="{69A842FD-03A4-461F-8DFC-ABBE53C524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1881" t="-1" r="10813" b="68630"/>
          <a:stretch/>
        </p:blipFill>
        <p:spPr>
          <a:xfrm>
            <a:off x="2380297" y="1241455"/>
            <a:ext cx="1870666" cy="528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2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</p:childTnLst>
        </p:cTn>
      </p:par>
    </p:tnLst>
    <p:bldLst>
      <p:bldP spid="20" grpId="0" animBg="1"/>
      <p:bldP spid="21" grpId="0" animBg="1"/>
      <p:bldP spid="22" grpId="0" animBg="1"/>
      <p:bldP spid="3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الدرس 8</a:t>
            </a:r>
          </a:p>
          <a:p>
            <a:r>
              <a:rPr lang="ar-AE" sz="23900" dirty="0"/>
              <a:t> الوحدة 4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3229204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0"/>
            <a:ext cx="12049125" cy="6858000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EDD0A347-1B59-4F50-AF08-E9DC1A4A1971}"/>
              </a:ext>
            </a:extLst>
          </p:cNvPr>
          <p:cNvSpPr txBox="1"/>
          <p:nvPr/>
        </p:nvSpPr>
        <p:spPr>
          <a:xfrm>
            <a:off x="339038" y="2338805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الرياضيات في حياتنا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صفحة </a:t>
            </a:r>
            <a:r>
              <a:rPr lang="ar-AE" sz="1400" b="1" dirty="0">
                <a:solidFill>
                  <a:schemeClr val="tx1"/>
                </a:solidFill>
                <a:highlight>
                  <a:srgbClr val="FFFF00"/>
                </a:highlight>
              </a:rPr>
              <a:t>241</a:t>
            </a:r>
            <a:endParaRPr lang="ar-AE" sz="1400" b="1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EF8AB819-EE3F-4413-9B0A-615BAEDE5190}"/>
              </a:ext>
            </a:extLst>
          </p:cNvPr>
          <p:cNvGrpSpPr/>
          <p:nvPr/>
        </p:nvGrpSpPr>
        <p:grpSpPr>
          <a:xfrm rot="408515">
            <a:off x="10047697" y="1796465"/>
            <a:ext cx="1190290" cy="1392781"/>
            <a:chOff x="8562974" y="1628775"/>
            <a:chExt cx="2550407" cy="2857500"/>
          </a:xfrm>
        </p:grpSpPr>
        <p:pic>
          <p:nvPicPr>
            <p:cNvPr id="2" name="صورة 1">
              <a:extLst>
                <a:ext uri="{FF2B5EF4-FFF2-40B4-BE49-F238E27FC236}">
                  <a16:creationId xmlns:a16="http://schemas.microsoft.com/office/drawing/2014/main" id="{B2E468CC-B55B-4090-A36D-27629EA4EB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80000"/>
            </a:blip>
            <a:srcRect l="70234" t="23751" r="8847" b="34583"/>
            <a:stretch/>
          </p:blipFill>
          <p:spPr>
            <a:xfrm>
              <a:off x="8562974" y="1628775"/>
              <a:ext cx="2550407" cy="2857500"/>
            </a:xfrm>
            <a:prstGeom prst="rect">
              <a:avLst/>
            </a:prstGeom>
          </p:spPr>
        </p:pic>
        <p:pic>
          <p:nvPicPr>
            <p:cNvPr id="12" name="صورة 11">
              <a:extLst>
                <a:ext uri="{FF2B5EF4-FFF2-40B4-BE49-F238E27FC236}">
                  <a16:creationId xmlns:a16="http://schemas.microsoft.com/office/drawing/2014/main" id="{B0660445-CF56-406F-AA65-07B7FB15B4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1059" t="27566" r="27144" b="68620"/>
            <a:stretch/>
          </p:blipFill>
          <p:spPr>
            <a:xfrm>
              <a:off x="8656931" y="2189868"/>
              <a:ext cx="679092" cy="206264"/>
            </a:xfrm>
            <a:prstGeom prst="rect">
              <a:avLst/>
            </a:prstGeom>
          </p:spPr>
        </p:pic>
      </p:grpSp>
      <p:pic>
        <p:nvPicPr>
          <p:cNvPr id="22" name="صورة 21">
            <a:extLst>
              <a:ext uri="{FF2B5EF4-FFF2-40B4-BE49-F238E27FC236}">
                <a16:creationId xmlns:a16="http://schemas.microsoft.com/office/drawing/2014/main" id="{399D5F21-62DC-40F2-A8B8-24504F6BEB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222644" y="2294643"/>
            <a:ext cx="816411" cy="964859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DECDA58C-9AE9-4E92-8D40-79A8DCC14FEC}"/>
              </a:ext>
            </a:extLst>
          </p:cNvPr>
          <p:cNvSpPr txBox="1"/>
          <p:nvPr/>
        </p:nvSpPr>
        <p:spPr>
          <a:xfrm>
            <a:off x="262486" y="750710"/>
            <a:ext cx="27668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مع إعادة التجميع</a:t>
            </a:r>
            <a:endParaRPr lang="ar-AE" sz="1400" dirty="0">
              <a:effectLst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2A591D1F-B5D6-48D3-A5DB-AFF7C3DC84D7}"/>
              </a:ext>
            </a:extLst>
          </p:cNvPr>
          <p:cNvSpPr txBox="1"/>
          <p:nvPr/>
        </p:nvSpPr>
        <p:spPr>
          <a:xfrm>
            <a:off x="233765" y="1340418"/>
            <a:ext cx="276687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أن يضرب الطالب عدد مكّون من رقمين في عدد مكوّن من رقم واحد باستخدام إعادة التجميع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181F219-ADC1-4569-B102-53B6A2E82ABC}"/>
              </a:ext>
            </a:extLst>
          </p:cNvPr>
          <p:cNvGrpSpPr/>
          <p:nvPr/>
        </p:nvGrpSpPr>
        <p:grpSpPr>
          <a:xfrm>
            <a:off x="3193675" y="868259"/>
            <a:ext cx="6779323" cy="1782266"/>
            <a:chOff x="3620736" y="868259"/>
            <a:chExt cx="6352262" cy="1782266"/>
          </a:xfrm>
        </p:grpSpPr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1CCE5320-CC94-4A9E-ACFC-CBCD2EEEC1C2}"/>
                </a:ext>
              </a:extLst>
            </p:cNvPr>
            <p:cNvSpPr txBox="1"/>
            <p:nvPr/>
          </p:nvSpPr>
          <p:spPr>
            <a:xfrm>
              <a:off x="3620736" y="1942639"/>
              <a:ext cx="6306051" cy="707886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r"/>
              <a:r>
                <a:rPr lang="ar-AE" sz="2000" b="1" dirty="0"/>
                <a:t>اشترى جاسم 13 حزمة من مصابيح الإضاءة و توجد 4 مصابيح في كل حزمة. فما إجمالي عدد المصابيح الموجودة؟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29AAD6D-22FE-4925-AA99-1EF210D696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4259" t="15732" r="21481" b="63591"/>
            <a:stretch/>
          </p:blipFill>
          <p:spPr>
            <a:xfrm>
              <a:off x="3647369" y="868259"/>
              <a:ext cx="6325629" cy="1048603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5954FA7-15B7-42E4-A964-7EA571E91BE2}"/>
              </a:ext>
            </a:extLst>
          </p:cNvPr>
          <p:cNvGrpSpPr/>
          <p:nvPr/>
        </p:nvGrpSpPr>
        <p:grpSpPr>
          <a:xfrm>
            <a:off x="7308973" y="2877079"/>
            <a:ext cx="4007376" cy="3220267"/>
            <a:chOff x="6558846" y="2769474"/>
            <a:chExt cx="3367941" cy="3507937"/>
          </a:xfrm>
        </p:grpSpPr>
        <p:pic>
          <p:nvPicPr>
            <p:cNvPr id="32" name="Picture 31" descr="Chart, diagram, schematic&#10;&#10;Description automatically generated">
              <a:extLst>
                <a:ext uri="{FF2B5EF4-FFF2-40B4-BE49-F238E27FC236}">
                  <a16:creationId xmlns:a16="http://schemas.microsoft.com/office/drawing/2014/main" id="{76677368-2F93-4E86-AB5D-F721FDED7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846" y="2769474"/>
              <a:ext cx="3171630" cy="1181265"/>
            </a:xfrm>
            <a:prstGeom prst="rect">
              <a:avLst/>
            </a:prstGeom>
          </p:spPr>
        </p:pic>
        <p:pic>
          <p:nvPicPr>
            <p:cNvPr id="34" name="Picture 33" descr="Chart, bar chart, box and whisker chart&#10;&#10;Description automatically generated">
              <a:extLst>
                <a:ext uri="{FF2B5EF4-FFF2-40B4-BE49-F238E27FC236}">
                  <a16:creationId xmlns:a16="http://schemas.microsoft.com/office/drawing/2014/main" id="{D3664FA7-E54A-446B-9B45-56A4017AEC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846" y="4181619"/>
              <a:ext cx="3367941" cy="2095792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A5655DE-6D30-4BB6-8D42-0E1185A57FD3}"/>
              </a:ext>
            </a:extLst>
          </p:cNvPr>
          <p:cNvGrpSpPr/>
          <p:nvPr/>
        </p:nvGrpSpPr>
        <p:grpSpPr>
          <a:xfrm>
            <a:off x="3815517" y="2676303"/>
            <a:ext cx="3356551" cy="3770999"/>
            <a:chOff x="3141244" y="2676303"/>
            <a:chExt cx="3343742" cy="3770999"/>
          </a:xfrm>
        </p:grpSpPr>
        <p:pic>
          <p:nvPicPr>
            <p:cNvPr id="37" name="Picture 36" descr="Diagram&#10;&#10;Description automatically generated">
              <a:extLst>
                <a:ext uri="{FF2B5EF4-FFF2-40B4-BE49-F238E27FC236}">
                  <a16:creationId xmlns:a16="http://schemas.microsoft.com/office/drawing/2014/main" id="{938F2ACF-2DED-4E19-B3AD-EE103F4B6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244" y="2676303"/>
              <a:ext cx="3343742" cy="1923926"/>
            </a:xfrm>
            <a:prstGeom prst="rect">
              <a:avLst/>
            </a:prstGeom>
          </p:spPr>
        </p:pic>
        <p:pic>
          <p:nvPicPr>
            <p:cNvPr id="39" name="Picture 38" descr="Diagram&#10;&#10;Description automatically generated">
              <a:extLst>
                <a:ext uri="{FF2B5EF4-FFF2-40B4-BE49-F238E27FC236}">
                  <a16:creationId xmlns:a16="http://schemas.microsoft.com/office/drawing/2014/main" id="{7B6A2672-23B0-47B5-8C26-1526F13E5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1244" y="4593164"/>
              <a:ext cx="3343742" cy="1854138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2A7F449-73F3-4F0C-A411-BE21336EC4AD}"/>
              </a:ext>
            </a:extLst>
          </p:cNvPr>
          <p:cNvGrpSpPr/>
          <p:nvPr/>
        </p:nvGrpSpPr>
        <p:grpSpPr>
          <a:xfrm>
            <a:off x="244476" y="3059289"/>
            <a:ext cx="3356551" cy="3476701"/>
            <a:chOff x="244476" y="3271155"/>
            <a:chExt cx="3237539" cy="3264835"/>
          </a:xfrm>
        </p:grpSpPr>
        <p:pic>
          <p:nvPicPr>
            <p:cNvPr id="42" name="Picture 4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61AA0EBC-FFAC-4A21-A658-C1EB774CE1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275" y="3271155"/>
              <a:ext cx="2843756" cy="1305107"/>
            </a:xfrm>
            <a:prstGeom prst="rect">
              <a:avLst/>
            </a:prstGeom>
          </p:spPr>
        </p:pic>
        <p:pic>
          <p:nvPicPr>
            <p:cNvPr id="45" name="Picture 44" descr="Chart, bar chart&#10;&#10;Description automatically generated">
              <a:extLst>
                <a:ext uri="{FF2B5EF4-FFF2-40B4-BE49-F238E27FC236}">
                  <a16:creationId xmlns:a16="http://schemas.microsoft.com/office/drawing/2014/main" id="{CCA95B6E-CD60-44E6-9040-83847F52D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476" y="4612063"/>
              <a:ext cx="3237539" cy="1923927"/>
            </a:xfrm>
            <a:prstGeom prst="rect">
              <a:avLst/>
            </a:prstGeom>
          </p:spPr>
        </p:pic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B46DA134-0E82-4A98-AEE2-75BAC4B35646}"/>
              </a:ext>
            </a:extLst>
          </p:cNvPr>
          <p:cNvSpPr txBox="1"/>
          <p:nvPr/>
        </p:nvSpPr>
        <p:spPr>
          <a:xfrm>
            <a:off x="6143515" y="424345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03057BE-680B-4B88-8E6A-94A35248FC83}"/>
              </a:ext>
            </a:extLst>
          </p:cNvPr>
          <p:cNvSpPr txBox="1"/>
          <p:nvPr/>
        </p:nvSpPr>
        <p:spPr>
          <a:xfrm>
            <a:off x="5597434" y="32273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C00000"/>
                </a:solidFill>
              </a:rPr>
              <a:t>1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9BED0D67-6874-4389-829C-AA3113FFA2FF}"/>
              </a:ext>
            </a:extLst>
          </p:cNvPr>
          <p:cNvSpPr txBox="1"/>
          <p:nvPr/>
        </p:nvSpPr>
        <p:spPr>
          <a:xfrm>
            <a:off x="5605704" y="421094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C00000"/>
                </a:solidFill>
              </a:rPr>
              <a:t>5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CA32BE8-C928-4868-AD56-4A19511EBCDD}"/>
              </a:ext>
            </a:extLst>
          </p:cNvPr>
          <p:cNvSpPr txBox="1"/>
          <p:nvPr/>
        </p:nvSpPr>
        <p:spPr>
          <a:xfrm>
            <a:off x="2783413" y="391415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C00000"/>
                </a:solidFill>
              </a:rPr>
              <a:t>52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35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3F6324C-C4E0-4853-901C-DFEC40B877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501" t="16938" r="6296" b="11586"/>
          <a:stretch/>
        </p:blipFill>
        <p:spPr>
          <a:xfrm>
            <a:off x="787791" y="98475"/>
            <a:ext cx="10636565" cy="3924886"/>
          </a:xfrm>
          <a:prstGeom prst="rect">
            <a:avLst/>
          </a:prstGeom>
        </p:spPr>
      </p:pic>
      <p:pic>
        <p:nvPicPr>
          <p:cNvPr id="13" name="Picture 12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FC5608BA-D6FA-402B-B867-14D31233C5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23" y="4023362"/>
            <a:ext cx="8131125" cy="25082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123C13-40A3-4144-8F79-AD394C99EFBC}"/>
              </a:ext>
            </a:extLst>
          </p:cNvPr>
          <p:cNvSpPr txBox="1"/>
          <p:nvPr/>
        </p:nvSpPr>
        <p:spPr>
          <a:xfrm>
            <a:off x="4605867" y="573475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40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953F1F-69A7-4F11-BE1A-CBF6C6F24B01}"/>
              </a:ext>
            </a:extLst>
          </p:cNvPr>
          <p:cNvSpPr txBox="1"/>
          <p:nvPr/>
        </p:nvSpPr>
        <p:spPr>
          <a:xfrm>
            <a:off x="7000718" y="573475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12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9B541D-5AE4-4B1D-806B-2A7309C4EF5A}"/>
              </a:ext>
            </a:extLst>
          </p:cNvPr>
          <p:cNvSpPr txBox="1"/>
          <p:nvPr/>
        </p:nvSpPr>
        <p:spPr>
          <a:xfrm>
            <a:off x="9395569" y="5734756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52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307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3" grpId="0"/>
      <p:bldP spid="3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aina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0" y="242261"/>
            <a:ext cx="9383740" cy="6465817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8E884BB3-B31E-4E83-8060-FF11DC9A5C1A}"/>
              </a:ext>
            </a:extLst>
          </p:cNvPr>
          <p:cNvSpPr txBox="1"/>
          <p:nvPr/>
        </p:nvSpPr>
        <p:spPr>
          <a:xfrm>
            <a:off x="151187" y="1759777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استراتيجية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المناقشة والحوار</a:t>
            </a:r>
            <a:endParaRPr lang="ar-AE" sz="1400" b="1" dirty="0">
              <a:solidFill>
                <a:schemeClr val="tx1"/>
              </a:solidFill>
              <a:effectLst/>
            </a:endParaRPr>
          </a:p>
        </p:txBody>
      </p:sp>
      <p:pic>
        <p:nvPicPr>
          <p:cNvPr id="15" name="صورة 14">
            <a:extLst>
              <a:ext uri="{FF2B5EF4-FFF2-40B4-BE49-F238E27FC236}">
                <a16:creationId xmlns:a16="http://schemas.microsoft.com/office/drawing/2014/main" id="{A9A47F3E-7D99-49BA-BD53-7559088C6A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50119" y="1890428"/>
            <a:ext cx="816411" cy="964859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1BA5B85A-C27E-46E8-980D-A20CDAE80D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353" t="22218" r="24274" b="59445"/>
          <a:stretch/>
        </p:blipFill>
        <p:spPr>
          <a:xfrm>
            <a:off x="4248152" y="1116334"/>
            <a:ext cx="3215317" cy="1257598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63319F9-DAE5-45ED-AF2C-61C1BDAEF6E0}"/>
              </a:ext>
            </a:extLst>
          </p:cNvPr>
          <p:cNvSpPr/>
          <p:nvPr/>
        </p:nvSpPr>
        <p:spPr>
          <a:xfrm>
            <a:off x="3730767" y="1154370"/>
            <a:ext cx="160973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2800" b="0" cap="none" spc="0" dirty="0">
                <a:ln w="0"/>
                <a:solidFill>
                  <a:srgbClr val="388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صفحة </a:t>
            </a:r>
            <a:r>
              <a:rPr lang="ar-AE" sz="2800" b="0" cap="none" spc="0" dirty="0">
                <a:ln w="0"/>
                <a:solidFill>
                  <a:srgbClr val="3886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highlight>
                  <a:srgbClr val="FFFF00"/>
                </a:highlight>
              </a:rPr>
              <a:t>242</a:t>
            </a:r>
            <a:endParaRPr lang="ar-SA" sz="2800" b="0" cap="none" spc="0" dirty="0">
              <a:ln w="0"/>
              <a:solidFill>
                <a:srgbClr val="3886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highlight>
                <a:srgbClr val="FFFF00"/>
              </a:highlight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17BCBBE-DA9B-43E1-AA28-ACE62E14C89D}"/>
              </a:ext>
            </a:extLst>
          </p:cNvPr>
          <p:cNvSpPr txBox="1"/>
          <p:nvPr/>
        </p:nvSpPr>
        <p:spPr>
          <a:xfrm>
            <a:off x="81862" y="152400"/>
            <a:ext cx="27668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مع إعادة التجميع</a:t>
            </a:r>
            <a:endParaRPr lang="ar-AE" sz="1400" dirty="0">
              <a:effectLst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FFDAC202-C6C1-4F8C-98CD-CB589CA1151A}"/>
              </a:ext>
            </a:extLst>
          </p:cNvPr>
          <p:cNvSpPr txBox="1"/>
          <p:nvPr/>
        </p:nvSpPr>
        <p:spPr>
          <a:xfrm>
            <a:off x="66915" y="707077"/>
            <a:ext cx="276687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أن يضرب الطالب عدد مكّون من رقمين في عدد مكوّن من رقم واحد باستخدام إعادة التجميع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F9FB33-C24F-4563-B6A7-5A2025A95D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071" y="2575917"/>
            <a:ext cx="1800476" cy="1819529"/>
          </a:xfrm>
          <a:prstGeom prst="rect">
            <a:avLst/>
          </a:prstGeom>
        </p:spPr>
      </p:pic>
      <p:pic>
        <p:nvPicPr>
          <p:cNvPr id="13" name="Picture 1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C18B814-56CC-41AC-8F6B-254430C16D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269" y="2609734"/>
            <a:ext cx="1295581" cy="1638529"/>
          </a:xfrm>
          <a:prstGeom prst="rect">
            <a:avLst/>
          </a:prstGeom>
        </p:spPr>
      </p:pic>
      <p:pic>
        <p:nvPicPr>
          <p:cNvPr id="23" name="Picture 22" descr="A picture containing chart&#10;&#10;Description automatically generated">
            <a:extLst>
              <a:ext uri="{FF2B5EF4-FFF2-40B4-BE49-F238E27FC236}">
                <a16:creationId xmlns:a16="http://schemas.microsoft.com/office/drawing/2014/main" id="{14453AB9-66E5-4410-B4D5-03C1BA6395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13" y="4256733"/>
            <a:ext cx="3248478" cy="1276528"/>
          </a:xfrm>
          <a:prstGeom prst="rect">
            <a:avLst/>
          </a:prstGeom>
        </p:spPr>
      </p:pic>
      <p:pic>
        <p:nvPicPr>
          <p:cNvPr id="25" name="Picture 24" descr="A picture containing diagram&#10;&#10;Description automatically generated">
            <a:extLst>
              <a:ext uri="{FF2B5EF4-FFF2-40B4-BE49-F238E27FC236}">
                <a16:creationId xmlns:a16="http://schemas.microsoft.com/office/drawing/2014/main" id="{A61C1621-C068-4C63-9B16-D582022B29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01" y="4398264"/>
            <a:ext cx="3648584" cy="1124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6D10762-D88D-42D0-B903-F488E24F3925}"/>
              </a:ext>
            </a:extLst>
          </p:cNvPr>
          <p:cNvSpPr txBox="1"/>
          <p:nvPr/>
        </p:nvSpPr>
        <p:spPr>
          <a:xfrm>
            <a:off x="3039309" y="398276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2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35E873-749A-41B6-999B-7F39715B3AA8}"/>
              </a:ext>
            </a:extLst>
          </p:cNvPr>
          <p:cNvSpPr txBox="1"/>
          <p:nvPr/>
        </p:nvSpPr>
        <p:spPr>
          <a:xfrm>
            <a:off x="2942908" y="266328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1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0F3AC-04F7-4C57-8CF1-EE7EAD8E8A75}"/>
              </a:ext>
            </a:extLst>
          </p:cNvPr>
          <p:cNvSpPr txBox="1"/>
          <p:nvPr/>
        </p:nvSpPr>
        <p:spPr>
          <a:xfrm>
            <a:off x="2731384" y="3979945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9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B890FBF-8ACC-4CE3-B215-78404B651620}"/>
              </a:ext>
            </a:extLst>
          </p:cNvPr>
          <p:cNvSpPr txBox="1"/>
          <p:nvPr/>
        </p:nvSpPr>
        <p:spPr>
          <a:xfrm>
            <a:off x="1430370" y="477565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20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2C13A3E-5D18-433B-8E51-9BF16AEDD7AC}"/>
              </a:ext>
            </a:extLst>
          </p:cNvPr>
          <p:cNvSpPr txBox="1"/>
          <p:nvPr/>
        </p:nvSpPr>
        <p:spPr>
          <a:xfrm>
            <a:off x="2446691" y="4775651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4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F5B6B33-26AE-4D61-9382-1B06CCE846E0}"/>
              </a:ext>
            </a:extLst>
          </p:cNvPr>
          <p:cNvSpPr txBox="1"/>
          <p:nvPr/>
        </p:nvSpPr>
        <p:spPr>
          <a:xfrm>
            <a:off x="3463012" y="4775651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80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9A58F94-DB19-4BBB-907F-C65AC7F81DA0}"/>
              </a:ext>
            </a:extLst>
          </p:cNvPr>
          <p:cNvSpPr txBox="1"/>
          <p:nvPr/>
        </p:nvSpPr>
        <p:spPr>
          <a:xfrm>
            <a:off x="7274914" y="361061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2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E27CE48-E890-4CEE-9EB3-69E4E7BC6A85}"/>
              </a:ext>
            </a:extLst>
          </p:cNvPr>
          <p:cNvSpPr txBox="1"/>
          <p:nvPr/>
        </p:nvSpPr>
        <p:spPr>
          <a:xfrm>
            <a:off x="7152059" y="2410883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1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802700D-AB91-495A-88F2-4F7EB76BE7C7}"/>
              </a:ext>
            </a:extLst>
          </p:cNvPr>
          <p:cNvSpPr txBox="1"/>
          <p:nvPr/>
        </p:nvSpPr>
        <p:spPr>
          <a:xfrm>
            <a:off x="6853162" y="3604250"/>
            <a:ext cx="61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5 2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89802DF-1FEA-4B03-8AC3-C9735B4DFBB7}"/>
              </a:ext>
            </a:extLst>
          </p:cNvPr>
          <p:cNvSpPr txBox="1"/>
          <p:nvPr/>
        </p:nvSpPr>
        <p:spPr>
          <a:xfrm>
            <a:off x="5989171" y="4753035"/>
            <a:ext cx="5277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40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925D34-1E9F-45FD-B0C5-FBC33229B282}"/>
              </a:ext>
            </a:extLst>
          </p:cNvPr>
          <p:cNvSpPr txBox="1"/>
          <p:nvPr/>
        </p:nvSpPr>
        <p:spPr>
          <a:xfrm>
            <a:off x="7054341" y="4708880"/>
            <a:ext cx="356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6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2A1D8B5-FF44-4E5F-BF2B-9D4FD75EA215}"/>
              </a:ext>
            </a:extLst>
          </p:cNvPr>
          <p:cNvSpPr txBox="1"/>
          <p:nvPr/>
        </p:nvSpPr>
        <p:spPr>
          <a:xfrm>
            <a:off x="8143181" y="4697305"/>
            <a:ext cx="699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sz="2400" b="1" dirty="0">
                <a:solidFill>
                  <a:srgbClr val="C00000"/>
                </a:solidFill>
              </a:rPr>
              <a:t>240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43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/>
      <p:bldP spid="31" grpId="0"/>
      <p:bldP spid="33" grpId="0"/>
      <p:bldP spid="34" grpId="0"/>
      <p:bldP spid="35" grpId="0"/>
      <p:bldP spid="36" grpId="0"/>
      <p:bldP spid="37" grpId="0"/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652116" y="-69616"/>
            <a:ext cx="6939298" cy="1811678"/>
            <a:chOff x="279986" y="999460"/>
            <a:chExt cx="6096012" cy="2349796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1194619"/>
              <a:ext cx="5737123" cy="18435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zaina3">
              <a:extLst>
                <a:ext uri="{FF2B5EF4-FFF2-40B4-BE49-F238E27FC236}">
                  <a16:creationId xmlns:a16="http://schemas.microsoft.com/office/drawing/2014/main" id="{74C1BD4A-1A8A-4E03-8CAD-113BE51F2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7" b="12501"/>
            <a:stretch/>
          </p:blipFill>
          <p:spPr>
            <a:xfrm>
              <a:off x="279986" y="999460"/>
              <a:ext cx="6096012" cy="234979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3086100" y="921453"/>
            <a:ext cx="9220200" cy="6103134"/>
            <a:chOff x="279986" y="999460"/>
            <a:chExt cx="6096012" cy="2349796"/>
          </a:xfrm>
        </p:grpSpPr>
        <p:sp>
          <p:nvSpPr>
            <p:cNvPr id="12" name="Rounded Rectangle 11"/>
            <p:cNvSpPr/>
            <p:nvPr/>
          </p:nvSpPr>
          <p:spPr>
            <a:xfrm>
              <a:off x="457200" y="1194619"/>
              <a:ext cx="5737123" cy="18435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zaina3">
              <a:extLst>
                <a:ext uri="{FF2B5EF4-FFF2-40B4-BE49-F238E27FC236}">
                  <a16:creationId xmlns:a16="http://schemas.microsoft.com/office/drawing/2014/main" id="{74C1BD4A-1A8A-4E03-8CAD-113BE51F2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7" b="12501"/>
            <a:stretch/>
          </p:blipFill>
          <p:spPr>
            <a:xfrm>
              <a:off x="279986" y="999460"/>
              <a:ext cx="6096012" cy="2349796"/>
            </a:xfrm>
            <a:prstGeom prst="rect">
              <a:avLst/>
            </a:prstGeom>
          </p:spPr>
        </p:pic>
      </p:grpSp>
      <p:sp>
        <p:nvSpPr>
          <p:cNvPr id="14" name="zaina1">
            <a:extLst>
              <a:ext uri="{FF2B5EF4-FFF2-40B4-BE49-F238E27FC236}">
                <a16:creationId xmlns:a16="http://schemas.microsoft.com/office/drawing/2014/main" id="{B2F7E38E-D087-4554-9509-B005F68CBECA}"/>
              </a:ext>
            </a:extLst>
          </p:cNvPr>
          <p:cNvSpPr txBox="1"/>
          <p:nvPr/>
        </p:nvSpPr>
        <p:spPr>
          <a:xfrm>
            <a:off x="4971213" y="114884"/>
            <a:ext cx="6296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altLang="zh-CN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  <a:cs typeface="Arabic Typesetting" panose="03020402040406030203" pitchFamily="66" charset="-78"/>
              </a:rPr>
              <a:t>أطبّق ما تعلّمته من خلال حلّ التمارين الذاتية</a:t>
            </a:r>
          </a:p>
          <a:p>
            <a:pPr algn="ctr"/>
            <a:endParaRPr lang="ar-AE" altLang="zh-CN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Arabic Typesetting" panose="03020402040406030203" pitchFamily="66" charset="-78"/>
              <a:ea typeface="小单纯体" panose="02010601030101010101" pitchFamily="2" charset="-122"/>
              <a:cs typeface="Arabic Typesetting" panose="03020402040406030203" pitchFamily="66" charset="-78"/>
            </a:endParaRPr>
          </a:p>
          <a:p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  <a:cs typeface="Arabic Typesetting" panose="03020402040406030203" pitchFamily="66" charset="-78"/>
                <a:hlinkClick r:id="rId4"/>
              </a:rPr>
              <a:t>https://www.liveworksheets.com/1-jj1302024fv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Arabic Typesetting" panose="03020402040406030203" pitchFamily="66" charset="-78"/>
              <a:ea typeface="小单纯体" panose="02010601030101010101" pitchFamily="2" charset="-122"/>
              <a:cs typeface="Arabic Typesetting" panose="03020402040406030203" pitchFamily="66" charset="-78"/>
            </a:endParaRPr>
          </a:p>
          <a:p>
            <a:endParaRPr lang="ar-AE" altLang="zh-CN" sz="32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Arabic Typesetting" panose="03020402040406030203" pitchFamily="66" charset="-78"/>
              <a:ea typeface="小单纯体" panose="02010601030101010101" pitchFamily="2" charset="-122"/>
              <a:cs typeface="Arabic Typesetting" panose="03020402040406030203" pitchFamily="66" charset="-78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1BD8BDED-BD08-4382-A19B-BD52E5A368CB}"/>
              </a:ext>
            </a:extLst>
          </p:cNvPr>
          <p:cNvSpPr txBox="1"/>
          <p:nvPr/>
        </p:nvSpPr>
        <p:spPr>
          <a:xfrm>
            <a:off x="160483" y="1766941"/>
            <a:ext cx="228033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التمارين الذاتية</a:t>
            </a: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صفحة </a:t>
            </a:r>
            <a:r>
              <a:rPr lang="ar-AE" sz="1400" b="1" dirty="0">
                <a:solidFill>
                  <a:schemeClr val="tx1"/>
                </a:solidFill>
                <a:highlight>
                  <a:srgbClr val="FFFF00"/>
                </a:highlight>
              </a:rPr>
              <a:t>243</a:t>
            </a:r>
            <a:endParaRPr lang="ar-AE" sz="1400" b="1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2F9113F7-E9C2-4220-A92A-42D1DE0668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0" y="1796665"/>
            <a:ext cx="816411" cy="964859"/>
          </a:xfrm>
          <a:prstGeom prst="rect">
            <a:avLst/>
          </a:prstGeom>
        </p:spPr>
      </p:pic>
      <p:pic>
        <p:nvPicPr>
          <p:cNvPr id="21" name="zaina1">
            <a:extLst>
              <a:ext uri="{FF2B5EF4-FFF2-40B4-BE49-F238E27FC236}">
                <a16:creationId xmlns:a16="http://schemas.microsoft.com/office/drawing/2014/main" id="{48C96479-E845-40AA-BE4B-AEAD4FD2A4E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15391" b="20841"/>
          <a:stretch/>
        </p:blipFill>
        <p:spPr>
          <a:xfrm>
            <a:off x="1" y="2969692"/>
            <a:ext cx="3354136" cy="3888308"/>
          </a:xfrm>
          <a:prstGeom prst="rect">
            <a:avLst/>
          </a:prstGeom>
        </p:spPr>
      </p:pic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17BF8A36-857C-4E78-A318-4995940B8109}"/>
              </a:ext>
            </a:extLst>
          </p:cNvPr>
          <p:cNvCxnSpPr>
            <a:cxnSpLocks/>
          </p:cNvCxnSpPr>
          <p:nvPr/>
        </p:nvCxnSpPr>
        <p:spPr>
          <a:xfrm flipH="1">
            <a:off x="3522358" y="3887128"/>
            <a:ext cx="7119887" cy="540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8">
            <a:extLst>
              <a:ext uri="{FF2B5EF4-FFF2-40B4-BE49-F238E27FC236}">
                <a16:creationId xmlns:a16="http://schemas.microsoft.com/office/drawing/2014/main" id="{5B81EFB0-E9F9-4406-99F8-0FE083DF9779}"/>
              </a:ext>
            </a:extLst>
          </p:cNvPr>
          <p:cNvSpPr txBox="1"/>
          <p:nvPr/>
        </p:nvSpPr>
        <p:spPr>
          <a:xfrm>
            <a:off x="81862" y="152400"/>
            <a:ext cx="27668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مع إعادة التجميع</a:t>
            </a:r>
            <a:endParaRPr lang="ar-AE" sz="1400" dirty="0">
              <a:effectLst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6921D36D-9B83-41CA-984C-94880CB1E527}"/>
              </a:ext>
            </a:extLst>
          </p:cNvPr>
          <p:cNvSpPr txBox="1"/>
          <p:nvPr/>
        </p:nvSpPr>
        <p:spPr>
          <a:xfrm>
            <a:off x="81861" y="765190"/>
            <a:ext cx="276687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أن يضرب الطالب عدد مكّون من رقمين في عدد مكوّن من رقم واحد باستخدام إعادة التجميع</a:t>
            </a:r>
          </a:p>
        </p:txBody>
      </p:sp>
      <p:sp>
        <p:nvSpPr>
          <p:cNvPr id="22" name="TextBox 10">
            <a:extLst>
              <a:ext uri="{FF2B5EF4-FFF2-40B4-BE49-F238E27FC236}">
                <a16:creationId xmlns:a16="http://schemas.microsoft.com/office/drawing/2014/main" id="{D98A5E16-2A0C-4B30-B610-0335A13ADA4A}"/>
              </a:ext>
            </a:extLst>
          </p:cNvPr>
          <p:cNvSpPr txBox="1"/>
          <p:nvPr/>
        </p:nvSpPr>
        <p:spPr>
          <a:xfrm>
            <a:off x="6282267" y="1893697"/>
            <a:ext cx="4438954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2400" b="1" dirty="0">
                <a:solidFill>
                  <a:schemeClr val="tx1"/>
                </a:solidFill>
                <a:effectLst/>
                <a:highlight>
                  <a:srgbClr val="FFFF00"/>
                </a:highlight>
              </a:rPr>
              <a:t>اضرب تحقق من مدى صحة الحل </a:t>
            </a:r>
          </a:p>
        </p:txBody>
      </p:sp>
      <p:pic>
        <p:nvPicPr>
          <p:cNvPr id="15" name="Picture 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53C69D-2E81-415A-9008-EBBE31AD55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47" y="2455654"/>
            <a:ext cx="6562801" cy="1321709"/>
          </a:xfrm>
          <a:prstGeom prst="rect">
            <a:avLst/>
          </a:prstGeom>
        </p:spPr>
      </p:pic>
      <p:pic>
        <p:nvPicPr>
          <p:cNvPr id="17" name="Picture 16" descr="A picture containing shape&#10;&#10;Description automatically generated">
            <a:extLst>
              <a:ext uri="{FF2B5EF4-FFF2-40B4-BE49-F238E27FC236}">
                <a16:creationId xmlns:a16="http://schemas.microsoft.com/office/drawing/2014/main" id="{BBB076EE-E10D-4E20-8941-872F415441C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3967156"/>
            <a:ext cx="6620933" cy="16554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F3F0BC0-AAC8-4C88-A030-E92EC026E0F7}"/>
              </a:ext>
            </a:extLst>
          </p:cNvPr>
          <p:cNvSpPr txBox="1"/>
          <p:nvPr/>
        </p:nvSpPr>
        <p:spPr>
          <a:xfrm>
            <a:off x="4971213" y="305149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9E3145-1E43-4BB8-B857-1C5C0183913B}"/>
              </a:ext>
            </a:extLst>
          </p:cNvPr>
          <p:cNvSpPr txBox="1"/>
          <p:nvPr/>
        </p:nvSpPr>
        <p:spPr>
          <a:xfrm>
            <a:off x="4799766" y="22298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DA320-C23F-401E-8DE8-A5C56AD30FE2}"/>
              </a:ext>
            </a:extLst>
          </p:cNvPr>
          <p:cNvSpPr txBox="1"/>
          <p:nvPr/>
        </p:nvSpPr>
        <p:spPr>
          <a:xfrm>
            <a:off x="4628708" y="3044961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6 1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AA596BF-412C-45A9-9B96-64376C66CE60}"/>
              </a:ext>
            </a:extLst>
          </p:cNvPr>
          <p:cNvSpPr txBox="1"/>
          <p:nvPr/>
        </p:nvSpPr>
        <p:spPr>
          <a:xfrm>
            <a:off x="3724475" y="3526138"/>
            <a:ext cx="4411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220C9C0-FDB2-444A-BDB2-EC4BD09961F0}"/>
              </a:ext>
            </a:extLst>
          </p:cNvPr>
          <p:cNvSpPr txBox="1"/>
          <p:nvPr/>
        </p:nvSpPr>
        <p:spPr>
          <a:xfrm>
            <a:off x="4275791" y="3532605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75FE19E-5300-4581-98F7-79A9963F50BC}"/>
              </a:ext>
            </a:extLst>
          </p:cNvPr>
          <p:cNvSpPr txBox="1"/>
          <p:nvPr/>
        </p:nvSpPr>
        <p:spPr>
          <a:xfrm>
            <a:off x="4694903" y="3528055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D94B72-DDCA-46FC-B744-08942483B03C}"/>
              </a:ext>
            </a:extLst>
          </p:cNvPr>
          <p:cNvSpPr txBox="1"/>
          <p:nvPr/>
        </p:nvSpPr>
        <p:spPr>
          <a:xfrm>
            <a:off x="5136049" y="3545539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=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015A494-6E1F-4365-AE76-46BC0410903C}"/>
              </a:ext>
            </a:extLst>
          </p:cNvPr>
          <p:cNvSpPr txBox="1"/>
          <p:nvPr/>
        </p:nvSpPr>
        <p:spPr>
          <a:xfrm>
            <a:off x="5577195" y="3529972"/>
            <a:ext cx="5693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150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4CA86CB-E006-4FFE-A631-7D31DDACA8D9}"/>
              </a:ext>
            </a:extLst>
          </p:cNvPr>
          <p:cNvSpPr txBox="1"/>
          <p:nvPr/>
        </p:nvSpPr>
        <p:spPr>
          <a:xfrm>
            <a:off x="8962305" y="296767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F37C0EC-6488-4D88-8A66-309264C7D2EA}"/>
              </a:ext>
            </a:extLst>
          </p:cNvPr>
          <p:cNvSpPr txBox="1"/>
          <p:nvPr/>
        </p:nvSpPr>
        <p:spPr>
          <a:xfrm>
            <a:off x="8809291" y="22976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68694E-27A3-45CC-BDFA-FCB5441807F0}"/>
              </a:ext>
            </a:extLst>
          </p:cNvPr>
          <p:cNvSpPr txBox="1"/>
          <p:nvPr/>
        </p:nvSpPr>
        <p:spPr>
          <a:xfrm>
            <a:off x="8799543" y="297478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348B20-6890-4D0B-B1C5-76F3B836FEF6}"/>
              </a:ext>
            </a:extLst>
          </p:cNvPr>
          <p:cNvSpPr txBox="1"/>
          <p:nvPr/>
        </p:nvSpPr>
        <p:spPr>
          <a:xfrm>
            <a:off x="7346570" y="3525856"/>
            <a:ext cx="4411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1F51338-5DFF-4633-8BD7-67AC757731AF}"/>
              </a:ext>
            </a:extLst>
          </p:cNvPr>
          <p:cNvSpPr txBox="1"/>
          <p:nvPr/>
        </p:nvSpPr>
        <p:spPr>
          <a:xfrm>
            <a:off x="7897886" y="3521306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E4F481F-C17B-43F4-83D3-DC361FDDCD90}"/>
              </a:ext>
            </a:extLst>
          </p:cNvPr>
          <p:cNvSpPr txBox="1"/>
          <p:nvPr/>
        </p:nvSpPr>
        <p:spPr>
          <a:xfrm>
            <a:off x="8316998" y="3516756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0EE03D-A4D7-47EF-91A8-FC138B28C2A3}"/>
              </a:ext>
            </a:extLst>
          </p:cNvPr>
          <p:cNvSpPr txBox="1"/>
          <p:nvPr/>
        </p:nvSpPr>
        <p:spPr>
          <a:xfrm>
            <a:off x="8758144" y="3512206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=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FDCDBA2-D4D7-4A7B-8078-D203368A4706}"/>
              </a:ext>
            </a:extLst>
          </p:cNvPr>
          <p:cNvSpPr txBox="1"/>
          <p:nvPr/>
        </p:nvSpPr>
        <p:spPr>
          <a:xfrm>
            <a:off x="9199290" y="3518673"/>
            <a:ext cx="4411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80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9DF658-1465-4F40-836E-765D487ECCED}"/>
              </a:ext>
            </a:extLst>
          </p:cNvPr>
          <p:cNvSpPr txBox="1"/>
          <p:nvPr/>
        </p:nvSpPr>
        <p:spPr>
          <a:xfrm>
            <a:off x="6083992" y="428761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FF98AD1-3613-42C3-BA74-2EA48DB7773A}"/>
              </a:ext>
            </a:extLst>
          </p:cNvPr>
          <p:cNvSpPr txBox="1"/>
          <p:nvPr/>
        </p:nvSpPr>
        <p:spPr>
          <a:xfrm>
            <a:off x="4222802" y="417569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3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18C7F2-D118-439A-A0BC-8F103DC0488A}"/>
              </a:ext>
            </a:extLst>
          </p:cNvPr>
          <p:cNvSpPr txBox="1"/>
          <p:nvPr/>
        </p:nvSpPr>
        <p:spPr>
          <a:xfrm>
            <a:off x="5693859" y="4287613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1 1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F6A19E7-BA72-4ACD-A1FE-E2E7BCCC3CB8}"/>
              </a:ext>
            </a:extLst>
          </p:cNvPr>
          <p:cNvSpPr txBox="1"/>
          <p:nvPr/>
        </p:nvSpPr>
        <p:spPr>
          <a:xfrm>
            <a:off x="3797293" y="5543235"/>
            <a:ext cx="4411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30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DA1AFCA-6FC6-47B7-BD0B-8DE99E85A771}"/>
              </a:ext>
            </a:extLst>
          </p:cNvPr>
          <p:cNvSpPr txBox="1"/>
          <p:nvPr/>
        </p:nvSpPr>
        <p:spPr>
          <a:xfrm>
            <a:off x="4348609" y="5538685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900C28E-26D3-4A6A-9D8A-FFEEEE115E05}"/>
              </a:ext>
            </a:extLst>
          </p:cNvPr>
          <p:cNvSpPr txBox="1"/>
          <p:nvPr/>
        </p:nvSpPr>
        <p:spPr>
          <a:xfrm>
            <a:off x="4767721" y="5534135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48F7B52-3289-4C80-B211-985DDE034541}"/>
              </a:ext>
            </a:extLst>
          </p:cNvPr>
          <p:cNvSpPr txBox="1"/>
          <p:nvPr/>
        </p:nvSpPr>
        <p:spPr>
          <a:xfrm>
            <a:off x="5208867" y="5529585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=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1858A22-627E-4345-A48E-B8A849804380}"/>
              </a:ext>
            </a:extLst>
          </p:cNvPr>
          <p:cNvSpPr txBox="1"/>
          <p:nvPr/>
        </p:nvSpPr>
        <p:spPr>
          <a:xfrm>
            <a:off x="5650013" y="5536052"/>
            <a:ext cx="5693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120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093C29E-8DE5-41F0-A834-F211ACFA7888}"/>
              </a:ext>
            </a:extLst>
          </p:cNvPr>
          <p:cNvSpPr txBox="1"/>
          <p:nvPr/>
        </p:nvSpPr>
        <p:spPr>
          <a:xfrm>
            <a:off x="9412162" y="427303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72FF47-17DF-4B16-8BE2-CD5ADC5A01C6}"/>
              </a:ext>
            </a:extLst>
          </p:cNvPr>
          <p:cNvSpPr txBox="1"/>
          <p:nvPr/>
        </p:nvSpPr>
        <p:spPr>
          <a:xfrm>
            <a:off x="8354122" y="4160532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7643099-5781-4DC2-B9A5-F5EA6EEC8BCE}"/>
              </a:ext>
            </a:extLst>
          </p:cNvPr>
          <p:cNvSpPr txBox="1"/>
          <p:nvPr/>
        </p:nvSpPr>
        <p:spPr>
          <a:xfrm>
            <a:off x="9155854" y="425458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AB51B2F3-D616-4ABC-A222-0FE1055D6392}"/>
              </a:ext>
            </a:extLst>
          </p:cNvPr>
          <p:cNvSpPr txBox="1"/>
          <p:nvPr/>
        </p:nvSpPr>
        <p:spPr>
          <a:xfrm>
            <a:off x="7585272" y="5609131"/>
            <a:ext cx="31290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5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B3EDB4E-120B-4E4A-B569-0B6420F42162}"/>
              </a:ext>
            </a:extLst>
          </p:cNvPr>
          <p:cNvSpPr txBox="1"/>
          <p:nvPr/>
        </p:nvSpPr>
        <p:spPr>
          <a:xfrm>
            <a:off x="8136588" y="5604581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×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11F5509-1073-4447-8D73-A7E2EC9DE0D7}"/>
              </a:ext>
            </a:extLst>
          </p:cNvPr>
          <p:cNvSpPr txBox="1"/>
          <p:nvPr/>
        </p:nvSpPr>
        <p:spPr>
          <a:xfrm>
            <a:off x="8555700" y="5600031"/>
            <a:ext cx="4411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20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F4E4701-3381-47F9-88A6-DB3466588D50}"/>
              </a:ext>
            </a:extLst>
          </p:cNvPr>
          <p:cNvSpPr txBox="1"/>
          <p:nvPr/>
        </p:nvSpPr>
        <p:spPr>
          <a:xfrm>
            <a:off x="9084982" y="5595481"/>
            <a:ext cx="31931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=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8167C64-5096-4BF1-917F-9D54BAD5B209}"/>
              </a:ext>
            </a:extLst>
          </p:cNvPr>
          <p:cNvSpPr txBox="1"/>
          <p:nvPr/>
        </p:nvSpPr>
        <p:spPr>
          <a:xfrm>
            <a:off x="9537145" y="5601948"/>
            <a:ext cx="56938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ar-AE" dirty="0">
                <a:solidFill>
                  <a:srgbClr val="FF0000"/>
                </a:solidFill>
              </a:rPr>
              <a:t>100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76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8" grpId="0"/>
      <p:bldP spid="26" grpId="0"/>
      <p:bldP spid="27" grpId="0"/>
      <p:bldP spid="28" grpId="0" animBg="1"/>
      <p:bldP spid="29" grpId="0" animBg="1"/>
      <p:bldP spid="31" grpId="0" animBg="1"/>
      <p:bldP spid="32" grpId="0" animBg="1"/>
      <p:bldP spid="33" grpId="0" animBg="1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3378820" y="-69616"/>
            <a:ext cx="8541834" cy="1811678"/>
            <a:chOff x="279986" y="999460"/>
            <a:chExt cx="6096012" cy="2349796"/>
          </a:xfrm>
        </p:grpSpPr>
        <p:sp>
          <p:nvSpPr>
            <p:cNvPr id="9" name="Rounded Rectangle 8"/>
            <p:cNvSpPr/>
            <p:nvPr/>
          </p:nvSpPr>
          <p:spPr>
            <a:xfrm>
              <a:off x="457200" y="1194619"/>
              <a:ext cx="5737123" cy="1843549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" name="zaina3">
              <a:extLst>
                <a:ext uri="{FF2B5EF4-FFF2-40B4-BE49-F238E27FC236}">
                  <a16:creationId xmlns:a16="http://schemas.microsoft.com/office/drawing/2014/main" id="{74C1BD4A-1A8A-4E03-8CAD-113BE51F22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07" b="12501"/>
            <a:stretch/>
          </p:blipFill>
          <p:spPr>
            <a:xfrm>
              <a:off x="279986" y="999460"/>
              <a:ext cx="6096012" cy="2349796"/>
            </a:xfrm>
            <a:prstGeom prst="rect">
              <a:avLst/>
            </a:prstGeom>
          </p:spPr>
        </p:pic>
      </p:grpSp>
      <p:sp>
        <p:nvSpPr>
          <p:cNvPr id="14" name="zaina1">
            <a:extLst>
              <a:ext uri="{FF2B5EF4-FFF2-40B4-BE49-F238E27FC236}">
                <a16:creationId xmlns:a16="http://schemas.microsoft.com/office/drawing/2014/main" id="{B2F7E38E-D087-4554-9509-B005F68CBECA}"/>
              </a:ext>
            </a:extLst>
          </p:cNvPr>
          <p:cNvSpPr txBox="1"/>
          <p:nvPr/>
        </p:nvSpPr>
        <p:spPr>
          <a:xfrm>
            <a:off x="4767300" y="336966"/>
            <a:ext cx="629602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altLang="zh-CN" sz="25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  <a:cs typeface="+mj-cs"/>
              </a:rPr>
              <a:t>أجب على السؤال يا طالبي المبدع مع ذكر السّبب حتّى تحصل على وسام هزاع المنصوري</a:t>
            </a:r>
          </a:p>
          <a:p>
            <a:pPr algn="ctr"/>
            <a:endParaRPr lang="ar-AE" altLang="zh-CN" sz="8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Arabic Typesetting" panose="03020402040406030203" pitchFamily="66" charset="-78"/>
              <a:ea typeface="小单纯体" panose="02010601030101010101" pitchFamily="2" charset="-122"/>
              <a:cs typeface="Arabic Typesetting" panose="03020402040406030203" pitchFamily="66" charset="-78"/>
            </a:endParaRP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1BD8BDED-BD08-4382-A19B-BD52E5A368CB}"/>
              </a:ext>
            </a:extLst>
          </p:cNvPr>
          <p:cNvSpPr txBox="1"/>
          <p:nvPr/>
        </p:nvSpPr>
        <p:spPr>
          <a:xfrm>
            <a:off x="151187" y="1827511"/>
            <a:ext cx="303228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مهارات التفكير العليا </a:t>
            </a:r>
            <a:r>
              <a:rPr lang="ar-AE" sz="1400" b="1" dirty="0">
                <a:solidFill>
                  <a:srgbClr val="FF0000"/>
                </a:solidFill>
                <a:highlight>
                  <a:srgbClr val="FFFF00"/>
                </a:highlight>
              </a:rPr>
              <a:t>المستوى2</a:t>
            </a:r>
            <a:endParaRPr lang="ar-AE" sz="1400" b="1" dirty="0">
              <a:solidFill>
                <a:srgbClr val="0000CC"/>
              </a:solidFill>
              <a:effectLst/>
            </a:endParaRPr>
          </a:p>
          <a:p>
            <a:pPr algn="r"/>
            <a:r>
              <a:rPr lang="ar-AE" sz="1400" b="1" dirty="0">
                <a:solidFill>
                  <a:schemeClr val="tx1"/>
                </a:solidFill>
              </a:rPr>
              <a:t>صفحة </a:t>
            </a:r>
            <a:r>
              <a:rPr lang="ar-AE" sz="1400" b="1" dirty="0">
                <a:solidFill>
                  <a:schemeClr val="tx1"/>
                </a:solidFill>
                <a:highlight>
                  <a:srgbClr val="FFFF00"/>
                </a:highlight>
              </a:rPr>
              <a:t>244</a:t>
            </a:r>
            <a:endParaRPr lang="ar-AE" sz="1400" b="1" dirty="0">
              <a:solidFill>
                <a:schemeClr val="tx1"/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2F9113F7-E9C2-4220-A92A-42D1DE0668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0" y="1807954"/>
            <a:ext cx="816411" cy="964859"/>
          </a:xfrm>
          <a:prstGeom prst="rect">
            <a:avLst/>
          </a:prstGeom>
        </p:spPr>
      </p:pic>
      <p:pic>
        <p:nvPicPr>
          <p:cNvPr id="21" name="zaina1">
            <a:extLst>
              <a:ext uri="{FF2B5EF4-FFF2-40B4-BE49-F238E27FC236}">
                <a16:creationId xmlns:a16="http://schemas.microsoft.com/office/drawing/2014/main" id="{48C96479-E845-40AA-BE4B-AEAD4FD2A4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3" t="15391" b="20841"/>
          <a:stretch/>
        </p:blipFill>
        <p:spPr>
          <a:xfrm>
            <a:off x="8837864" y="2969692"/>
            <a:ext cx="3354136" cy="3888308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2DF7D583-AAED-48F4-879C-C63382A20C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 l="64845" t="50000" r="26616" b="31544"/>
          <a:stretch/>
        </p:blipFill>
        <p:spPr>
          <a:xfrm>
            <a:off x="3671914" y="142120"/>
            <a:ext cx="1322020" cy="1265663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B7F0A073-306B-4956-B2C9-E0C550FAB4AB}"/>
              </a:ext>
            </a:extLst>
          </p:cNvPr>
          <p:cNvSpPr txBox="1"/>
          <p:nvPr/>
        </p:nvSpPr>
        <p:spPr>
          <a:xfrm>
            <a:off x="81862" y="152400"/>
            <a:ext cx="27668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مع إعادة التجميع</a:t>
            </a:r>
            <a:endParaRPr lang="ar-AE" sz="1400" dirty="0">
              <a:effectLst/>
            </a:endParaRP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582D717F-5C09-4F93-A219-74FDDE1AB05D}"/>
              </a:ext>
            </a:extLst>
          </p:cNvPr>
          <p:cNvSpPr txBox="1"/>
          <p:nvPr/>
        </p:nvSpPr>
        <p:spPr>
          <a:xfrm>
            <a:off x="85393" y="754955"/>
            <a:ext cx="276687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أن يضرب الطالب عدد مكّون من رقمين في عدد مكوّن من رقم واحد باستخدام إعادة التجميع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9FCB5B3-9502-4DED-8909-3816FAF03DFC}"/>
              </a:ext>
            </a:extLst>
          </p:cNvPr>
          <p:cNvGrpSpPr/>
          <p:nvPr/>
        </p:nvGrpSpPr>
        <p:grpSpPr>
          <a:xfrm>
            <a:off x="1986775" y="2143626"/>
            <a:ext cx="8218449" cy="4815550"/>
            <a:chOff x="1986775" y="2290383"/>
            <a:chExt cx="8218449" cy="4815550"/>
          </a:xfrm>
        </p:grpSpPr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CE168975-92DF-44F5-A1FD-0F3338549B00}"/>
                </a:ext>
              </a:extLst>
            </p:cNvPr>
            <p:cNvGrpSpPr/>
            <p:nvPr/>
          </p:nvGrpSpPr>
          <p:grpSpPr>
            <a:xfrm>
              <a:off x="1986775" y="2290383"/>
              <a:ext cx="8218449" cy="4815550"/>
              <a:chOff x="279986" y="999460"/>
              <a:chExt cx="6096012" cy="2349796"/>
            </a:xfrm>
          </p:grpSpPr>
          <p:sp>
            <p:nvSpPr>
              <p:cNvPr id="24" name="Rounded Rectangle 8">
                <a:extLst>
                  <a:ext uri="{FF2B5EF4-FFF2-40B4-BE49-F238E27FC236}">
                    <a16:creationId xmlns:a16="http://schemas.microsoft.com/office/drawing/2014/main" id="{D89E9C75-70C4-42BA-9D77-466B37C362F1}"/>
                  </a:ext>
                </a:extLst>
              </p:cNvPr>
              <p:cNvSpPr/>
              <p:nvPr/>
            </p:nvSpPr>
            <p:spPr>
              <a:xfrm>
                <a:off x="457200" y="1194619"/>
                <a:ext cx="5737123" cy="1843549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6" name="zaina3">
                <a:extLst>
                  <a:ext uri="{FF2B5EF4-FFF2-40B4-BE49-F238E27FC236}">
                    <a16:creationId xmlns:a16="http://schemas.microsoft.com/office/drawing/2014/main" id="{AD77B4E9-9D85-466E-8DF5-0257031B82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0407" b="12501"/>
              <a:stretch/>
            </p:blipFill>
            <p:spPr>
              <a:xfrm>
                <a:off x="279986" y="999460"/>
                <a:ext cx="6096012" cy="2349796"/>
              </a:xfrm>
              <a:prstGeom prst="rect">
                <a:avLst/>
              </a:prstGeom>
            </p:spPr>
          </p:pic>
        </p:grpSp>
        <p:pic>
          <p:nvPicPr>
            <p:cNvPr id="11" name="Picture 10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92492743-2E57-49B2-ADA5-D385417AC4F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7033" y="2938829"/>
              <a:ext cx="7382104" cy="2671017"/>
            </a:xfrm>
            <a:prstGeom prst="rect">
              <a:avLst/>
            </a:prstGeom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799FC6B3-4A23-4F3E-BC00-587558B33441}"/>
              </a:ext>
            </a:extLst>
          </p:cNvPr>
          <p:cNvSpPr/>
          <p:nvPr/>
        </p:nvSpPr>
        <p:spPr>
          <a:xfrm>
            <a:off x="2600374" y="3829210"/>
            <a:ext cx="1934913" cy="1737896"/>
          </a:xfrm>
          <a:prstGeom prst="ellipse">
            <a:avLst/>
          </a:prstGeom>
          <a:solidFill>
            <a:schemeClr val="lt1">
              <a:alpha val="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4800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4E237C-56F4-4C59-BAC8-1CA3017EF54E}"/>
              </a:ext>
            </a:extLst>
          </p:cNvPr>
          <p:cNvSpPr txBox="1"/>
          <p:nvPr/>
        </p:nvSpPr>
        <p:spPr>
          <a:xfrm>
            <a:off x="3378820" y="5711586"/>
            <a:ext cx="50009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https://www.liveworksheets.com/1-vu1343656ou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318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aina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60" y="242261"/>
            <a:ext cx="8862629" cy="6465817"/>
          </a:xfrm>
          <a:prstGeom prst="rect">
            <a:avLst/>
          </a:prstGeom>
        </p:spPr>
      </p:pic>
      <p:sp>
        <p:nvSpPr>
          <p:cNvPr id="8" name="zaina1">
            <a:extLst>
              <a:ext uri="{FF2B5EF4-FFF2-40B4-BE49-F238E27FC236}">
                <a16:creationId xmlns:a16="http://schemas.microsoft.com/office/drawing/2014/main" id="{B2F7E38E-D087-4554-9509-B005F68CBECA}"/>
              </a:ext>
            </a:extLst>
          </p:cNvPr>
          <p:cNvSpPr txBox="1"/>
          <p:nvPr/>
        </p:nvSpPr>
        <p:spPr>
          <a:xfrm>
            <a:off x="2848733" y="1161322"/>
            <a:ext cx="45779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altLang="zh-CN" sz="40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  <a:cs typeface="Arabic Typesetting" panose="03020402040406030203" pitchFamily="66" charset="-78"/>
              </a:rPr>
              <a:t>التّقييم الختامي على بواّبة التعلم الذكي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glow rad="152400">
                  <a:schemeClr val="bg1">
                    <a:alpha val="40000"/>
                  </a:schemeClr>
                </a:glow>
              </a:effectLst>
              <a:latin typeface="Arabic Typesetting" panose="03020402040406030203" pitchFamily="66" charset="-78"/>
              <a:ea typeface="小单纯体" panose="02010601030101010101" pitchFamily="2" charset="-122"/>
              <a:cs typeface="Arabic Typesetting" panose="03020402040406030203" pitchFamily="66" charset="-78"/>
            </a:endParaRPr>
          </a:p>
        </p:txBody>
      </p:sp>
      <p:pic>
        <p:nvPicPr>
          <p:cNvPr id="11" name="zaina">
            <a:extLst>
              <a:ext uri="{FF2B5EF4-FFF2-40B4-BE49-F238E27FC236}">
                <a16:creationId xmlns:a16="http://schemas.microsoft.com/office/drawing/2014/main" id="{880089C4-254B-4498-A05C-6CA9B505F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05130" y="124274"/>
            <a:ext cx="4890396" cy="6733726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30EC9A1B-3682-449B-976D-9403D8E67E4E}"/>
              </a:ext>
            </a:extLst>
          </p:cNvPr>
          <p:cNvSpPr txBox="1"/>
          <p:nvPr/>
        </p:nvSpPr>
        <p:spPr>
          <a:xfrm>
            <a:off x="81862" y="1784833"/>
            <a:ext cx="27668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التقييم الختامي</a:t>
            </a:r>
          </a:p>
          <a:p>
            <a:pPr algn="r"/>
            <a:r>
              <a:rPr lang="ar-AE" sz="1400" b="1" dirty="0"/>
              <a:t>تمرين على الاختبار(صفحة </a:t>
            </a:r>
            <a:r>
              <a:rPr lang="ar-AE" sz="1400" b="1" dirty="0">
                <a:highlight>
                  <a:srgbClr val="FFFF00"/>
                </a:highlight>
              </a:rPr>
              <a:t>246</a:t>
            </a:r>
            <a:r>
              <a:rPr lang="ar-AE" sz="1400" b="1" dirty="0"/>
              <a:t>)</a:t>
            </a:r>
            <a:endParaRPr lang="ar-AE" sz="1400" dirty="0">
              <a:effectLst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C640F4D2-FE22-4D84-8005-500684B345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61" b="43720"/>
          <a:stretch/>
        </p:blipFill>
        <p:spPr>
          <a:xfrm>
            <a:off x="-59402" y="1797211"/>
            <a:ext cx="990600" cy="964859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A6778B21-5183-47A5-BD30-F2C561BCB8CE}"/>
              </a:ext>
            </a:extLst>
          </p:cNvPr>
          <p:cNvSpPr txBox="1"/>
          <p:nvPr/>
        </p:nvSpPr>
        <p:spPr>
          <a:xfrm>
            <a:off x="81862" y="152400"/>
            <a:ext cx="2766871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عنوان الدرس</a:t>
            </a:r>
          </a:p>
          <a:p>
            <a:pPr algn="r"/>
            <a:r>
              <a:rPr lang="ar-AE" sz="1400" b="1" dirty="0">
                <a:effectLst/>
              </a:rPr>
              <a:t>الضرب مع إعادة التجميع</a:t>
            </a:r>
            <a:endParaRPr lang="ar-AE" sz="1400" dirty="0">
              <a:effectLst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62993677-F88E-4588-8F0F-0FB6757C7360}"/>
              </a:ext>
            </a:extLst>
          </p:cNvPr>
          <p:cNvSpPr txBox="1"/>
          <p:nvPr/>
        </p:nvSpPr>
        <p:spPr>
          <a:xfrm>
            <a:off x="81862" y="741728"/>
            <a:ext cx="2766871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r"/>
            <a:r>
              <a:rPr lang="ar-AE" sz="1400" b="1" dirty="0">
                <a:solidFill>
                  <a:srgbClr val="0000CC"/>
                </a:solidFill>
                <a:effectLst/>
              </a:rPr>
              <a:t>ناتج التعلّم</a:t>
            </a:r>
            <a:endParaRPr lang="ar-AE" dirty="0">
              <a:solidFill>
                <a:srgbClr val="0000CC"/>
              </a:solidFill>
            </a:endParaRPr>
          </a:p>
          <a:p>
            <a:pPr algn="r"/>
            <a:r>
              <a:rPr lang="ar-AE" sz="1400" b="1" dirty="0"/>
              <a:t>أن يضرب الطالب عدد مكّون من رقمين في عدد مكوّن من رقم واحد باستخدام إعادة التجميع</a:t>
            </a:r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330A5FA-0556-42D0-8AC6-07BBD02788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297" y="2417064"/>
            <a:ext cx="6878010" cy="345880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DA84469F-E8BA-4930-AC89-A06EEE569D14}"/>
              </a:ext>
            </a:extLst>
          </p:cNvPr>
          <p:cNvSpPr/>
          <p:nvPr/>
        </p:nvSpPr>
        <p:spPr>
          <a:xfrm>
            <a:off x="2959511" y="4482856"/>
            <a:ext cx="1575776" cy="563277"/>
          </a:xfrm>
          <a:prstGeom prst="ellipse">
            <a:avLst/>
          </a:prstGeom>
          <a:solidFill>
            <a:schemeClr val="lt1">
              <a:alpha val="0"/>
            </a:schemeClr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48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1559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الدرس 9</a:t>
            </a:r>
          </a:p>
          <a:p>
            <a:r>
              <a:rPr lang="ar-AE" sz="23900" dirty="0"/>
              <a:t> الوحدة 4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1733942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6;p12">
            <a:extLst>
              <a:ext uri="{FF2B5EF4-FFF2-40B4-BE49-F238E27FC236}">
                <a16:creationId xmlns:a16="http://schemas.microsoft.com/office/drawing/2014/main" id="{058D0E1B-EF5C-48A8-90C0-352912E235A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967" r="9481" b="68343"/>
          <a:stretch/>
        </p:blipFill>
        <p:spPr>
          <a:xfrm>
            <a:off x="6430297" y="204501"/>
            <a:ext cx="5574890" cy="90908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225373F-7DEE-4338-939D-7B596F58DD28}"/>
              </a:ext>
            </a:extLst>
          </p:cNvPr>
          <p:cNvSpPr txBox="1"/>
          <p:nvPr/>
        </p:nvSpPr>
        <p:spPr>
          <a:xfrm>
            <a:off x="7393859" y="0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5055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تمرين موجه</a:t>
            </a:r>
            <a:endParaRPr lang="en-US" sz="6000" b="1" dirty="0">
              <a:solidFill>
                <a:srgbClr val="5055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7E46311-D3EA-486F-AD28-0499CEC0E96D}"/>
              </a:ext>
            </a:extLst>
          </p:cNvPr>
          <p:cNvSpPr txBox="1"/>
          <p:nvPr/>
        </p:nvSpPr>
        <p:spPr>
          <a:xfrm>
            <a:off x="6771399" y="1133161"/>
            <a:ext cx="489268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ar-SA" sz="3200" b="1" dirty="0"/>
              <a:t>اضرب وتحقق من مدى صحة الحل 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FE4112-490D-4FEA-ABF7-CE17B538E5C2}"/>
              </a:ext>
            </a:extLst>
          </p:cNvPr>
          <p:cNvSpPr txBox="1"/>
          <p:nvPr/>
        </p:nvSpPr>
        <p:spPr>
          <a:xfrm>
            <a:off x="927482" y="2742444"/>
            <a:ext cx="2521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4000" b="1" dirty="0"/>
              <a:t>     135      </a:t>
            </a:r>
          </a:p>
          <a:p>
            <a:r>
              <a:rPr lang="en-US" sz="2800" b="1" dirty="0"/>
              <a:t>       </a:t>
            </a:r>
            <a:r>
              <a:rPr lang="en-US" sz="3200" b="1" dirty="0"/>
              <a:t>x              </a:t>
            </a:r>
            <a:endParaRPr lang="en-US" sz="2800" b="1" dirty="0"/>
          </a:p>
          <a:p>
            <a:r>
              <a:rPr lang="en-US" sz="4000" b="1" dirty="0"/>
              <a:t>            2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A007665-9B91-4642-BF1E-DB951DEC920B}"/>
              </a:ext>
            </a:extLst>
          </p:cNvPr>
          <p:cNvCxnSpPr>
            <a:cxnSpLocks/>
          </p:cNvCxnSpPr>
          <p:nvPr/>
        </p:nvCxnSpPr>
        <p:spPr>
          <a:xfrm>
            <a:off x="1616866" y="4558326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D93F0E8-279A-428D-A425-67A7A880807A}"/>
              </a:ext>
            </a:extLst>
          </p:cNvPr>
          <p:cNvSpPr txBox="1"/>
          <p:nvPr/>
        </p:nvSpPr>
        <p:spPr>
          <a:xfrm>
            <a:off x="6158131" y="2552946"/>
            <a:ext cx="25219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2.       532</a:t>
            </a:r>
          </a:p>
          <a:p>
            <a:r>
              <a:rPr lang="en-US" sz="2800" b="1" dirty="0"/>
              <a:t>         </a:t>
            </a:r>
            <a:r>
              <a:rPr lang="en-US" sz="3200" b="1" dirty="0"/>
              <a:t>x</a:t>
            </a:r>
            <a:endParaRPr lang="en-US" sz="2800" b="1" dirty="0"/>
          </a:p>
          <a:p>
            <a:r>
              <a:rPr lang="en-US" sz="4000" b="1" dirty="0"/>
              <a:t>              6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2A7F1E9-D5EE-4F68-8FDF-96A10AFBC4FB}"/>
              </a:ext>
            </a:extLst>
          </p:cNvPr>
          <p:cNvCxnSpPr>
            <a:cxnSpLocks/>
          </p:cNvCxnSpPr>
          <p:nvPr/>
        </p:nvCxnSpPr>
        <p:spPr>
          <a:xfrm>
            <a:off x="7028285" y="4388400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oogle Shape;736;p40">
            <a:extLst>
              <a:ext uri="{FF2B5EF4-FFF2-40B4-BE49-F238E27FC236}">
                <a16:creationId xmlns:a16="http://schemas.microsoft.com/office/drawing/2014/main" id="{202BE935-94F5-4DF2-A7F3-7AA51B1F4B9C}"/>
              </a:ext>
            </a:extLst>
          </p:cNvPr>
          <p:cNvGrpSpPr/>
          <p:nvPr/>
        </p:nvGrpSpPr>
        <p:grpSpPr>
          <a:xfrm>
            <a:off x="0" y="0"/>
            <a:ext cx="1854966" cy="1858297"/>
            <a:chOff x="5926225" y="921350"/>
            <a:chExt cx="517800" cy="504350"/>
          </a:xfrm>
        </p:grpSpPr>
        <p:sp>
          <p:nvSpPr>
            <p:cNvPr id="12" name="Google Shape;737;p40">
              <a:extLst>
                <a:ext uri="{FF2B5EF4-FFF2-40B4-BE49-F238E27FC236}">
                  <a16:creationId xmlns:a16="http://schemas.microsoft.com/office/drawing/2014/main" id="{3815BC12-2D16-4219-A4DE-B2E4ABE2B3FA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738;p40">
              <a:extLst>
                <a:ext uri="{FF2B5EF4-FFF2-40B4-BE49-F238E27FC236}">
                  <a16:creationId xmlns:a16="http://schemas.microsoft.com/office/drawing/2014/main" id="{C34FC4ED-DD8A-4947-A85E-DEFFC2FEA8B9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6D4FD10-9690-4931-BE5D-C7CF9F5DEB3A}"/>
              </a:ext>
            </a:extLst>
          </p:cNvPr>
          <p:cNvSpPr txBox="1"/>
          <p:nvPr/>
        </p:nvSpPr>
        <p:spPr>
          <a:xfrm>
            <a:off x="238098" y="596196"/>
            <a:ext cx="1378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cap="non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الدرس 9 :الضرب في عدد متعدد الأرقام</a:t>
            </a:r>
            <a:endParaRPr lang="en-US" sz="1400" b="1" cap="none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 descr="Free printable black and withe frame">
            <a:extLst>
              <a:ext uri="{FF2B5EF4-FFF2-40B4-BE49-F238E27FC236}">
                <a16:creationId xmlns:a16="http://schemas.microsoft.com/office/drawing/2014/main" id="{FE40F03D-C98B-4A83-A50B-EE91A0E55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91" y="-89231"/>
            <a:ext cx="2053749" cy="16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40CA3E-4F3E-42D3-9727-DE174425009F}"/>
              </a:ext>
            </a:extLst>
          </p:cNvPr>
          <p:cNvSpPr txBox="1"/>
          <p:nvPr/>
        </p:nvSpPr>
        <p:spPr>
          <a:xfrm>
            <a:off x="1726886" y="259849"/>
            <a:ext cx="1519311" cy="10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B6E7"/>
              </a:buClr>
              <a:buSzPts val="2800"/>
              <a:buFont typeface="Arial"/>
              <a:buNone/>
            </a:pPr>
            <a:r>
              <a:rPr lang="ar-SA" sz="1400" b="1" i="0" u="none" strike="noStrike" baseline="0" dirty="0">
                <a:solidFill>
                  <a:srgbClr val="002060"/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ناتج التعلم</a:t>
            </a:r>
            <a:r>
              <a:rPr lang="ar-SA" sz="1400" b="1" i="0" u="none" strike="noStrike" baseline="0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:ضرب عدد متعدد الأرقام في عدد يتكون من رقم واحد.</a:t>
            </a:r>
            <a:endParaRPr lang="ar-SA" sz="2000" b="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Google Shape;223;p19">
            <a:extLst>
              <a:ext uri="{FF2B5EF4-FFF2-40B4-BE49-F238E27FC236}">
                <a16:creationId xmlns:a16="http://schemas.microsoft.com/office/drawing/2014/main" id="{5CD42C01-574A-47C7-A3FB-304971D9726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668272" y="29386"/>
            <a:ext cx="850219" cy="804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84;p15">
            <a:extLst>
              <a:ext uri="{FF2B5EF4-FFF2-40B4-BE49-F238E27FC236}">
                <a16:creationId xmlns:a16="http://schemas.microsoft.com/office/drawing/2014/main" id="{09C63F8F-A232-4301-88AC-25E12A00324C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" y="5442472"/>
            <a:ext cx="2259945" cy="137060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7672293B-0A4F-4B8B-AFA8-BFE22709DA3F}"/>
              </a:ext>
            </a:extLst>
          </p:cNvPr>
          <p:cNvSpPr txBox="1"/>
          <p:nvPr/>
        </p:nvSpPr>
        <p:spPr>
          <a:xfrm>
            <a:off x="9454641" y="1884045"/>
            <a:ext cx="1177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>
                <a:highlight>
                  <a:srgbClr val="FFFF00"/>
                </a:highlight>
              </a:rPr>
              <a:t>التحقق:</a:t>
            </a:r>
            <a:endParaRPr lang="en-US" sz="3200" dirty="0">
              <a:highlight>
                <a:srgbClr val="FFFF00"/>
              </a:highlight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C8EF8C-135D-4F20-8ABC-4C8180BF5318}"/>
              </a:ext>
            </a:extLst>
          </p:cNvPr>
          <p:cNvSpPr txBox="1"/>
          <p:nvPr/>
        </p:nvSpPr>
        <p:spPr>
          <a:xfrm>
            <a:off x="4317707" y="2071481"/>
            <a:ext cx="1177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dirty="0">
                <a:highlight>
                  <a:srgbClr val="FFFF00"/>
                </a:highlight>
              </a:rPr>
              <a:t>التحقق:</a:t>
            </a:r>
            <a:endParaRPr lang="en-US" sz="3200" dirty="0">
              <a:highlight>
                <a:srgbClr val="FFFF00"/>
              </a:highlight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343FF2D-ACDD-427D-83D0-2BE7187D9BD9}"/>
              </a:ext>
            </a:extLst>
          </p:cNvPr>
          <p:cNvCxnSpPr>
            <a:cxnSpLocks/>
          </p:cNvCxnSpPr>
          <p:nvPr/>
        </p:nvCxnSpPr>
        <p:spPr>
          <a:xfrm>
            <a:off x="3911869" y="4570313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34643D8-6F99-4951-961E-91A0595CD533}"/>
              </a:ext>
            </a:extLst>
          </p:cNvPr>
          <p:cNvSpPr txBox="1"/>
          <p:nvPr/>
        </p:nvSpPr>
        <p:spPr>
          <a:xfrm>
            <a:off x="3838749" y="3137721"/>
            <a:ext cx="830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</a:t>
            </a:r>
            <a:r>
              <a:rPr lang="en-US" sz="2800" b="1" dirty="0"/>
              <a:t>x</a:t>
            </a:r>
            <a:r>
              <a:rPr lang="en-US" sz="3600" b="1" dirty="0"/>
              <a:t> </a:t>
            </a:r>
            <a:endParaRPr lang="en-US" sz="36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4B9FE66-58F3-4121-8050-60DB965EF4D1}"/>
              </a:ext>
            </a:extLst>
          </p:cNvPr>
          <p:cNvCxnSpPr>
            <a:cxnSpLocks/>
          </p:cNvCxnSpPr>
          <p:nvPr/>
        </p:nvCxnSpPr>
        <p:spPr>
          <a:xfrm flipV="1">
            <a:off x="3184111" y="3057278"/>
            <a:ext cx="606011" cy="132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EB7F86A-66A5-414F-A751-6D4C41951FDA}"/>
              </a:ext>
            </a:extLst>
          </p:cNvPr>
          <p:cNvCxnSpPr>
            <a:cxnSpLocks/>
          </p:cNvCxnSpPr>
          <p:nvPr/>
        </p:nvCxnSpPr>
        <p:spPr>
          <a:xfrm flipV="1">
            <a:off x="3184111" y="4245849"/>
            <a:ext cx="606011" cy="132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A8242D0-5108-4CC5-8BD8-6D2E2A5C1042}"/>
              </a:ext>
            </a:extLst>
          </p:cNvPr>
          <p:cNvCxnSpPr>
            <a:cxnSpLocks/>
          </p:cNvCxnSpPr>
          <p:nvPr/>
        </p:nvCxnSpPr>
        <p:spPr>
          <a:xfrm flipV="1">
            <a:off x="8680105" y="2865122"/>
            <a:ext cx="606011" cy="132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C917E7A6-D818-42BF-8317-DFBF150E22DD}"/>
              </a:ext>
            </a:extLst>
          </p:cNvPr>
          <p:cNvSpPr txBox="1"/>
          <p:nvPr/>
        </p:nvSpPr>
        <p:spPr>
          <a:xfrm>
            <a:off x="9092296" y="3057278"/>
            <a:ext cx="830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 </a:t>
            </a:r>
            <a:r>
              <a:rPr lang="en-US" sz="2800" b="1" dirty="0"/>
              <a:t>x</a:t>
            </a:r>
            <a:r>
              <a:rPr lang="en-US" sz="3600" b="1" dirty="0"/>
              <a:t> </a:t>
            </a:r>
            <a:endParaRPr lang="en-US" sz="3600" dirty="0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C38D1E32-B162-4B53-9849-8CEDD8539519}"/>
              </a:ext>
            </a:extLst>
          </p:cNvPr>
          <p:cNvCxnSpPr>
            <a:cxnSpLocks/>
          </p:cNvCxnSpPr>
          <p:nvPr/>
        </p:nvCxnSpPr>
        <p:spPr>
          <a:xfrm flipV="1">
            <a:off x="8789290" y="4025560"/>
            <a:ext cx="606011" cy="13252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395CBFF-34A3-465C-A86D-00AC3DC5A079}"/>
              </a:ext>
            </a:extLst>
          </p:cNvPr>
          <p:cNvCxnSpPr>
            <a:cxnSpLocks/>
          </p:cNvCxnSpPr>
          <p:nvPr/>
        </p:nvCxnSpPr>
        <p:spPr>
          <a:xfrm>
            <a:off x="9395301" y="4380087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ED20AEBE-6024-489E-BA00-D647FF361C15}"/>
              </a:ext>
            </a:extLst>
          </p:cNvPr>
          <p:cNvSpPr txBox="1"/>
          <p:nvPr/>
        </p:nvSpPr>
        <p:spPr>
          <a:xfrm>
            <a:off x="4077075" y="5427001"/>
            <a:ext cx="5473645" cy="407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8"/>
              </a:rPr>
              <a:t>https://www.liveworksheets.com/qr1178400ti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BA536F9-79DE-468E-ACF5-D47EDD9D7411}"/>
              </a:ext>
            </a:extLst>
          </p:cNvPr>
          <p:cNvSpPr txBox="1"/>
          <p:nvPr/>
        </p:nvSpPr>
        <p:spPr>
          <a:xfrm>
            <a:off x="2219075" y="4528885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CEFC4C1-839E-440F-BEF6-3D5B4695A69B}"/>
              </a:ext>
            </a:extLst>
          </p:cNvPr>
          <p:cNvSpPr txBox="1"/>
          <p:nvPr/>
        </p:nvSpPr>
        <p:spPr>
          <a:xfrm>
            <a:off x="2657637" y="4528885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70DE1D-F563-4597-B858-04E29AF93872}"/>
              </a:ext>
            </a:extLst>
          </p:cNvPr>
          <p:cNvSpPr txBox="1"/>
          <p:nvPr/>
        </p:nvSpPr>
        <p:spPr>
          <a:xfrm>
            <a:off x="1671634" y="4523720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57" name="Picture 6" descr="Free printable black and withe frame">
            <a:extLst>
              <a:ext uri="{FF2B5EF4-FFF2-40B4-BE49-F238E27FC236}">
                <a16:creationId xmlns:a16="http://schemas.microsoft.com/office/drawing/2014/main" id="{17B1D2DA-0F61-4086-A1D6-FA6542ACD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" y="1103278"/>
            <a:ext cx="2053749" cy="1330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68D7384B-915F-4A4A-AAAB-9368F76CC031}"/>
              </a:ext>
            </a:extLst>
          </p:cNvPr>
          <p:cNvSpPr txBox="1"/>
          <p:nvPr/>
        </p:nvSpPr>
        <p:spPr>
          <a:xfrm>
            <a:off x="2259946" y="2302162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B1FFE8D-31A0-4BCD-BF69-260FC0AB7A98}"/>
              </a:ext>
            </a:extLst>
          </p:cNvPr>
          <p:cNvSpPr txBox="1"/>
          <p:nvPr/>
        </p:nvSpPr>
        <p:spPr>
          <a:xfrm>
            <a:off x="8220273" y="4350641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5E6A5D9-B051-45E3-ADBA-789A61B3F739}"/>
              </a:ext>
            </a:extLst>
          </p:cNvPr>
          <p:cNvSpPr txBox="1"/>
          <p:nvPr/>
        </p:nvSpPr>
        <p:spPr>
          <a:xfrm>
            <a:off x="7797652" y="4352573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08186A4F-F163-4D0F-9F73-1537E1FF7E07}"/>
              </a:ext>
            </a:extLst>
          </p:cNvPr>
          <p:cNvSpPr txBox="1"/>
          <p:nvPr/>
        </p:nvSpPr>
        <p:spPr>
          <a:xfrm>
            <a:off x="6907530" y="4350641"/>
            <a:ext cx="9031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3 1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65ED847-FDA8-4EAA-BE32-FD45766D4D39}"/>
              </a:ext>
            </a:extLst>
          </p:cNvPr>
          <p:cNvSpPr txBox="1"/>
          <p:nvPr/>
        </p:nvSpPr>
        <p:spPr>
          <a:xfrm>
            <a:off x="7830345" y="203455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6A08862-8843-457A-ABFE-76180A6497E9}"/>
              </a:ext>
            </a:extLst>
          </p:cNvPr>
          <p:cNvSpPr txBox="1"/>
          <p:nvPr/>
        </p:nvSpPr>
        <p:spPr>
          <a:xfrm>
            <a:off x="7497420" y="2026825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9DDBEE9-2E79-4C60-A01F-160018C9704F}"/>
              </a:ext>
            </a:extLst>
          </p:cNvPr>
          <p:cNvSpPr txBox="1"/>
          <p:nvPr/>
        </p:nvSpPr>
        <p:spPr>
          <a:xfrm>
            <a:off x="4077745" y="2655443"/>
            <a:ext cx="1518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100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989AB2C-1DBA-4466-ADFC-073289D390A0}"/>
              </a:ext>
            </a:extLst>
          </p:cNvPr>
          <p:cNvSpPr txBox="1"/>
          <p:nvPr/>
        </p:nvSpPr>
        <p:spPr>
          <a:xfrm>
            <a:off x="4638685" y="3703609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A376105-FE59-4C4F-96ED-0347AB3C2AED}"/>
              </a:ext>
            </a:extLst>
          </p:cNvPr>
          <p:cNvSpPr txBox="1"/>
          <p:nvPr/>
        </p:nvSpPr>
        <p:spPr>
          <a:xfrm>
            <a:off x="4130984" y="4570313"/>
            <a:ext cx="1152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200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3D56224-F4D3-4944-A444-BDA0F729DD45}"/>
              </a:ext>
            </a:extLst>
          </p:cNvPr>
          <p:cNvSpPr txBox="1"/>
          <p:nvPr/>
        </p:nvSpPr>
        <p:spPr>
          <a:xfrm>
            <a:off x="9451331" y="2468820"/>
            <a:ext cx="12305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500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68C1700-9F91-4023-A74C-F0C735629010}"/>
              </a:ext>
            </a:extLst>
          </p:cNvPr>
          <p:cNvSpPr txBox="1"/>
          <p:nvPr/>
        </p:nvSpPr>
        <p:spPr>
          <a:xfrm>
            <a:off x="10066600" y="3601136"/>
            <a:ext cx="570453" cy="732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28304A7-5BD2-408A-968A-C6A8CCD5B4B7}"/>
              </a:ext>
            </a:extLst>
          </p:cNvPr>
          <p:cNvSpPr txBox="1"/>
          <p:nvPr/>
        </p:nvSpPr>
        <p:spPr>
          <a:xfrm>
            <a:off x="9550720" y="4415123"/>
            <a:ext cx="16518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3,000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356BC8-F22F-42E8-9C4A-3B2809217C72}"/>
              </a:ext>
            </a:extLst>
          </p:cNvPr>
          <p:cNvSpPr txBox="1"/>
          <p:nvPr/>
        </p:nvSpPr>
        <p:spPr>
          <a:xfrm>
            <a:off x="995171" y="1494177"/>
            <a:ext cx="115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b="1" dirty="0">
                <a:solidFill>
                  <a:srgbClr val="002060"/>
                </a:solidFill>
              </a:rPr>
              <a:t> تمرين موجه ص 248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F56C07D-CCF1-48F0-A4D6-0D9C35730CFB}"/>
              </a:ext>
            </a:extLst>
          </p:cNvPr>
          <p:cNvSpPr txBox="1"/>
          <p:nvPr/>
        </p:nvSpPr>
        <p:spPr>
          <a:xfrm>
            <a:off x="7220439" y="4348709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147248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51" grpId="0"/>
      <p:bldP spid="53" grpId="0"/>
      <p:bldP spid="55" grpId="0"/>
      <p:bldP spid="59" grpId="0"/>
      <p:bldP spid="61" grpId="0"/>
      <p:bldP spid="63" grpId="0"/>
      <p:bldP spid="65" grpId="0"/>
      <p:bldP spid="67" grpId="0"/>
      <p:bldP spid="69" grpId="0"/>
      <p:bldP spid="71" grpId="0"/>
      <p:bldP spid="79" grpId="0"/>
      <p:bldP spid="81" grpId="0"/>
      <p:bldP spid="1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0" y="5641164"/>
            <a:ext cx="12144000" cy="2421"/>
          </a:xfrm>
          <a:prstGeom prst="straightConnector1">
            <a:avLst/>
          </a:prstGeom>
          <a:noFill/>
          <a:ln w="12700" cap="flat" cmpd="sng">
            <a:solidFill>
              <a:srgbClr val="E7024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4" name="Google Shape;134;p13"/>
          <p:cNvSpPr/>
          <p:nvPr/>
        </p:nvSpPr>
        <p:spPr>
          <a:xfrm>
            <a:off x="510349" y="5411553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8" name="Google Shape;138;p13"/>
          <p:cNvCxnSpPr>
            <a:cxnSpLocks/>
          </p:cNvCxnSpPr>
          <p:nvPr/>
        </p:nvCxnSpPr>
        <p:spPr>
          <a:xfrm>
            <a:off x="647893" y="2654648"/>
            <a:ext cx="0" cy="2901110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13"/>
          <p:cNvSpPr/>
          <p:nvPr/>
        </p:nvSpPr>
        <p:spPr>
          <a:xfrm>
            <a:off x="6384160" y="5482444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0" name="Google Shape;140;p13"/>
          <p:cNvCxnSpPr/>
          <p:nvPr/>
        </p:nvCxnSpPr>
        <p:spPr>
          <a:xfrm rot="-5400000" flipH="1">
            <a:off x="5210763" y="4175398"/>
            <a:ext cx="2688492" cy="13431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13"/>
          <p:cNvSpPr/>
          <p:nvPr/>
        </p:nvSpPr>
        <p:spPr>
          <a:xfrm>
            <a:off x="3364040" y="5472555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5" name="Google Shape;145;p13"/>
          <p:cNvCxnSpPr>
            <a:cxnSpLocks/>
          </p:cNvCxnSpPr>
          <p:nvPr/>
        </p:nvCxnSpPr>
        <p:spPr>
          <a:xfrm>
            <a:off x="3530468" y="2836342"/>
            <a:ext cx="0" cy="2804822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13"/>
          <p:cNvSpPr/>
          <p:nvPr/>
        </p:nvSpPr>
        <p:spPr>
          <a:xfrm>
            <a:off x="9185090" y="5555758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0" name="Google Shape;150;p13"/>
          <p:cNvCxnSpPr>
            <a:cxnSpLocks/>
          </p:cNvCxnSpPr>
          <p:nvPr/>
        </p:nvCxnSpPr>
        <p:spPr>
          <a:xfrm>
            <a:off x="9343809" y="2675042"/>
            <a:ext cx="1" cy="2834693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89398" y="1434683"/>
            <a:ext cx="845032" cy="81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874" y="1877388"/>
            <a:ext cx="999816" cy="76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58014" y="1351977"/>
            <a:ext cx="769732" cy="88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45083" y="1659575"/>
            <a:ext cx="644232" cy="8554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5B936-C48D-4DAF-8215-E5BD9CDB36AC}"/>
              </a:ext>
            </a:extLst>
          </p:cNvPr>
          <p:cNvSpPr txBox="1"/>
          <p:nvPr/>
        </p:nvSpPr>
        <p:spPr>
          <a:xfrm>
            <a:off x="604886" y="2462950"/>
            <a:ext cx="22270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3.   </a:t>
            </a:r>
            <a:r>
              <a:rPr lang="ar-SA" sz="3600" b="1" dirty="0"/>
              <a:t>313</a:t>
            </a:r>
            <a:r>
              <a:rPr lang="en-US" sz="3600" b="1" dirty="0"/>
              <a:t>      </a:t>
            </a:r>
          </a:p>
          <a:p>
            <a:r>
              <a:rPr lang="en-US" sz="2400" dirty="0"/>
              <a:t>     </a:t>
            </a:r>
            <a:r>
              <a:rPr lang="en-US" sz="2800" dirty="0"/>
              <a:t>x             </a:t>
            </a:r>
            <a:endParaRPr lang="en-US" sz="2400" dirty="0"/>
          </a:p>
          <a:p>
            <a:r>
              <a:rPr lang="en-US" sz="3600" b="1" dirty="0"/>
              <a:t>          </a:t>
            </a:r>
            <a:r>
              <a:rPr lang="ar-SA" sz="3600" b="1" dirty="0"/>
              <a:t>3</a:t>
            </a:r>
            <a:endParaRPr lang="en-US" sz="3600" b="1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50DFF95-71F2-4289-84F7-C2F721104EB7}"/>
              </a:ext>
            </a:extLst>
          </p:cNvPr>
          <p:cNvCxnSpPr>
            <a:cxnSpLocks/>
          </p:cNvCxnSpPr>
          <p:nvPr/>
        </p:nvCxnSpPr>
        <p:spPr>
          <a:xfrm>
            <a:off x="827789" y="4022515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DC87307-1556-46CB-B360-8B58970B22F4}"/>
              </a:ext>
            </a:extLst>
          </p:cNvPr>
          <p:cNvSpPr txBox="1"/>
          <p:nvPr/>
        </p:nvSpPr>
        <p:spPr>
          <a:xfrm>
            <a:off x="3530468" y="2338063"/>
            <a:ext cx="2521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4.  819</a:t>
            </a:r>
          </a:p>
          <a:p>
            <a:r>
              <a:rPr lang="en-US" sz="3200" b="1" dirty="0"/>
              <a:t>    </a:t>
            </a:r>
            <a:r>
              <a:rPr lang="en-US" sz="2800" dirty="0"/>
              <a:t>x</a:t>
            </a:r>
          </a:p>
          <a:p>
            <a:r>
              <a:rPr lang="en-US" sz="4000" b="1" dirty="0"/>
              <a:t>         </a:t>
            </a:r>
            <a:r>
              <a:rPr lang="en-US" sz="3600" b="1" dirty="0"/>
              <a:t>5</a:t>
            </a:r>
            <a:endParaRPr lang="en-US" sz="4000" b="1" dirty="0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E5757B5A-3E85-4117-8D6B-91BE1662339D}"/>
              </a:ext>
            </a:extLst>
          </p:cNvPr>
          <p:cNvCxnSpPr>
            <a:cxnSpLocks/>
          </p:cNvCxnSpPr>
          <p:nvPr/>
        </p:nvCxnSpPr>
        <p:spPr>
          <a:xfrm>
            <a:off x="3689188" y="4022515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oogle Shape;126;p12">
            <a:extLst>
              <a:ext uri="{FF2B5EF4-FFF2-40B4-BE49-F238E27FC236}">
                <a16:creationId xmlns:a16="http://schemas.microsoft.com/office/drawing/2014/main" id="{7922C48A-9F89-4E5C-8298-3C8AFA0B436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3967" r="9481" b="68343"/>
          <a:stretch/>
        </p:blipFill>
        <p:spPr>
          <a:xfrm>
            <a:off x="3893552" y="28608"/>
            <a:ext cx="5574890" cy="9090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7732F-DF38-4281-82F3-D42649E42A2E}"/>
              </a:ext>
            </a:extLst>
          </p:cNvPr>
          <p:cNvSpPr txBox="1"/>
          <p:nvPr/>
        </p:nvSpPr>
        <p:spPr>
          <a:xfrm>
            <a:off x="4937793" y="-123356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5055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</a:t>
            </a:r>
            <a:endParaRPr lang="en-US" sz="6000" b="1" dirty="0">
              <a:solidFill>
                <a:srgbClr val="5055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B8950E-33A8-4AB6-A7B8-303D63A4CA01}"/>
              </a:ext>
            </a:extLst>
          </p:cNvPr>
          <p:cNvSpPr txBox="1"/>
          <p:nvPr/>
        </p:nvSpPr>
        <p:spPr>
          <a:xfrm>
            <a:off x="6400049" y="2081220"/>
            <a:ext cx="262495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5.</a:t>
            </a:r>
            <a:r>
              <a:rPr lang="en-US" sz="1800" b="1" dirty="0"/>
              <a:t>AED</a:t>
            </a:r>
            <a:r>
              <a:rPr lang="en-US" sz="3600" b="1" dirty="0"/>
              <a:t>781</a:t>
            </a:r>
          </a:p>
          <a:p>
            <a:r>
              <a:rPr lang="en-US" sz="3200" b="1" dirty="0"/>
              <a:t>    </a:t>
            </a:r>
            <a:r>
              <a:rPr lang="en-US" sz="2800" dirty="0"/>
              <a:t>x</a:t>
            </a:r>
          </a:p>
          <a:p>
            <a:r>
              <a:rPr lang="en-US" sz="4000" b="1" dirty="0"/>
              <a:t>          </a:t>
            </a:r>
            <a:r>
              <a:rPr lang="en-US" sz="3600" b="1" dirty="0"/>
              <a:t>5</a:t>
            </a:r>
            <a:endParaRPr lang="en-US" sz="4000" b="1" dirty="0"/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BEF1B24-E852-4967-B72D-FA3D8DE66DAE}"/>
              </a:ext>
            </a:extLst>
          </p:cNvPr>
          <p:cNvCxnSpPr>
            <a:cxnSpLocks/>
          </p:cNvCxnSpPr>
          <p:nvPr/>
        </p:nvCxnSpPr>
        <p:spPr>
          <a:xfrm>
            <a:off x="6613292" y="3784541"/>
            <a:ext cx="1677003" cy="35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5A9C4A7-984B-42A2-871E-B3638D96D323}"/>
              </a:ext>
            </a:extLst>
          </p:cNvPr>
          <p:cNvSpPr txBox="1"/>
          <p:nvPr/>
        </p:nvSpPr>
        <p:spPr>
          <a:xfrm>
            <a:off x="9291260" y="2019737"/>
            <a:ext cx="2521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6. 238</a:t>
            </a:r>
          </a:p>
          <a:p>
            <a:r>
              <a:rPr lang="en-US" sz="3200" b="1" dirty="0"/>
              <a:t>    </a:t>
            </a:r>
            <a:r>
              <a:rPr lang="en-US" sz="2800" dirty="0"/>
              <a:t>x</a:t>
            </a:r>
          </a:p>
          <a:p>
            <a:r>
              <a:rPr lang="en-US" sz="4000" b="1" dirty="0"/>
              <a:t>         </a:t>
            </a:r>
            <a:r>
              <a:rPr lang="en-US" sz="3600" b="1" dirty="0"/>
              <a:t>4</a:t>
            </a:r>
            <a:endParaRPr lang="en-US" sz="4000" b="1" dirty="0"/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936C3034-0284-4028-BB89-0E89EE2E7C5A}"/>
              </a:ext>
            </a:extLst>
          </p:cNvPr>
          <p:cNvCxnSpPr>
            <a:cxnSpLocks/>
          </p:cNvCxnSpPr>
          <p:nvPr/>
        </p:nvCxnSpPr>
        <p:spPr>
          <a:xfrm>
            <a:off x="9655692" y="3886200"/>
            <a:ext cx="142096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oogle Shape;736;p40">
            <a:extLst>
              <a:ext uri="{FF2B5EF4-FFF2-40B4-BE49-F238E27FC236}">
                <a16:creationId xmlns:a16="http://schemas.microsoft.com/office/drawing/2014/main" id="{15E7F8D6-071E-4137-A001-3C34EC786ADB}"/>
              </a:ext>
            </a:extLst>
          </p:cNvPr>
          <p:cNvGrpSpPr/>
          <p:nvPr/>
        </p:nvGrpSpPr>
        <p:grpSpPr>
          <a:xfrm>
            <a:off x="0" y="0"/>
            <a:ext cx="1854966" cy="1858297"/>
            <a:chOff x="5926225" y="921350"/>
            <a:chExt cx="517800" cy="504350"/>
          </a:xfrm>
        </p:grpSpPr>
        <p:sp>
          <p:nvSpPr>
            <p:cNvPr id="26" name="Google Shape;737;p40">
              <a:extLst>
                <a:ext uri="{FF2B5EF4-FFF2-40B4-BE49-F238E27FC236}">
                  <a16:creationId xmlns:a16="http://schemas.microsoft.com/office/drawing/2014/main" id="{84A15F4F-D140-46C4-85B0-66998E19AA8A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738;p40">
              <a:extLst>
                <a:ext uri="{FF2B5EF4-FFF2-40B4-BE49-F238E27FC236}">
                  <a16:creationId xmlns:a16="http://schemas.microsoft.com/office/drawing/2014/main" id="{85CF70AE-5841-4E39-B9B9-99258C0141E4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E0CB9EE-DA9F-49EA-AD60-B154DD9DE8EC}"/>
              </a:ext>
            </a:extLst>
          </p:cNvPr>
          <p:cNvSpPr txBox="1"/>
          <p:nvPr/>
        </p:nvSpPr>
        <p:spPr>
          <a:xfrm>
            <a:off x="238098" y="596196"/>
            <a:ext cx="1378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cap="non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الدرس 9 :الضرب في عدد متعدد الأرقام</a:t>
            </a:r>
            <a:endParaRPr lang="en-US" sz="1400" b="1" cap="none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6" descr="Free printable black and withe frame">
            <a:extLst>
              <a:ext uri="{FF2B5EF4-FFF2-40B4-BE49-F238E27FC236}">
                <a16:creationId xmlns:a16="http://schemas.microsoft.com/office/drawing/2014/main" id="{A1A7E640-101F-4B28-94EF-E581154E7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91" y="-89231"/>
            <a:ext cx="2053749" cy="16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2A095-2FE8-4042-931E-B04F1E9E80C7}"/>
              </a:ext>
            </a:extLst>
          </p:cNvPr>
          <p:cNvSpPr txBox="1"/>
          <p:nvPr/>
        </p:nvSpPr>
        <p:spPr>
          <a:xfrm>
            <a:off x="1808823" y="200793"/>
            <a:ext cx="1519311" cy="10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B6E7"/>
              </a:buClr>
              <a:buSzPts val="2800"/>
              <a:buFont typeface="Arial"/>
              <a:buNone/>
            </a:pPr>
            <a:r>
              <a:rPr lang="ar-SA" sz="1400" b="1" i="0" u="none" strike="noStrike" baseline="0" dirty="0">
                <a:solidFill>
                  <a:srgbClr val="002060"/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ناتج التعلم</a:t>
            </a:r>
            <a:r>
              <a:rPr lang="ar-SA" sz="1400" b="1" i="0" u="none" strike="noStrike" baseline="0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:ضرب عدد متعدد الأرقام في عدد يتكون من رقم واحد.</a:t>
            </a:r>
            <a:endParaRPr lang="ar-SA" sz="2000" b="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4A29B1-6017-4688-A947-4843E843A474}"/>
              </a:ext>
            </a:extLst>
          </p:cNvPr>
          <p:cNvSpPr txBox="1"/>
          <p:nvPr/>
        </p:nvSpPr>
        <p:spPr>
          <a:xfrm>
            <a:off x="10025656" y="1551230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623541-0A32-4DF4-9069-EC99E0F97F08}"/>
              </a:ext>
            </a:extLst>
          </p:cNvPr>
          <p:cNvSpPr txBox="1"/>
          <p:nvPr/>
        </p:nvSpPr>
        <p:spPr>
          <a:xfrm>
            <a:off x="7175953" y="157097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C82480-CDB9-4B90-8553-7D6740219355}"/>
              </a:ext>
            </a:extLst>
          </p:cNvPr>
          <p:cNvSpPr txBox="1"/>
          <p:nvPr/>
        </p:nvSpPr>
        <p:spPr>
          <a:xfrm>
            <a:off x="6769082" y="3712405"/>
            <a:ext cx="939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3 9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336F72-E7B7-4DD1-9C64-C8A4454E3475}"/>
              </a:ext>
            </a:extLst>
          </p:cNvPr>
          <p:cNvSpPr txBox="1"/>
          <p:nvPr/>
        </p:nvSpPr>
        <p:spPr>
          <a:xfrm>
            <a:off x="7520455" y="3709053"/>
            <a:ext cx="418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CDED60-D1B8-4E17-BC22-CBC7E453BCE7}"/>
              </a:ext>
            </a:extLst>
          </p:cNvPr>
          <p:cNvSpPr txBox="1"/>
          <p:nvPr/>
        </p:nvSpPr>
        <p:spPr>
          <a:xfrm>
            <a:off x="7789495" y="3709053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768F5-2B2D-4393-AFD8-2DA0F7F62627}"/>
              </a:ext>
            </a:extLst>
          </p:cNvPr>
          <p:cNvSpPr txBox="1"/>
          <p:nvPr/>
        </p:nvSpPr>
        <p:spPr>
          <a:xfrm>
            <a:off x="9738867" y="1530092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632149-D781-4BF1-83FB-EF99FED27363}"/>
              </a:ext>
            </a:extLst>
          </p:cNvPr>
          <p:cNvSpPr txBox="1"/>
          <p:nvPr/>
        </p:nvSpPr>
        <p:spPr>
          <a:xfrm>
            <a:off x="3532106" y="3990282"/>
            <a:ext cx="917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4 0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E51C61-7A6E-4304-80CB-3A1C8D6CD094}"/>
              </a:ext>
            </a:extLst>
          </p:cNvPr>
          <p:cNvSpPr txBox="1"/>
          <p:nvPr/>
        </p:nvSpPr>
        <p:spPr>
          <a:xfrm>
            <a:off x="4346565" y="4006210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F24FA5-61CC-483B-AD5D-BD79D72417E6}"/>
              </a:ext>
            </a:extLst>
          </p:cNvPr>
          <p:cNvSpPr txBox="1"/>
          <p:nvPr/>
        </p:nvSpPr>
        <p:spPr>
          <a:xfrm>
            <a:off x="4403076" y="1869315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58ED513-EC45-49BB-B4F6-EB71677AF24E}"/>
              </a:ext>
            </a:extLst>
          </p:cNvPr>
          <p:cNvSpPr txBox="1"/>
          <p:nvPr/>
        </p:nvSpPr>
        <p:spPr>
          <a:xfrm>
            <a:off x="4757382" y="4015020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824B69E-B50C-4440-94C7-77001E5E4456}"/>
              </a:ext>
            </a:extLst>
          </p:cNvPr>
          <p:cNvSpPr txBox="1"/>
          <p:nvPr/>
        </p:nvSpPr>
        <p:spPr>
          <a:xfrm>
            <a:off x="1029027" y="3949114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E893EE-D996-41EF-8532-ACD10CE3126D}"/>
              </a:ext>
            </a:extLst>
          </p:cNvPr>
          <p:cNvSpPr txBox="1"/>
          <p:nvPr/>
        </p:nvSpPr>
        <p:spPr>
          <a:xfrm>
            <a:off x="1489194" y="3949115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3D4557-9B0C-4CA2-AE5B-390AFADEAA26}"/>
              </a:ext>
            </a:extLst>
          </p:cNvPr>
          <p:cNvSpPr txBox="1"/>
          <p:nvPr/>
        </p:nvSpPr>
        <p:spPr>
          <a:xfrm>
            <a:off x="1927507" y="3953069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6A8CF1F-A7C7-4314-974E-9CEA835C6A0B}"/>
              </a:ext>
            </a:extLst>
          </p:cNvPr>
          <p:cNvSpPr txBox="1"/>
          <p:nvPr/>
        </p:nvSpPr>
        <p:spPr>
          <a:xfrm>
            <a:off x="7069826" y="3677547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4616905-2DF1-4799-A283-9A74D0477D53}"/>
              </a:ext>
            </a:extLst>
          </p:cNvPr>
          <p:cNvSpPr txBox="1"/>
          <p:nvPr/>
        </p:nvSpPr>
        <p:spPr>
          <a:xfrm>
            <a:off x="10698897" y="3761929"/>
            <a:ext cx="455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7738443-2328-416E-9094-5E29F4CA56DA}"/>
              </a:ext>
            </a:extLst>
          </p:cNvPr>
          <p:cNvSpPr txBox="1"/>
          <p:nvPr/>
        </p:nvSpPr>
        <p:spPr>
          <a:xfrm>
            <a:off x="10257407" y="377546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6CBFD39-7225-4FFF-A85B-CC98D5759027}"/>
              </a:ext>
            </a:extLst>
          </p:cNvPr>
          <p:cNvSpPr txBox="1"/>
          <p:nvPr/>
        </p:nvSpPr>
        <p:spPr>
          <a:xfrm>
            <a:off x="3804202" y="3990282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6B05A9-0333-4FD1-BA25-7278F8C5A863}"/>
              </a:ext>
            </a:extLst>
          </p:cNvPr>
          <p:cNvSpPr txBox="1"/>
          <p:nvPr/>
        </p:nvSpPr>
        <p:spPr>
          <a:xfrm>
            <a:off x="9783001" y="380177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pic>
        <p:nvPicPr>
          <p:cNvPr id="31" name="Picture 6" descr="Free printable black and withe frame">
            <a:extLst>
              <a:ext uri="{FF2B5EF4-FFF2-40B4-BE49-F238E27FC236}">
                <a16:creationId xmlns:a16="http://schemas.microsoft.com/office/drawing/2014/main" id="{B5AF6EFD-FE5B-4BBC-990F-A4222779A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789" y="991165"/>
            <a:ext cx="2053749" cy="142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oogle Shape;223;p19">
            <a:extLst>
              <a:ext uri="{FF2B5EF4-FFF2-40B4-BE49-F238E27FC236}">
                <a16:creationId xmlns:a16="http://schemas.microsoft.com/office/drawing/2014/main" id="{30131CE5-A723-4EE3-A4E7-3E568C271538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96558" y="68199"/>
            <a:ext cx="850219" cy="804672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0B894FF-6C51-4B4C-A35E-D4B0D02E4790}"/>
              </a:ext>
            </a:extLst>
          </p:cNvPr>
          <p:cNvSpPr txBox="1"/>
          <p:nvPr/>
        </p:nvSpPr>
        <p:spPr>
          <a:xfrm>
            <a:off x="5931974" y="768363"/>
            <a:ext cx="6229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/>
              <a:t>أضرب وتحقق من مدى صحة الحل .</a:t>
            </a:r>
            <a:endParaRPr lang="en-US" sz="40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403C314-050F-4BF2-AAFF-9AB2F6862535}"/>
              </a:ext>
            </a:extLst>
          </p:cNvPr>
          <p:cNvSpPr txBox="1"/>
          <p:nvPr/>
        </p:nvSpPr>
        <p:spPr>
          <a:xfrm>
            <a:off x="2541328" y="2478864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300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8D99D0B-A4A3-4DC3-9C93-2BE27E0AD217}"/>
              </a:ext>
            </a:extLst>
          </p:cNvPr>
          <p:cNvCxnSpPr>
            <a:cxnSpLocks/>
          </p:cNvCxnSpPr>
          <p:nvPr/>
        </p:nvCxnSpPr>
        <p:spPr>
          <a:xfrm>
            <a:off x="2648286" y="4022995"/>
            <a:ext cx="87447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2F470DF5-B39A-4A28-A316-901E2374B5BB}"/>
              </a:ext>
            </a:extLst>
          </p:cNvPr>
          <p:cNvSpPr txBox="1"/>
          <p:nvPr/>
        </p:nvSpPr>
        <p:spPr>
          <a:xfrm>
            <a:off x="2350733" y="3037237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78F6525-E763-437D-BBDD-7E9EBCAFBFF4}"/>
              </a:ext>
            </a:extLst>
          </p:cNvPr>
          <p:cNvSpPr txBox="1"/>
          <p:nvPr/>
        </p:nvSpPr>
        <p:spPr>
          <a:xfrm>
            <a:off x="3022860" y="3385159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3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E0F1201-32FF-455D-BB9F-4F68A1A097AA}"/>
              </a:ext>
            </a:extLst>
          </p:cNvPr>
          <p:cNvSpPr txBox="1"/>
          <p:nvPr/>
        </p:nvSpPr>
        <p:spPr>
          <a:xfrm>
            <a:off x="2618471" y="3975734"/>
            <a:ext cx="9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900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F8F1F69-4ABC-4F72-979C-60DF0799ACE0}"/>
              </a:ext>
            </a:extLst>
          </p:cNvPr>
          <p:cNvSpPr txBox="1"/>
          <p:nvPr/>
        </p:nvSpPr>
        <p:spPr>
          <a:xfrm>
            <a:off x="5505251" y="2310978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800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F1B5619-CD85-4EDB-B66B-FAD9BD6BA7AE}"/>
              </a:ext>
            </a:extLst>
          </p:cNvPr>
          <p:cNvSpPr txBox="1"/>
          <p:nvPr/>
        </p:nvSpPr>
        <p:spPr>
          <a:xfrm>
            <a:off x="5194348" y="2948434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876EB78-5964-4F19-980D-EA646A23D152}"/>
              </a:ext>
            </a:extLst>
          </p:cNvPr>
          <p:cNvSpPr txBox="1"/>
          <p:nvPr/>
        </p:nvSpPr>
        <p:spPr>
          <a:xfrm>
            <a:off x="6000750" y="3428349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5</a:t>
            </a:r>
          </a:p>
        </p:txBody>
      </p: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F2B42DBE-6E81-4FDE-929E-922C485FDE8D}"/>
              </a:ext>
            </a:extLst>
          </p:cNvPr>
          <p:cNvCxnSpPr>
            <a:cxnSpLocks/>
          </p:cNvCxnSpPr>
          <p:nvPr/>
        </p:nvCxnSpPr>
        <p:spPr>
          <a:xfrm>
            <a:off x="5484096" y="4015562"/>
            <a:ext cx="989115" cy="1592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3E377756-7399-4423-B641-01FF90258A09}"/>
              </a:ext>
            </a:extLst>
          </p:cNvPr>
          <p:cNvSpPr txBox="1"/>
          <p:nvPr/>
        </p:nvSpPr>
        <p:spPr>
          <a:xfrm>
            <a:off x="5288664" y="3981128"/>
            <a:ext cx="1577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4,000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44C75CB-0371-4AC4-A631-B04CF4051376}"/>
              </a:ext>
            </a:extLst>
          </p:cNvPr>
          <p:cNvSpPr txBox="1"/>
          <p:nvPr/>
        </p:nvSpPr>
        <p:spPr>
          <a:xfrm>
            <a:off x="8393589" y="2093744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800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E389ACF-369C-4E0A-AC04-C785C4786E54}"/>
              </a:ext>
            </a:extLst>
          </p:cNvPr>
          <p:cNvSpPr txBox="1"/>
          <p:nvPr/>
        </p:nvSpPr>
        <p:spPr>
          <a:xfrm>
            <a:off x="8290295" y="2729123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E34B5C26-98F8-45EF-9BD6-FDDC9CF1262A}"/>
              </a:ext>
            </a:extLst>
          </p:cNvPr>
          <p:cNvSpPr txBox="1"/>
          <p:nvPr/>
        </p:nvSpPr>
        <p:spPr>
          <a:xfrm>
            <a:off x="8910152" y="3140993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5</a:t>
            </a:r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2D7EBB30-79D7-4E7F-968C-49282C9881D0}"/>
              </a:ext>
            </a:extLst>
          </p:cNvPr>
          <p:cNvCxnSpPr>
            <a:cxnSpLocks/>
          </p:cNvCxnSpPr>
          <p:nvPr/>
        </p:nvCxnSpPr>
        <p:spPr>
          <a:xfrm>
            <a:off x="8436684" y="3795023"/>
            <a:ext cx="890427" cy="456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09211617-F5D5-40CD-9490-0258F325E905}"/>
              </a:ext>
            </a:extLst>
          </p:cNvPr>
          <p:cNvSpPr txBox="1"/>
          <p:nvPr/>
        </p:nvSpPr>
        <p:spPr>
          <a:xfrm>
            <a:off x="8279126" y="3803390"/>
            <a:ext cx="12944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055C0"/>
                </a:solidFill>
              </a:rPr>
              <a:t>4,000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29B97AAF-C9C7-42B7-ABDD-4E176628DA33}"/>
              </a:ext>
            </a:extLst>
          </p:cNvPr>
          <p:cNvSpPr txBox="1"/>
          <p:nvPr/>
        </p:nvSpPr>
        <p:spPr>
          <a:xfrm>
            <a:off x="11036055" y="2008317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200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8BC802A-AD0E-4150-9EBA-85E8822941E7}"/>
              </a:ext>
            </a:extLst>
          </p:cNvPr>
          <p:cNvSpPr txBox="1"/>
          <p:nvPr/>
        </p:nvSpPr>
        <p:spPr>
          <a:xfrm>
            <a:off x="10894833" y="2643849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32C5948-EB67-41DC-84AB-B96B91EAD83F}"/>
              </a:ext>
            </a:extLst>
          </p:cNvPr>
          <p:cNvSpPr txBox="1"/>
          <p:nvPr/>
        </p:nvSpPr>
        <p:spPr>
          <a:xfrm>
            <a:off x="11573550" y="3121682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4</a:t>
            </a:r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21D5934-80F1-4FCE-95B8-2B37F7BBFC89}"/>
              </a:ext>
            </a:extLst>
          </p:cNvPr>
          <p:cNvCxnSpPr>
            <a:cxnSpLocks/>
          </p:cNvCxnSpPr>
          <p:nvPr/>
        </p:nvCxnSpPr>
        <p:spPr>
          <a:xfrm>
            <a:off x="11248648" y="3887377"/>
            <a:ext cx="81665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16B1B618-6A5B-436B-8014-630A4F706123}"/>
              </a:ext>
            </a:extLst>
          </p:cNvPr>
          <p:cNvSpPr txBox="1"/>
          <p:nvPr/>
        </p:nvSpPr>
        <p:spPr>
          <a:xfrm>
            <a:off x="11172893" y="3851654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800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CCD8B449-712E-4D18-B93A-28B80677EBEC}"/>
              </a:ext>
            </a:extLst>
          </p:cNvPr>
          <p:cNvSpPr txBox="1"/>
          <p:nvPr/>
        </p:nvSpPr>
        <p:spPr>
          <a:xfrm>
            <a:off x="2635515" y="2085503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D8DC047-6327-4599-9D5A-DCD030FEDA50}"/>
              </a:ext>
            </a:extLst>
          </p:cNvPr>
          <p:cNvSpPr txBox="1"/>
          <p:nvPr/>
        </p:nvSpPr>
        <p:spPr>
          <a:xfrm>
            <a:off x="5424553" y="1839639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A48FFEB-9E44-4FD6-A173-7DB5419B3744}"/>
              </a:ext>
            </a:extLst>
          </p:cNvPr>
          <p:cNvSpPr txBox="1"/>
          <p:nvPr/>
        </p:nvSpPr>
        <p:spPr>
          <a:xfrm>
            <a:off x="10990593" y="1588110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03D9FC3-644D-42EF-A4BD-6C634E60A6A6}"/>
              </a:ext>
            </a:extLst>
          </p:cNvPr>
          <p:cNvSpPr txBox="1"/>
          <p:nvPr/>
        </p:nvSpPr>
        <p:spPr>
          <a:xfrm>
            <a:off x="8399965" y="1726986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575063C-2770-4A5A-8EF1-50E8DE5BE805}"/>
              </a:ext>
            </a:extLst>
          </p:cNvPr>
          <p:cNvSpPr txBox="1"/>
          <p:nvPr/>
        </p:nvSpPr>
        <p:spPr>
          <a:xfrm>
            <a:off x="1188906" y="1319020"/>
            <a:ext cx="127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 ص249 </a:t>
            </a:r>
            <a:endParaRPr lang="en-US" sz="2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280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  <p:bldP spid="28" grpId="0"/>
      <p:bldP spid="29" grpId="0"/>
      <p:bldP spid="30" grpId="0"/>
      <p:bldP spid="35" grpId="0"/>
      <p:bldP spid="37" grpId="0"/>
      <p:bldP spid="40" grpId="0"/>
      <p:bldP spid="42" grpId="0"/>
      <p:bldP spid="43" grpId="0"/>
      <p:bldP spid="44" grpId="0"/>
      <p:bldP spid="45" grpId="0"/>
      <p:bldP spid="46" grpId="0"/>
      <p:bldP spid="50" grpId="0"/>
      <p:bldP spid="52" grpId="0"/>
      <p:bldP spid="53" grpId="0"/>
      <p:bldP spid="61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الدرس 2</a:t>
            </a:r>
          </a:p>
          <a:p>
            <a:r>
              <a:rPr lang="ar-AE" sz="23900" dirty="0"/>
              <a:t> الوحدة 4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18239476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48000" y="5684009"/>
            <a:ext cx="12144000" cy="2421"/>
          </a:xfrm>
          <a:prstGeom prst="straightConnector1">
            <a:avLst/>
          </a:prstGeom>
          <a:noFill/>
          <a:ln w="12700" cap="flat" cmpd="sng">
            <a:solidFill>
              <a:srgbClr val="E7024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4" name="Google Shape;134;p13"/>
          <p:cNvSpPr/>
          <p:nvPr/>
        </p:nvSpPr>
        <p:spPr>
          <a:xfrm>
            <a:off x="151227" y="5432920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8" name="Google Shape;138;p13"/>
          <p:cNvCxnSpPr>
            <a:cxnSpLocks/>
          </p:cNvCxnSpPr>
          <p:nvPr/>
        </p:nvCxnSpPr>
        <p:spPr>
          <a:xfrm flipH="1">
            <a:off x="306083" y="2678797"/>
            <a:ext cx="3864" cy="2976686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13"/>
          <p:cNvSpPr/>
          <p:nvPr/>
        </p:nvSpPr>
        <p:spPr>
          <a:xfrm>
            <a:off x="6171539" y="5538913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0" name="Google Shape;140;p13"/>
          <p:cNvCxnSpPr>
            <a:cxnSpLocks/>
          </p:cNvCxnSpPr>
          <p:nvPr/>
        </p:nvCxnSpPr>
        <p:spPr>
          <a:xfrm>
            <a:off x="6304963" y="2744539"/>
            <a:ext cx="25296" cy="2953417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13"/>
          <p:cNvSpPr/>
          <p:nvPr/>
        </p:nvSpPr>
        <p:spPr>
          <a:xfrm>
            <a:off x="3213028" y="5475470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5" name="Google Shape;145;p13"/>
          <p:cNvCxnSpPr>
            <a:cxnSpLocks/>
          </p:cNvCxnSpPr>
          <p:nvPr/>
        </p:nvCxnSpPr>
        <p:spPr>
          <a:xfrm>
            <a:off x="3371748" y="2716330"/>
            <a:ext cx="35107" cy="2939153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13"/>
          <p:cNvSpPr/>
          <p:nvPr/>
        </p:nvSpPr>
        <p:spPr>
          <a:xfrm>
            <a:off x="8742992" y="5449746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0" name="Google Shape;150;p13"/>
          <p:cNvCxnSpPr>
            <a:cxnSpLocks/>
          </p:cNvCxnSpPr>
          <p:nvPr/>
        </p:nvCxnSpPr>
        <p:spPr>
          <a:xfrm>
            <a:off x="9058765" y="2716330"/>
            <a:ext cx="0" cy="2967679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20579" y="1961793"/>
            <a:ext cx="845032" cy="81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300" y="1952873"/>
            <a:ext cx="999816" cy="76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74653" y="1813218"/>
            <a:ext cx="769732" cy="88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66341" y="1888090"/>
            <a:ext cx="644232" cy="8554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5B936-C48D-4DAF-8215-E5BD9CDB36AC}"/>
              </a:ext>
            </a:extLst>
          </p:cNvPr>
          <p:cNvSpPr txBox="1"/>
          <p:nvPr/>
        </p:nvSpPr>
        <p:spPr>
          <a:xfrm>
            <a:off x="293007" y="2678797"/>
            <a:ext cx="337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7. </a:t>
            </a:r>
            <a:r>
              <a:rPr lang="en-US" sz="2800" b="1" dirty="0"/>
              <a:t>7</a:t>
            </a:r>
            <a:r>
              <a:rPr lang="en-US" sz="1800" dirty="0"/>
              <a:t>X </a:t>
            </a:r>
            <a:r>
              <a:rPr lang="en-US" sz="2800" b="1" dirty="0"/>
              <a:t>AED460</a:t>
            </a:r>
            <a:r>
              <a:rPr lang="en-US" sz="2800" dirty="0"/>
              <a:t>=</a:t>
            </a:r>
            <a:endParaRPr lang="en-US" sz="3200" dirty="0"/>
          </a:p>
        </p:txBody>
      </p:sp>
      <p:pic>
        <p:nvPicPr>
          <p:cNvPr id="8" name="Google Shape;126;p12">
            <a:extLst>
              <a:ext uri="{FF2B5EF4-FFF2-40B4-BE49-F238E27FC236}">
                <a16:creationId xmlns:a16="http://schemas.microsoft.com/office/drawing/2014/main" id="{7922C48A-9F89-4E5C-8298-3C8AFA0B436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3967" r="9481" b="68343"/>
          <a:stretch/>
        </p:blipFill>
        <p:spPr>
          <a:xfrm>
            <a:off x="3893552" y="28608"/>
            <a:ext cx="5574890" cy="9090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7732F-DF38-4281-82F3-D42649E42A2E}"/>
              </a:ext>
            </a:extLst>
          </p:cNvPr>
          <p:cNvSpPr txBox="1"/>
          <p:nvPr/>
        </p:nvSpPr>
        <p:spPr>
          <a:xfrm>
            <a:off x="4937793" y="-123356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5055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</a:t>
            </a:r>
            <a:endParaRPr lang="en-US" sz="6000" b="1" dirty="0">
              <a:solidFill>
                <a:srgbClr val="5055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82EF53-F846-4617-A5A4-59B1F3C492BD}"/>
              </a:ext>
            </a:extLst>
          </p:cNvPr>
          <p:cNvSpPr txBox="1"/>
          <p:nvPr/>
        </p:nvSpPr>
        <p:spPr>
          <a:xfrm>
            <a:off x="3389301" y="2972096"/>
            <a:ext cx="337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8. </a:t>
            </a:r>
            <a:r>
              <a:rPr lang="en-US" sz="2800" b="1" dirty="0"/>
              <a:t>7</a:t>
            </a:r>
            <a:r>
              <a:rPr lang="en-US" sz="1800" dirty="0"/>
              <a:t>X </a:t>
            </a:r>
            <a:r>
              <a:rPr lang="en-US" sz="2800" b="1" dirty="0"/>
              <a:t>561</a:t>
            </a:r>
            <a:r>
              <a:rPr lang="en-US" sz="2800" dirty="0"/>
              <a:t>=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DA6F8-95C9-4F8C-8159-149993892029}"/>
              </a:ext>
            </a:extLst>
          </p:cNvPr>
          <p:cNvSpPr txBox="1"/>
          <p:nvPr/>
        </p:nvSpPr>
        <p:spPr>
          <a:xfrm>
            <a:off x="6384160" y="2547001"/>
            <a:ext cx="2289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9. </a:t>
            </a:r>
            <a:r>
              <a:rPr lang="en-US" sz="2800" b="1" dirty="0"/>
              <a:t>8</a:t>
            </a:r>
            <a:r>
              <a:rPr lang="en-US" sz="1800" dirty="0"/>
              <a:t>X </a:t>
            </a:r>
            <a:r>
              <a:rPr lang="en-US" sz="2800" b="1" dirty="0"/>
              <a:t>6,328</a:t>
            </a:r>
            <a:r>
              <a:rPr lang="en-US" sz="2800" dirty="0"/>
              <a:t>=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EB8D46-8194-40A8-964C-7A5FBDA29823}"/>
              </a:ext>
            </a:extLst>
          </p:cNvPr>
          <p:cNvSpPr txBox="1"/>
          <p:nvPr/>
        </p:nvSpPr>
        <p:spPr>
          <a:xfrm>
            <a:off x="9005255" y="2704272"/>
            <a:ext cx="337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10. </a:t>
            </a:r>
            <a:r>
              <a:rPr lang="en-US" sz="2800" b="1" dirty="0"/>
              <a:t>9</a:t>
            </a:r>
            <a:r>
              <a:rPr lang="en-US" sz="1800" dirty="0"/>
              <a:t>X </a:t>
            </a:r>
            <a:r>
              <a:rPr lang="en-US" sz="2800" b="1" dirty="0"/>
              <a:t>AED5,679</a:t>
            </a:r>
            <a:r>
              <a:rPr lang="en-US" sz="2800" dirty="0"/>
              <a:t>=</a:t>
            </a:r>
            <a:endParaRPr lang="en-US" sz="3200" dirty="0"/>
          </a:p>
        </p:txBody>
      </p:sp>
      <p:grpSp>
        <p:nvGrpSpPr>
          <p:cNvPr id="21" name="Google Shape;736;p40">
            <a:extLst>
              <a:ext uri="{FF2B5EF4-FFF2-40B4-BE49-F238E27FC236}">
                <a16:creationId xmlns:a16="http://schemas.microsoft.com/office/drawing/2014/main" id="{D492AC73-BE68-44A1-8A4D-329EFB4B57B9}"/>
              </a:ext>
            </a:extLst>
          </p:cNvPr>
          <p:cNvGrpSpPr/>
          <p:nvPr/>
        </p:nvGrpSpPr>
        <p:grpSpPr>
          <a:xfrm>
            <a:off x="0" y="0"/>
            <a:ext cx="1854966" cy="1858297"/>
            <a:chOff x="5926225" y="921350"/>
            <a:chExt cx="517800" cy="504350"/>
          </a:xfrm>
        </p:grpSpPr>
        <p:sp>
          <p:nvSpPr>
            <p:cNvPr id="22" name="Google Shape;737;p40">
              <a:extLst>
                <a:ext uri="{FF2B5EF4-FFF2-40B4-BE49-F238E27FC236}">
                  <a16:creationId xmlns:a16="http://schemas.microsoft.com/office/drawing/2014/main" id="{F52C6BBE-AC7F-4AAA-91BE-4014D3D9A04F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738;p40">
              <a:extLst>
                <a:ext uri="{FF2B5EF4-FFF2-40B4-BE49-F238E27FC236}">
                  <a16:creationId xmlns:a16="http://schemas.microsoft.com/office/drawing/2014/main" id="{E1D43B3A-07E4-44D4-BF91-864AAC9B3BD6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23E69C1-06A1-406A-9C3F-D25B927E4022}"/>
              </a:ext>
            </a:extLst>
          </p:cNvPr>
          <p:cNvSpPr txBox="1"/>
          <p:nvPr/>
        </p:nvSpPr>
        <p:spPr>
          <a:xfrm>
            <a:off x="238098" y="596196"/>
            <a:ext cx="1378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cap="non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الدرس 9 :الضرب في عدد متعدد الأرقام</a:t>
            </a:r>
            <a:endParaRPr lang="en-US" sz="1400" b="1" cap="none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6" descr="Free printable black and withe frame">
            <a:extLst>
              <a:ext uri="{FF2B5EF4-FFF2-40B4-BE49-F238E27FC236}">
                <a16:creationId xmlns:a16="http://schemas.microsoft.com/office/drawing/2014/main" id="{1C6552FE-9A5C-436A-AE1F-B454FE71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91" y="-89231"/>
            <a:ext cx="2053749" cy="16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E3664D-A531-41BD-A351-B8535A619F16}"/>
              </a:ext>
            </a:extLst>
          </p:cNvPr>
          <p:cNvSpPr txBox="1"/>
          <p:nvPr/>
        </p:nvSpPr>
        <p:spPr>
          <a:xfrm>
            <a:off x="1808823" y="200793"/>
            <a:ext cx="1519311" cy="10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B6E7"/>
              </a:buClr>
              <a:buSzPts val="2800"/>
              <a:buFont typeface="Arial"/>
              <a:buNone/>
            </a:pPr>
            <a:r>
              <a:rPr lang="ar-SA" sz="1400" b="1" i="0" u="none" strike="noStrike" baseline="0" dirty="0">
                <a:solidFill>
                  <a:srgbClr val="002060"/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ناتج التعلم</a:t>
            </a:r>
            <a:r>
              <a:rPr lang="ar-SA" sz="1400" b="1" i="0" u="none" strike="noStrike" baseline="0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:ضرب عدد متعدد الأرقام في عدد يتكون من رقم واحد.</a:t>
            </a:r>
            <a:endParaRPr lang="ar-SA" sz="2000" b="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95CFC-D551-4C26-ACA0-0B13D122541D}"/>
              </a:ext>
            </a:extLst>
          </p:cNvPr>
          <p:cNvSpPr txBox="1"/>
          <p:nvPr/>
        </p:nvSpPr>
        <p:spPr>
          <a:xfrm>
            <a:off x="1577925" y="4883754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7AA156-F5E8-433B-AED3-A2A1C5C882EE}"/>
              </a:ext>
            </a:extLst>
          </p:cNvPr>
          <p:cNvSpPr txBox="1"/>
          <p:nvPr/>
        </p:nvSpPr>
        <p:spPr>
          <a:xfrm>
            <a:off x="1178839" y="4858992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5C712B-0672-4FA1-9095-69C53AB07A30}"/>
              </a:ext>
            </a:extLst>
          </p:cNvPr>
          <p:cNvSpPr txBox="1"/>
          <p:nvPr/>
        </p:nvSpPr>
        <p:spPr>
          <a:xfrm>
            <a:off x="320877" y="4866841"/>
            <a:ext cx="10097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3 2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7209D1D-BA2E-4984-95C7-B2666582E47F}"/>
              </a:ext>
            </a:extLst>
          </p:cNvPr>
          <p:cNvSpPr txBox="1"/>
          <p:nvPr/>
        </p:nvSpPr>
        <p:spPr>
          <a:xfrm>
            <a:off x="966486" y="3250516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06C60C1-A8FB-48CD-B8B4-01E4B230FE14}"/>
              </a:ext>
            </a:extLst>
          </p:cNvPr>
          <p:cNvSpPr txBox="1"/>
          <p:nvPr/>
        </p:nvSpPr>
        <p:spPr>
          <a:xfrm>
            <a:off x="591867" y="3717997"/>
            <a:ext cx="16518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   460</a:t>
            </a:r>
          </a:p>
          <a:p>
            <a:r>
              <a:rPr lang="en-US" sz="2400" dirty="0"/>
              <a:t>X</a:t>
            </a:r>
            <a:r>
              <a:rPr lang="en-US" sz="3600" b="1" dirty="0"/>
              <a:t>     7</a:t>
            </a:r>
            <a:endParaRPr lang="en-US" sz="3600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EAD8190-B10A-4110-A1BF-6C5E19C6B2C8}"/>
              </a:ext>
            </a:extLst>
          </p:cNvPr>
          <p:cNvCxnSpPr>
            <a:cxnSpLocks/>
          </p:cNvCxnSpPr>
          <p:nvPr/>
        </p:nvCxnSpPr>
        <p:spPr>
          <a:xfrm flipV="1">
            <a:off x="468667" y="4910881"/>
            <a:ext cx="1569634" cy="436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9478209-5CC9-4CC1-9764-6046FCDF8AC9}"/>
              </a:ext>
            </a:extLst>
          </p:cNvPr>
          <p:cNvSpPr txBox="1"/>
          <p:nvPr/>
        </p:nvSpPr>
        <p:spPr>
          <a:xfrm>
            <a:off x="609645" y="4841431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1389E82-3861-44F0-98FC-9CAC9E3A0B1E}"/>
              </a:ext>
            </a:extLst>
          </p:cNvPr>
          <p:cNvSpPr txBox="1"/>
          <p:nvPr/>
        </p:nvSpPr>
        <p:spPr>
          <a:xfrm>
            <a:off x="3970618" y="3678328"/>
            <a:ext cx="11791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561</a:t>
            </a:r>
            <a:r>
              <a:rPr lang="en-US" sz="1400" b="1" dirty="0"/>
              <a:t> </a:t>
            </a:r>
          </a:p>
          <a:p>
            <a:r>
              <a:rPr lang="en-US" sz="2400" b="1" dirty="0"/>
              <a:t>X</a:t>
            </a:r>
            <a:r>
              <a:rPr lang="en-US" sz="3600" b="1" dirty="0"/>
              <a:t>  7</a:t>
            </a:r>
            <a:endParaRPr lang="en-US" sz="3600" dirty="0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445977D6-090C-4D92-8049-C53BA94F7A17}"/>
              </a:ext>
            </a:extLst>
          </p:cNvPr>
          <p:cNvCxnSpPr>
            <a:cxnSpLocks/>
          </p:cNvCxnSpPr>
          <p:nvPr/>
        </p:nvCxnSpPr>
        <p:spPr>
          <a:xfrm>
            <a:off x="3423770" y="4968520"/>
            <a:ext cx="151649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94C667B-C17A-4590-918A-F9752493C4F2}"/>
              </a:ext>
            </a:extLst>
          </p:cNvPr>
          <p:cNvCxnSpPr>
            <a:cxnSpLocks/>
          </p:cNvCxnSpPr>
          <p:nvPr/>
        </p:nvCxnSpPr>
        <p:spPr>
          <a:xfrm>
            <a:off x="9188872" y="4896934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ACA6D246-F729-4948-9626-99D0F59CD8DB}"/>
              </a:ext>
            </a:extLst>
          </p:cNvPr>
          <p:cNvCxnSpPr>
            <a:cxnSpLocks/>
          </p:cNvCxnSpPr>
          <p:nvPr/>
        </p:nvCxnSpPr>
        <p:spPr>
          <a:xfrm>
            <a:off x="6418629" y="4759275"/>
            <a:ext cx="135975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2989C1D-CAA3-49BA-A8CE-388D87F72E8A}"/>
              </a:ext>
            </a:extLst>
          </p:cNvPr>
          <p:cNvSpPr txBox="1"/>
          <p:nvPr/>
        </p:nvSpPr>
        <p:spPr>
          <a:xfrm>
            <a:off x="6611840" y="3513635"/>
            <a:ext cx="17397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6,328 </a:t>
            </a:r>
          </a:p>
          <a:p>
            <a:r>
              <a:rPr lang="en-US" sz="2400" dirty="0"/>
              <a:t>X</a:t>
            </a:r>
            <a:r>
              <a:rPr lang="en-US" b="1" dirty="0"/>
              <a:t>              </a:t>
            </a:r>
            <a:r>
              <a:rPr lang="en-US" sz="3600" b="1" dirty="0"/>
              <a:t>8</a:t>
            </a:r>
            <a:r>
              <a:rPr lang="en-US" b="1" dirty="0"/>
              <a:t> 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31F92E-9C6D-4ECB-B6FD-E60923F2F562}"/>
              </a:ext>
            </a:extLst>
          </p:cNvPr>
          <p:cNvSpPr txBox="1"/>
          <p:nvPr/>
        </p:nvSpPr>
        <p:spPr>
          <a:xfrm>
            <a:off x="9316905" y="3670760"/>
            <a:ext cx="17397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5,679 </a:t>
            </a:r>
          </a:p>
          <a:p>
            <a:r>
              <a:rPr lang="en-US" sz="2400" dirty="0"/>
              <a:t>X</a:t>
            </a:r>
            <a:r>
              <a:rPr lang="en-US" b="1" dirty="0"/>
              <a:t>              </a:t>
            </a:r>
            <a:r>
              <a:rPr lang="ar-SA" sz="3600" b="1" dirty="0"/>
              <a:t>9</a:t>
            </a:r>
            <a:r>
              <a:rPr lang="en-US" b="1" dirty="0"/>
              <a:t> </a:t>
            </a:r>
            <a:endParaRPr lang="en-US" dirty="0"/>
          </a:p>
        </p:txBody>
      </p:sp>
      <p:pic>
        <p:nvPicPr>
          <p:cNvPr id="15" name="Picture 6" descr="Free printable black and withe frame">
            <a:extLst>
              <a:ext uri="{FF2B5EF4-FFF2-40B4-BE49-F238E27FC236}">
                <a16:creationId xmlns:a16="http://schemas.microsoft.com/office/drawing/2014/main" id="{30CB34F5-A323-4BE2-A11A-C6F75B7DA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8" y="1017327"/>
            <a:ext cx="2053749" cy="133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Google Shape;223;p19">
            <a:extLst>
              <a:ext uri="{FF2B5EF4-FFF2-40B4-BE49-F238E27FC236}">
                <a16:creationId xmlns:a16="http://schemas.microsoft.com/office/drawing/2014/main" id="{CC705640-9C23-4288-BA95-D34E81A6D2C2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210213" y="0"/>
            <a:ext cx="850219" cy="804672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808B5E9-7531-4218-83D4-5E0C1FF62195}"/>
              </a:ext>
            </a:extLst>
          </p:cNvPr>
          <p:cNvSpPr txBox="1"/>
          <p:nvPr/>
        </p:nvSpPr>
        <p:spPr>
          <a:xfrm>
            <a:off x="5891340" y="984891"/>
            <a:ext cx="6229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/>
              <a:t>أضرب وتحقق من مدى صحة الحل .</a:t>
            </a:r>
            <a:endParaRPr lang="en-US" sz="4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3B3E285-1463-4659-B57B-D6CF0D740E74}"/>
              </a:ext>
            </a:extLst>
          </p:cNvPr>
          <p:cNvSpPr txBox="1"/>
          <p:nvPr/>
        </p:nvSpPr>
        <p:spPr>
          <a:xfrm>
            <a:off x="2435742" y="3198167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024831-F6F2-4BB7-BE68-0B0D91752670}"/>
              </a:ext>
            </a:extLst>
          </p:cNvPr>
          <p:cNvSpPr txBox="1"/>
          <p:nvPr/>
        </p:nvSpPr>
        <p:spPr>
          <a:xfrm>
            <a:off x="2422363" y="3720358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500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C354FB6-A084-47DA-BCE0-7FF1296BF9FC}"/>
              </a:ext>
            </a:extLst>
          </p:cNvPr>
          <p:cNvSpPr txBox="1"/>
          <p:nvPr/>
        </p:nvSpPr>
        <p:spPr>
          <a:xfrm>
            <a:off x="2161870" y="4376043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BFAAA6-A905-4730-9551-C7B545F7C658}"/>
              </a:ext>
            </a:extLst>
          </p:cNvPr>
          <p:cNvSpPr txBox="1"/>
          <p:nvPr/>
        </p:nvSpPr>
        <p:spPr>
          <a:xfrm>
            <a:off x="2891564" y="4268914"/>
            <a:ext cx="44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7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6F092A81-9BA7-48CE-AF4A-21F73B66FE8A}"/>
              </a:ext>
            </a:extLst>
          </p:cNvPr>
          <p:cNvCxnSpPr>
            <a:cxnSpLocks/>
          </p:cNvCxnSpPr>
          <p:nvPr/>
        </p:nvCxnSpPr>
        <p:spPr>
          <a:xfrm>
            <a:off x="2295502" y="4932384"/>
            <a:ext cx="1032020" cy="108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E73F9A2F-9ECA-4A6C-90D3-ABC9766FA975}"/>
              </a:ext>
            </a:extLst>
          </p:cNvPr>
          <p:cNvSpPr txBox="1"/>
          <p:nvPr/>
        </p:nvSpPr>
        <p:spPr>
          <a:xfrm>
            <a:off x="2187588" y="4851656"/>
            <a:ext cx="139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3,500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B9A050-F4F9-4357-82D1-45B7299E36DC}"/>
              </a:ext>
            </a:extLst>
          </p:cNvPr>
          <p:cNvSpPr txBox="1"/>
          <p:nvPr/>
        </p:nvSpPr>
        <p:spPr>
          <a:xfrm>
            <a:off x="5359239" y="3670586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>
                <a:solidFill>
                  <a:srgbClr val="5055C0"/>
                </a:solidFill>
              </a:rPr>
              <a:t>6</a:t>
            </a:r>
            <a:r>
              <a:rPr lang="en-US" sz="3600" b="1" dirty="0">
                <a:solidFill>
                  <a:srgbClr val="5055C0"/>
                </a:solidFill>
              </a:rPr>
              <a:t>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04DAB46-603C-429F-9657-17911A744C18}"/>
              </a:ext>
            </a:extLst>
          </p:cNvPr>
          <p:cNvSpPr txBox="1"/>
          <p:nvPr/>
        </p:nvSpPr>
        <p:spPr>
          <a:xfrm>
            <a:off x="5251398" y="4329791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884B20-1465-4CF8-81F5-C7802B667131}"/>
              </a:ext>
            </a:extLst>
          </p:cNvPr>
          <p:cNvSpPr txBox="1"/>
          <p:nvPr/>
        </p:nvSpPr>
        <p:spPr>
          <a:xfrm>
            <a:off x="5842365" y="4212661"/>
            <a:ext cx="4430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7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231E880-AF77-48E6-AC40-C7B61E1DC001}"/>
              </a:ext>
            </a:extLst>
          </p:cNvPr>
          <p:cNvSpPr txBox="1"/>
          <p:nvPr/>
        </p:nvSpPr>
        <p:spPr>
          <a:xfrm>
            <a:off x="5098979" y="4897618"/>
            <a:ext cx="1395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600" b="1" dirty="0">
                <a:solidFill>
                  <a:srgbClr val="5055C0"/>
                </a:solidFill>
              </a:rPr>
              <a:t>4</a:t>
            </a:r>
            <a:r>
              <a:rPr lang="en-US" sz="3600" b="1" dirty="0">
                <a:solidFill>
                  <a:srgbClr val="5055C0"/>
                </a:solidFill>
              </a:rPr>
              <a:t>,</a:t>
            </a:r>
            <a:r>
              <a:rPr lang="ar-SA" sz="3600" b="1" dirty="0">
                <a:solidFill>
                  <a:srgbClr val="5055C0"/>
                </a:solidFill>
              </a:rPr>
              <a:t>2</a:t>
            </a:r>
            <a:r>
              <a:rPr lang="en-US" sz="3600" b="1" dirty="0">
                <a:solidFill>
                  <a:srgbClr val="5055C0"/>
                </a:solidFill>
              </a:rPr>
              <a:t>00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6028D0B1-3AE1-48E2-99E1-5A5A784BC934}"/>
              </a:ext>
            </a:extLst>
          </p:cNvPr>
          <p:cNvCxnSpPr>
            <a:cxnSpLocks/>
          </p:cNvCxnSpPr>
          <p:nvPr/>
        </p:nvCxnSpPr>
        <p:spPr>
          <a:xfrm>
            <a:off x="5270912" y="4886112"/>
            <a:ext cx="1032020" cy="10822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934A2E0E-9BB0-457C-8791-21CE15B7CADB}"/>
              </a:ext>
            </a:extLst>
          </p:cNvPr>
          <p:cNvSpPr txBox="1"/>
          <p:nvPr/>
        </p:nvSpPr>
        <p:spPr>
          <a:xfrm>
            <a:off x="4448772" y="4900580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30CC53-8855-4E28-9A8D-F0E70CA6A68D}"/>
              </a:ext>
            </a:extLst>
          </p:cNvPr>
          <p:cNvSpPr txBox="1"/>
          <p:nvPr/>
        </p:nvSpPr>
        <p:spPr>
          <a:xfrm>
            <a:off x="4130218" y="4866840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739D48E-BB95-4926-90D5-AB121D2C00D5}"/>
              </a:ext>
            </a:extLst>
          </p:cNvPr>
          <p:cNvSpPr txBox="1"/>
          <p:nvPr/>
        </p:nvSpPr>
        <p:spPr>
          <a:xfrm>
            <a:off x="3981460" y="3264483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877636EC-0FA3-4A08-9C4E-109872A5CF67}"/>
              </a:ext>
            </a:extLst>
          </p:cNvPr>
          <p:cNvSpPr txBox="1"/>
          <p:nvPr/>
        </p:nvSpPr>
        <p:spPr>
          <a:xfrm>
            <a:off x="3374650" y="4880562"/>
            <a:ext cx="945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3 9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D6C56A3-4E03-4131-8D46-450AFCA34D65}"/>
              </a:ext>
            </a:extLst>
          </p:cNvPr>
          <p:cNvSpPr txBox="1"/>
          <p:nvPr/>
        </p:nvSpPr>
        <p:spPr>
          <a:xfrm>
            <a:off x="3677392" y="4850579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3969276-134C-40CD-87BF-F96F9345BE17}"/>
              </a:ext>
            </a:extLst>
          </p:cNvPr>
          <p:cNvSpPr txBox="1"/>
          <p:nvPr/>
        </p:nvSpPr>
        <p:spPr>
          <a:xfrm>
            <a:off x="8013319" y="3612645"/>
            <a:ext cx="1087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55C0"/>
                </a:solidFill>
              </a:rPr>
              <a:t>6,000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A4D23581-629E-40A8-BFAA-6236AF0D2697}"/>
              </a:ext>
            </a:extLst>
          </p:cNvPr>
          <p:cNvSpPr txBox="1"/>
          <p:nvPr/>
        </p:nvSpPr>
        <p:spPr>
          <a:xfrm>
            <a:off x="7905710" y="4191130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24D3B04-3B96-42F0-9D4E-914DAE20AACE}"/>
              </a:ext>
            </a:extLst>
          </p:cNvPr>
          <p:cNvSpPr txBox="1"/>
          <p:nvPr/>
        </p:nvSpPr>
        <p:spPr>
          <a:xfrm>
            <a:off x="8637457" y="4082193"/>
            <a:ext cx="366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5055C0"/>
                </a:solidFill>
              </a:rPr>
              <a:t>8</a:t>
            </a: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C7347F19-CC93-4AE3-856F-8CC2D8772148}"/>
              </a:ext>
            </a:extLst>
          </p:cNvPr>
          <p:cNvCxnSpPr>
            <a:cxnSpLocks/>
          </p:cNvCxnSpPr>
          <p:nvPr/>
        </p:nvCxnSpPr>
        <p:spPr>
          <a:xfrm>
            <a:off x="7995443" y="4759275"/>
            <a:ext cx="967919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DCEEFCEE-8CB2-4A08-BBC3-8E525630ABAF}"/>
              </a:ext>
            </a:extLst>
          </p:cNvPr>
          <p:cNvSpPr txBox="1"/>
          <p:nvPr/>
        </p:nvSpPr>
        <p:spPr>
          <a:xfrm>
            <a:off x="7855630" y="4757146"/>
            <a:ext cx="1280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5055C0"/>
                </a:solidFill>
              </a:rPr>
              <a:t>48,000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BDE2DE85-26BD-43D5-8A22-8C815976818E}"/>
              </a:ext>
            </a:extLst>
          </p:cNvPr>
          <p:cNvSpPr txBox="1"/>
          <p:nvPr/>
        </p:nvSpPr>
        <p:spPr>
          <a:xfrm>
            <a:off x="7434923" y="4686489"/>
            <a:ext cx="51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F36CB1D-9D3B-4FFC-90CC-857718E23706}"/>
              </a:ext>
            </a:extLst>
          </p:cNvPr>
          <p:cNvSpPr txBox="1"/>
          <p:nvPr/>
        </p:nvSpPr>
        <p:spPr>
          <a:xfrm>
            <a:off x="7293739" y="3066531"/>
            <a:ext cx="51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D6EFFFE7-5435-4C3F-9783-F1A115AA5549}"/>
              </a:ext>
            </a:extLst>
          </p:cNvPr>
          <p:cNvSpPr txBox="1"/>
          <p:nvPr/>
        </p:nvSpPr>
        <p:spPr>
          <a:xfrm>
            <a:off x="7134129" y="4685624"/>
            <a:ext cx="51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595E4BC-9478-4A94-9E60-BEC077854E9D}"/>
              </a:ext>
            </a:extLst>
          </p:cNvPr>
          <p:cNvSpPr txBox="1"/>
          <p:nvPr/>
        </p:nvSpPr>
        <p:spPr>
          <a:xfrm>
            <a:off x="6998726" y="3055631"/>
            <a:ext cx="51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F69D371-94AB-4033-A9E2-CC45E5CAB28B}"/>
              </a:ext>
            </a:extLst>
          </p:cNvPr>
          <p:cNvSpPr txBox="1"/>
          <p:nvPr/>
        </p:nvSpPr>
        <p:spPr>
          <a:xfrm>
            <a:off x="6849685" y="4718758"/>
            <a:ext cx="51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DBB4CEE4-A552-4DB3-8CAB-4B0FEF181053}"/>
              </a:ext>
            </a:extLst>
          </p:cNvPr>
          <p:cNvSpPr txBox="1"/>
          <p:nvPr/>
        </p:nvSpPr>
        <p:spPr>
          <a:xfrm>
            <a:off x="6661459" y="3058787"/>
            <a:ext cx="517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FC70E155-BB51-42C9-8391-1308B69181AE}"/>
              </a:ext>
            </a:extLst>
          </p:cNvPr>
          <p:cNvSpPr txBox="1"/>
          <p:nvPr/>
        </p:nvSpPr>
        <p:spPr>
          <a:xfrm>
            <a:off x="6261113" y="4741452"/>
            <a:ext cx="838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5027E57-7C3A-432F-BD53-7766FB32D1CC}"/>
              </a:ext>
            </a:extLst>
          </p:cNvPr>
          <p:cNvSpPr txBox="1"/>
          <p:nvPr/>
        </p:nvSpPr>
        <p:spPr>
          <a:xfrm>
            <a:off x="6761703" y="4652795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F3C0F718-BAC0-4F8C-8B2A-46509D4BE6BC}"/>
              </a:ext>
            </a:extLst>
          </p:cNvPr>
          <p:cNvSpPr txBox="1"/>
          <p:nvPr/>
        </p:nvSpPr>
        <p:spPr>
          <a:xfrm>
            <a:off x="10902718" y="3620153"/>
            <a:ext cx="1294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5055C0"/>
                </a:solidFill>
              </a:rPr>
              <a:t>6,000</a:t>
            </a:r>
            <a:endParaRPr lang="en-US" sz="3600" b="1" dirty="0">
              <a:solidFill>
                <a:srgbClr val="5055C0"/>
              </a:solidFill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6CD0CB72-58F7-4633-98C5-8C9C7FC38C97}"/>
              </a:ext>
            </a:extLst>
          </p:cNvPr>
          <p:cNvSpPr txBox="1"/>
          <p:nvPr/>
        </p:nvSpPr>
        <p:spPr>
          <a:xfrm>
            <a:off x="10894351" y="4357472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3280FBD5-E920-48E9-B90F-BC406AB14E94}"/>
              </a:ext>
            </a:extLst>
          </p:cNvPr>
          <p:cNvCxnSpPr>
            <a:cxnSpLocks/>
          </p:cNvCxnSpPr>
          <p:nvPr/>
        </p:nvCxnSpPr>
        <p:spPr>
          <a:xfrm>
            <a:off x="10917107" y="4886112"/>
            <a:ext cx="1203838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E30C1D10-0A00-4885-9DC2-F827EA71336E}"/>
              </a:ext>
            </a:extLst>
          </p:cNvPr>
          <p:cNvSpPr txBox="1"/>
          <p:nvPr/>
        </p:nvSpPr>
        <p:spPr>
          <a:xfrm>
            <a:off x="11709085" y="4205441"/>
            <a:ext cx="366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5055C0"/>
                </a:solidFill>
              </a:rPr>
              <a:t>9</a:t>
            </a:r>
            <a:endParaRPr lang="en-US" sz="3600" b="1" dirty="0">
              <a:solidFill>
                <a:srgbClr val="5055C0"/>
              </a:solidFill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83D6308-00AD-4923-9634-A608A6078298}"/>
              </a:ext>
            </a:extLst>
          </p:cNvPr>
          <p:cNvSpPr txBox="1"/>
          <p:nvPr/>
        </p:nvSpPr>
        <p:spPr>
          <a:xfrm>
            <a:off x="10888641" y="4870290"/>
            <a:ext cx="1280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800" b="1" dirty="0">
                <a:solidFill>
                  <a:srgbClr val="5055C0"/>
                </a:solidFill>
              </a:rPr>
              <a:t>54</a:t>
            </a:r>
            <a:r>
              <a:rPr lang="en-US" sz="2800" b="1" dirty="0">
                <a:solidFill>
                  <a:srgbClr val="5055C0"/>
                </a:solidFill>
              </a:rPr>
              <a:t>,000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D6FC29B8-457B-468C-BC7C-60F36DE6FE9A}"/>
              </a:ext>
            </a:extLst>
          </p:cNvPr>
          <p:cNvSpPr txBox="1"/>
          <p:nvPr/>
        </p:nvSpPr>
        <p:spPr>
          <a:xfrm>
            <a:off x="9641654" y="4781778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01FE0CA-400B-4050-B1BF-9E8D775B5369}"/>
              </a:ext>
            </a:extLst>
          </p:cNvPr>
          <p:cNvSpPr txBox="1"/>
          <p:nvPr/>
        </p:nvSpPr>
        <p:spPr>
          <a:xfrm>
            <a:off x="9674081" y="3258159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7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047BCB63-6C24-44B3-92C2-C6542FD89C8F}"/>
              </a:ext>
            </a:extLst>
          </p:cNvPr>
          <p:cNvSpPr txBox="1"/>
          <p:nvPr/>
        </p:nvSpPr>
        <p:spPr>
          <a:xfrm>
            <a:off x="9970847" y="4772892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AABE439A-4EEA-4FF8-A9D6-C0A81C179DCB}"/>
              </a:ext>
            </a:extLst>
          </p:cNvPr>
          <p:cNvSpPr txBox="1"/>
          <p:nvPr/>
        </p:nvSpPr>
        <p:spPr>
          <a:xfrm>
            <a:off x="9974379" y="3254969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8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51AAF948-57F9-448F-AD88-E42317C688DE}"/>
              </a:ext>
            </a:extLst>
          </p:cNvPr>
          <p:cNvSpPr txBox="1"/>
          <p:nvPr/>
        </p:nvSpPr>
        <p:spPr>
          <a:xfrm>
            <a:off x="10319976" y="4777957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8F8B8799-2936-42D6-8D75-435C988907CB}"/>
              </a:ext>
            </a:extLst>
          </p:cNvPr>
          <p:cNvSpPr txBox="1"/>
          <p:nvPr/>
        </p:nvSpPr>
        <p:spPr>
          <a:xfrm>
            <a:off x="9272963" y="3238538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76BA38F8-1710-4BA0-88FD-B7ADEA9F4832}"/>
              </a:ext>
            </a:extLst>
          </p:cNvPr>
          <p:cNvSpPr txBox="1"/>
          <p:nvPr/>
        </p:nvSpPr>
        <p:spPr>
          <a:xfrm>
            <a:off x="9023704" y="4768235"/>
            <a:ext cx="8067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51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FCD2DAA-CB47-422F-9097-F90D681E7073}"/>
              </a:ext>
            </a:extLst>
          </p:cNvPr>
          <p:cNvSpPr txBox="1"/>
          <p:nvPr/>
        </p:nvSpPr>
        <p:spPr>
          <a:xfrm>
            <a:off x="8087552" y="3189641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8CD729CF-54F2-4880-B647-9CEC657703E8}"/>
              </a:ext>
            </a:extLst>
          </p:cNvPr>
          <p:cNvSpPr txBox="1"/>
          <p:nvPr/>
        </p:nvSpPr>
        <p:spPr>
          <a:xfrm>
            <a:off x="5350170" y="3344536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025AD635-F5BC-4850-9F9E-9AF300595A3B}"/>
              </a:ext>
            </a:extLst>
          </p:cNvPr>
          <p:cNvSpPr txBox="1"/>
          <p:nvPr/>
        </p:nvSpPr>
        <p:spPr>
          <a:xfrm>
            <a:off x="11178274" y="3244071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9F9646A-B82C-438D-96F0-D352087A15AD}"/>
              </a:ext>
            </a:extLst>
          </p:cNvPr>
          <p:cNvSpPr txBox="1"/>
          <p:nvPr/>
        </p:nvSpPr>
        <p:spPr>
          <a:xfrm>
            <a:off x="9562002" y="4800096"/>
            <a:ext cx="5492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9E6C75-F1B0-4FB0-9171-B5B7AA8F4EA1}"/>
              </a:ext>
            </a:extLst>
          </p:cNvPr>
          <p:cNvSpPr txBox="1"/>
          <p:nvPr/>
        </p:nvSpPr>
        <p:spPr>
          <a:xfrm>
            <a:off x="1076929" y="1320802"/>
            <a:ext cx="127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 ص249 </a:t>
            </a:r>
            <a:endParaRPr lang="en-US" sz="2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151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2" dur="500" fill="hold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3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6" grpId="0"/>
      <p:bldP spid="25" grpId="0"/>
      <p:bldP spid="26" grpId="0"/>
      <p:bldP spid="27" grpId="0"/>
      <p:bldP spid="29" grpId="0"/>
      <p:bldP spid="30" grpId="0"/>
      <p:bldP spid="34" grpId="0"/>
      <p:bldP spid="38" grpId="0"/>
      <p:bldP spid="39" grpId="0"/>
      <p:bldP spid="40" grpId="0"/>
      <p:bldP spid="49" grpId="0"/>
      <p:bldP spid="51" grpId="0"/>
      <p:bldP spid="57" grpId="0"/>
      <p:bldP spid="59" grpId="0"/>
      <p:bldP spid="60" grpId="0"/>
      <p:bldP spid="75" grpId="0"/>
      <p:bldP spid="77" grpId="0"/>
      <p:bldP spid="78" grpId="0"/>
      <p:bldP spid="80" grpId="0"/>
      <p:bldP spid="81" grpId="0"/>
      <p:bldP spid="83" grpId="0"/>
      <p:bldP spid="85" grpId="0"/>
      <p:bldP spid="87" grpId="0"/>
      <p:bldP spid="89" grpId="0"/>
      <p:bldP spid="91" grpId="0"/>
      <p:bldP spid="94" grpId="0"/>
      <p:bldP spid="95" grpId="0"/>
      <p:bldP spid="97" grpId="0"/>
      <p:bldP spid="99" grpId="0"/>
      <p:bldP spid="101" grpId="0"/>
      <p:bldP spid="103" grpId="0"/>
      <p:bldP spid="105" grpId="0"/>
      <p:bldP spid="107" grpId="0"/>
      <p:bldP spid="109" grpId="0"/>
      <p:bldP spid="28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48000" y="5684009"/>
            <a:ext cx="12144000" cy="2421"/>
          </a:xfrm>
          <a:prstGeom prst="straightConnector1">
            <a:avLst/>
          </a:prstGeom>
          <a:noFill/>
          <a:ln w="12700" cap="flat" cmpd="sng">
            <a:solidFill>
              <a:srgbClr val="E7024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4" name="Google Shape;134;p13"/>
          <p:cNvSpPr/>
          <p:nvPr/>
        </p:nvSpPr>
        <p:spPr>
          <a:xfrm>
            <a:off x="12052" y="5423621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8" name="Google Shape;138;p13"/>
          <p:cNvCxnSpPr>
            <a:cxnSpLocks/>
          </p:cNvCxnSpPr>
          <p:nvPr/>
        </p:nvCxnSpPr>
        <p:spPr>
          <a:xfrm>
            <a:off x="177018" y="3429000"/>
            <a:ext cx="0" cy="2255009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39" name="Google Shape;139;p13"/>
          <p:cNvSpPr/>
          <p:nvPr/>
        </p:nvSpPr>
        <p:spPr>
          <a:xfrm>
            <a:off x="5670688" y="5492818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0" name="Google Shape;140;p13"/>
          <p:cNvCxnSpPr>
            <a:cxnSpLocks/>
          </p:cNvCxnSpPr>
          <p:nvPr/>
        </p:nvCxnSpPr>
        <p:spPr>
          <a:xfrm>
            <a:off x="5835224" y="3003170"/>
            <a:ext cx="0" cy="2663131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13"/>
          <p:cNvSpPr/>
          <p:nvPr/>
        </p:nvSpPr>
        <p:spPr>
          <a:xfrm>
            <a:off x="2965136" y="5429501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5" name="Google Shape;145;p13"/>
          <p:cNvCxnSpPr>
            <a:cxnSpLocks/>
          </p:cNvCxnSpPr>
          <p:nvPr/>
        </p:nvCxnSpPr>
        <p:spPr>
          <a:xfrm flipH="1">
            <a:off x="2972636" y="2972272"/>
            <a:ext cx="1064" cy="2768789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13"/>
          <p:cNvSpPr/>
          <p:nvPr/>
        </p:nvSpPr>
        <p:spPr>
          <a:xfrm>
            <a:off x="9059984" y="5459038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0" name="Google Shape;150;p13"/>
          <p:cNvCxnSpPr>
            <a:cxnSpLocks/>
          </p:cNvCxnSpPr>
          <p:nvPr/>
        </p:nvCxnSpPr>
        <p:spPr>
          <a:xfrm>
            <a:off x="9225620" y="3130992"/>
            <a:ext cx="0" cy="2553017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572733" y="2226958"/>
            <a:ext cx="845032" cy="81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75877" y="2633550"/>
            <a:ext cx="999816" cy="76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06149" y="2179278"/>
            <a:ext cx="769732" cy="886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37623" y="2179278"/>
            <a:ext cx="644232" cy="8554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C5B936-C48D-4DAF-8215-E5BD9CDB36AC}"/>
              </a:ext>
            </a:extLst>
          </p:cNvPr>
          <p:cNvSpPr txBox="1"/>
          <p:nvPr/>
        </p:nvSpPr>
        <p:spPr>
          <a:xfrm>
            <a:off x="170772" y="3682057"/>
            <a:ext cx="337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11</a:t>
            </a:r>
            <a:r>
              <a:rPr lang="en-US" sz="3200" b="1" dirty="0"/>
              <a:t>. 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8 </a:t>
            </a:r>
            <a:r>
              <a:rPr lang="en-US" sz="24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</a:t>
            </a:r>
            <a:r>
              <a:rPr lang="en-US" sz="32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 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7</a:t>
            </a:r>
            <a:r>
              <a:rPr lang="en-US" sz="3200" b="0" i="0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,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338 </a:t>
            </a:r>
            <a:r>
              <a:rPr lang="en-US" sz="28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=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 </a:t>
            </a:r>
            <a:r>
              <a:rPr lang="en-US" sz="3200" b="0" i="1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x</a:t>
            </a:r>
            <a:endParaRPr lang="en-US" sz="3200" dirty="0"/>
          </a:p>
        </p:txBody>
      </p:sp>
      <p:pic>
        <p:nvPicPr>
          <p:cNvPr id="8" name="Google Shape;126;p12">
            <a:extLst>
              <a:ext uri="{FF2B5EF4-FFF2-40B4-BE49-F238E27FC236}">
                <a16:creationId xmlns:a16="http://schemas.microsoft.com/office/drawing/2014/main" id="{7922C48A-9F89-4E5C-8298-3C8AFA0B436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23967" r="9481" b="68343"/>
          <a:stretch/>
        </p:blipFill>
        <p:spPr>
          <a:xfrm>
            <a:off x="3893552" y="28608"/>
            <a:ext cx="5574890" cy="90908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567732F-DF38-4281-82F3-D42649E42A2E}"/>
              </a:ext>
            </a:extLst>
          </p:cNvPr>
          <p:cNvSpPr txBox="1"/>
          <p:nvPr/>
        </p:nvSpPr>
        <p:spPr>
          <a:xfrm>
            <a:off x="4937793" y="-123356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5055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</a:t>
            </a:r>
            <a:endParaRPr lang="en-US" sz="6000" b="1" dirty="0">
              <a:solidFill>
                <a:srgbClr val="5055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82EF53-F846-4617-A5A4-59B1F3C492BD}"/>
              </a:ext>
            </a:extLst>
          </p:cNvPr>
          <p:cNvSpPr txBox="1"/>
          <p:nvPr/>
        </p:nvSpPr>
        <p:spPr>
          <a:xfrm>
            <a:off x="2891608" y="3121081"/>
            <a:ext cx="337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  <a:r>
              <a:rPr lang="en-US" sz="3200" b="1" dirty="0"/>
              <a:t>. 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7</a:t>
            </a:r>
            <a:r>
              <a:rPr lang="en-US" sz="32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 </a:t>
            </a:r>
            <a:r>
              <a:rPr lang="en-US" sz="24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 8,469 </a:t>
            </a:r>
            <a:r>
              <a:rPr lang="en-US" sz="28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=</a:t>
            </a:r>
            <a:r>
              <a:rPr lang="en-US" sz="32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 </a:t>
            </a:r>
            <a:r>
              <a:rPr lang="en-US" sz="3200" b="0" i="1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Y</a:t>
            </a:r>
            <a:endParaRPr lang="en-US" sz="3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9BDA6F8-95C9-4F8C-8159-149993892029}"/>
              </a:ext>
            </a:extLst>
          </p:cNvPr>
          <p:cNvSpPr txBox="1"/>
          <p:nvPr/>
        </p:nvSpPr>
        <p:spPr>
          <a:xfrm>
            <a:off x="5769317" y="3685067"/>
            <a:ext cx="42151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13</a:t>
            </a:r>
            <a:r>
              <a:rPr lang="en-US" sz="3200" dirty="0"/>
              <a:t>. </a:t>
            </a:r>
            <a:r>
              <a:rPr lang="en-US" sz="320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9 </a:t>
            </a:r>
            <a:r>
              <a:rPr lang="en-US" sz="240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 </a:t>
            </a:r>
            <a:r>
              <a:rPr lang="en-US" sz="240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AED </a:t>
            </a:r>
            <a:r>
              <a:rPr lang="en-US" sz="320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9</a:t>
            </a:r>
            <a:r>
              <a:rPr lang="en-US" sz="3200" i="0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,</a:t>
            </a:r>
            <a:r>
              <a:rPr lang="en-US" sz="320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927 </a:t>
            </a:r>
            <a:r>
              <a:rPr lang="en-US" sz="320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= </a:t>
            </a:r>
            <a:r>
              <a:rPr lang="en-US" sz="3200" i="1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t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EB8D46-8194-40A8-964C-7A5FBDA29823}"/>
              </a:ext>
            </a:extLst>
          </p:cNvPr>
          <p:cNvSpPr txBox="1"/>
          <p:nvPr/>
        </p:nvSpPr>
        <p:spPr>
          <a:xfrm>
            <a:off x="9213946" y="2971106"/>
            <a:ext cx="33725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14</a:t>
            </a:r>
            <a:r>
              <a:rPr lang="en-US" sz="3200" b="1" dirty="0"/>
              <a:t>. 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9 </a:t>
            </a:r>
            <a:r>
              <a:rPr lang="en-US" sz="24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</a:t>
            </a:r>
            <a:r>
              <a:rPr lang="en-US" sz="32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 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8</a:t>
            </a:r>
            <a:r>
              <a:rPr lang="en-US" sz="3200" b="0" i="0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,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586 </a:t>
            </a:r>
            <a:r>
              <a:rPr lang="en-US" sz="32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= </a:t>
            </a:r>
            <a:r>
              <a:rPr lang="en-US" sz="3200" b="0" i="1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u</a:t>
            </a:r>
            <a:endParaRPr lang="en-US" sz="3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60DB1D5-596D-4C92-9910-7A38B0833EBC}"/>
              </a:ext>
            </a:extLst>
          </p:cNvPr>
          <p:cNvSpPr txBox="1"/>
          <p:nvPr/>
        </p:nvSpPr>
        <p:spPr>
          <a:xfrm>
            <a:off x="301035" y="4630164"/>
            <a:ext cx="8990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X=</a:t>
            </a:r>
            <a:endParaRPr lang="en-US" sz="3200" b="1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10BF4C5-9AD8-4CE7-BA27-0F4ABBAA1C71}"/>
              </a:ext>
            </a:extLst>
          </p:cNvPr>
          <p:cNvSpPr txBox="1"/>
          <p:nvPr/>
        </p:nvSpPr>
        <p:spPr>
          <a:xfrm>
            <a:off x="2997817" y="4629482"/>
            <a:ext cx="11073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Y</a:t>
            </a:r>
            <a:r>
              <a:rPr lang="en-US" sz="3200" b="1" i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 =</a:t>
            </a:r>
            <a:endParaRPr lang="en-US" sz="32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F652DFA-08A7-4AC7-85E9-BC5F1462D096}"/>
              </a:ext>
            </a:extLst>
          </p:cNvPr>
          <p:cNvSpPr txBox="1"/>
          <p:nvPr/>
        </p:nvSpPr>
        <p:spPr>
          <a:xfrm>
            <a:off x="5943294" y="4535248"/>
            <a:ext cx="1083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t=</a:t>
            </a:r>
            <a:endParaRPr lang="en-US" sz="3200" b="1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C773746-36CA-4026-8BA6-FCDDF226CF48}"/>
              </a:ext>
            </a:extLst>
          </p:cNvPr>
          <p:cNvSpPr txBox="1"/>
          <p:nvPr/>
        </p:nvSpPr>
        <p:spPr>
          <a:xfrm>
            <a:off x="9271345" y="4628794"/>
            <a:ext cx="17120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1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u</a:t>
            </a:r>
            <a:r>
              <a:rPr lang="en-US" sz="3200" b="1" i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=</a:t>
            </a:r>
            <a:endParaRPr lang="en-US" sz="32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EEB5F8-DD3A-4F20-92B0-450276C059E8}"/>
              </a:ext>
            </a:extLst>
          </p:cNvPr>
          <p:cNvSpPr txBox="1"/>
          <p:nvPr/>
        </p:nvSpPr>
        <p:spPr>
          <a:xfrm>
            <a:off x="1089756" y="4715868"/>
            <a:ext cx="2329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.........</a:t>
            </a:r>
            <a:endParaRPr lang="en-US" sz="3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CF1A1D-B645-4843-9016-3DD5F1947453}"/>
              </a:ext>
            </a:extLst>
          </p:cNvPr>
          <p:cNvSpPr txBox="1"/>
          <p:nvPr/>
        </p:nvSpPr>
        <p:spPr>
          <a:xfrm>
            <a:off x="9937304" y="4715868"/>
            <a:ext cx="2329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.........</a:t>
            </a:r>
            <a:endParaRPr lang="en-US" sz="3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5A80D56-3867-4C8B-B13E-4C685502406A}"/>
              </a:ext>
            </a:extLst>
          </p:cNvPr>
          <p:cNvSpPr txBox="1"/>
          <p:nvPr/>
        </p:nvSpPr>
        <p:spPr>
          <a:xfrm>
            <a:off x="6466271" y="4694361"/>
            <a:ext cx="2329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.........</a:t>
            </a:r>
            <a:endParaRPr lang="en-US" sz="40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AA5B6D3-5C93-4F74-9131-B280F182C444}"/>
              </a:ext>
            </a:extLst>
          </p:cNvPr>
          <p:cNvSpPr txBox="1"/>
          <p:nvPr/>
        </p:nvSpPr>
        <p:spPr>
          <a:xfrm>
            <a:off x="3732900" y="4700098"/>
            <a:ext cx="2329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.........</a:t>
            </a:r>
            <a:endParaRPr lang="en-US" sz="4000" dirty="0"/>
          </a:p>
        </p:txBody>
      </p:sp>
      <p:grpSp>
        <p:nvGrpSpPr>
          <p:cNvPr id="31" name="Google Shape;736;p40">
            <a:extLst>
              <a:ext uri="{FF2B5EF4-FFF2-40B4-BE49-F238E27FC236}">
                <a16:creationId xmlns:a16="http://schemas.microsoft.com/office/drawing/2014/main" id="{E8AC2E68-981D-4EE0-9CEA-CD5FF174DCAE}"/>
              </a:ext>
            </a:extLst>
          </p:cNvPr>
          <p:cNvGrpSpPr/>
          <p:nvPr/>
        </p:nvGrpSpPr>
        <p:grpSpPr>
          <a:xfrm>
            <a:off x="0" y="0"/>
            <a:ext cx="1854966" cy="1858297"/>
            <a:chOff x="5926225" y="921350"/>
            <a:chExt cx="517800" cy="504350"/>
          </a:xfrm>
        </p:grpSpPr>
        <p:sp>
          <p:nvSpPr>
            <p:cNvPr id="33" name="Google Shape;737;p40">
              <a:extLst>
                <a:ext uri="{FF2B5EF4-FFF2-40B4-BE49-F238E27FC236}">
                  <a16:creationId xmlns:a16="http://schemas.microsoft.com/office/drawing/2014/main" id="{E9F06CE2-E9B0-426C-A4AD-4A749A20F613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738;p40">
              <a:extLst>
                <a:ext uri="{FF2B5EF4-FFF2-40B4-BE49-F238E27FC236}">
                  <a16:creationId xmlns:a16="http://schemas.microsoft.com/office/drawing/2014/main" id="{1D2BFA5A-4D10-4615-85AA-EF49EF591B62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4A78C1D-E1D8-45E2-9E2D-3305AF642FE1}"/>
              </a:ext>
            </a:extLst>
          </p:cNvPr>
          <p:cNvSpPr txBox="1"/>
          <p:nvPr/>
        </p:nvSpPr>
        <p:spPr>
          <a:xfrm>
            <a:off x="238098" y="596196"/>
            <a:ext cx="1378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cap="non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الدرس 9 :الضرب في عدد متعدد الأرقام</a:t>
            </a:r>
            <a:endParaRPr lang="en-US" sz="1400" b="1" cap="none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6" descr="Free printable black and withe frame">
            <a:extLst>
              <a:ext uri="{FF2B5EF4-FFF2-40B4-BE49-F238E27FC236}">
                <a16:creationId xmlns:a16="http://schemas.microsoft.com/office/drawing/2014/main" id="{D3E510F9-28FB-4D55-AD5B-59263BD11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91" y="-89231"/>
            <a:ext cx="2053749" cy="16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A6CCD9-10C5-4883-B5DF-7BF5253EBB0E}"/>
              </a:ext>
            </a:extLst>
          </p:cNvPr>
          <p:cNvSpPr txBox="1"/>
          <p:nvPr/>
        </p:nvSpPr>
        <p:spPr>
          <a:xfrm>
            <a:off x="1808823" y="200793"/>
            <a:ext cx="1519311" cy="10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B6E7"/>
              </a:buClr>
              <a:buSzPts val="2800"/>
              <a:buFont typeface="Arial"/>
              <a:buNone/>
            </a:pPr>
            <a:r>
              <a:rPr lang="ar-SA" sz="1400" b="1" i="0" u="none" strike="noStrike" baseline="0" dirty="0">
                <a:solidFill>
                  <a:srgbClr val="002060"/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ناتج التعلم</a:t>
            </a:r>
            <a:r>
              <a:rPr lang="ar-SA" sz="1400" b="1" i="0" u="none" strike="noStrike" baseline="0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:ضرب عدد متعدد الأرقام في عدد يتكون من رقم واحد.</a:t>
            </a:r>
            <a:endParaRPr lang="ar-SA" sz="2000" b="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 descr="Free printable black and withe frame">
            <a:extLst>
              <a:ext uri="{FF2B5EF4-FFF2-40B4-BE49-F238E27FC236}">
                <a16:creationId xmlns:a16="http://schemas.microsoft.com/office/drawing/2014/main" id="{BAB240EC-9B20-4569-BCAF-4B306B3A4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4" y="1057834"/>
            <a:ext cx="2053749" cy="139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oogle Shape;223;p19">
            <a:extLst>
              <a:ext uri="{FF2B5EF4-FFF2-40B4-BE49-F238E27FC236}">
                <a16:creationId xmlns:a16="http://schemas.microsoft.com/office/drawing/2014/main" id="{B69E2357-3BEA-4917-9F55-BF5065CA1C3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122403" y="18492"/>
            <a:ext cx="850219" cy="8046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7D4DEC-F42B-4D3A-965B-42FB27918017}"/>
              </a:ext>
            </a:extLst>
          </p:cNvPr>
          <p:cNvSpPr txBox="1"/>
          <p:nvPr/>
        </p:nvSpPr>
        <p:spPr>
          <a:xfrm>
            <a:off x="8236073" y="1201126"/>
            <a:ext cx="37826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/>
              <a:t>أوجد كل عدد مجهول.</a:t>
            </a:r>
            <a:endParaRPr lang="en-US" sz="40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CA1AB1-9539-4396-A670-8E48BDDE566B}"/>
              </a:ext>
            </a:extLst>
          </p:cNvPr>
          <p:cNvSpPr txBox="1"/>
          <p:nvPr/>
        </p:nvSpPr>
        <p:spPr>
          <a:xfrm>
            <a:off x="1065212" y="4473692"/>
            <a:ext cx="2329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58,704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D8AD8E-5C0C-4255-BFB1-11552176A490}"/>
              </a:ext>
            </a:extLst>
          </p:cNvPr>
          <p:cNvSpPr txBox="1"/>
          <p:nvPr/>
        </p:nvSpPr>
        <p:spPr>
          <a:xfrm>
            <a:off x="6475786" y="4399028"/>
            <a:ext cx="2329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89,343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9A146FB-943D-444A-9957-18B89FA0515C}"/>
              </a:ext>
            </a:extLst>
          </p:cNvPr>
          <p:cNvSpPr txBox="1"/>
          <p:nvPr/>
        </p:nvSpPr>
        <p:spPr>
          <a:xfrm>
            <a:off x="3732900" y="4399028"/>
            <a:ext cx="2329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59,283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BA9B80D-37F9-4425-970E-ED4819C4A80D}"/>
              </a:ext>
            </a:extLst>
          </p:cNvPr>
          <p:cNvSpPr txBox="1"/>
          <p:nvPr/>
        </p:nvSpPr>
        <p:spPr>
          <a:xfrm>
            <a:off x="9943908" y="4419744"/>
            <a:ext cx="2329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77,274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1433A2F-D1A1-4140-8594-CA269A391AD0}"/>
              </a:ext>
            </a:extLst>
          </p:cNvPr>
          <p:cNvSpPr txBox="1"/>
          <p:nvPr/>
        </p:nvSpPr>
        <p:spPr>
          <a:xfrm>
            <a:off x="1002634" y="1376568"/>
            <a:ext cx="127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 ص249 </a:t>
            </a:r>
            <a:endParaRPr lang="en-US" sz="2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96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50687" y="5711372"/>
            <a:ext cx="12144000" cy="2421"/>
          </a:xfrm>
          <a:prstGeom prst="straightConnector1">
            <a:avLst/>
          </a:prstGeom>
          <a:noFill/>
          <a:ln w="12700" cap="flat" cmpd="sng">
            <a:solidFill>
              <a:srgbClr val="E70247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134" name="Google Shape;134;p13"/>
          <p:cNvSpPr/>
          <p:nvPr/>
        </p:nvSpPr>
        <p:spPr>
          <a:xfrm>
            <a:off x="253983" y="5552652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38" name="Google Shape;138;p13"/>
          <p:cNvCxnSpPr>
            <a:cxnSpLocks/>
          </p:cNvCxnSpPr>
          <p:nvPr/>
        </p:nvCxnSpPr>
        <p:spPr>
          <a:xfrm flipH="1">
            <a:off x="412702" y="3429000"/>
            <a:ext cx="53890" cy="2282373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4" name="Google Shape;144;p13"/>
          <p:cNvSpPr/>
          <p:nvPr/>
        </p:nvSpPr>
        <p:spPr>
          <a:xfrm>
            <a:off x="3814146" y="5507621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45" name="Google Shape;145;p13"/>
          <p:cNvCxnSpPr/>
          <p:nvPr/>
        </p:nvCxnSpPr>
        <p:spPr>
          <a:xfrm rot="5400000">
            <a:off x="3228370" y="4977335"/>
            <a:ext cx="1415929" cy="2421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9" name="Google Shape;149;p13"/>
          <p:cNvSpPr/>
          <p:nvPr/>
        </p:nvSpPr>
        <p:spPr>
          <a:xfrm>
            <a:off x="7311995" y="5595838"/>
            <a:ext cx="317440" cy="317440"/>
          </a:xfrm>
          <a:prstGeom prst="ellipse">
            <a:avLst/>
          </a:prstGeom>
          <a:solidFill>
            <a:srgbClr val="E7024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5">
              <a:solidFill>
                <a:schemeClr val="accen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50" name="Google Shape;150;p13"/>
          <p:cNvCxnSpPr>
            <a:cxnSpLocks/>
          </p:cNvCxnSpPr>
          <p:nvPr/>
        </p:nvCxnSpPr>
        <p:spPr>
          <a:xfrm flipH="1">
            <a:off x="7459967" y="4000355"/>
            <a:ext cx="10748" cy="1710313"/>
          </a:xfrm>
          <a:prstGeom prst="straightConnector1">
            <a:avLst/>
          </a:prstGeom>
          <a:noFill/>
          <a:ln w="9525" cap="flat" cmpd="sng">
            <a:solidFill>
              <a:srgbClr val="E70247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58" name="Google Shape;15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48199" y="3163928"/>
            <a:ext cx="845032" cy="811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1" y="2665191"/>
            <a:ext cx="999816" cy="763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29277" y="3246544"/>
            <a:ext cx="644232" cy="855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26;p12">
            <a:extLst>
              <a:ext uri="{FF2B5EF4-FFF2-40B4-BE49-F238E27FC236}">
                <a16:creationId xmlns:a16="http://schemas.microsoft.com/office/drawing/2014/main" id="{CC7F2A2D-0E50-4622-8FC7-DF40C3A1EFF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3967" r="9481" b="68343"/>
          <a:stretch/>
        </p:blipFill>
        <p:spPr>
          <a:xfrm>
            <a:off x="3893552" y="28608"/>
            <a:ext cx="5574890" cy="90908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0ACC9F1-4962-41F0-8228-45C78658BA2C}"/>
              </a:ext>
            </a:extLst>
          </p:cNvPr>
          <p:cNvSpPr txBox="1"/>
          <p:nvPr/>
        </p:nvSpPr>
        <p:spPr>
          <a:xfrm>
            <a:off x="4775561" y="-127690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5055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</a:t>
            </a:r>
            <a:endParaRPr lang="en-US" sz="6000" b="1" dirty="0">
              <a:solidFill>
                <a:srgbClr val="5055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233B5FE-06B2-407E-8813-A6390A87F548}"/>
              </a:ext>
            </a:extLst>
          </p:cNvPr>
          <p:cNvSpPr txBox="1"/>
          <p:nvPr/>
        </p:nvSpPr>
        <p:spPr>
          <a:xfrm>
            <a:off x="452951" y="3331972"/>
            <a:ext cx="309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15</a:t>
            </a:r>
            <a:r>
              <a:rPr lang="en-US" sz="4000" b="1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. </a:t>
            </a:r>
            <a:r>
              <a:rPr lang="en-US" sz="400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n </a:t>
            </a:r>
            <a:r>
              <a:rPr lang="en-US" sz="2800" b="1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</a:t>
            </a:r>
            <a:r>
              <a:rPr lang="en-US" sz="4000" b="1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 </a:t>
            </a:r>
            <a:r>
              <a:rPr lang="en-US" sz="400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295</a:t>
            </a:r>
            <a:r>
              <a:rPr lang="en-US" sz="4000" b="1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=</a:t>
            </a:r>
            <a:endParaRPr lang="en-US" sz="4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091E944-0C72-447B-8248-8D7155ADBF35}"/>
              </a:ext>
            </a:extLst>
          </p:cNvPr>
          <p:cNvSpPr txBox="1"/>
          <p:nvPr/>
        </p:nvSpPr>
        <p:spPr>
          <a:xfrm>
            <a:off x="3935124" y="3809599"/>
            <a:ext cx="3080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16</a:t>
            </a:r>
            <a:r>
              <a:rPr lang="en-US" sz="40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. </a:t>
            </a:r>
            <a:r>
              <a:rPr lang="en-US" sz="40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737 </a:t>
            </a:r>
            <a:r>
              <a:rPr lang="en-US" sz="28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</a:t>
            </a:r>
            <a:r>
              <a:rPr lang="en-US" sz="40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 </a:t>
            </a:r>
            <a:r>
              <a:rPr lang="en-US" sz="40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n </a:t>
            </a:r>
            <a:r>
              <a:rPr lang="en-US" sz="280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=</a:t>
            </a:r>
            <a:endParaRPr lang="en-US" sz="4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E4B045-CD0D-4468-98C8-6AA74B69ADAD}"/>
              </a:ext>
            </a:extLst>
          </p:cNvPr>
          <p:cNvSpPr txBox="1"/>
          <p:nvPr/>
        </p:nvSpPr>
        <p:spPr>
          <a:xfrm>
            <a:off x="7496242" y="3622435"/>
            <a:ext cx="41247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17</a:t>
            </a:r>
            <a:r>
              <a:rPr lang="pt-BR" sz="40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. </a:t>
            </a:r>
            <a:r>
              <a:rPr lang="pt-BR" sz="44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n </a:t>
            </a:r>
            <a:r>
              <a:rPr lang="pt-BR" sz="28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 </a:t>
            </a:r>
            <a:r>
              <a:rPr lang="pt-BR" sz="44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2</a:t>
            </a:r>
            <a:r>
              <a:rPr lang="pt-BR" sz="4400" b="0" i="0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,</a:t>
            </a:r>
            <a:r>
              <a:rPr lang="pt-BR" sz="44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735 </a:t>
            </a:r>
            <a:r>
              <a:rPr lang="pt-BR" sz="28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AED=</a:t>
            </a:r>
            <a:endParaRPr lang="en-US" sz="4000" dirty="0"/>
          </a:p>
        </p:txBody>
      </p:sp>
      <p:grpSp>
        <p:nvGrpSpPr>
          <p:cNvPr id="18" name="Google Shape;736;p40">
            <a:extLst>
              <a:ext uri="{FF2B5EF4-FFF2-40B4-BE49-F238E27FC236}">
                <a16:creationId xmlns:a16="http://schemas.microsoft.com/office/drawing/2014/main" id="{9C86E4BC-5AFE-4882-9D49-08102BB15DFB}"/>
              </a:ext>
            </a:extLst>
          </p:cNvPr>
          <p:cNvGrpSpPr/>
          <p:nvPr/>
        </p:nvGrpSpPr>
        <p:grpSpPr>
          <a:xfrm>
            <a:off x="0" y="0"/>
            <a:ext cx="1854966" cy="1858297"/>
            <a:chOff x="5926225" y="921350"/>
            <a:chExt cx="517800" cy="504350"/>
          </a:xfrm>
        </p:grpSpPr>
        <p:sp>
          <p:nvSpPr>
            <p:cNvPr id="19" name="Google Shape;737;p40">
              <a:extLst>
                <a:ext uri="{FF2B5EF4-FFF2-40B4-BE49-F238E27FC236}">
                  <a16:creationId xmlns:a16="http://schemas.microsoft.com/office/drawing/2014/main" id="{398416E0-4FD3-492E-9CBD-83AE31BE48B8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738;p40">
              <a:extLst>
                <a:ext uri="{FF2B5EF4-FFF2-40B4-BE49-F238E27FC236}">
                  <a16:creationId xmlns:a16="http://schemas.microsoft.com/office/drawing/2014/main" id="{3649C805-5FD8-4444-ABAB-8740E3EBFC74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E249147-48C7-48AC-81A7-89AF7CB2EA8C}"/>
              </a:ext>
            </a:extLst>
          </p:cNvPr>
          <p:cNvSpPr txBox="1"/>
          <p:nvPr/>
        </p:nvSpPr>
        <p:spPr>
          <a:xfrm>
            <a:off x="238098" y="596196"/>
            <a:ext cx="1378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cap="non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الدرس 9 :الضرب في عدد متعدد الأرقام</a:t>
            </a:r>
            <a:endParaRPr lang="en-US" sz="1400" b="1" cap="none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5" name="Picture 6" descr="Free printable black and withe frame">
            <a:extLst>
              <a:ext uri="{FF2B5EF4-FFF2-40B4-BE49-F238E27FC236}">
                <a16:creationId xmlns:a16="http://schemas.microsoft.com/office/drawing/2014/main" id="{79CE902A-59A3-4C56-82C7-E99AE9C08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91" y="-89231"/>
            <a:ext cx="2053749" cy="16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8912E6-AE95-4B73-9A16-A01B36122F71}"/>
              </a:ext>
            </a:extLst>
          </p:cNvPr>
          <p:cNvSpPr txBox="1"/>
          <p:nvPr/>
        </p:nvSpPr>
        <p:spPr>
          <a:xfrm>
            <a:off x="1808823" y="200793"/>
            <a:ext cx="1519311" cy="10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B6E7"/>
              </a:buClr>
              <a:buSzPts val="2800"/>
              <a:buFont typeface="Arial"/>
              <a:buNone/>
            </a:pPr>
            <a:r>
              <a:rPr lang="ar-SA" sz="1400" b="1" i="0" u="none" strike="noStrike" baseline="0" dirty="0">
                <a:solidFill>
                  <a:srgbClr val="002060"/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ناتج التعلم</a:t>
            </a:r>
            <a:r>
              <a:rPr lang="ar-SA" sz="1400" b="1" i="0" u="none" strike="noStrike" baseline="0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:ضرب عدد متعدد الأرقام في عدد يتكون من رقم واحد.</a:t>
            </a:r>
            <a:endParaRPr lang="ar-SA" sz="2000" b="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7" name="Picture 6" descr="Free printable black and withe frame">
            <a:extLst>
              <a:ext uri="{FF2B5EF4-FFF2-40B4-BE49-F238E27FC236}">
                <a16:creationId xmlns:a16="http://schemas.microsoft.com/office/drawing/2014/main" id="{CB9BD717-0456-4EDE-95B8-B0E81C755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04" y="993678"/>
            <a:ext cx="2053749" cy="13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oogle Shape;223;p19">
            <a:extLst>
              <a:ext uri="{FF2B5EF4-FFF2-40B4-BE49-F238E27FC236}">
                <a16:creationId xmlns:a16="http://schemas.microsoft.com/office/drawing/2014/main" id="{8897ED0E-8769-4347-B7AF-B608FC5C2E11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153213" y="76111"/>
            <a:ext cx="850219" cy="80467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8C32-C99E-49B1-982F-05D1A41FA1E1}"/>
              </a:ext>
            </a:extLst>
          </p:cNvPr>
          <p:cNvSpPr txBox="1"/>
          <p:nvPr/>
        </p:nvSpPr>
        <p:spPr>
          <a:xfrm>
            <a:off x="1462115" y="4842508"/>
            <a:ext cx="1651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2,360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8F3E75-0609-4D88-A7B3-417195F9A40E}"/>
              </a:ext>
            </a:extLst>
          </p:cNvPr>
          <p:cNvSpPr txBox="1"/>
          <p:nvPr/>
        </p:nvSpPr>
        <p:spPr>
          <a:xfrm>
            <a:off x="1158301" y="4109769"/>
            <a:ext cx="30916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r>
              <a:rPr lang="en-US" sz="400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 </a:t>
            </a:r>
            <a:r>
              <a:rPr lang="en-US" sz="2800" b="1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</a:t>
            </a:r>
            <a:r>
              <a:rPr lang="en-US" sz="4000" b="1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 </a:t>
            </a:r>
            <a:r>
              <a:rPr lang="en-US" sz="400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295</a:t>
            </a:r>
            <a:r>
              <a:rPr lang="en-US" sz="4000" b="1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 </a:t>
            </a:r>
            <a:r>
              <a:rPr lang="en-US" sz="280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=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1D2D972-A92A-40BC-B737-F421FE2D57BC}"/>
              </a:ext>
            </a:extLst>
          </p:cNvPr>
          <p:cNvSpPr txBox="1"/>
          <p:nvPr/>
        </p:nvSpPr>
        <p:spPr>
          <a:xfrm>
            <a:off x="4638051" y="4381627"/>
            <a:ext cx="30804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737 </a:t>
            </a:r>
            <a:r>
              <a:rPr lang="en-US" sz="28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</a:t>
            </a:r>
            <a:r>
              <a:rPr lang="en-US" sz="40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 </a:t>
            </a:r>
            <a:r>
              <a:rPr lang="en-US" sz="40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r>
              <a:rPr lang="en-US" sz="40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 </a:t>
            </a:r>
            <a:r>
              <a:rPr lang="en-US" sz="280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=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EEB9AB-6B98-4C9D-B80C-8CE48EB74D89}"/>
              </a:ext>
            </a:extLst>
          </p:cNvPr>
          <p:cNvSpPr txBox="1"/>
          <p:nvPr/>
        </p:nvSpPr>
        <p:spPr>
          <a:xfrm>
            <a:off x="4946603" y="4901611"/>
            <a:ext cx="15224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5,896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7428D1-A632-4BAA-BC9C-3438124ED398}"/>
              </a:ext>
            </a:extLst>
          </p:cNvPr>
          <p:cNvSpPr txBox="1"/>
          <p:nvPr/>
        </p:nvSpPr>
        <p:spPr>
          <a:xfrm>
            <a:off x="8153213" y="4159270"/>
            <a:ext cx="362608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40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8</a:t>
            </a:r>
            <a:r>
              <a:rPr lang="pt-BR" sz="44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 </a:t>
            </a:r>
            <a:r>
              <a:rPr lang="pt-BR" sz="2800" b="0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 </a:t>
            </a:r>
            <a:r>
              <a:rPr lang="pt-BR" sz="44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2</a:t>
            </a:r>
            <a:r>
              <a:rPr lang="pt-BR" sz="4400" b="0" i="0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,</a:t>
            </a:r>
            <a:r>
              <a:rPr lang="pt-BR" sz="4400" b="0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735 </a:t>
            </a:r>
            <a:r>
              <a:rPr lang="pt-BR" sz="2800" b="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AED=</a:t>
            </a:r>
            <a:endParaRPr lang="en-US" sz="40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B4677D-CA16-4192-A97C-864E82119F69}"/>
              </a:ext>
            </a:extLst>
          </p:cNvPr>
          <p:cNvSpPr txBox="1"/>
          <p:nvPr/>
        </p:nvSpPr>
        <p:spPr>
          <a:xfrm>
            <a:off x="9003432" y="4842508"/>
            <a:ext cx="20026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u="none" strike="noStrike" baseline="0" dirty="0">
                <a:solidFill>
                  <a:srgbClr val="FF0000"/>
                </a:solidFill>
                <a:latin typeface="Times New Roman" panose="02020603050405020304" pitchFamily="18" charset="0"/>
              </a:rPr>
              <a:t>21,880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9D991A-696B-44C0-A2A4-18B887CB720B}"/>
              </a:ext>
            </a:extLst>
          </p:cNvPr>
          <p:cNvSpPr txBox="1"/>
          <p:nvPr/>
        </p:nvSpPr>
        <p:spPr>
          <a:xfrm>
            <a:off x="6178267" y="1508276"/>
            <a:ext cx="6276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أوجد كل ناتج ضرب إذا كان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033232D-4BEB-493C-AD83-606070EC0BD8}"/>
              </a:ext>
            </a:extLst>
          </p:cNvPr>
          <p:cNvSpPr txBox="1"/>
          <p:nvPr/>
        </p:nvSpPr>
        <p:spPr>
          <a:xfrm>
            <a:off x="5641926" y="1531519"/>
            <a:ext cx="177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n=8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E06D84-9F8D-41BD-B7E4-CE5BB131C898}"/>
              </a:ext>
            </a:extLst>
          </p:cNvPr>
          <p:cNvSpPr txBox="1"/>
          <p:nvPr/>
        </p:nvSpPr>
        <p:spPr>
          <a:xfrm>
            <a:off x="1040486" y="1265894"/>
            <a:ext cx="127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 ص249 </a:t>
            </a:r>
            <a:endParaRPr lang="en-US" sz="2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194602"/>
            <a:ext cx="1664507" cy="225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26;p12">
            <a:extLst>
              <a:ext uri="{FF2B5EF4-FFF2-40B4-BE49-F238E27FC236}">
                <a16:creationId xmlns:a16="http://schemas.microsoft.com/office/drawing/2014/main" id="{68BC9571-4CF4-4F12-A8A1-A51D2CDB74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3967" r="9481" b="68343"/>
          <a:stretch/>
        </p:blipFill>
        <p:spPr>
          <a:xfrm>
            <a:off x="3893552" y="28608"/>
            <a:ext cx="5574890" cy="9090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063FFF-7CDC-4649-AB7C-8E645F614769}"/>
              </a:ext>
            </a:extLst>
          </p:cNvPr>
          <p:cNvSpPr txBox="1"/>
          <p:nvPr/>
        </p:nvSpPr>
        <p:spPr>
          <a:xfrm>
            <a:off x="4775561" y="-127690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5055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</a:t>
            </a:r>
            <a:endParaRPr lang="en-US" sz="6000" b="1" dirty="0">
              <a:solidFill>
                <a:srgbClr val="5055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B5797F-4E98-46E8-8F68-07B36A8EB8E6}"/>
              </a:ext>
            </a:extLst>
          </p:cNvPr>
          <p:cNvSpPr txBox="1"/>
          <p:nvPr/>
        </p:nvSpPr>
        <p:spPr>
          <a:xfrm>
            <a:off x="3786983" y="2527631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18</a:t>
            </a:r>
            <a:r>
              <a:rPr lang="en-US" sz="3600" b="1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. 4 </a:t>
            </a:r>
            <a:r>
              <a:rPr lang="en-US" sz="2800" b="1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 </a:t>
            </a:r>
            <a:r>
              <a:rPr lang="en-US" sz="3600" b="1" i="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198             3 </a:t>
            </a:r>
            <a:r>
              <a:rPr lang="en-US" sz="2800" b="1" i="0" u="none" strike="noStrike" baseline="0" dirty="0">
                <a:solidFill>
                  <a:srgbClr val="1F1F20"/>
                </a:solidFill>
                <a:latin typeface="Arial" panose="020B0604020202020204" pitchFamily="34" charset="0"/>
              </a:rPr>
              <a:t>X </a:t>
            </a:r>
            <a:r>
              <a:rPr lang="en-US" sz="3600" b="1" i="0" u="none" strike="noStrike" baseline="0" dirty="0">
                <a:solidFill>
                  <a:srgbClr val="0A0A0B"/>
                </a:solidFill>
                <a:latin typeface="Arial" panose="020B0604020202020204" pitchFamily="34" charset="0"/>
              </a:rPr>
              <a:t>248</a:t>
            </a:r>
            <a:endParaRPr lang="en-US" sz="3600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A30A5E-7194-4014-B587-B3631C892C20}"/>
              </a:ext>
            </a:extLst>
          </p:cNvPr>
          <p:cNvSpPr txBox="1"/>
          <p:nvPr/>
        </p:nvSpPr>
        <p:spPr>
          <a:xfrm>
            <a:off x="3786982" y="4417366"/>
            <a:ext cx="60984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19</a:t>
            </a:r>
            <a:r>
              <a:rPr lang="en-US" sz="3600" b="1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. 7 </a:t>
            </a:r>
            <a:r>
              <a:rPr lang="ar-SA" sz="3600" b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×</a:t>
            </a:r>
            <a:r>
              <a:rPr lang="en-US" sz="3600" b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385            6 </a:t>
            </a:r>
            <a:r>
              <a:rPr lang="ar-SA" sz="3600" b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×</a:t>
            </a:r>
            <a:r>
              <a:rPr lang="en-US" sz="3600" b="1" u="none" strike="noStrike" baseline="0" dirty="0">
                <a:solidFill>
                  <a:srgbClr val="1F1F2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b="1" u="none" strike="noStrike" baseline="0" dirty="0">
                <a:solidFill>
                  <a:srgbClr val="0A0A0B"/>
                </a:solidFill>
                <a:latin typeface="Times New Roman" panose="02020603050405020304" pitchFamily="18" charset="0"/>
              </a:rPr>
              <a:t>457</a:t>
            </a:r>
            <a:endParaRPr lang="en-US" sz="3600" b="1" dirty="0"/>
          </a:p>
        </p:txBody>
      </p:sp>
      <p:grpSp>
        <p:nvGrpSpPr>
          <p:cNvPr id="10" name="Google Shape;736;p40">
            <a:extLst>
              <a:ext uri="{FF2B5EF4-FFF2-40B4-BE49-F238E27FC236}">
                <a16:creationId xmlns:a16="http://schemas.microsoft.com/office/drawing/2014/main" id="{1D9E674E-0D64-4E98-9737-6C07A3A76B57}"/>
              </a:ext>
            </a:extLst>
          </p:cNvPr>
          <p:cNvGrpSpPr/>
          <p:nvPr/>
        </p:nvGrpSpPr>
        <p:grpSpPr>
          <a:xfrm>
            <a:off x="0" y="0"/>
            <a:ext cx="1854966" cy="1858297"/>
            <a:chOff x="5926225" y="921350"/>
            <a:chExt cx="517800" cy="504350"/>
          </a:xfrm>
        </p:grpSpPr>
        <p:sp>
          <p:nvSpPr>
            <p:cNvPr id="11" name="Google Shape;737;p40">
              <a:extLst>
                <a:ext uri="{FF2B5EF4-FFF2-40B4-BE49-F238E27FC236}">
                  <a16:creationId xmlns:a16="http://schemas.microsoft.com/office/drawing/2014/main" id="{E66EBB53-99C9-41A7-A8F2-051D7E334AD5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38;p40">
              <a:extLst>
                <a:ext uri="{FF2B5EF4-FFF2-40B4-BE49-F238E27FC236}">
                  <a16:creationId xmlns:a16="http://schemas.microsoft.com/office/drawing/2014/main" id="{363D5F1A-6761-4753-B44A-80EE2471FA73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89CB99F-2EE0-4BD4-94E4-FE54D691C3A8}"/>
              </a:ext>
            </a:extLst>
          </p:cNvPr>
          <p:cNvSpPr txBox="1"/>
          <p:nvPr/>
        </p:nvSpPr>
        <p:spPr>
          <a:xfrm>
            <a:off x="238098" y="596196"/>
            <a:ext cx="1378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cap="non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الدرس 9 :الضرب في عدد متعدد الأرقام</a:t>
            </a:r>
            <a:endParaRPr lang="en-US" sz="1400" b="1" cap="none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 descr="Free printable black and withe frame">
            <a:extLst>
              <a:ext uri="{FF2B5EF4-FFF2-40B4-BE49-F238E27FC236}">
                <a16:creationId xmlns:a16="http://schemas.microsoft.com/office/drawing/2014/main" id="{09B0850A-52F5-48EB-8C1A-5EAF8E2CA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91" y="-89231"/>
            <a:ext cx="2053749" cy="16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5B64A6B-ED17-417C-8A07-157A9BF84EAA}"/>
              </a:ext>
            </a:extLst>
          </p:cNvPr>
          <p:cNvSpPr txBox="1"/>
          <p:nvPr/>
        </p:nvSpPr>
        <p:spPr>
          <a:xfrm>
            <a:off x="1808823" y="200793"/>
            <a:ext cx="1519311" cy="10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B6E7"/>
              </a:buClr>
              <a:buSzPts val="2800"/>
              <a:buFont typeface="Arial"/>
              <a:buNone/>
            </a:pPr>
            <a:r>
              <a:rPr lang="ar-SA" sz="1400" b="1" i="0" u="none" strike="noStrike" baseline="0" dirty="0">
                <a:solidFill>
                  <a:srgbClr val="002060"/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ناتج التعلم</a:t>
            </a:r>
            <a:r>
              <a:rPr lang="ar-SA" sz="1400" b="1" i="0" u="none" strike="noStrike" baseline="0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:ضرب عدد متعدد الأرقام في عدد يتكون من رقم واحد.</a:t>
            </a:r>
            <a:endParaRPr lang="ar-SA" sz="2000" b="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474E7EA-05F8-46D8-8121-6C6241756650}"/>
              </a:ext>
            </a:extLst>
          </p:cNvPr>
          <p:cNvSpPr/>
          <p:nvPr/>
        </p:nvSpPr>
        <p:spPr>
          <a:xfrm>
            <a:off x="6352828" y="4189714"/>
            <a:ext cx="728710" cy="77168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oogle Shape;176;p14">
            <a:extLst>
              <a:ext uri="{FF2B5EF4-FFF2-40B4-BE49-F238E27FC236}">
                <a16:creationId xmlns:a16="http://schemas.microsoft.com/office/drawing/2014/main" id="{4B0C5ED7-1EE7-44E6-A99B-623D23CCD0FB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30022" y="-69122"/>
            <a:ext cx="1355419" cy="1359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6" descr="Free printable black and withe frame">
            <a:extLst>
              <a:ext uri="{FF2B5EF4-FFF2-40B4-BE49-F238E27FC236}">
                <a16:creationId xmlns:a16="http://schemas.microsoft.com/office/drawing/2014/main" id="{11626E79-94F2-47D4-A134-25F2C2D7C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12" y="1078922"/>
            <a:ext cx="2053749" cy="1375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AC83CB-DB51-432B-8055-7F9C21B82376}"/>
              </a:ext>
            </a:extLst>
          </p:cNvPr>
          <p:cNvSpPr txBox="1"/>
          <p:nvPr/>
        </p:nvSpPr>
        <p:spPr>
          <a:xfrm>
            <a:off x="5122871" y="1562799"/>
            <a:ext cx="70619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/>
              <a:t>اذكر أوجه الشبه , استخدم &gt; أو &lt; أو =</a:t>
            </a:r>
            <a:endParaRPr lang="en-US" sz="40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938E6A-002E-4554-A6AD-AD1E592C5BCD}"/>
              </a:ext>
            </a:extLst>
          </p:cNvPr>
          <p:cNvSpPr txBox="1"/>
          <p:nvPr/>
        </p:nvSpPr>
        <p:spPr>
          <a:xfrm>
            <a:off x="7481840" y="3233191"/>
            <a:ext cx="1172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744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5EE6B41-0039-499B-85BA-29016EE695E5}"/>
              </a:ext>
            </a:extLst>
          </p:cNvPr>
          <p:cNvSpPr/>
          <p:nvPr/>
        </p:nvSpPr>
        <p:spPr>
          <a:xfrm>
            <a:off x="6401122" y="2464952"/>
            <a:ext cx="728710" cy="77168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9DAD5C4-66A6-4CE8-844C-53DB8CC6C8CE}"/>
              </a:ext>
            </a:extLst>
          </p:cNvPr>
          <p:cNvSpPr txBox="1"/>
          <p:nvPr/>
        </p:nvSpPr>
        <p:spPr>
          <a:xfrm>
            <a:off x="7625609" y="5060248"/>
            <a:ext cx="1457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2,742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A1619F2-E0ED-42C3-AD1E-D4329BA7D29C}"/>
              </a:ext>
            </a:extLst>
          </p:cNvPr>
          <p:cNvSpPr/>
          <p:nvPr/>
        </p:nvSpPr>
        <p:spPr>
          <a:xfrm>
            <a:off x="6352828" y="3295994"/>
            <a:ext cx="728710" cy="77168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BABAC3F0-63D7-4D6D-B7D8-9DDB92702012}"/>
              </a:ext>
            </a:extLst>
          </p:cNvPr>
          <p:cNvSpPr/>
          <p:nvPr/>
        </p:nvSpPr>
        <p:spPr>
          <a:xfrm>
            <a:off x="6370957" y="5072909"/>
            <a:ext cx="728710" cy="771688"/>
          </a:xfrm>
          <a:prstGeom prst="ellipse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080CFE6-3AE2-4E1E-A256-9276AEBCA0B6}"/>
              </a:ext>
            </a:extLst>
          </p:cNvPr>
          <p:cNvSpPr txBox="1"/>
          <p:nvPr/>
        </p:nvSpPr>
        <p:spPr>
          <a:xfrm>
            <a:off x="6562905" y="2485813"/>
            <a:ext cx="450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</a:rPr>
              <a:t>&lt;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E0DE59-966F-4302-9398-E8749B232A48}"/>
              </a:ext>
            </a:extLst>
          </p:cNvPr>
          <p:cNvSpPr txBox="1"/>
          <p:nvPr/>
        </p:nvSpPr>
        <p:spPr>
          <a:xfrm>
            <a:off x="6532143" y="3299335"/>
            <a:ext cx="450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</a:rPr>
              <a:t>&lt;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36A778-6AA5-416C-8082-C85F3913F8BB}"/>
              </a:ext>
            </a:extLst>
          </p:cNvPr>
          <p:cNvSpPr txBox="1"/>
          <p:nvPr/>
        </p:nvSpPr>
        <p:spPr>
          <a:xfrm>
            <a:off x="6491896" y="4188620"/>
            <a:ext cx="450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</a:rPr>
              <a:t>&gt;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24A513A-0929-4DD7-ABC9-C2B8381CD622}"/>
              </a:ext>
            </a:extLst>
          </p:cNvPr>
          <p:cNvSpPr txBox="1"/>
          <p:nvPr/>
        </p:nvSpPr>
        <p:spPr>
          <a:xfrm>
            <a:off x="6510025" y="5084368"/>
            <a:ext cx="450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4400" b="1" dirty="0">
                <a:solidFill>
                  <a:srgbClr val="FF0000"/>
                </a:solidFill>
              </a:rPr>
              <a:t>&gt;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922A2E-7052-4E75-8A4D-9E9C7A66DE90}"/>
              </a:ext>
            </a:extLst>
          </p:cNvPr>
          <p:cNvSpPr txBox="1"/>
          <p:nvPr/>
        </p:nvSpPr>
        <p:spPr>
          <a:xfrm>
            <a:off x="1042244" y="1366489"/>
            <a:ext cx="127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 ص249 </a:t>
            </a:r>
            <a:endParaRPr lang="en-US" sz="2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EC492B9-E72E-4065-8500-C9D64C83A87A}"/>
              </a:ext>
            </a:extLst>
          </p:cNvPr>
          <p:cNvSpPr txBox="1"/>
          <p:nvPr/>
        </p:nvSpPr>
        <p:spPr>
          <a:xfrm>
            <a:off x="4775561" y="3290107"/>
            <a:ext cx="14344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792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271BBF7-AB7A-418C-A5DC-0F3F3DF59B53}"/>
              </a:ext>
            </a:extLst>
          </p:cNvPr>
          <p:cNvSpPr txBox="1"/>
          <p:nvPr/>
        </p:nvSpPr>
        <p:spPr>
          <a:xfrm>
            <a:off x="4592686" y="5145922"/>
            <a:ext cx="14574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</a:rPr>
              <a:t>2,695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8" grpId="0"/>
      <p:bldP spid="40" grpId="0"/>
      <p:bldP spid="31" grpId="0"/>
      <p:bldP spid="1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126;p12">
            <a:extLst>
              <a:ext uri="{FF2B5EF4-FFF2-40B4-BE49-F238E27FC236}">
                <a16:creationId xmlns:a16="http://schemas.microsoft.com/office/drawing/2014/main" id="{68BC9571-4CF4-4F12-A8A1-A51D2CDB74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967" r="9481" b="68343"/>
          <a:stretch/>
        </p:blipFill>
        <p:spPr>
          <a:xfrm>
            <a:off x="3893552" y="28608"/>
            <a:ext cx="5574890" cy="90908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063FFF-7CDC-4649-AB7C-8E645F614769}"/>
              </a:ext>
            </a:extLst>
          </p:cNvPr>
          <p:cNvSpPr txBox="1"/>
          <p:nvPr/>
        </p:nvSpPr>
        <p:spPr>
          <a:xfrm>
            <a:off x="4775561" y="-127690"/>
            <a:ext cx="4227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5055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حل المسائل</a:t>
            </a:r>
            <a:endParaRPr lang="en-US" sz="6000" b="1" dirty="0">
              <a:solidFill>
                <a:srgbClr val="5055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Google Shape;206;p17">
            <a:extLst>
              <a:ext uri="{FF2B5EF4-FFF2-40B4-BE49-F238E27FC236}">
                <a16:creationId xmlns:a16="http://schemas.microsoft.com/office/drawing/2014/main" id="{C4C061CC-3546-40FE-B2B3-9DF1C83767D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568" y="4091382"/>
            <a:ext cx="1251480" cy="254038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736;p40">
            <a:extLst>
              <a:ext uri="{FF2B5EF4-FFF2-40B4-BE49-F238E27FC236}">
                <a16:creationId xmlns:a16="http://schemas.microsoft.com/office/drawing/2014/main" id="{5F7B54F4-AB56-4FDC-965D-2134A42B2F04}"/>
              </a:ext>
            </a:extLst>
          </p:cNvPr>
          <p:cNvGrpSpPr/>
          <p:nvPr/>
        </p:nvGrpSpPr>
        <p:grpSpPr>
          <a:xfrm>
            <a:off x="0" y="0"/>
            <a:ext cx="1854966" cy="1858297"/>
            <a:chOff x="5926225" y="921350"/>
            <a:chExt cx="517800" cy="504350"/>
          </a:xfrm>
        </p:grpSpPr>
        <p:sp>
          <p:nvSpPr>
            <p:cNvPr id="8" name="Google Shape;737;p40">
              <a:extLst>
                <a:ext uri="{FF2B5EF4-FFF2-40B4-BE49-F238E27FC236}">
                  <a16:creationId xmlns:a16="http://schemas.microsoft.com/office/drawing/2014/main" id="{F04FF986-C9E9-47E8-8FD4-F731B5346539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40">
              <a:extLst>
                <a:ext uri="{FF2B5EF4-FFF2-40B4-BE49-F238E27FC236}">
                  <a16:creationId xmlns:a16="http://schemas.microsoft.com/office/drawing/2014/main" id="{919056A3-7C58-44D6-B210-E8EB2ED1C42D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7EBA7E2-17D9-4FF7-95A7-CF9F35228656}"/>
              </a:ext>
            </a:extLst>
          </p:cNvPr>
          <p:cNvSpPr txBox="1"/>
          <p:nvPr/>
        </p:nvSpPr>
        <p:spPr>
          <a:xfrm>
            <a:off x="198924" y="419030"/>
            <a:ext cx="1378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cap="non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الدرس 9 :الضرب في عدد متعدد الأرقام</a:t>
            </a:r>
            <a:endParaRPr lang="en-US" sz="1400" b="1" cap="none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EB6B488-0A2A-4D29-BE0E-C54EEFFA1B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189"/>
          <a:stretch/>
        </p:blipFill>
        <p:spPr>
          <a:xfrm>
            <a:off x="1909957" y="937696"/>
            <a:ext cx="10282043" cy="5901659"/>
          </a:xfrm>
          <a:prstGeom prst="rect">
            <a:avLst/>
          </a:prstGeom>
        </p:spPr>
      </p:pic>
      <p:pic>
        <p:nvPicPr>
          <p:cNvPr id="17" name="Picture 6" descr="Free printable black and withe frame">
            <a:extLst>
              <a:ext uri="{FF2B5EF4-FFF2-40B4-BE49-F238E27FC236}">
                <a16:creationId xmlns:a16="http://schemas.microsoft.com/office/drawing/2014/main" id="{EFA80F3D-7896-452B-90FE-3510ED2A9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7" y="2551049"/>
            <a:ext cx="2053749" cy="1381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Free printable black and withe frame">
            <a:extLst>
              <a:ext uri="{FF2B5EF4-FFF2-40B4-BE49-F238E27FC236}">
                <a16:creationId xmlns:a16="http://schemas.microsoft.com/office/drawing/2014/main" id="{692F038A-CFBD-48BE-B8A5-C16EF3203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393" y="1207417"/>
            <a:ext cx="2053749" cy="16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46C51CB-267B-44CC-8F4F-292B6B8CBFF8}"/>
              </a:ext>
            </a:extLst>
          </p:cNvPr>
          <p:cNvSpPr txBox="1"/>
          <p:nvPr/>
        </p:nvSpPr>
        <p:spPr>
          <a:xfrm>
            <a:off x="185817" y="1501622"/>
            <a:ext cx="1519311" cy="10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B6E7"/>
              </a:buClr>
              <a:buSzPts val="2800"/>
              <a:buFont typeface="Arial"/>
              <a:buNone/>
            </a:pPr>
            <a:r>
              <a:rPr lang="ar-SA" sz="1400" b="1" i="0" u="none" strike="noStrike" baseline="0" dirty="0">
                <a:solidFill>
                  <a:srgbClr val="002060"/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ناتج التعلم</a:t>
            </a:r>
            <a:r>
              <a:rPr lang="ar-SA" sz="1400" b="1" i="0" u="none" strike="noStrike" baseline="0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:ضرب عدد متعدد الأرقام في عدد يتكون من رقم واحد.</a:t>
            </a:r>
            <a:endParaRPr lang="ar-SA" sz="2000" b="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5" name="Google Shape;223;p19">
            <a:extLst>
              <a:ext uri="{FF2B5EF4-FFF2-40B4-BE49-F238E27FC236}">
                <a16:creationId xmlns:a16="http://schemas.microsoft.com/office/drawing/2014/main" id="{33F372C6-1637-446D-BE3C-426D4F32F76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53213" y="43778"/>
            <a:ext cx="850219" cy="80467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3897F7-A74A-4EA0-8470-A1136E4613D8}"/>
              </a:ext>
            </a:extLst>
          </p:cNvPr>
          <p:cNvSpPr txBox="1"/>
          <p:nvPr/>
        </p:nvSpPr>
        <p:spPr>
          <a:xfrm>
            <a:off x="4351117" y="1681252"/>
            <a:ext cx="2329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=8 × 144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B645F0-6E39-4DE6-B9AF-3DE5D0E76906}"/>
              </a:ext>
            </a:extLst>
          </p:cNvPr>
          <p:cNvSpPr txBox="1"/>
          <p:nvPr/>
        </p:nvSpPr>
        <p:spPr>
          <a:xfrm>
            <a:off x="6248442" y="1681252"/>
            <a:ext cx="2329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1,152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3DB5D01-91CC-46AC-B937-53DB75473939}"/>
              </a:ext>
            </a:extLst>
          </p:cNvPr>
          <p:cNvSpPr txBox="1"/>
          <p:nvPr/>
        </p:nvSpPr>
        <p:spPr>
          <a:xfrm>
            <a:off x="5125100" y="2296010"/>
            <a:ext cx="27274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1,152 عبوة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4F3BB5-6704-4B4C-9A97-D02F14ED0D0D}"/>
              </a:ext>
            </a:extLst>
          </p:cNvPr>
          <p:cNvSpPr txBox="1"/>
          <p:nvPr/>
        </p:nvSpPr>
        <p:spPr>
          <a:xfrm>
            <a:off x="4720928" y="3821442"/>
            <a:ext cx="31628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= 3 × 6,314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6DF61D-D9AC-4D9F-80B5-301F77FF7399}"/>
              </a:ext>
            </a:extLst>
          </p:cNvPr>
          <p:cNvSpPr txBox="1"/>
          <p:nvPr/>
        </p:nvSpPr>
        <p:spPr>
          <a:xfrm>
            <a:off x="7122355" y="3756659"/>
            <a:ext cx="2329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18,942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473159-292E-4D23-BFF3-D0EBF2C5EB56}"/>
              </a:ext>
            </a:extLst>
          </p:cNvPr>
          <p:cNvSpPr txBox="1"/>
          <p:nvPr/>
        </p:nvSpPr>
        <p:spPr>
          <a:xfrm>
            <a:off x="4775561" y="4473345"/>
            <a:ext cx="45425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u="none" strike="noStrike" baseline="0" dirty="0">
                <a:solidFill>
                  <a:srgbClr val="C00000"/>
                </a:solidFill>
                <a:latin typeface="Times New Roman" panose="02020603050405020304" pitchFamily="18" charset="0"/>
              </a:rPr>
              <a:t>18,942 لتر من الماء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F5AA4BA-40E2-4B92-A5ED-50C5EF86F086}"/>
              </a:ext>
            </a:extLst>
          </p:cNvPr>
          <p:cNvSpPr txBox="1"/>
          <p:nvPr/>
        </p:nvSpPr>
        <p:spPr>
          <a:xfrm>
            <a:off x="4442135" y="5622716"/>
            <a:ext cx="330772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=5 × 2,419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1EEFDED-2BB9-41F7-9B4F-B5C623153EC7}"/>
              </a:ext>
            </a:extLst>
          </p:cNvPr>
          <p:cNvSpPr txBox="1"/>
          <p:nvPr/>
        </p:nvSpPr>
        <p:spPr>
          <a:xfrm>
            <a:off x="6718854" y="5584218"/>
            <a:ext cx="23298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12,095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FF9E3D-0DE0-4E73-9BEF-178EF3E42CF7}"/>
              </a:ext>
            </a:extLst>
          </p:cNvPr>
          <p:cNvSpPr txBox="1"/>
          <p:nvPr/>
        </p:nvSpPr>
        <p:spPr>
          <a:xfrm>
            <a:off x="2358057" y="6102130"/>
            <a:ext cx="87215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36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12,095 تكلفة شراء 5 مجموعات من الأثاث 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323485-07B6-49A7-B8E1-54A6050C21C5}"/>
              </a:ext>
            </a:extLst>
          </p:cNvPr>
          <p:cNvSpPr txBox="1"/>
          <p:nvPr/>
        </p:nvSpPr>
        <p:spPr>
          <a:xfrm>
            <a:off x="262568" y="2912055"/>
            <a:ext cx="1273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تمارين ذاتية ص250 </a:t>
            </a:r>
            <a:endParaRPr lang="en-US" sz="2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3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2" grpId="0"/>
      <p:bldP spid="3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126;p12">
            <a:extLst>
              <a:ext uri="{FF2B5EF4-FFF2-40B4-BE49-F238E27FC236}">
                <a16:creationId xmlns:a16="http://schemas.microsoft.com/office/drawing/2014/main" id="{43845D57-0CBF-422D-9F0D-8E56ACFBD1D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967" r="9481" b="68343"/>
          <a:stretch/>
        </p:blipFill>
        <p:spPr>
          <a:xfrm>
            <a:off x="3748387" y="196372"/>
            <a:ext cx="6327080" cy="10185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8D2BAF-0E17-4841-A840-333D6DC5FD32}"/>
              </a:ext>
            </a:extLst>
          </p:cNvPr>
          <p:cNvSpPr txBox="1"/>
          <p:nvPr/>
        </p:nvSpPr>
        <p:spPr>
          <a:xfrm>
            <a:off x="3987902" y="289002"/>
            <a:ext cx="69968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800" b="1" dirty="0">
                <a:solidFill>
                  <a:srgbClr val="5055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مسائل مهارات التفكير العليا</a:t>
            </a:r>
            <a:endParaRPr lang="en-US" sz="4800" b="1" dirty="0">
              <a:solidFill>
                <a:srgbClr val="5055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grpSp>
        <p:nvGrpSpPr>
          <p:cNvPr id="6" name="Google Shape;736;p40">
            <a:extLst>
              <a:ext uri="{FF2B5EF4-FFF2-40B4-BE49-F238E27FC236}">
                <a16:creationId xmlns:a16="http://schemas.microsoft.com/office/drawing/2014/main" id="{05158C8F-DE40-4C6B-99BF-C1F79CD1797D}"/>
              </a:ext>
            </a:extLst>
          </p:cNvPr>
          <p:cNvGrpSpPr/>
          <p:nvPr/>
        </p:nvGrpSpPr>
        <p:grpSpPr>
          <a:xfrm>
            <a:off x="0" y="0"/>
            <a:ext cx="1854966" cy="1858297"/>
            <a:chOff x="5926225" y="921350"/>
            <a:chExt cx="517800" cy="504350"/>
          </a:xfrm>
        </p:grpSpPr>
        <p:sp>
          <p:nvSpPr>
            <p:cNvPr id="8" name="Google Shape;737;p40">
              <a:extLst>
                <a:ext uri="{FF2B5EF4-FFF2-40B4-BE49-F238E27FC236}">
                  <a16:creationId xmlns:a16="http://schemas.microsoft.com/office/drawing/2014/main" id="{1F701D33-96A8-4A74-BBB6-907510F21D80}"/>
                </a:ext>
              </a:extLst>
            </p:cNvPr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l" t="t" r="r" b="b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38;p40">
              <a:extLst>
                <a:ext uri="{FF2B5EF4-FFF2-40B4-BE49-F238E27FC236}">
                  <a16:creationId xmlns:a16="http://schemas.microsoft.com/office/drawing/2014/main" id="{61CBF52E-8CBC-41CA-98E1-3183CA6BDD1E}"/>
                </a:ext>
              </a:extLst>
            </p:cNvPr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l" t="t" r="r" b="b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FF00"/>
            </a:solidFill>
            <a:ln w="28575" cap="flat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3647C5-2FDB-45FE-957B-ED6520BBD23B}"/>
              </a:ext>
            </a:extLst>
          </p:cNvPr>
          <p:cNvSpPr txBox="1"/>
          <p:nvPr/>
        </p:nvSpPr>
        <p:spPr>
          <a:xfrm>
            <a:off x="238098" y="596196"/>
            <a:ext cx="137876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cap="none" spc="50" dirty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الدرس 9 :الضرب في عدد متعدد الأرقام</a:t>
            </a:r>
            <a:endParaRPr lang="en-US" sz="1400" b="1" cap="none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4" name="Picture 6" descr="Free printable black and withe frame">
            <a:extLst>
              <a:ext uri="{FF2B5EF4-FFF2-40B4-BE49-F238E27FC236}">
                <a16:creationId xmlns:a16="http://schemas.microsoft.com/office/drawing/2014/main" id="{7EDE60BC-4362-4D79-9E9C-853DD86E0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91" y="-89231"/>
            <a:ext cx="2053749" cy="16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5D1259E-33D6-4131-BAB8-62D28E2771AD}"/>
              </a:ext>
            </a:extLst>
          </p:cNvPr>
          <p:cNvSpPr txBox="1"/>
          <p:nvPr/>
        </p:nvSpPr>
        <p:spPr>
          <a:xfrm>
            <a:off x="1808823" y="200793"/>
            <a:ext cx="1519311" cy="10215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4B6E7"/>
              </a:buClr>
              <a:buSzPts val="2800"/>
              <a:buFont typeface="Arial"/>
              <a:buNone/>
            </a:pPr>
            <a:r>
              <a:rPr lang="ar-SA" sz="1400" b="1" i="0" u="none" strike="noStrike" baseline="0" dirty="0">
                <a:solidFill>
                  <a:srgbClr val="002060"/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ناتج التعلم</a:t>
            </a:r>
            <a:r>
              <a:rPr lang="ar-SA" sz="1400" b="1" i="0" u="none" strike="noStrike" baseline="0" dirty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:ضرب عدد متعدد الأرقام في عدد يتكون من رقم واحد.</a:t>
            </a:r>
            <a:endParaRPr lang="ar-SA" sz="2000" b="1" dirty="0">
              <a:solidFill>
                <a:srgbClr val="002060"/>
              </a:solidFill>
              <a:highlight>
                <a:srgbClr val="FFFF00"/>
              </a:highlight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D4FC60D-7DBD-424F-93A7-D74AFDF85C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627" y="1415693"/>
            <a:ext cx="10086798" cy="4281384"/>
          </a:xfrm>
          <a:prstGeom prst="rect">
            <a:avLst/>
          </a:prstGeom>
        </p:spPr>
      </p:pic>
      <p:pic>
        <p:nvPicPr>
          <p:cNvPr id="16" name="Picture 6" descr="Free printable black and withe frame">
            <a:extLst>
              <a:ext uri="{FF2B5EF4-FFF2-40B4-BE49-F238E27FC236}">
                <a16:creationId xmlns:a16="http://schemas.microsoft.com/office/drawing/2014/main" id="{74EEA8B5-E222-44FB-BB6A-C1326D844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91" y="1026531"/>
            <a:ext cx="2053749" cy="16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223;p19">
            <a:extLst>
              <a:ext uri="{FF2B5EF4-FFF2-40B4-BE49-F238E27FC236}">
                <a16:creationId xmlns:a16="http://schemas.microsoft.com/office/drawing/2014/main" id="{3E2ED82A-1581-443F-88AB-6061D5D5DFA2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01459" y="19353"/>
            <a:ext cx="850219" cy="8046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7640D-985D-487D-9D7A-EF3637AA673B}"/>
              </a:ext>
            </a:extLst>
          </p:cNvPr>
          <p:cNvSpPr txBox="1"/>
          <p:nvPr/>
        </p:nvSpPr>
        <p:spPr>
          <a:xfrm>
            <a:off x="630170" y="1386224"/>
            <a:ext cx="202882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مسائل مهارات التفكير العليا</a:t>
            </a:r>
          </a:p>
          <a:p>
            <a:pPr algn="ctr"/>
            <a:r>
              <a:rPr lang="ar-SA" sz="2000" b="1" dirty="0">
                <a:solidFill>
                  <a:srgbClr val="00206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ص250 </a:t>
            </a:r>
            <a:endParaRPr lang="en-US" sz="2000" b="1" dirty="0">
              <a:solidFill>
                <a:srgbClr val="00206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A03361-7FDD-4185-880D-68A417D4F8E1}"/>
              </a:ext>
            </a:extLst>
          </p:cNvPr>
          <p:cNvSpPr txBox="1"/>
          <p:nvPr/>
        </p:nvSpPr>
        <p:spPr>
          <a:xfrm>
            <a:off x="5442685" y="4383745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FFB557-53E9-4941-8729-35526160048E}"/>
              </a:ext>
            </a:extLst>
          </p:cNvPr>
          <p:cNvSpPr txBox="1"/>
          <p:nvPr/>
        </p:nvSpPr>
        <p:spPr>
          <a:xfrm>
            <a:off x="3174291" y="4152913"/>
            <a:ext cx="517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4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F50416A-3554-48E4-AB3A-70648D4BD6B7}"/>
              </a:ext>
            </a:extLst>
          </p:cNvPr>
          <p:cNvSpPr txBox="1"/>
          <p:nvPr/>
        </p:nvSpPr>
        <p:spPr>
          <a:xfrm>
            <a:off x="6244573" y="4383745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48ECF4-72C6-4682-B3D5-3C414B4D57D0}"/>
              </a:ext>
            </a:extLst>
          </p:cNvPr>
          <p:cNvSpPr txBox="1"/>
          <p:nvPr/>
        </p:nvSpPr>
        <p:spPr>
          <a:xfrm>
            <a:off x="2915608" y="4152912"/>
            <a:ext cx="517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200" b="1" dirty="0">
                <a:solidFill>
                  <a:srgbClr val="FF0000"/>
                </a:solidFill>
              </a:rPr>
              <a:t>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A21A9C-2CF8-40D7-96BE-E60C1C511EDE}"/>
              </a:ext>
            </a:extLst>
          </p:cNvPr>
          <p:cNvSpPr txBox="1"/>
          <p:nvPr/>
        </p:nvSpPr>
        <p:spPr>
          <a:xfrm>
            <a:off x="2355412" y="3675859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1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7B35FC6-489D-4500-8D97-F5A08E39B04D}"/>
              </a:ext>
            </a:extLst>
          </p:cNvPr>
          <p:cNvSpPr txBox="1"/>
          <p:nvPr/>
        </p:nvSpPr>
        <p:spPr>
          <a:xfrm>
            <a:off x="2372403" y="4332525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b="1" dirty="0">
                <a:solidFill>
                  <a:srgbClr val="FF0000"/>
                </a:solidFill>
              </a:rPr>
              <a:t>4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9" grpId="0"/>
      <p:bldP spid="20" grpId="0"/>
      <p:bldP spid="2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9900" dirty="0"/>
              <a:t>الدرس 10</a:t>
            </a:r>
          </a:p>
          <a:p>
            <a:r>
              <a:rPr lang="ar-AE" sz="19900" dirty="0"/>
              <a:t> الوحدة 4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16248046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C6B473-3363-4249-9F72-08DB1EC66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82" y="0"/>
            <a:ext cx="12584500" cy="6858000"/>
          </a:xfrm>
          <a:prstGeom prst="rect">
            <a:avLst/>
          </a:prstGeom>
        </p:spPr>
      </p:pic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6DB761E-7407-4145-844B-B95B04F776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16" t="5632" r="12538" b="29907"/>
          <a:stretch/>
        </p:blipFill>
        <p:spPr>
          <a:xfrm>
            <a:off x="1440966" y="2617804"/>
            <a:ext cx="1196217" cy="4334860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867101-1888-49AB-8132-34D7536DB6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6" t="5226" r="37313" b="1905"/>
          <a:stretch/>
        </p:blipFill>
        <p:spPr>
          <a:xfrm>
            <a:off x="143706" y="3429000"/>
            <a:ext cx="1196218" cy="3523664"/>
          </a:xfrm>
          <a:prstGeom prst="rect">
            <a:avLst/>
          </a:prstGeom>
        </p:spPr>
      </p:pic>
      <p:pic>
        <p:nvPicPr>
          <p:cNvPr id="2" name="Picture 1" descr="A close up of a necklace&#10;&#10;Description automatically generated">
            <a:extLst>
              <a:ext uri="{FF2B5EF4-FFF2-40B4-BE49-F238E27FC236}">
                <a16:creationId xmlns:a16="http://schemas.microsoft.com/office/drawing/2014/main" id="{B497C325-5C2E-44C2-B928-3F5B178E3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083" l="10000" r="90000">
                        <a14:foregroundMark x1="43125" y1="9167" x2="32500" y2="17083"/>
                        <a14:foregroundMark x1="32500" y1="17083" x2="19688" y2="47083"/>
                        <a14:foregroundMark x1="19688" y1="47083" x2="20938" y2="64583"/>
                        <a14:foregroundMark x1="20938" y1="64583" x2="26875" y2="79583"/>
                        <a14:foregroundMark x1="26875" y1="79583" x2="37188" y2="87500"/>
                        <a14:foregroundMark x1="37188" y1="87500" x2="49063" y2="92083"/>
                        <a14:foregroundMark x1="49063" y1="92083" x2="70625" y2="77917"/>
                        <a14:foregroundMark x1="70625" y1="77917" x2="75625" y2="66250"/>
                        <a14:foregroundMark x1="63125" y1="14583" x2="63125" y2="14583"/>
                        <a14:foregroundMark x1="62187" y1="14583" x2="25938" y2="66667"/>
                        <a14:foregroundMark x1="25938" y1="66667" x2="37500" y2="43750"/>
                        <a14:foregroundMark x1="37500" y1="43750" x2="44063" y2="14583"/>
                        <a14:foregroundMark x1="44063" y1="14583" x2="35625" y2="29583"/>
                        <a14:foregroundMark x1="35625" y1="29583" x2="41563" y2="13333"/>
                        <a14:foregroundMark x1="41563" y1="13333" x2="34375" y2="31250"/>
                        <a14:foregroundMark x1="34375" y1="31250" x2="44063" y2="49583"/>
                        <a14:foregroundMark x1="44063" y1="49583" x2="60313" y2="48333"/>
                        <a14:foregroundMark x1="60313" y1="48333" x2="66250" y2="26667"/>
                        <a14:foregroundMark x1="66250" y1="26667" x2="51875" y2="35000"/>
                        <a14:foregroundMark x1="51875" y1="35000" x2="49063" y2="51250"/>
                        <a14:foregroundMark x1="49063" y1="51250" x2="58750" y2="40833"/>
                        <a14:foregroundMark x1="58750" y1="40833" x2="45625" y2="29583"/>
                        <a14:foregroundMark x1="45625" y1="29583" x2="37188" y2="56250"/>
                        <a14:foregroundMark x1="37188" y1="56250" x2="49688" y2="41667"/>
                        <a14:foregroundMark x1="49688" y1="41667" x2="36250" y2="47083"/>
                        <a14:foregroundMark x1="36250" y1="47083" x2="48125" y2="70000"/>
                        <a14:foregroundMark x1="48125" y1="70000" x2="47188" y2="50417"/>
                        <a14:foregroundMark x1="47188" y1="50417" x2="34688" y2="45417"/>
                        <a14:foregroundMark x1="34688" y1="45417" x2="32813" y2="60833"/>
                        <a14:foregroundMark x1="32813" y1="60833" x2="46875" y2="71250"/>
                        <a14:foregroundMark x1="46875" y1="71250" x2="46875" y2="55417"/>
                        <a14:foregroundMark x1="46875" y1="55417" x2="46563" y2="56250"/>
                        <a14:foregroundMark x1="61875" y1="45000" x2="58125" y2="61250"/>
                        <a14:foregroundMark x1="58125" y1="61250" x2="63125" y2="28750"/>
                        <a14:foregroundMark x1="63125" y1="28750" x2="70938" y2="41250"/>
                        <a14:foregroundMark x1="70938" y1="41250" x2="70938" y2="60417"/>
                        <a14:foregroundMark x1="70938" y1="60417" x2="60938" y2="73333"/>
                        <a14:foregroundMark x1="60938" y1="73333" x2="44063" y2="76250"/>
                        <a14:foregroundMark x1="44063" y1="76250" x2="32188" y2="72083"/>
                        <a14:foregroundMark x1="32188" y1="72083" x2="49688" y2="8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72" y="5629880"/>
            <a:ext cx="2541885" cy="1228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F9353-8B4D-4F81-A342-0CCD12DD87B1}"/>
              </a:ext>
            </a:extLst>
          </p:cNvPr>
          <p:cNvSpPr txBox="1"/>
          <p:nvPr/>
        </p:nvSpPr>
        <p:spPr>
          <a:xfrm>
            <a:off x="5811611" y="6013107"/>
            <a:ext cx="171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2400" b="1" dirty="0">
                <a:solidFill>
                  <a:srgbClr val="FF0000"/>
                </a:solidFill>
                <a:latin typeface="Avenir Next LT Pro"/>
              </a:rPr>
              <a:t>صفحة</a:t>
            </a:r>
            <a:r>
              <a:rPr lang="en-US" sz="2400" b="1" dirty="0">
                <a:solidFill>
                  <a:srgbClr val="FF0000"/>
                </a:solidFill>
                <a:latin typeface="Avenir Next LT Pro"/>
              </a:rPr>
              <a:t>257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254272-C72B-4D7F-AD88-5654CABFCCC5}"/>
              </a:ext>
            </a:extLst>
          </p:cNvPr>
          <p:cNvGrpSpPr/>
          <p:nvPr/>
        </p:nvGrpSpPr>
        <p:grpSpPr>
          <a:xfrm>
            <a:off x="0" y="175587"/>
            <a:ext cx="1865850" cy="3276679"/>
            <a:chOff x="10080401" y="523662"/>
            <a:chExt cx="1865850" cy="32766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852F2D-148A-450E-B3E7-FDA2EFA8382D}"/>
                </a:ext>
              </a:extLst>
            </p:cNvPr>
            <p:cNvGrpSpPr/>
            <p:nvPr/>
          </p:nvGrpSpPr>
          <p:grpSpPr>
            <a:xfrm>
              <a:off x="10080401" y="523662"/>
              <a:ext cx="1842867" cy="2156895"/>
              <a:chOff x="1" y="0"/>
              <a:chExt cx="1528548" cy="161124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A0934DC-3AF0-46ED-B4A8-5C5D9DBCE037}"/>
                  </a:ext>
                </a:extLst>
              </p:cNvPr>
              <p:cNvGrpSpPr/>
              <p:nvPr/>
            </p:nvGrpSpPr>
            <p:grpSpPr>
              <a:xfrm>
                <a:off x="1" y="0"/>
                <a:ext cx="1528548" cy="952500"/>
                <a:chOff x="1" y="0"/>
                <a:chExt cx="1528548" cy="952500"/>
              </a:xfrm>
            </p:grpSpPr>
            <p:pic>
              <p:nvPicPr>
                <p:cNvPr id="23" name="Picture 6" descr="Free printable black and withe frame">
                  <a:extLst>
                    <a:ext uri="{FF2B5EF4-FFF2-40B4-BE49-F238E27FC236}">
                      <a16:creationId xmlns:a16="http://schemas.microsoft.com/office/drawing/2014/main" id="{A6BD3722-FD6F-4FE2-BBD8-AAE6427808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FD8EA4B-4B5F-483A-9B7E-4E8C78628524}"/>
                    </a:ext>
                  </a:extLst>
                </p:cNvPr>
                <p:cNvSpPr txBox="1"/>
                <p:nvPr/>
              </p:nvSpPr>
              <p:spPr>
                <a:xfrm>
                  <a:off x="110984" y="194687"/>
                  <a:ext cx="1306580" cy="5288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khbar MT" pitchFamily="2" charset="-78"/>
                    </a:rPr>
                    <a:t>استقصاء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khbar MT" pitchFamily="2" charset="-78"/>
                    </a:rPr>
                    <a:t>حل المسائل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07FEAE4-D6A3-4CB7-9AA6-995314BFDAA0}"/>
                  </a:ext>
                </a:extLst>
              </p:cNvPr>
              <p:cNvGrpSpPr/>
              <p:nvPr/>
            </p:nvGrpSpPr>
            <p:grpSpPr>
              <a:xfrm>
                <a:off x="1" y="658746"/>
                <a:ext cx="1528548" cy="952500"/>
                <a:chOff x="1" y="0"/>
                <a:chExt cx="1528548" cy="952500"/>
              </a:xfrm>
            </p:grpSpPr>
            <p:pic>
              <p:nvPicPr>
                <p:cNvPr id="21" name="Picture 6" descr="Free printable black and withe frame">
                  <a:extLst>
                    <a:ext uri="{FF2B5EF4-FFF2-40B4-BE49-F238E27FC236}">
                      <a16:creationId xmlns:a16="http://schemas.microsoft.com/office/drawing/2014/main" id="{875D75AD-83E0-4F6F-8F43-4F2F758005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B1586AF-E414-4625-8BD1-ED47B08B8667}"/>
                    </a:ext>
                  </a:extLst>
                </p:cNvPr>
                <p:cNvSpPr txBox="1"/>
                <p:nvPr/>
              </p:nvSpPr>
              <p:spPr>
                <a:xfrm>
                  <a:off x="2" y="172132"/>
                  <a:ext cx="1429950" cy="712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khbar MT" pitchFamily="2" charset="-78"/>
                    </a:rPr>
                    <a:t>ناتج التعلم: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أن يقرر هل إجابة دقيقة أك تقديرية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khbar MT" pitchFamily="2" charset="-78"/>
                  </a:endParaRPr>
                </a:p>
              </p:txBody>
            </p:sp>
          </p:grpSp>
        </p:grpSp>
        <p:pic>
          <p:nvPicPr>
            <p:cNvPr id="17" name="Picture 6" descr="Free printable black and withe frame">
              <a:extLst>
                <a:ext uri="{FF2B5EF4-FFF2-40B4-BE49-F238E27FC236}">
                  <a16:creationId xmlns:a16="http://schemas.microsoft.com/office/drawing/2014/main" id="{507CCDEC-BF79-4CE2-A5E6-FC8ADE07A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5333" y="2525277"/>
              <a:ext cx="1842867" cy="127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A1CBE0-AF67-4319-A6B1-428EAAB96C5F}"/>
                </a:ext>
              </a:extLst>
            </p:cNvPr>
            <p:cNvSpPr txBox="1"/>
            <p:nvPr/>
          </p:nvSpPr>
          <p:spPr>
            <a:xfrm>
              <a:off x="10222257" y="2978631"/>
              <a:ext cx="1723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khbar MT" pitchFamily="2" charset="-78"/>
                </a:rPr>
                <a:t> صفحة 257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7BC491F-9BD1-4DA0-81C9-2B37B23A25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72743" y="135144"/>
            <a:ext cx="8666922" cy="4609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1DFFE7-306E-458E-87D2-D766DA79F969}"/>
              </a:ext>
            </a:extLst>
          </p:cNvPr>
          <p:cNvSpPr txBox="1"/>
          <p:nvPr/>
        </p:nvSpPr>
        <p:spPr>
          <a:xfrm>
            <a:off x="3928404" y="3421021"/>
            <a:ext cx="5934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3600" b="1" dirty="0">
                <a:solidFill>
                  <a:srgbClr val="FF0000"/>
                </a:solidFill>
              </a:rPr>
              <a:t>كم سينفق المكتب تقريبا على الطابعات؟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08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C6B473-3363-4249-9F72-08DB1EC66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82" y="0"/>
            <a:ext cx="12584500" cy="6858000"/>
          </a:xfrm>
          <a:prstGeom prst="rect">
            <a:avLst/>
          </a:prstGeom>
        </p:spPr>
      </p:pic>
      <p:pic>
        <p:nvPicPr>
          <p:cNvPr id="2" name="Picture 1" descr="A close up of a necklace&#10;&#10;Description automatically generated">
            <a:extLst>
              <a:ext uri="{FF2B5EF4-FFF2-40B4-BE49-F238E27FC236}">
                <a16:creationId xmlns:a16="http://schemas.microsoft.com/office/drawing/2014/main" id="{B497C325-5C2E-44C2-B928-3F5B178E3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083" l="10000" r="90000">
                        <a14:foregroundMark x1="43125" y1="9167" x2="32500" y2="17083"/>
                        <a14:foregroundMark x1="32500" y1="17083" x2="19688" y2="47083"/>
                        <a14:foregroundMark x1="19688" y1="47083" x2="20938" y2="64583"/>
                        <a14:foregroundMark x1="20938" y1="64583" x2="26875" y2="79583"/>
                        <a14:foregroundMark x1="26875" y1="79583" x2="37188" y2="87500"/>
                        <a14:foregroundMark x1="37188" y1="87500" x2="49063" y2="92083"/>
                        <a14:foregroundMark x1="49063" y1="92083" x2="70625" y2="77917"/>
                        <a14:foregroundMark x1="70625" y1="77917" x2="75625" y2="66250"/>
                        <a14:foregroundMark x1="63125" y1="14583" x2="63125" y2="14583"/>
                        <a14:foregroundMark x1="62187" y1="14583" x2="25938" y2="66667"/>
                        <a14:foregroundMark x1="25938" y1="66667" x2="37500" y2="43750"/>
                        <a14:foregroundMark x1="37500" y1="43750" x2="44063" y2="14583"/>
                        <a14:foregroundMark x1="44063" y1="14583" x2="35625" y2="29583"/>
                        <a14:foregroundMark x1="35625" y1="29583" x2="41563" y2="13333"/>
                        <a14:foregroundMark x1="41563" y1="13333" x2="34375" y2="31250"/>
                        <a14:foregroundMark x1="34375" y1="31250" x2="44063" y2="49583"/>
                        <a14:foregroundMark x1="44063" y1="49583" x2="60313" y2="48333"/>
                        <a14:foregroundMark x1="60313" y1="48333" x2="66250" y2="26667"/>
                        <a14:foregroundMark x1="66250" y1="26667" x2="51875" y2="35000"/>
                        <a14:foregroundMark x1="51875" y1="35000" x2="49063" y2="51250"/>
                        <a14:foregroundMark x1="49063" y1="51250" x2="58750" y2="40833"/>
                        <a14:foregroundMark x1="58750" y1="40833" x2="45625" y2="29583"/>
                        <a14:foregroundMark x1="45625" y1="29583" x2="37188" y2="56250"/>
                        <a14:foregroundMark x1="37188" y1="56250" x2="49688" y2="41667"/>
                        <a14:foregroundMark x1="49688" y1="41667" x2="36250" y2="47083"/>
                        <a14:foregroundMark x1="36250" y1="47083" x2="48125" y2="70000"/>
                        <a14:foregroundMark x1="48125" y1="70000" x2="47188" y2="50417"/>
                        <a14:foregroundMark x1="47188" y1="50417" x2="34688" y2="45417"/>
                        <a14:foregroundMark x1="34688" y1="45417" x2="32813" y2="60833"/>
                        <a14:foregroundMark x1="32813" y1="60833" x2="46875" y2="71250"/>
                        <a14:foregroundMark x1="46875" y1="71250" x2="46875" y2="55417"/>
                        <a14:foregroundMark x1="46875" y1="55417" x2="46563" y2="56250"/>
                        <a14:foregroundMark x1="61875" y1="45000" x2="58125" y2="61250"/>
                        <a14:foregroundMark x1="58125" y1="61250" x2="63125" y2="28750"/>
                        <a14:foregroundMark x1="63125" y1="28750" x2="70938" y2="41250"/>
                        <a14:foregroundMark x1="70938" y1="41250" x2="70938" y2="60417"/>
                        <a14:foregroundMark x1="70938" y1="60417" x2="60938" y2="73333"/>
                        <a14:foregroundMark x1="60938" y1="73333" x2="44063" y2="76250"/>
                        <a14:foregroundMark x1="44063" y1="76250" x2="32188" y2="72083"/>
                        <a14:foregroundMark x1="32188" y1="72083" x2="49688" y2="8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72" y="5629880"/>
            <a:ext cx="2541885" cy="1228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F9353-8B4D-4F81-A342-0CCD12DD87B1}"/>
              </a:ext>
            </a:extLst>
          </p:cNvPr>
          <p:cNvSpPr txBox="1"/>
          <p:nvPr/>
        </p:nvSpPr>
        <p:spPr>
          <a:xfrm>
            <a:off x="5811611" y="6013107"/>
            <a:ext cx="171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صفحة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257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254272-C72B-4D7F-AD88-5654CABFCCC5}"/>
              </a:ext>
            </a:extLst>
          </p:cNvPr>
          <p:cNvGrpSpPr/>
          <p:nvPr/>
        </p:nvGrpSpPr>
        <p:grpSpPr>
          <a:xfrm>
            <a:off x="0" y="175587"/>
            <a:ext cx="1865850" cy="3276679"/>
            <a:chOff x="10080401" y="523662"/>
            <a:chExt cx="1865850" cy="32766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852F2D-148A-450E-B3E7-FDA2EFA8382D}"/>
                </a:ext>
              </a:extLst>
            </p:cNvPr>
            <p:cNvGrpSpPr/>
            <p:nvPr/>
          </p:nvGrpSpPr>
          <p:grpSpPr>
            <a:xfrm>
              <a:off x="10080401" y="523662"/>
              <a:ext cx="1842867" cy="2156895"/>
              <a:chOff x="1" y="0"/>
              <a:chExt cx="1528548" cy="161124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A0934DC-3AF0-46ED-B4A8-5C5D9DBCE037}"/>
                  </a:ext>
                </a:extLst>
              </p:cNvPr>
              <p:cNvGrpSpPr/>
              <p:nvPr/>
            </p:nvGrpSpPr>
            <p:grpSpPr>
              <a:xfrm>
                <a:off x="1" y="0"/>
                <a:ext cx="1528548" cy="952500"/>
                <a:chOff x="1" y="0"/>
                <a:chExt cx="1528548" cy="952500"/>
              </a:xfrm>
            </p:grpSpPr>
            <p:pic>
              <p:nvPicPr>
                <p:cNvPr id="23" name="Picture 6" descr="Free printable black and withe frame">
                  <a:extLst>
                    <a:ext uri="{FF2B5EF4-FFF2-40B4-BE49-F238E27FC236}">
                      <a16:creationId xmlns:a16="http://schemas.microsoft.com/office/drawing/2014/main" id="{A6BD3722-FD6F-4FE2-BBD8-AAE6427808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FD8EA4B-4B5F-483A-9B7E-4E8C78628524}"/>
                    </a:ext>
                  </a:extLst>
                </p:cNvPr>
                <p:cNvSpPr txBox="1"/>
                <p:nvPr/>
              </p:nvSpPr>
              <p:spPr>
                <a:xfrm>
                  <a:off x="110984" y="194687"/>
                  <a:ext cx="1306580" cy="5288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khbar MT" pitchFamily="2" charset="-78"/>
                    </a:rPr>
                    <a:t>استقصاء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khbar MT" pitchFamily="2" charset="-78"/>
                    </a:rPr>
                    <a:t>حل المسائل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07FEAE4-D6A3-4CB7-9AA6-995314BFDAA0}"/>
                  </a:ext>
                </a:extLst>
              </p:cNvPr>
              <p:cNvGrpSpPr/>
              <p:nvPr/>
            </p:nvGrpSpPr>
            <p:grpSpPr>
              <a:xfrm>
                <a:off x="1" y="658746"/>
                <a:ext cx="1528548" cy="952500"/>
                <a:chOff x="1" y="0"/>
                <a:chExt cx="1528548" cy="952500"/>
              </a:xfrm>
            </p:grpSpPr>
            <p:pic>
              <p:nvPicPr>
                <p:cNvPr id="21" name="Picture 6" descr="Free printable black and withe frame">
                  <a:extLst>
                    <a:ext uri="{FF2B5EF4-FFF2-40B4-BE49-F238E27FC236}">
                      <a16:creationId xmlns:a16="http://schemas.microsoft.com/office/drawing/2014/main" id="{875D75AD-83E0-4F6F-8F43-4F2F758005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B1586AF-E414-4625-8BD1-ED47B08B8667}"/>
                    </a:ext>
                  </a:extLst>
                </p:cNvPr>
                <p:cNvSpPr txBox="1"/>
                <p:nvPr/>
              </p:nvSpPr>
              <p:spPr>
                <a:xfrm>
                  <a:off x="2" y="172132"/>
                  <a:ext cx="1429950" cy="712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khbar MT" pitchFamily="2" charset="-78"/>
                    </a:rPr>
                    <a:t>ناتج التعلم: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أن يقرر هل إجابة دقيقة أك تقديرية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khbar MT" pitchFamily="2" charset="-78"/>
                  </a:endParaRPr>
                </a:p>
              </p:txBody>
            </p:sp>
          </p:grpSp>
        </p:grpSp>
        <p:pic>
          <p:nvPicPr>
            <p:cNvPr id="17" name="Picture 6" descr="Free printable black and withe frame">
              <a:extLst>
                <a:ext uri="{FF2B5EF4-FFF2-40B4-BE49-F238E27FC236}">
                  <a16:creationId xmlns:a16="http://schemas.microsoft.com/office/drawing/2014/main" id="{507CCDEC-BF79-4CE2-A5E6-FC8ADE07A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5333" y="2525277"/>
              <a:ext cx="1842867" cy="127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A1CBE0-AF67-4319-A6B1-428EAAB96C5F}"/>
                </a:ext>
              </a:extLst>
            </p:cNvPr>
            <p:cNvSpPr txBox="1"/>
            <p:nvPr/>
          </p:nvSpPr>
          <p:spPr>
            <a:xfrm>
              <a:off x="10222257" y="2978631"/>
              <a:ext cx="1723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khbar MT" pitchFamily="2" charset="-78"/>
                </a:rPr>
                <a:t> صفحة 257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1BB6690E-E28E-4F07-83EB-A7616BF8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1293"/>
            <a:ext cx="2138205" cy="35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4520D72-F1E8-4A04-89B3-E8009970702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5420" y="162336"/>
            <a:ext cx="8803154" cy="45289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037D70-164F-4D23-837B-6B9B39BE95B5}"/>
              </a:ext>
            </a:extLst>
          </p:cNvPr>
          <p:cNvSpPr txBox="1"/>
          <p:nvPr/>
        </p:nvSpPr>
        <p:spPr>
          <a:xfrm>
            <a:off x="5846134" y="2430172"/>
            <a:ext cx="14737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1,980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1DFFE7-306E-458E-87D2-D766DA79F969}"/>
              </a:ext>
            </a:extLst>
          </p:cNvPr>
          <p:cNvSpPr txBox="1"/>
          <p:nvPr/>
        </p:nvSpPr>
        <p:spPr>
          <a:xfrm>
            <a:off x="3829878" y="2522346"/>
            <a:ext cx="20289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= 495 ×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931C20-3563-4894-B1B9-0A2A69603613}"/>
              </a:ext>
            </a:extLst>
          </p:cNvPr>
          <p:cNvSpPr txBox="1"/>
          <p:nvPr/>
        </p:nvSpPr>
        <p:spPr>
          <a:xfrm>
            <a:off x="3500185" y="3481110"/>
            <a:ext cx="6029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FF0000"/>
                </a:solidFill>
              </a:rPr>
              <a:t>عدد الدقائق المطلوبة للقراءة هي 1,980 دقيقة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1B0791D-2C72-43BF-9193-D1BB04ADBDD3}"/>
              </a:ext>
            </a:extLst>
          </p:cNvPr>
          <p:cNvSpPr txBox="1"/>
          <p:nvPr/>
        </p:nvSpPr>
        <p:spPr>
          <a:xfrm>
            <a:off x="7875087" y="2399235"/>
            <a:ext cx="2525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إجابة</a:t>
            </a:r>
            <a:r>
              <a:rPr kumimoji="0" lang="ar-AE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دقيقة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92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04C6B473-3363-4249-9F72-08DB1EC66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282" y="0"/>
            <a:ext cx="12584500" cy="6858000"/>
          </a:xfrm>
          <a:prstGeom prst="rect">
            <a:avLst/>
          </a:prstGeom>
        </p:spPr>
      </p:pic>
      <p:pic>
        <p:nvPicPr>
          <p:cNvPr id="2" name="Picture 1" descr="A close up of a necklace&#10;&#10;Description automatically generated">
            <a:extLst>
              <a:ext uri="{FF2B5EF4-FFF2-40B4-BE49-F238E27FC236}">
                <a16:creationId xmlns:a16="http://schemas.microsoft.com/office/drawing/2014/main" id="{B497C325-5C2E-44C2-B928-3F5B178E3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083" l="10000" r="90000">
                        <a14:foregroundMark x1="43125" y1="9167" x2="32500" y2="17083"/>
                        <a14:foregroundMark x1="32500" y1="17083" x2="19688" y2="47083"/>
                        <a14:foregroundMark x1="19688" y1="47083" x2="20938" y2="64583"/>
                        <a14:foregroundMark x1="20938" y1="64583" x2="26875" y2="79583"/>
                        <a14:foregroundMark x1="26875" y1="79583" x2="37188" y2="87500"/>
                        <a14:foregroundMark x1="37188" y1="87500" x2="49063" y2="92083"/>
                        <a14:foregroundMark x1="49063" y1="92083" x2="70625" y2="77917"/>
                        <a14:foregroundMark x1="70625" y1="77917" x2="75625" y2="66250"/>
                        <a14:foregroundMark x1="63125" y1="14583" x2="63125" y2="14583"/>
                        <a14:foregroundMark x1="62187" y1="14583" x2="25938" y2="66667"/>
                        <a14:foregroundMark x1="25938" y1="66667" x2="37500" y2="43750"/>
                        <a14:foregroundMark x1="37500" y1="43750" x2="44063" y2="14583"/>
                        <a14:foregroundMark x1="44063" y1="14583" x2="35625" y2="29583"/>
                        <a14:foregroundMark x1="35625" y1="29583" x2="41563" y2="13333"/>
                        <a14:foregroundMark x1="41563" y1="13333" x2="34375" y2="31250"/>
                        <a14:foregroundMark x1="34375" y1="31250" x2="44063" y2="49583"/>
                        <a14:foregroundMark x1="44063" y1="49583" x2="60313" y2="48333"/>
                        <a14:foregroundMark x1="60313" y1="48333" x2="66250" y2="26667"/>
                        <a14:foregroundMark x1="66250" y1="26667" x2="51875" y2="35000"/>
                        <a14:foregroundMark x1="51875" y1="35000" x2="49063" y2="51250"/>
                        <a14:foregroundMark x1="49063" y1="51250" x2="58750" y2="40833"/>
                        <a14:foregroundMark x1="58750" y1="40833" x2="45625" y2="29583"/>
                        <a14:foregroundMark x1="45625" y1="29583" x2="37188" y2="56250"/>
                        <a14:foregroundMark x1="37188" y1="56250" x2="49688" y2="41667"/>
                        <a14:foregroundMark x1="49688" y1="41667" x2="36250" y2="47083"/>
                        <a14:foregroundMark x1="36250" y1="47083" x2="48125" y2="70000"/>
                        <a14:foregroundMark x1="48125" y1="70000" x2="47188" y2="50417"/>
                        <a14:foregroundMark x1="47188" y1="50417" x2="34688" y2="45417"/>
                        <a14:foregroundMark x1="34688" y1="45417" x2="32813" y2="60833"/>
                        <a14:foregroundMark x1="32813" y1="60833" x2="46875" y2="71250"/>
                        <a14:foregroundMark x1="46875" y1="71250" x2="46875" y2="55417"/>
                        <a14:foregroundMark x1="46875" y1="55417" x2="46563" y2="56250"/>
                        <a14:foregroundMark x1="61875" y1="45000" x2="58125" y2="61250"/>
                        <a14:foregroundMark x1="58125" y1="61250" x2="63125" y2="28750"/>
                        <a14:foregroundMark x1="63125" y1="28750" x2="70938" y2="41250"/>
                        <a14:foregroundMark x1="70938" y1="41250" x2="70938" y2="60417"/>
                        <a14:foregroundMark x1="70938" y1="60417" x2="60938" y2="73333"/>
                        <a14:foregroundMark x1="60938" y1="73333" x2="44063" y2="76250"/>
                        <a14:foregroundMark x1="44063" y1="76250" x2="32188" y2="72083"/>
                        <a14:foregroundMark x1="32188" y1="72083" x2="49688" y2="87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872" y="5629880"/>
            <a:ext cx="2541885" cy="12281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F9353-8B4D-4F81-A342-0CCD12DD87B1}"/>
              </a:ext>
            </a:extLst>
          </p:cNvPr>
          <p:cNvSpPr txBox="1"/>
          <p:nvPr/>
        </p:nvSpPr>
        <p:spPr>
          <a:xfrm>
            <a:off x="5811611" y="6013107"/>
            <a:ext cx="1718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صفحة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257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254272-C72B-4D7F-AD88-5654CABFCCC5}"/>
              </a:ext>
            </a:extLst>
          </p:cNvPr>
          <p:cNvGrpSpPr/>
          <p:nvPr/>
        </p:nvGrpSpPr>
        <p:grpSpPr>
          <a:xfrm>
            <a:off x="0" y="175587"/>
            <a:ext cx="1865850" cy="3276679"/>
            <a:chOff x="10080401" y="523662"/>
            <a:chExt cx="1865850" cy="327667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A852F2D-148A-450E-B3E7-FDA2EFA8382D}"/>
                </a:ext>
              </a:extLst>
            </p:cNvPr>
            <p:cNvGrpSpPr/>
            <p:nvPr/>
          </p:nvGrpSpPr>
          <p:grpSpPr>
            <a:xfrm>
              <a:off x="10080401" y="523662"/>
              <a:ext cx="1842867" cy="2156895"/>
              <a:chOff x="1" y="0"/>
              <a:chExt cx="1528548" cy="1611246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A0934DC-3AF0-46ED-B4A8-5C5D9DBCE037}"/>
                  </a:ext>
                </a:extLst>
              </p:cNvPr>
              <p:cNvGrpSpPr/>
              <p:nvPr/>
            </p:nvGrpSpPr>
            <p:grpSpPr>
              <a:xfrm>
                <a:off x="1" y="0"/>
                <a:ext cx="1528548" cy="952500"/>
                <a:chOff x="1" y="0"/>
                <a:chExt cx="1528548" cy="952500"/>
              </a:xfrm>
            </p:grpSpPr>
            <p:pic>
              <p:nvPicPr>
                <p:cNvPr id="23" name="Picture 6" descr="Free printable black and withe frame">
                  <a:extLst>
                    <a:ext uri="{FF2B5EF4-FFF2-40B4-BE49-F238E27FC236}">
                      <a16:creationId xmlns:a16="http://schemas.microsoft.com/office/drawing/2014/main" id="{A6BD3722-FD6F-4FE2-BBD8-AAE6427808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FD8EA4B-4B5F-483A-9B7E-4E8C78628524}"/>
                    </a:ext>
                  </a:extLst>
                </p:cNvPr>
                <p:cNvSpPr txBox="1"/>
                <p:nvPr/>
              </p:nvSpPr>
              <p:spPr>
                <a:xfrm>
                  <a:off x="110984" y="194687"/>
                  <a:ext cx="1306580" cy="5288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khbar MT" pitchFamily="2" charset="-78"/>
                    </a:rPr>
                    <a:t>استقصاء 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khbar MT" pitchFamily="2" charset="-78"/>
                    </a:rPr>
                    <a:t>حل المسائل</a:t>
                  </a: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207FEAE4-D6A3-4CB7-9AA6-995314BFDAA0}"/>
                  </a:ext>
                </a:extLst>
              </p:cNvPr>
              <p:cNvGrpSpPr/>
              <p:nvPr/>
            </p:nvGrpSpPr>
            <p:grpSpPr>
              <a:xfrm>
                <a:off x="1" y="658746"/>
                <a:ext cx="1528548" cy="952500"/>
                <a:chOff x="1" y="0"/>
                <a:chExt cx="1528548" cy="952500"/>
              </a:xfrm>
            </p:grpSpPr>
            <p:pic>
              <p:nvPicPr>
                <p:cNvPr id="21" name="Picture 6" descr="Free printable black and withe frame">
                  <a:extLst>
                    <a:ext uri="{FF2B5EF4-FFF2-40B4-BE49-F238E27FC236}">
                      <a16:creationId xmlns:a16="http://schemas.microsoft.com/office/drawing/2014/main" id="{875D75AD-83E0-4F6F-8F43-4F2F7580056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5848" b="95906" l="3814" r="97458">
                              <a14:foregroundMark x1="58898" y1="18713" x2="41949" y2="35088"/>
                              <a14:foregroundMark x1="30085" y1="18713" x2="10593" y2="36257"/>
                              <a14:foregroundMark x1="10593" y1="36257" x2="25000" y2="60819"/>
                              <a14:foregroundMark x1="25000" y1="60819" x2="78390" y2="47953"/>
                              <a14:foregroundMark x1="94492" y1="39766" x2="95339" y2="64327"/>
                              <a14:foregroundMark x1="97881" y1="56140" x2="97034" y2="50292"/>
                              <a14:foregroundMark x1="56356" y1="9357" x2="46186" y2="5848"/>
                              <a14:foregroundMark x1="3814" y1="38596" x2="5508" y2="53801"/>
                              <a14:foregroundMark x1="41949" y1="93567" x2="58051" y2="9590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" y="0"/>
                  <a:ext cx="1528548" cy="95250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4B1586AF-E414-4625-8BD1-ED47B08B8667}"/>
                    </a:ext>
                  </a:extLst>
                </p:cNvPr>
                <p:cNvSpPr txBox="1"/>
                <p:nvPr/>
              </p:nvSpPr>
              <p:spPr>
                <a:xfrm>
                  <a:off x="2" y="172132"/>
                  <a:ext cx="1429950" cy="71273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Akhbar MT" pitchFamily="2" charset="-78"/>
                    </a:rPr>
                    <a:t>ناتج التعلم: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ar-AE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(AH) Manal Black" pitchFamily="2" charset="-78"/>
                    </a:rPr>
                    <a:t>أن يقرر هل إجابة دقيقة أك تقديرية</a:t>
                  </a: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ar-AE" sz="1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Akhbar MT" pitchFamily="2" charset="-78"/>
                  </a:endParaRPr>
                </a:p>
              </p:txBody>
            </p:sp>
          </p:grpSp>
        </p:grpSp>
        <p:pic>
          <p:nvPicPr>
            <p:cNvPr id="17" name="Picture 6" descr="Free printable black and withe frame">
              <a:extLst>
                <a:ext uri="{FF2B5EF4-FFF2-40B4-BE49-F238E27FC236}">
                  <a16:creationId xmlns:a16="http://schemas.microsoft.com/office/drawing/2014/main" id="{507CCDEC-BF79-4CE2-A5E6-FC8ADE07AB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5848" b="95906" l="3814" r="97458">
                          <a14:foregroundMark x1="58898" y1="18713" x2="41949" y2="35088"/>
                          <a14:foregroundMark x1="30085" y1="18713" x2="10593" y2="36257"/>
                          <a14:foregroundMark x1="10593" y1="36257" x2="25000" y2="60819"/>
                          <a14:foregroundMark x1="25000" y1="60819" x2="78390" y2="47953"/>
                          <a14:foregroundMark x1="94492" y1="39766" x2="95339" y2="64327"/>
                          <a14:foregroundMark x1="97881" y1="56140" x2="97034" y2="50292"/>
                          <a14:foregroundMark x1="56356" y1="9357" x2="46186" y2="5848"/>
                          <a14:foregroundMark x1="3814" y1="38596" x2="5508" y2="53801"/>
                          <a14:foregroundMark x1="41949" y1="93567" x2="58051" y2="95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95333" y="2525277"/>
              <a:ext cx="1842867" cy="1275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9A1CBE0-AF67-4319-A6B1-428EAAB96C5F}"/>
                </a:ext>
              </a:extLst>
            </p:cNvPr>
            <p:cNvSpPr txBox="1"/>
            <p:nvPr/>
          </p:nvSpPr>
          <p:spPr>
            <a:xfrm>
              <a:off x="10222257" y="2978631"/>
              <a:ext cx="1723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Akhbar MT" pitchFamily="2" charset="-78"/>
                </a:rPr>
                <a:t> صفحة 257</a:t>
              </a:r>
            </a:p>
          </p:txBody>
        </p:sp>
      </p:grpSp>
      <p:pic>
        <p:nvPicPr>
          <p:cNvPr id="4" name="Picture 2">
            <a:extLst>
              <a:ext uri="{FF2B5EF4-FFF2-40B4-BE49-F238E27FC236}">
                <a16:creationId xmlns:a16="http://schemas.microsoft.com/office/drawing/2014/main" id="{1BB6690E-E28E-4F07-83EB-A7616BF887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1293"/>
            <a:ext cx="2138205" cy="353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477C814-D10B-440D-A24F-3B4531FBC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8400" y="227617"/>
            <a:ext cx="8507896" cy="4423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E56E644-A40F-477E-AACE-2291461BF43D}"/>
              </a:ext>
            </a:extLst>
          </p:cNvPr>
          <p:cNvSpPr txBox="1"/>
          <p:nvPr/>
        </p:nvSpPr>
        <p:spPr>
          <a:xfrm>
            <a:off x="7683360" y="2460791"/>
            <a:ext cx="25259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إجابة</a:t>
            </a:r>
            <a:r>
              <a:rPr kumimoji="0" lang="ar-AE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 تقديرية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A57C1C-68FD-4EAB-923B-438348388480}"/>
              </a:ext>
            </a:extLst>
          </p:cNvPr>
          <p:cNvSpPr txBox="1"/>
          <p:nvPr/>
        </p:nvSpPr>
        <p:spPr>
          <a:xfrm>
            <a:off x="4027379" y="2630556"/>
            <a:ext cx="2637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40= 10 × 4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2AC6BF-4926-4DF2-92DC-19D34C1DAC2C}"/>
              </a:ext>
            </a:extLst>
          </p:cNvPr>
          <p:cNvSpPr txBox="1"/>
          <p:nvPr/>
        </p:nvSpPr>
        <p:spPr>
          <a:xfrm>
            <a:off x="5546871" y="3888058"/>
            <a:ext cx="2436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40 ملصقا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شخصيات إكسبو | أكسبو 2020 دبي">
            <a:extLst>
              <a:ext uri="{FF2B5EF4-FFF2-40B4-BE49-F238E27FC236}">
                <a16:creationId xmlns:a16="http://schemas.microsoft.com/office/drawing/2014/main" id="{8EB29E89-CEA1-42E3-A503-54921C92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25ECC2-E66C-451C-BCEE-C25EB62AAE0D}"/>
              </a:ext>
            </a:extLst>
          </p:cNvPr>
          <p:cNvSpPr/>
          <p:nvPr/>
        </p:nvSpPr>
        <p:spPr>
          <a:xfrm>
            <a:off x="186426" y="117284"/>
            <a:ext cx="9805712" cy="6658595"/>
          </a:xfrm>
          <a:prstGeom prst="roundRect">
            <a:avLst/>
          </a:prstGeom>
          <a:solidFill>
            <a:schemeClr val="lt1">
              <a:alpha val="8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>
                <a:cs typeface="(AH) Manal Black" pitchFamily="2" charset="-78"/>
              </a:rPr>
              <a:t>اوجد القيمة التقديرية .قرب إلى اكبر قيمة مكانية </a:t>
            </a:r>
          </a:p>
          <a:p>
            <a:pPr algn="ctr"/>
            <a:r>
              <a:rPr lang="ar-AE" sz="4000" dirty="0">
                <a:cs typeface="(AH) Manal Black" pitchFamily="2" charset="-78"/>
              </a:rPr>
              <a:t>حوط ما اذا كان التقدير اكبر او اصغر من ناتج الضرب الفعلي</a:t>
            </a: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</p:txBody>
      </p:sp>
      <p:pic>
        <p:nvPicPr>
          <p:cNvPr id="1026" name="Picture 2" descr="Meet the Mascots of Expo 2020 Dubai | Dubai OFW">
            <a:hlinkClick r:id="rId5"/>
            <a:extLst>
              <a:ext uri="{FF2B5EF4-FFF2-40B4-BE49-F238E27FC236}">
                <a16:creationId xmlns:a16="http://schemas.microsoft.com/office/drawing/2014/main" id="{0F6B5116-894B-4166-8E62-7863B6242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28" b="96603" l="31889" r="48000">
                        <a14:foregroundMark x1="43556" y1="29936" x2="43556" y2="29936"/>
                        <a14:foregroundMark x1="43556" y1="29936" x2="38667" y2="30361"/>
                        <a14:foregroundMark x1="42556" y1="30361" x2="46111" y2="39278"/>
                        <a14:foregroundMark x1="46111" y1="39278" x2="46111" y2="39490"/>
                        <a14:foregroundMark x1="46889" y1="35032" x2="48000" y2="47134"/>
                        <a14:foregroundMark x1="46778" y1="34183" x2="42556" y2="26964"/>
                        <a14:foregroundMark x1="42556" y1="26964" x2="42556" y2="26964"/>
                        <a14:foregroundMark x1="45000" y1="30573" x2="39111" y2="33970"/>
                        <a14:foregroundMark x1="39111" y1="33970" x2="38111" y2="37580"/>
                        <a14:foregroundMark x1="39444" y1="56263" x2="38556" y2="80892"/>
                        <a14:foregroundMark x1="38556" y1="80892" x2="38667" y2="82803"/>
                        <a14:foregroundMark x1="39000" y1="92357" x2="42556" y2="92994"/>
                        <a14:foregroundMark x1="46000" y1="29724" x2="44444" y2="27389"/>
                        <a14:foregroundMark x1="45556" y1="28238" x2="47556" y2="34607"/>
                        <a14:foregroundMark x1="43667" y1="96815" x2="42778" y2="96391"/>
                        <a14:foregroundMark x1="36111" y1="95541" x2="35333" y2="96178"/>
                        <a14:foregroundMark x1="43062" y1="25630" x2="40111" y2="28450"/>
                        <a14:foregroundMark x1="44111" y1="24628" x2="43782" y2="24942"/>
                        <a14:foregroundMark x1="41222" y1="79618" x2="39778" y2="69002"/>
                        <a14:foregroundMark x1="39778" y1="69002" x2="40000" y2="58599"/>
                        <a14:backgroundMark x1="43222" y1="23142" x2="42222" y2="22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03" t="20239" r="50000" b="1186"/>
          <a:stretch/>
        </p:blipFill>
        <p:spPr bwMode="auto">
          <a:xfrm>
            <a:off x="10266978" y="2564223"/>
            <a:ext cx="2199862" cy="43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stel pink speech bubble doodle vector | premium image by rawpixel.com">
            <a:extLst>
              <a:ext uri="{FF2B5EF4-FFF2-40B4-BE49-F238E27FC236}">
                <a16:creationId xmlns:a16="http://schemas.microsoft.com/office/drawing/2014/main" id="{F37BAACC-3BA9-4787-A524-BB6783F2B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7001" r="10782" b="29818"/>
          <a:stretch/>
        </p:blipFill>
        <p:spPr bwMode="auto">
          <a:xfrm>
            <a:off x="9752632" y="-55731"/>
            <a:ext cx="2658794" cy="10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E4133-11C5-4F54-9B4B-56A161324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740" y="33115"/>
            <a:ext cx="205485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ar-AE" altLang="en-US" sz="16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عنوان الدرس: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ar-AE" altLang="en-US" sz="1600" dirty="0">
                <a:solidFill>
                  <a:srgbClr val="0070C0"/>
                </a:solidFill>
                <a:latin typeface="Calibri" panose="020F0502020204030204" pitchFamily="34" charset="0"/>
                <a:cs typeface="(AH) Manal Black" pitchFamily="2" charset="-78"/>
              </a:rPr>
              <a:t>التقدير لتقريب ناتج عمليات الضرب</a:t>
            </a:r>
            <a:endParaRPr lang="en-US" altLang="en-US" sz="1600" dirty="0">
              <a:solidFill>
                <a:srgbClr val="0070C0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3" name="Picture 2" descr="Pastel pink speech bubble doodle vector | premium image by rawpixel.com">
            <a:extLst>
              <a:ext uri="{FF2B5EF4-FFF2-40B4-BE49-F238E27FC236}">
                <a16:creationId xmlns:a16="http://schemas.microsoft.com/office/drawing/2014/main" id="{AB59129D-7535-41D1-9B50-54F1467E1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7001" r="10782" b="29818"/>
          <a:stretch/>
        </p:blipFill>
        <p:spPr bwMode="auto">
          <a:xfrm>
            <a:off x="9731047" y="939027"/>
            <a:ext cx="2658794" cy="10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4C9B0687-8A24-4E07-A646-140791C68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640" y="1058651"/>
            <a:ext cx="1737929" cy="8002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ar-AE" altLang="en-US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ناتج التعلم:</a:t>
            </a:r>
            <a:r>
              <a:rPr lang="ar-AE" sz="1400" dirty="0">
                <a:solidFill>
                  <a:srgbClr val="0070C0"/>
                </a:solidFill>
                <a:cs typeface="(AH) Manal Black" pitchFamily="2" charset="-78"/>
              </a:rPr>
              <a:t> يقدر الطالب نواتج عملية الضرب مستخدما التقدير</a:t>
            </a:r>
            <a:endParaRPr lang="en-US" altLang="en-US" sz="1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DCBF43-64BF-4DA2-BB92-5780B4E73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876564" y="607297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80D3AF-6B9B-4BEB-BD12-08E68ED52D9B}"/>
              </a:ext>
            </a:extLst>
          </p:cNvPr>
          <p:cNvSpPr txBox="1"/>
          <p:nvPr/>
        </p:nvSpPr>
        <p:spPr>
          <a:xfrm>
            <a:off x="588109" y="2011012"/>
            <a:ext cx="3920108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/>
            </a:pPr>
            <a:r>
              <a:rPr lang="en-US" sz="4000" b="1" dirty="0"/>
              <a:t>9 x 870 =</a:t>
            </a:r>
          </a:p>
          <a:p>
            <a:endParaRPr lang="en-US" sz="4000" b="1" dirty="0"/>
          </a:p>
          <a:p>
            <a:r>
              <a:rPr lang="en-US" sz="4000" b="1" dirty="0"/>
              <a:t>      9 x …… = …….</a:t>
            </a:r>
          </a:p>
          <a:p>
            <a:endParaRPr lang="en-US" sz="4000" b="1" dirty="0"/>
          </a:p>
          <a:p>
            <a:r>
              <a:rPr lang="ar-AE" sz="4000" b="1" dirty="0"/>
              <a:t>اكبر من</a:t>
            </a:r>
          </a:p>
          <a:p>
            <a:endParaRPr lang="ar-AE" sz="4000" b="1" dirty="0"/>
          </a:p>
          <a:p>
            <a:r>
              <a:rPr lang="ar-AE" sz="4000" b="1" dirty="0"/>
              <a:t>اصغر من</a:t>
            </a:r>
            <a:endParaRPr lang="en-US" sz="4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97350CE-7ABA-403F-93F1-AA8AA7301B3A}"/>
              </a:ext>
            </a:extLst>
          </p:cNvPr>
          <p:cNvSpPr txBox="1"/>
          <p:nvPr/>
        </p:nvSpPr>
        <p:spPr>
          <a:xfrm>
            <a:off x="5746050" y="2051966"/>
            <a:ext cx="422400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rabicPeriod" startAt="2"/>
            </a:pPr>
            <a:r>
              <a:rPr lang="en-US" sz="4000" b="1" dirty="0"/>
              <a:t>3,293 x 3 =</a:t>
            </a:r>
          </a:p>
          <a:p>
            <a:endParaRPr lang="en-US" sz="4000" b="1" dirty="0"/>
          </a:p>
          <a:p>
            <a:r>
              <a:rPr lang="en-US" sz="4000" b="1" dirty="0"/>
              <a:t>      ……… x 3 = …….</a:t>
            </a:r>
          </a:p>
          <a:p>
            <a:endParaRPr lang="en-US" sz="4000" b="1" dirty="0"/>
          </a:p>
          <a:p>
            <a:r>
              <a:rPr lang="ar-AE" sz="4000" b="1" dirty="0"/>
              <a:t>اكبر من</a:t>
            </a:r>
          </a:p>
          <a:p>
            <a:endParaRPr lang="ar-AE" sz="4000" b="1" dirty="0"/>
          </a:p>
          <a:p>
            <a:r>
              <a:rPr lang="ar-AE" sz="4000" b="1" dirty="0"/>
              <a:t>اصغر من</a:t>
            </a:r>
            <a:endParaRPr lang="en-US" sz="40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FECC20D-6AAD-4875-BB61-2979B17406C0}"/>
              </a:ext>
            </a:extLst>
          </p:cNvPr>
          <p:cNvSpPr/>
          <p:nvPr/>
        </p:nvSpPr>
        <p:spPr>
          <a:xfrm>
            <a:off x="1949953" y="3204496"/>
            <a:ext cx="9925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900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7FD7EA8-4A3B-4345-B12A-8D483773F55A}"/>
              </a:ext>
            </a:extLst>
          </p:cNvPr>
          <p:cNvSpPr/>
          <p:nvPr/>
        </p:nvSpPr>
        <p:spPr>
          <a:xfrm>
            <a:off x="693034" y="4379407"/>
            <a:ext cx="1506828" cy="863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EF9F114-55EF-49A3-B19A-8AF942FB8B8F}"/>
              </a:ext>
            </a:extLst>
          </p:cNvPr>
          <p:cNvSpPr/>
          <p:nvPr/>
        </p:nvSpPr>
        <p:spPr>
          <a:xfrm>
            <a:off x="3017008" y="3180124"/>
            <a:ext cx="16776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8,100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D7BAAA7-7A59-4294-88F1-1C9DFAB50391}"/>
              </a:ext>
            </a:extLst>
          </p:cNvPr>
          <p:cNvSpPr/>
          <p:nvPr/>
        </p:nvSpPr>
        <p:spPr>
          <a:xfrm>
            <a:off x="6280814" y="3194530"/>
            <a:ext cx="16776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3,000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1CC68BA-2806-468A-8CF3-ECFAF2F70AE0}"/>
              </a:ext>
            </a:extLst>
          </p:cNvPr>
          <p:cNvSpPr/>
          <p:nvPr/>
        </p:nvSpPr>
        <p:spPr>
          <a:xfrm>
            <a:off x="5883445" y="5622101"/>
            <a:ext cx="1506828" cy="8633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05A60BF-5742-41C9-B194-F34F2595F40C}"/>
              </a:ext>
            </a:extLst>
          </p:cNvPr>
          <p:cNvSpPr/>
          <p:nvPr/>
        </p:nvSpPr>
        <p:spPr>
          <a:xfrm>
            <a:off x="8481488" y="3224325"/>
            <a:ext cx="167763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9,000</a:t>
            </a:r>
          </a:p>
        </p:txBody>
      </p:sp>
      <p:sp>
        <p:nvSpPr>
          <p:cNvPr id="23" name="Arrow: Pentagon 22">
            <a:extLst>
              <a:ext uri="{FF2B5EF4-FFF2-40B4-BE49-F238E27FC236}">
                <a16:creationId xmlns:a16="http://schemas.microsoft.com/office/drawing/2014/main" id="{FD926E5B-571B-4C80-8B5A-101CB3399DEC}"/>
              </a:ext>
            </a:extLst>
          </p:cNvPr>
          <p:cNvSpPr/>
          <p:nvPr/>
        </p:nvSpPr>
        <p:spPr>
          <a:xfrm>
            <a:off x="1" y="33029"/>
            <a:ext cx="1475874" cy="91381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تمارين موجهه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5764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7" grpId="0"/>
      <p:bldP spid="19" grpId="0" animBg="1"/>
      <p:bldP spid="18" grpId="0"/>
      <p:bldP spid="20" grpId="0"/>
      <p:bldP spid="22" grpId="0" animBg="1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B4D300-78C0-8A46-BD98-3A690865EDD7}"/>
              </a:ext>
            </a:extLst>
          </p:cNvPr>
          <p:cNvGrpSpPr/>
          <p:nvPr/>
        </p:nvGrpSpPr>
        <p:grpSpPr>
          <a:xfrm>
            <a:off x="10080401" y="523662"/>
            <a:ext cx="1842867" cy="2156895"/>
            <a:chOff x="1" y="0"/>
            <a:chExt cx="1528548" cy="161124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DBBFB6-D1AA-F44F-86E3-D3EA13CDDF97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7" name="Picture 6" descr="Free printable black and withe frame">
                <a:extLst>
                  <a:ext uri="{FF2B5EF4-FFF2-40B4-BE49-F238E27FC236}">
                    <a16:creationId xmlns:a16="http://schemas.microsoft.com/office/drawing/2014/main" id="{F579F3D8-31A7-6748-8774-10EBAB85C9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069A66-637A-FB4C-B43F-C046085529DA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275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استقصاء حل المسائل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834B64-A930-6F4F-AEAE-35AC3351A0DE}"/>
                </a:ext>
              </a:extLst>
            </p:cNvPr>
            <p:cNvGrpSpPr/>
            <p:nvPr/>
          </p:nvGrpSpPr>
          <p:grpSpPr>
            <a:xfrm>
              <a:off x="1" y="658746"/>
              <a:ext cx="1528548" cy="952500"/>
              <a:chOff x="1" y="0"/>
              <a:chExt cx="1528548" cy="952500"/>
            </a:xfrm>
          </p:grpSpPr>
          <p:pic>
            <p:nvPicPr>
              <p:cNvPr id="5" name="Picture 6" descr="Free printable black and withe frame">
                <a:extLst>
                  <a:ext uri="{FF2B5EF4-FFF2-40B4-BE49-F238E27FC236}">
                    <a16:creationId xmlns:a16="http://schemas.microsoft.com/office/drawing/2014/main" id="{1EFAF6DC-E32B-6243-B6AA-44C2E8470C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7D99BE-1D1D-1342-8FCA-AD8532624729}"/>
                  </a:ext>
                </a:extLst>
              </p:cNvPr>
              <p:cNvSpPr txBox="1"/>
              <p:nvPr/>
            </p:nvSpPr>
            <p:spPr>
              <a:xfrm>
                <a:off x="2" y="172132"/>
                <a:ext cx="1429950" cy="73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1600" dirty="0">
                    <a:cs typeface="(AH) Manal Black" pitchFamily="2" charset="-78"/>
                  </a:rPr>
                  <a:t>ناتج التعلم</a:t>
                </a:r>
                <a:r>
                  <a:rPr lang="ar-AE" sz="1200" b="1" dirty="0">
                    <a:cs typeface="(AH) Manal Black" pitchFamily="2" charset="-78"/>
                  </a:rPr>
                  <a:t>:</a:t>
                </a:r>
              </a:p>
              <a:p>
                <a:pPr algn="ctr"/>
                <a:r>
                  <a:rPr lang="ar-AE" sz="1400" b="1" dirty="0"/>
                  <a:t>تحديد المسألة التي تحتاج إلى إجابة تقديرية أو إجابة دقيقة</a:t>
                </a:r>
                <a:endParaRPr lang="ar-AE" sz="1200" b="1" dirty="0">
                  <a:cs typeface="(AH) Manal Black" pitchFamily="2" charset="-78"/>
                </a:endParaRPr>
              </a:p>
            </p:txBody>
          </p:sp>
        </p:grpSp>
      </p:grpSp>
      <p:pic>
        <p:nvPicPr>
          <p:cNvPr id="9" name="Picture 6" descr="Free printable black and withe frame">
            <a:extLst>
              <a:ext uri="{FF2B5EF4-FFF2-40B4-BE49-F238E27FC236}">
                <a16:creationId xmlns:a16="http://schemas.microsoft.com/office/drawing/2014/main" id="{04A33C4A-3487-4FCC-80B1-8F707D57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206" y="2461706"/>
            <a:ext cx="1842867" cy="12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7D99BE-1D1D-1342-8FCA-AD8532624729}"/>
              </a:ext>
            </a:extLst>
          </p:cNvPr>
          <p:cNvSpPr txBox="1"/>
          <p:nvPr/>
        </p:nvSpPr>
        <p:spPr>
          <a:xfrm>
            <a:off x="10214206" y="2749209"/>
            <a:ext cx="1723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600" dirty="0">
                <a:cs typeface="(AH) Manal Black" pitchFamily="2" charset="-78"/>
              </a:rPr>
              <a:t>استراتيجية: </a:t>
            </a:r>
          </a:p>
          <a:p>
            <a:pPr algn="ctr"/>
            <a:r>
              <a:rPr lang="ar-AE" sz="1600" dirty="0">
                <a:cs typeface="(AH) Manal Black" pitchFamily="2" charset="-78"/>
              </a:rPr>
              <a:t>الخطوات الأربع</a:t>
            </a:r>
            <a:endParaRPr lang="ar-AE" sz="1200" b="1" dirty="0">
              <a:cs typeface="(AH) Manal Black" pitchFamily="2" charset="-78"/>
            </a:endParaRPr>
          </a:p>
        </p:txBody>
      </p:sp>
      <p:pic>
        <p:nvPicPr>
          <p:cNvPr id="11" name="Picture 6" descr="Free printable black and withe frame">
            <a:extLst>
              <a:ext uri="{FF2B5EF4-FFF2-40B4-BE49-F238E27FC236}">
                <a16:creationId xmlns:a16="http://schemas.microsoft.com/office/drawing/2014/main" id="{3EA443A0-8966-4BF8-A8E0-042C3FA0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206" y="3462737"/>
            <a:ext cx="1842867" cy="12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11274C-F55E-4F55-B87E-6E6D17825DD0}"/>
              </a:ext>
            </a:extLst>
          </p:cNvPr>
          <p:cNvSpPr txBox="1"/>
          <p:nvPr/>
        </p:nvSpPr>
        <p:spPr>
          <a:xfrm>
            <a:off x="10273642" y="3736770"/>
            <a:ext cx="1723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AE" sz="2800" dirty="0">
                <a:cs typeface="(AH) Manal Black" pitchFamily="2" charset="-78"/>
              </a:rPr>
              <a:t>كتاب الطالب</a:t>
            </a:r>
          </a:p>
          <a:p>
            <a:pPr marL="0" algn="ctr" defTabSz="914400" rtl="1" eaLnBrk="1" latinLnBrk="0" hangingPunct="1"/>
            <a:r>
              <a:rPr lang="ar-AE" sz="2800" dirty="0">
                <a:cs typeface="(AH) Manal Black" pitchFamily="2" charset="-78"/>
              </a:rPr>
              <a:t>ص</a:t>
            </a:r>
            <a:endParaRPr lang="ar-SA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8" t="3730" r="4277" b="5892"/>
          <a:stretch/>
        </p:blipFill>
        <p:spPr>
          <a:xfrm>
            <a:off x="956442" y="100871"/>
            <a:ext cx="8919730" cy="646622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38400" y="1930441"/>
            <a:ext cx="6884275" cy="42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تبلغ تكلفة كل دراجة صغيرة 75 درهم.وتم بيع سبع دراجات صغيرة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18979" y="2680557"/>
            <a:ext cx="6884275" cy="42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كم تبلغ تكلفة 7 دراجات صغيرة؟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53862" y="3525873"/>
            <a:ext cx="6884275" cy="42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يتضمن السؤال كلمة تقريبًا، وهذا يعني ان المطلوب اجابة تقديرية </a:t>
            </a:r>
            <a:r>
              <a:rPr lang="ar-AE" sz="2400" b="1" dirty="0">
                <a:solidFill>
                  <a:schemeClr val="accent6">
                    <a:lumMod val="50000"/>
                  </a:schemeClr>
                </a:solidFill>
              </a:rPr>
              <a:t>،(سأقوم بتقريب 75 وضربة في 7).</a:t>
            </a:r>
            <a:endParaRPr 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699223" y="4939405"/>
            <a:ext cx="909555" cy="4605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X   7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699223" y="4363265"/>
            <a:ext cx="961917" cy="4605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b="1" dirty="0">
                <a:solidFill>
                  <a:srgbClr val="FF0000"/>
                </a:solidFill>
              </a:rPr>
              <a:t>75</a:t>
            </a:r>
            <a:endParaRPr lang="en-US" sz="3200" b="1" dirty="0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>
            <a:off x="4183118" y="5468039"/>
            <a:ext cx="16118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6515884" y="4939405"/>
            <a:ext cx="1083758" cy="4605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X   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690086" y="4363265"/>
            <a:ext cx="961917" cy="460553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80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6173981" y="5468039"/>
            <a:ext cx="1611829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214663" y="5506985"/>
            <a:ext cx="462139" cy="39603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15883" y="5515545"/>
            <a:ext cx="698780" cy="37428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2060"/>
                </a:solidFill>
              </a:rPr>
              <a:t>56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661140" y="4561490"/>
            <a:ext cx="1028946" cy="1051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1859886" y="5633730"/>
            <a:ext cx="4568647" cy="42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b="1" dirty="0">
                <a:solidFill>
                  <a:srgbClr val="FF0000"/>
                </a:solidFill>
              </a:rPr>
              <a:t>إذا تصل تكفلة 7 دراجات صغيرة إلى حوالي 560 درهمًا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24543" y="6166391"/>
            <a:ext cx="4917149" cy="5977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75 x 7 =525 </a:t>
            </a:r>
            <a:r>
              <a:rPr lang="ar-AE" b="1" dirty="0">
                <a:solidFill>
                  <a:srgbClr val="FF0000"/>
                </a:solidFill>
              </a:rPr>
              <a:t>نعم،</a:t>
            </a:r>
          </a:p>
          <a:p>
            <a:pPr algn="ctr"/>
            <a:r>
              <a:rPr lang="ar-AE" b="1" dirty="0">
                <a:solidFill>
                  <a:srgbClr val="FF0000"/>
                </a:solidFill>
              </a:rPr>
              <a:t>وهذا رقم قريب من التقدير 560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Los Angeles Bicycle Accident Attorney Crash Lawyer Race Car Track Clip Art  - LowGif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0F2F2"/>
              </a:clrFrom>
              <a:clrTo>
                <a:srgbClr val="F0F2F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52" y="2049517"/>
            <a:ext cx="2886634" cy="299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508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22" grpId="0" animBg="1"/>
      <p:bldP spid="23" grpId="0" animBg="1"/>
      <p:bldP spid="25" grpId="0" animBg="1"/>
      <p:bldP spid="26" grpId="0" animBg="1"/>
      <p:bldP spid="30" grpId="0" animBg="1"/>
      <p:bldP spid="31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FB4D300-78C0-8A46-BD98-3A690865EDD7}"/>
              </a:ext>
            </a:extLst>
          </p:cNvPr>
          <p:cNvGrpSpPr/>
          <p:nvPr/>
        </p:nvGrpSpPr>
        <p:grpSpPr>
          <a:xfrm>
            <a:off x="10080401" y="523662"/>
            <a:ext cx="1842867" cy="2156895"/>
            <a:chOff x="1" y="0"/>
            <a:chExt cx="1528548" cy="161124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DBBFB6-D1AA-F44F-86E3-D3EA13CDDF97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7" name="Picture 6" descr="Free printable black and withe frame">
                <a:extLst>
                  <a:ext uri="{FF2B5EF4-FFF2-40B4-BE49-F238E27FC236}">
                    <a16:creationId xmlns:a16="http://schemas.microsoft.com/office/drawing/2014/main" id="{F579F3D8-31A7-6748-8774-10EBAB85C9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069A66-637A-FB4C-B43F-C046085529DA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275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استقصاء حل المسائل</a:t>
                </a: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0834B64-A930-6F4F-AEAE-35AC3351A0DE}"/>
                </a:ext>
              </a:extLst>
            </p:cNvPr>
            <p:cNvGrpSpPr/>
            <p:nvPr/>
          </p:nvGrpSpPr>
          <p:grpSpPr>
            <a:xfrm>
              <a:off x="1" y="658746"/>
              <a:ext cx="1528548" cy="952500"/>
              <a:chOff x="1" y="0"/>
              <a:chExt cx="1528548" cy="952500"/>
            </a:xfrm>
          </p:grpSpPr>
          <p:pic>
            <p:nvPicPr>
              <p:cNvPr id="5" name="Picture 6" descr="Free printable black and withe frame">
                <a:extLst>
                  <a:ext uri="{FF2B5EF4-FFF2-40B4-BE49-F238E27FC236}">
                    <a16:creationId xmlns:a16="http://schemas.microsoft.com/office/drawing/2014/main" id="{1EFAF6DC-E32B-6243-B6AA-44C2E8470C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A7D99BE-1D1D-1342-8FCA-AD8532624729}"/>
                  </a:ext>
                </a:extLst>
              </p:cNvPr>
              <p:cNvSpPr txBox="1"/>
              <p:nvPr/>
            </p:nvSpPr>
            <p:spPr>
              <a:xfrm>
                <a:off x="2" y="172132"/>
                <a:ext cx="1429950" cy="73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1600" dirty="0">
                    <a:cs typeface="(AH) Manal Black" pitchFamily="2" charset="-78"/>
                  </a:rPr>
                  <a:t>ناتج التعلم</a:t>
                </a:r>
                <a:r>
                  <a:rPr lang="ar-AE" sz="1200" b="1" dirty="0">
                    <a:cs typeface="(AH) Manal Black" pitchFamily="2" charset="-78"/>
                  </a:rPr>
                  <a:t>:</a:t>
                </a:r>
              </a:p>
              <a:p>
                <a:pPr algn="ctr"/>
                <a:r>
                  <a:rPr lang="ar-AE" sz="1400" b="1" dirty="0"/>
                  <a:t>تحديد المسألة التي تحتاج إلى إجابة تقديرية أو إجابة دقيقة</a:t>
                </a:r>
                <a:endParaRPr lang="ar-AE" sz="1200" b="1" dirty="0">
                  <a:cs typeface="(AH) Manal Black" pitchFamily="2" charset="-78"/>
                </a:endParaRPr>
              </a:p>
            </p:txBody>
          </p:sp>
        </p:grpSp>
      </p:grpSp>
      <p:pic>
        <p:nvPicPr>
          <p:cNvPr id="9" name="Picture 6" descr="Free printable black and withe frame">
            <a:extLst>
              <a:ext uri="{FF2B5EF4-FFF2-40B4-BE49-F238E27FC236}">
                <a16:creationId xmlns:a16="http://schemas.microsoft.com/office/drawing/2014/main" id="{04A33C4A-3487-4FCC-80B1-8F707D57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206" y="2461706"/>
            <a:ext cx="1842867" cy="12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7D99BE-1D1D-1342-8FCA-AD8532624729}"/>
              </a:ext>
            </a:extLst>
          </p:cNvPr>
          <p:cNvSpPr txBox="1"/>
          <p:nvPr/>
        </p:nvSpPr>
        <p:spPr>
          <a:xfrm>
            <a:off x="10214206" y="2749209"/>
            <a:ext cx="1723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600" dirty="0">
                <a:cs typeface="(AH) Manal Black" pitchFamily="2" charset="-78"/>
              </a:rPr>
              <a:t>استراتيجية: </a:t>
            </a:r>
          </a:p>
          <a:p>
            <a:pPr algn="ctr"/>
            <a:r>
              <a:rPr lang="ar-AE" sz="1600" dirty="0">
                <a:cs typeface="(AH) Manal Black" pitchFamily="2" charset="-78"/>
              </a:rPr>
              <a:t>الخطوات الأربع</a:t>
            </a:r>
            <a:endParaRPr lang="ar-AE" sz="1200" b="1" dirty="0">
              <a:cs typeface="(AH) Manal Black" pitchFamily="2" charset="-78"/>
            </a:endParaRPr>
          </a:p>
        </p:txBody>
      </p:sp>
      <p:pic>
        <p:nvPicPr>
          <p:cNvPr id="11" name="Picture 6" descr="Free printable black and withe frame">
            <a:extLst>
              <a:ext uri="{FF2B5EF4-FFF2-40B4-BE49-F238E27FC236}">
                <a16:creationId xmlns:a16="http://schemas.microsoft.com/office/drawing/2014/main" id="{3EA443A0-8966-4BF8-A8E0-042C3FA0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4206" y="3462737"/>
            <a:ext cx="1842867" cy="12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11274C-F55E-4F55-B87E-6E6D17825DD0}"/>
              </a:ext>
            </a:extLst>
          </p:cNvPr>
          <p:cNvSpPr txBox="1"/>
          <p:nvPr/>
        </p:nvSpPr>
        <p:spPr>
          <a:xfrm>
            <a:off x="10273642" y="3736770"/>
            <a:ext cx="1723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AE" sz="2800" dirty="0">
                <a:cs typeface="(AH) Manal Black" pitchFamily="2" charset="-78"/>
              </a:rPr>
              <a:t>كتاب الطالب</a:t>
            </a:r>
          </a:p>
          <a:p>
            <a:pPr marL="0" algn="ctr" defTabSz="914400" rtl="1" eaLnBrk="1" latinLnBrk="0" hangingPunct="1"/>
            <a:r>
              <a:rPr lang="ar-AE" sz="2800" dirty="0">
                <a:cs typeface="(AH) Manal Black" pitchFamily="2" charset="-78"/>
              </a:rPr>
              <a:t>ص</a:t>
            </a:r>
            <a:endParaRPr lang="ar-SA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42" y="174083"/>
            <a:ext cx="9459159" cy="6319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3462938" y="2709453"/>
            <a:ext cx="6206578" cy="42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400" b="1" dirty="0">
                <a:solidFill>
                  <a:srgbClr val="FF0000"/>
                </a:solidFill>
              </a:rPr>
              <a:t>كم سينفق المكتب تقريبًا على أجهزة الكمبيوتر؟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407793" y="1586073"/>
            <a:ext cx="1129640" cy="6102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519448" y="5455720"/>
            <a:ext cx="5460122" cy="421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495  X  4  =  1,980</a:t>
            </a:r>
            <a:r>
              <a:rPr lang="ar-AE" sz="2400" b="1" dirty="0">
                <a:solidFill>
                  <a:srgbClr val="FF0000"/>
                </a:solidFill>
              </a:rPr>
              <a:t>دقيقة 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93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peech Bubble: Rectangle with Corners Rounded 5">
            <a:extLst>
              <a:ext uri="{FF2B5EF4-FFF2-40B4-BE49-F238E27FC236}">
                <a16:creationId xmlns:a16="http://schemas.microsoft.com/office/drawing/2014/main" id="{B597DBD8-CF2F-4413-B0A3-6169AB3DFA42}"/>
              </a:ext>
            </a:extLst>
          </p:cNvPr>
          <p:cNvSpPr/>
          <p:nvPr/>
        </p:nvSpPr>
        <p:spPr>
          <a:xfrm>
            <a:off x="1587062" y="394899"/>
            <a:ext cx="8278384" cy="5553955"/>
          </a:xfrm>
          <a:prstGeom prst="wedgeRoundRectCallout">
            <a:avLst>
              <a:gd name="adj1" fmla="val 52414"/>
              <a:gd name="adj2" fmla="val 35946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AE" sz="4000" dirty="0">
                <a:cs typeface="(AH) Manal Black" pitchFamily="2" charset="-78"/>
              </a:rPr>
              <a:t>يوجد 63 عداءً في السباق يدفع كل عداء 7 دراهم من أجل السباق، ما أجمالي المبلغ الذي يدفعه العداؤون؟</a:t>
            </a: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</p:txBody>
      </p:sp>
      <p:pic>
        <p:nvPicPr>
          <p:cNvPr id="3" name="Picture 6" descr="Free printable black and withe frame">
            <a:extLst>
              <a:ext uri="{FF2B5EF4-FFF2-40B4-BE49-F238E27FC236}">
                <a16:creationId xmlns:a16="http://schemas.microsoft.com/office/drawing/2014/main" id="{D751B3DD-A5AD-4C7B-A762-F6A3BC80B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911" y="2791468"/>
            <a:ext cx="1842867" cy="12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1D3C9A-0EB2-4678-9E00-AF58E380110E}"/>
              </a:ext>
            </a:extLst>
          </p:cNvPr>
          <p:cNvSpPr txBox="1"/>
          <p:nvPr/>
        </p:nvSpPr>
        <p:spPr>
          <a:xfrm>
            <a:off x="10167669" y="3218237"/>
            <a:ext cx="1723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SA" sz="1600" dirty="0">
                <a:cs typeface="(AH) Manal Black" pitchFamily="2" charset="-78"/>
              </a:rPr>
              <a:t>استراتيجية :</a:t>
            </a:r>
            <a:r>
              <a:rPr lang="ar-AE" sz="1600" dirty="0">
                <a:cs typeface="(AH) Manal Black" pitchFamily="2" charset="-78"/>
              </a:rPr>
              <a:t> مهارات التفكير العليا</a:t>
            </a:r>
            <a:endParaRPr lang="ar-SA" sz="1600" dirty="0">
              <a:cs typeface="(AH) Manal Black" pitchFamily="2" charset="-78"/>
            </a:endParaRPr>
          </a:p>
        </p:txBody>
      </p:sp>
      <p:pic>
        <p:nvPicPr>
          <p:cNvPr id="5" name="Picture 6" descr="Free printable black and withe frame">
            <a:extLst>
              <a:ext uri="{FF2B5EF4-FFF2-40B4-BE49-F238E27FC236}">
                <a16:creationId xmlns:a16="http://schemas.microsoft.com/office/drawing/2014/main" id="{3EA443A0-8966-4BF8-A8E0-042C3FA06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69" y="120866"/>
            <a:ext cx="1842867" cy="12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11274C-F55E-4F55-B87E-6E6D17825DD0}"/>
              </a:ext>
            </a:extLst>
          </p:cNvPr>
          <p:cNvSpPr txBox="1"/>
          <p:nvPr/>
        </p:nvSpPr>
        <p:spPr>
          <a:xfrm>
            <a:off x="329405" y="394899"/>
            <a:ext cx="17239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1" eaLnBrk="1" latinLnBrk="0" hangingPunct="1"/>
            <a:r>
              <a:rPr lang="ar-AE" sz="2800" dirty="0">
                <a:cs typeface="(AH) Manal Black" pitchFamily="2" charset="-78"/>
              </a:rPr>
              <a:t>كتاب الطالب</a:t>
            </a:r>
          </a:p>
          <a:p>
            <a:pPr marL="0" algn="ctr" defTabSz="914400" rtl="1" eaLnBrk="1" latinLnBrk="0" hangingPunct="1"/>
            <a:r>
              <a:rPr lang="ar-AE" sz="2800" dirty="0">
                <a:cs typeface="(AH) Manal Black" pitchFamily="2" charset="-78"/>
              </a:rPr>
              <a:t>ص</a:t>
            </a:r>
            <a:endParaRPr lang="ar-SA" sz="2800" b="1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B4D300-78C0-8A46-BD98-3A690865EDD7}"/>
              </a:ext>
            </a:extLst>
          </p:cNvPr>
          <p:cNvGrpSpPr/>
          <p:nvPr/>
        </p:nvGrpSpPr>
        <p:grpSpPr>
          <a:xfrm>
            <a:off x="9867331" y="0"/>
            <a:ext cx="1842867" cy="2156895"/>
            <a:chOff x="1" y="0"/>
            <a:chExt cx="1528548" cy="161124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FDBBFB6-D1AA-F44F-86E3-D3EA13CDDF97}"/>
                </a:ext>
              </a:extLst>
            </p:cNvPr>
            <p:cNvGrpSpPr/>
            <p:nvPr/>
          </p:nvGrpSpPr>
          <p:grpSpPr>
            <a:xfrm>
              <a:off x="1" y="0"/>
              <a:ext cx="1528548" cy="952500"/>
              <a:chOff x="1" y="0"/>
              <a:chExt cx="1528548" cy="952500"/>
            </a:xfrm>
          </p:grpSpPr>
          <p:pic>
            <p:nvPicPr>
              <p:cNvPr id="12" name="Picture 11" descr="Free printable black and withe frame">
                <a:extLst>
                  <a:ext uri="{FF2B5EF4-FFF2-40B4-BE49-F238E27FC236}">
                    <a16:creationId xmlns:a16="http://schemas.microsoft.com/office/drawing/2014/main" id="{F579F3D8-31A7-6748-8774-10EBAB85C9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6069A66-637A-FB4C-B43F-C046085529DA}"/>
                  </a:ext>
                </a:extLst>
              </p:cNvPr>
              <p:cNvSpPr txBox="1"/>
              <p:nvPr/>
            </p:nvSpPr>
            <p:spPr>
              <a:xfrm>
                <a:off x="110984" y="241245"/>
                <a:ext cx="1306580" cy="275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dirty="0">
                    <a:cs typeface="(AH) Manal Black" pitchFamily="2" charset="-78"/>
                  </a:rPr>
                  <a:t>استقصاء حل المسائل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0834B64-A930-6F4F-AEAE-35AC3351A0DE}"/>
                </a:ext>
              </a:extLst>
            </p:cNvPr>
            <p:cNvGrpSpPr/>
            <p:nvPr/>
          </p:nvGrpSpPr>
          <p:grpSpPr>
            <a:xfrm>
              <a:off x="1" y="658746"/>
              <a:ext cx="1528548" cy="952500"/>
              <a:chOff x="1" y="0"/>
              <a:chExt cx="1528548" cy="952500"/>
            </a:xfrm>
          </p:grpSpPr>
          <p:pic>
            <p:nvPicPr>
              <p:cNvPr id="10" name="Picture 6" descr="Free printable black and withe frame">
                <a:extLst>
                  <a:ext uri="{FF2B5EF4-FFF2-40B4-BE49-F238E27FC236}">
                    <a16:creationId xmlns:a16="http://schemas.microsoft.com/office/drawing/2014/main" id="{1EFAF6DC-E32B-6243-B6AA-44C2E8470C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5848" b="95906" l="3814" r="97458">
                            <a14:foregroundMark x1="58898" y1="18713" x2="41949" y2="35088"/>
                            <a14:foregroundMark x1="30085" y1="18713" x2="10593" y2="36257"/>
                            <a14:foregroundMark x1="10593" y1="36257" x2="25000" y2="60819"/>
                            <a14:foregroundMark x1="25000" y1="60819" x2="78390" y2="47953"/>
                            <a14:foregroundMark x1="94492" y1="39766" x2="95339" y2="64327"/>
                            <a14:foregroundMark x1="97881" y1="56140" x2="97034" y2="50292"/>
                            <a14:foregroundMark x1="56356" y1="9357" x2="46186" y2="5848"/>
                            <a14:foregroundMark x1="3814" y1="38596" x2="5508" y2="53801"/>
                            <a14:foregroundMark x1="41949" y1="93567" x2="58051" y2="9590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" y="0"/>
                <a:ext cx="1528548" cy="9525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A7D99BE-1D1D-1342-8FCA-AD8532624729}"/>
                  </a:ext>
                </a:extLst>
              </p:cNvPr>
              <p:cNvSpPr txBox="1"/>
              <p:nvPr/>
            </p:nvSpPr>
            <p:spPr>
              <a:xfrm>
                <a:off x="2" y="172132"/>
                <a:ext cx="1429950" cy="7357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AE" sz="1600" dirty="0">
                    <a:cs typeface="(AH) Manal Black" pitchFamily="2" charset="-78"/>
                  </a:rPr>
                  <a:t>ناتج التعلم</a:t>
                </a:r>
                <a:r>
                  <a:rPr lang="ar-AE" sz="1200" b="1" dirty="0">
                    <a:cs typeface="(AH) Manal Black" pitchFamily="2" charset="-78"/>
                  </a:rPr>
                  <a:t>:</a:t>
                </a:r>
              </a:p>
              <a:p>
                <a:pPr algn="ctr"/>
                <a:r>
                  <a:rPr lang="ar-AE" sz="1400" b="1" dirty="0"/>
                  <a:t>تحديد المسألة التي تحتاج إلى إجابة تقديرية أو إجابة دقيقة</a:t>
                </a:r>
                <a:endParaRPr lang="ar-AE" sz="1200" b="1" dirty="0">
                  <a:cs typeface="(AH) Manal Black" pitchFamily="2" charset="-78"/>
                </a:endParaRPr>
              </a:p>
            </p:txBody>
          </p:sp>
        </p:grpSp>
      </p:grpSp>
      <p:pic>
        <p:nvPicPr>
          <p:cNvPr id="14" name="Picture 6" descr="Free printable black and withe frame">
            <a:extLst>
              <a:ext uri="{FF2B5EF4-FFF2-40B4-BE49-F238E27FC236}">
                <a16:creationId xmlns:a16="http://schemas.microsoft.com/office/drawing/2014/main" id="{04A33C4A-3487-4FCC-80B1-8F707D57A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48" b="95906" l="3814" r="97458">
                        <a14:foregroundMark x1="58898" y1="18713" x2="41949" y2="35088"/>
                        <a14:foregroundMark x1="30085" y1="18713" x2="10593" y2="36257"/>
                        <a14:foregroundMark x1="10593" y1="36257" x2="25000" y2="60819"/>
                        <a14:foregroundMark x1="25000" y1="60819" x2="78390" y2="47953"/>
                        <a14:foregroundMark x1="94492" y1="39766" x2="95339" y2="64327"/>
                        <a14:foregroundMark x1="97881" y1="56140" x2="97034" y2="50292"/>
                        <a14:foregroundMark x1="56356" y1="9357" x2="46186" y2="5848"/>
                        <a14:foregroundMark x1="3814" y1="38596" x2="5508" y2="53801"/>
                        <a14:foregroundMark x1="41949" y1="93567" x2="58051" y2="959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026" y="1927278"/>
            <a:ext cx="1842867" cy="127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7D99BE-1D1D-1342-8FCA-AD8532624729}"/>
              </a:ext>
            </a:extLst>
          </p:cNvPr>
          <p:cNvSpPr txBox="1"/>
          <p:nvPr/>
        </p:nvSpPr>
        <p:spPr>
          <a:xfrm>
            <a:off x="10001136" y="2225547"/>
            <a:ext cx="17239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600" dirty="0">
                <a:cs typeface="(AH) Manal Black" pitchFamily="2" charset="-78"/>
              </a:rPr>
              <a:t>استراتيجية: </a:t>
            </a:r>
          </a:p>
          <a:p>
            <a:pPr algn="ctr"/>
            <a:r>
              <a:rPr lang="ar-AE" sz="1600" dirty="0">
                <a:cs typeface="(AH) Manal Black" pitchFamily="2" charset="-78"/>
              </a:rPr>
              <a:t>الخطوات الأربع</a:t>
            </a:r>
            <a:endParaRPr lang="ar-AE" sz="1200" b="1" dirty="0">
              <a:cs typeface="(AH) Manal Black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2" t="21015" r="7129" b="7490"/>
          <a:stretch/>
        </p:blipFill>
        <p:spPr>
          <a:xfrm>
            <a:off x="2417379" y="2791468"/>
            <a:ext cx="6505904" cy="3157386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172608" y="2733936"/>
            <a:ext cx="4046482" cy="484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63  X 7 = 441</a:t>
            </a:r>
          </a:p>
        </p:txBody>
      </p:sp>
    </p:spTree>
    <p:extLst>
      <p:ext uri="{BB962C8B-B14F-4D97-AF65-F5344CB8AC3E}">
        <p14:creationId xmlns:p14="http://schemas.microsoft.com/office/powerpoint/2010/main" val="875608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62170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19900" dirty="0"/>
              <a:t>الدرس 11</a:t>
            </a:r>
          </a:p>
          <a:p>
            <a:r>
              <a:rPr lang="ar-AE" sz="19900" dirty="0"/>
              <a:t> الوحدة 4</a:t>
            </a:r>
            <a:endParaRPr lang="en-US" sz="19900" dirty="0"/>
          </a:p>
        </p:txBody>
      </p:sp>
    </p:spTree>
    <p:extLst>
      <p:ext uri="{BB962C8B-B14F-4D97-AF65-F5344CB8AC3E}">
        <p14:creationId xmlns:p14="http://schemas.microsoft.com/office/powerpoint/2010/main" val="37883119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9"/>
          <p:cNvGrpSpPr/>
          <p:nvPr/>
        </p:nvGrpSpPr>
        <p:grpSpPr>
          <a:xfrm rot="370621">
            <a:off x="10757251" y="67749"/>
            <a:ext cx="1329169" cy="1317401"/>
            <a:chOff x="2086991" y="460159"/>
            <a:chExt cx="5909894" cy="5705156"/>
          </a:xfrm>
        </p:grpSpPr>
        <p:sp>
          <p:nvSpPr>
            <p:cNvPr id="1042" name="Google Shape;1042;p19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43" name="Google Shape;1043;p19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1044" name="Google Shape;1044;p19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9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19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9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19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19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19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9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9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9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19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9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9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9AB0B69-D1D8-4A40-9495-57C282C67FD1}"/>
              </a:ext>
            </a:extLst>
          </p:cNvPr>
          <p:cNvSpPr txBox="1"/>
          <p:nvPr/>
        </p:nvSpPr>
        <p:spPr>
          <a:xfrm>
            <a:off x="2143827" y="2887647"/>
            <a:ext cx="22270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  </a:t>
            </a:r>
            <a:r>
              <a:rPr lang="ar-SA" sz="3600" b="1" dirty="0"/>
              <a:t>3</a:t>
            </a:r>
            <a:r>
              <a:rPr lang="en-US" sz="3600" b="1" dirty="0"/>
              <a:t>0</a:t>
            </a:r>
            <a:r>
              <a:rPr lang="ar-SA" sz="3600" b="1" dirty="0"/>
              <a:t>3</a:t>
            </a:r>
            <a:r>
              <a:rPr lang="en-US" sz="3600" b="1" dirty="0"/>
              <a:t>      </a:t>
            </a:r>
          </a:p>
          <a:p>
            <a:r>
              <a:rPr lang="en-US" sz="2400" dirty="0"/>
              <a:t>     </a:t>
            </a:r>
            <a:r>
              <a:rPr lang="en-US" sz="2800" dirty="0"/>
              <a:t>x             </a:t>
            </a:r>
            <a:endParaRPr lang="en-US" sz="2400" dirty="0"/>
          </a:p>
          <a:p>
            <a:r>
              <a:rPr lang="en-US" sz="3600" b="1" dirty="0"/>
              <a:t>          </a:t>
            </a:r>
            <a:r>
              <a:rPr lang="ar-SA" sz="3600" b="1" dirty="0"/>
              <a:t>3</a:t>
            </a:r>
            <a:endParaRPr lang="en-US" sz="3600" b="1" dirty="0"/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E9F7D29-A72E-6547-9ECD-2BDAA396FA80}"/>
              </a:ext>
            </a:extLst>
          </p:cNvPr>
          <p:cNvCxnSpPr>
            <a:cxnSpLocks/>
          </p:cNvCxnSpPr>
          <p:nvPr/>
        </p:nvCxnSpPr>
        <p:spPr>
          <a:xfrm>
            <a:off x="2366730" y="4665871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F5338C9-F430-244B-BA7B-B7ED10A52EF9}"/>
              </a:ext>
            </a:extLst>
          </p:cNvPr>
          <p:cNvSpPr txBox="1"/>
          <p:nvPr/>
        </p:nvSpPr>
        <p:spPr>
          <a:xfrm>
            <a:off x="6651342" y="2785620"/>
            <a:ext cx="2521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2.  507</a:t>
            </a:r>
          </a:p>
          <a:p>
            <a:r>
              <a:rPr lang="en-US" sz="3200" b="1" dirty="0"/>
              <a:t>    </a:t>
            </a:r>
            <a:r>
              <a:rPr lang="en-US" sz="2800" dirty="0"/>
              <a:t>x</a:t>
            </a:r>
          </a:p>
          <a:p>
            <a:r>
              <a:rPr lang="en-US" sz="4000" b="1" dirty="0"/>
              <a:t>         </a:t>
            </a:r>
            <a:r>
              <a:rPr lang="en-US" sz="3600" b="1" dirty="0"/>
              <a:t>6</a:t>
            </a:r>
            <a:endParaRPr lang="en-US" sz="4000" b="1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25D292-1869-EF4C-8738-B6FBC31B45A6}"/>
              </a:ext>
            </a:extLst>
          </p:cNvPr>
          <p:cNvCxnSpPr>
            <a:cxnSpLocks/>
          </p:cNvCxnSpPr>
          <p:nvPr/>
        </p:nvCxnSpPr>
        <p:spPr>
          <a:xfrm>
            <a:off x="6810062" y="4688731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74DDE05-BB0E-6743-A09F-76578519D9DC}"/>
              </a:ext>
            </a:extLst>
          </p:cNvPr>
          <p:cNvSpPr txBox="1"/>
          <p:nvPr/>
        </p:nvSpPr>
        <p:spPr>
          <a:xfrm>
            <a:off x="6652980" y="4855280"/>
            <a:ext cx="917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3 0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4551F2-22D9-9E4E-8D3F-2F0056721FE6}"/>
              </a:ext>
            </a:extLst>
          </p:cNvPr>
          <p:cNvSpPr txBox="1"/>
          <p:nvPr/>
        </p:nvSpPr>
        <p:spPr>
          <a:xfrm>
            <a:off x="7467439" y="487120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4C02C5B-96CD-5046-A489-E147FBD173FC}"/>
              </a:ext>
            </a:extLst>
          </p:cNvPr>
          <p:cNvSpPr txBox="1"/>
          <p:nvPr/>
        </p:nvSpPr>
        <p:spPr>
          <a:xfrm>
            <a:off x="7523950" y="2316872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4E6CC54-451B-3F45-9CE2-1FE952CA8AD2}"/>
              </a:ext>
            </a:extLst>
          </p:cNvPr>
          <p:cNvSpPr txBox="1"/>
          <p:nvPr/>
        </p:nvSpPr>
        <p:spPr>
          <a:xfrm>
            <a:off x="7878256" y="488001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55105E2-37A4-1C4F-BC66-C6A1D64D4D57}"/>
              </a:ext>
            </a:extLst>
          </p:cNvPr>
          <p:cNvSpPr txBox="1"/>
          <p:nvPr/>
        </p:nvSpPr>
        <p:spPr>
          <a:xfrm>
            <a:off x="2567968" y="4791252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94147A-CF91-DD47-A9AD-F9852292301C}"/>
              </a:ext>
            </a:extLst>
          </p:cNvPr>
          <p:cNvSpPr txBox="1"/>
          <p:nvPr/>
        </p:nvSpPr>
        <p:spPr>
          <a:xfrm>
            <a:off x="3028135" y="4791253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EA8B598-0D1B-5148-AFE8-E54CF7D73BCA}"/>
              </a:ext>
            </a:extLst>
          </p:cNvPr>
          <p:cNvSpPr txBox="1"/>
          <p:nvPr/>
        </p:nvSpPr>
        <p:spPr>
          <a:xfrm>
            <a:off x="3466448" y="4795207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183DD3-FA93-8640-AE9B-557EEF57D8F3}"/>
              </a:ext>
            </a:extLst>
          </p:cNvPr>
          <p:cNvSpPr txBox="1"/>
          <p:nvPr/>
        </p:nvSpPr>
        <p:spPr>
          <a:xfrm>
            <a:off x="6925076" y="4855280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460A207-58D0-C247-8715-09F4EF970844}"/>
              </a:ext>
            </a:extLst>
          </p:cNvPr>
          <p:cNvSpPr txBox="1"/>
          <p:nvPr/>
        </p:nvSpPr>
        <p:spPr>
          <a:xfrm>
            <a:off x="4736253" y="2903561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300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363D7A4-86CC-574A-BABE-D5CE6D7B03C3}"/>
              </a:ext>
            </a:extLst>
          </p:cNvPr>
          <p:cNvCxnSpPr>
            <a:cxnSpLocks/>
          </p:cNvCxnSpPr>
          <p:nvPr/>
        </p:nvCxnSpPr>
        <p:spPr>
          <a:xfrm>
            <a:off x="4843211" y="4666351"/>
            <a:ext cx="87447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E95A589-D741-EC4B-B7E9-5D21E7F3CDDC}"/>
              </a:ext>
            </a:extLst>
          </p:cNvPr>
          <p:cNvSpPr txBox="1"/>
          <p:nvPr/>
        </p:nvSpPr>
        <p:spPr>
          <a:xfrm>
            <a:off x="4545658" y="3461934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ABBF9E6-6D1B-7441-844B-A1BA70127176}"/>
              </a:ext>
            </a:extLst>
          </p:cNvPr>
          <p:cNvSpPr txBox="1"/>
          <p:nvPr/>
        </p:nvSpPr>
        <p:spPr>
          <a:xfrm>
            <a:off x="5217785" y="3829734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3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A55AED5-13CE-7944-9EEB-30B07FC831DF}"/>
              </a:ext>
            </a:extLst>
          </p:cNvPr>
          <p:cNvSpPr txBox="1"/>
          <p:nvPr/>
        </p:nvSpPr>
        <p:spPr>
          <a:xfrm>
            <a:off x="4813396" y="4817872"/>
            <a:ext cx="985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900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D356FD-FFC3-254C-A8F7-634EB425A48F}"/>
              </a:ext>
            </a:extLst>
          </p:cNvPr>
          <p:cNvSpPr txBox="1"/>
          <p:nvPr/>
        </p:nvSpPr>
        <p:spPr>
          <a:xfrm>
            <a:off x="9103200" y="2758535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500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91C60D-1761-6A4D-99FE-5937F48CEA23}"/>
              </a:ext>
            </a:extLst>
          </p:cNvPr>
          <p:cNvSpPr txBox="1"/>
          <p:nvPr/>
        </p:nvSpPr>
        <p:spPr>
          <a:xfrm>
            <a:off x="8792297" y="3395991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E241AA-6CA2-4D48-AB30-DE4BC9DFF671}"/>
              </a:ext>
            </a:extLst>
          </p:cNvPr>
          <p:cNvSpPr txBox="1"/>
          <p:nvPr/>
        </p:nvSpPr>
        <p:spPr>
          <a:xfrm>
            <a:off x="9598699" y="3895784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6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6CFA1D3-96AA-0442-B376-7A36CE4E2DCB}"/>
              </a:ext>
            </a:extLst>
          </p:cNvPr>
          <p:cNvCxnSpPr>
            <a:cxnSpLocks/>
          </p:cNvCxnSpPr>
          <p:nvPr/>
        </p:nvCxnSpPr>
        <p:spPr>
          <a:xfrm>
            <a:off x="9082045" y="4681778"/>
            <a:ext cx="989115" cy="1592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8383140-2E7F-C845-80FF-FD10C7A0B8F0}"/>
              </a:ext>
            </a:extLst>
          </p:cNvPr>
          <p:cNvSpPr txBox="1"/>
          <p:nvPr/>
        </p:nvSpPr>
        <p:spPr>
          <a:xfrm>
            <a:off x="4830440" y="2510200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9333AD1-B232-4A41-9977-1AC8F89FFCF5}"/>
              </a:ext>
            </a:extLst>
          </p:cNvPr>
          <p:cNvSpPr txBox="1"/>
          <p:nvPr/>
        </p:nvSpPr>
        <p:spPr>
          <a:xfrm>
            <a:off x="9022502" y="2287196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88F9465-C591-494F-A097-22BF9E68992F}"/>
              </a:ext>
            </a:extLst>
          </p:cNvPr>
          <p:cNvSpPr txBox="1"/>
          <p:nvPr/>
        </p:nvSpPr>
        <p:spPr>
          <a:xfrm>
            <a:off x="9022502" y="4875811"/>
            <a:ext cx="148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3,000</a:t>
            </a:r>
          </a:p>
        </p:txBody>
      </p:sp>
      <p:sp>
        <p:nvSpPr>
          <p:cNvPr id="91" name="Speech Bubble: Rectangle with Corners Rounded 9">
            <a:extLst>
              <a:ext uri="{FF2B5EF4-FFF2-40B4-BE49-F238E27FC236}">
                <a16:creationId xmlns:a16="http://schemas.microsoft.com/office/drawing/2014/main" id="{BE2BA705-3359-654B-8C93-807585D48F7D}"/>
              </a:ext>
            </a:extLst>
          </p:cNvPr>
          <p:cNvSpPr/>
          <p:nvPr/>
        </p:nvSpPr>
        <p:spPr>
          <a:xfrm>
            <a:off x="2590799" y="447459"/>
            <a:ext cx="8028279" cy="1391512"/>
          </a:xfrm>
          <a:prstGeom prst="wedgeRoundRectCallout">
            <a:avLst>
              <a:gd name="adj1" fmla="val 51858"/>
              <a:gd name="adj2" fmla="val -44470"/>
              <a:gd name="adj3" fmla="val 16667"/>
            </a:avLst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rPr>
              <a:t>اضرب ، تحقق من مدى صحة الحل</a:t>
            </a:r>
          </a:p>
        </p:txBody>
      </p:sp>
      <p:grpSp>
        <p:nvGrpSpPr>
          <p:cNvPr id="92" name="Google Shape;1025;p19">
            <a:extLst>
              <a:ext uri="{FF2B5EF4-FFF2-40B4-BE49-F238E27FC236}">
                <a16:creationId xmlns:a16="http://schemas.microsoft.com/office/drawing/2014/main" id="{86ECEA30-F496-C543-B8E3-D22145E24C17}"/>
              </a:ext>
            </a:extLst>
          </p:cNvPr>
          <p:cNvGrpSpPr/>
          <p:nvPr/>
        </p:nvGrpSpPr>
        <p:grpSpPr>
          <a:xfrm rot="-370621" flipH="1">
            <a:off x="2233960" y="5405374"/>
            <a:ext cx="1329169" cy="1317401"/>
            <a:chOff x="2086991" y="460159"/>
            <a:chExt cx="5909894" cy="5705156"/>
          </a:xfrm>
        </p:grpSpPr>
        <p:sp>
          <p:nvSpPr>
            <p:cNvPr id="93" name="Google Shape;1026;p19">
              <a:extLst>
                <a:ext uri="{FF2B5EF4-FFF2-40B4-BE49-F238E27FC236}">
                  <a16:creationId xmlns:a16="http://schemas.microsoft.com/office/drawing/2014/main" id="{51EBACB4-93E8-CD4C-A163-997CD4A3D47C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4" name="Google Shape;1027;p19">
              <a:extLst>
                <a:ext uri="{FF2B5EF4-FFF2-40B4-BE49-F238E27FC236}">
                  <a16:creationId xmlns:a16="http://schemas.microsoft.com/office/drawing/2014/main" id="{8C70CABD-F412-404D-9FD6-59149502C5A2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95" name="Google Shape;1028;p19">
                <a:extLst>
                  <a:ext uri="{FF2B5EF4-FFF2-40B4-BE49-F238E27FC236}">
                    <a16:creationId xmlns:a16="http://schemas.microsoft.com/office/drawing/2014/main" id="{9AF4786C-0081-7246-B18E-693505AE88B4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029;p19">
                <a:extLst>
                  <a:ext uri="{FF2B5EF4-FFF2-40B4-BE49-F238E27FC236}">
                    <a16:creationId xmlns:a16="http://schemas.microsoft.com/office/drawing/2014/main" id="{E3BF6F95-1473-7344-A940-5074F7B5780E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1030;p19">
                <a:extLst>
                  <a:ext uri="{FF2B5EF4-FFF2-40B4-BE49-F238E27FC236}">
                    <a16:creationId xmlns:a16="http://schemas.microsoft.com/office/drawing/2014/main" id="{0232D0FD-6CAF-9945-9CDD-1D5D907D6B57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031;p19">
                <a:extLst>
                  <a:ext uri="{FF2B5EF4-FFF2-40B4-BE49-F238E27FC236}">
                    <a16:creationId xmlns:a16="http://schemas.microsoft.com/office/drawing/2014/main" id="{73FE7019-296E-4E41-9B44-D458D321792C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032;p19">
                <a:extLst>
                  <a:ext uri="{FF2B5EF4-FFF2-40B4-BE49-F238E27FC236}">
                    <a16:creationId xmlns:a16="http://schemas.microsoft.com/office/drawing/2014/main" id="{9316E152-DF7E-6C4D-AF45-C261EF1BCA06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33;p19">
                <a:extLst>
                  <a:ext uri="{FF2B5EF4-FFF2-40B4-BE49-F238E27FC236}">
                    <a16:creationId xmlns:a16="http://schemas.microsoft.com/office/drawing/2014/main" id="{BD0345BC-B779-5448-A842-AA0DB2DC6B22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34;p19">
                <a:extLst>
                  <a:ext uri="{FF2B5EF4-FFF2-40B4-BE49-F238E27FC236}">
                    <a16:creationId xmlns:a16="http://schemas.microsoft.com/office/drawing/2014/main" id="{ECC39EC0-4EEF-1D4E-97F0-3364B25B9E11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35;p19">
                <a:extLst>
                  <a:ext uri="{FF2B5EF4-FFF2-40B4-BE49-F238E27FC236}">
                    <a16:creationId xmlns:a16="http://schemas.microsoft.com/office/drawing/2014/main" id="{81AD9822-0815-FE45-814B-4953A34FFDFF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6;p19">
                <a:extLst>
                  <a:ext uri="{FF2B5EF4-FFF2-40B4-BE49-F238E27FC236}">
                    <a16:creationId xmlns:a16="http://schemas.microsoft.com/office/drawing/2014/main" id="{72CA92C3-01B8-5945-B35F-9FF631148831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37;p19">
                <a:extLst>
                  <a:ext uri="{FF2B5EF4-FFF2-40B4-BE49-F238E27FC236}">
                    <a16:creationId xmlns:a16="http://schemas.microsoft.com/office/drawing/2014/main" id="{D61A1E3B-6A84-8142-9417-239370398865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38;p19">
                <a:extLst>
                  <a:ext uri="{FF2B5EF4-FFF2-40B4-BE49-F238E27FC236}">
                    <a16:creationId xmlns:a16="http://schemas.microsoft.com/office/drawing/2014/main" id="{32B04F22-4B90-F44F-BDBB-A9D1457A1599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1039;p19">
                <a:extLst>
                  <a:ext uri="{FF2B5EF4-FFF2-40B4-BE49-F238E27FC236}">
                    <a16:creationId xmlns:a16="http://schemas.microsoft.com/office/drawing/2014/main" id="{0E4904E0-181D-C64F-A8D7-0AD4B36AFBCE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1040;p19">
                <a:extLst>
                  <a:ext uri="{FF2B5EF4-FFF2-40B4-BE49-F238E27FC236}">
                    <a16:creationId xmlns:a16="http://schemas.microsoft.com/office/drawing/2014/main" id="{59878DF5-5533-C747-9B01-CC58E997B054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8E7B515B-C6D9-1C46-8C89-E80C8113BEDB}"/>
              </a:ext>
            </a:extLst>
          </p:cNvPr>
          <p:cNvGrpSpPr/>
          <p:nvPr/>
        </p:nvGrpSpPr>
        <p:grpSpPr>
          <a:xfrm flipH="1">
            <a:off x="26064" y="2972779"/>
            <a:ext cx="2037806" cy="3696789"/>
            <a:chOff x="3448439" y="1538630"/>
            <a:chExt cx="2414680" cy="3834949"/>
          </a:xfrm>
        </p:grpSpPr>
        <p:sp>
          <p:nvSpPr>
            <p:cNvPr id="109" name="Google Shape;5965;p30">
              <a:extLst>
                <a:ext uri="{FF2B5EF4-FFF2-40B4-BE49-F238E27FC236}">
                  <a16:creationId xmlns:a16="http://schemas.microsoft.com/office/drawing/2014/main" id="{A1F5335E-DCAC-5646-BA4E-CCF68AB52155}"/>
                </a:ext>
              </a:extLst>
            </p:cNvPr>
            <p:cNvSpPr/>
            <p:nvPr/>
          </p:nvSpPr>
          <p:spPr>
            <a:xfrm>
              <a:off x="3506409" y="3866605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5965;p30">
              <a:extLst>
                <a:ext uri="{FF2B5EF4-FFF2-40B4-BE49-F238E27FC236}">
                  <a16:creationId xmlns:a16="http://schemas.microsoft.com/office/drawing/2014/main" id="{D0E342DA-3329-524B-9AA2-015C501C95AC}"/>
                </a:ext>
              </a:extLst>
            </p:cNvPr>
            <p:cNvSpPr/>
            <p:nvPr/>
          </p:nvSpPr>
          <p:spPr>
            <a:xfrm>
              <a:off x="3448439" y="1538630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5965;p30">
              <a:extLst>
                <a:ext uri="{FF2B5EF4-FFF2-40B4-BE49-F238E27FC236}">
                  <a16:creationId xmlns:a16="http://schemas.microsoft.com/office/drawing/2014/main" id="{ACA94FC2-8D8E-EB4B-9876-2C4D61B2C068}"/>
                </a:ext>
              </a:extLst>
            </p:cNvPr>
            <p:cNvSpPr/>
            <p:nvPr/>
          </p:nvSpPr>
          <p:spPr>
            <a:xfrm>
              <a:off x="4281943" y="2704088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CB94A19-92D7-FB41-923C-CF1BB862DE28}"/>
                </a:ext>
              </a:extLst>
            </p:cNvPr>
            <p:cNvSpPr txBox="1"/>
            <p:nvPr/>
          </p:nvSpPr>
          <p:spPr>
            <a:xfrm>
              <a:off x="3531279" y="1893232"/>
              <a:ext cx="13411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عنوان الدرس</a:t>
              </a:r>
            </a:p>
            <a:p>
              <a:pPr algn="ctr"/>
              <a:r>
                <a:rPr lang="ar-AE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الضّرب مع وجود الأصفار</a:t>
              </a:r>
              <a:endParaRPr lang="zh-CN" altLang="en-US" sz="1600" b="1" dirty="0"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D143BB63-C05B-D642-8AF2-EDBEC5C11D70}"/>
                </a:ext>
              </a:extLst>
            </p:cNvPr>
            <p:cNvSpPr txBox="1"/>
            <p:nvPr/>
          </p:nvSpPr>
          <p:spPr>
            <a:xfrm>
              <a:off x="4380501" y="2806982"/>
              <a:ext cx="1341312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altLang="zh-CN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ناتج التعلّم</a:t>
              </a:r>
              <a:endParaRPr lang="ar-AE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</a:endParaRPr>
            </a:p>
            <a:p>
              <a:pPr algn="r" rtl="1"/>
              <a:endParaRPr lang="ar-AE" sz="100" dirty="0"/>
            </a:p>
            <a:p>
              <a:pPr algn="ctr" rtl="1"/>
              <a:r>
                <a:rPr lang="ar-A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أن يضرب الطالب عدد متعدد الأرقام به أصفار في عدد يتكون من رقم واحد</a:t>
              </a:r>
              <a:endParaRPr lang="ar-AE" b="1" dirty="0">
                <a:latin typeface="(AH) Manal Black" pitchFamily="2" charset="-78"/>
                <a:cs typeface="(AH) Manal Black" pitchFamily="2" charset="-78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4316A24-7877-2D48-952B-A7592F638B03}"/>
                </a:ext>
              </a:extLst>
            </p:cNvPr>
            <p:cNvSpPr txBox="1"/>
            <p:nvPr/>
          </p:nvSpPr>
          <p:spPr>
            <a:xfrm>
              <a:off x="3659901" y="4276023"/>
              <a:ext cx="1341176" cy="6066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الاستراتيجية</a:t>
              </a:r>
            </a:p>
            <a:p>
              <a:pPr algn="ctr"/>
              <a:r>
                <a:rPr lang="ar-S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التمارين الموجهة</a:t>
              </a:r>
              <a:endParaRPr lang="ar-AE" sz="1600" dirty="0">
                <a:latin typeface="(AH) Manal Black" pitchFamily="2" charset="-78"/>
                <a:cs typeface="(AH) Manal Black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555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/>
      <p:bldP spid="64" grpId="0"/>
      <p:bldP spid="6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6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9"/>
          <p:cNvGrpSpPr/>
          <p:nvPr/>
        </p:nvGrpSpPr>
        <p:grpSpPr>
          <a:xfrm rot="370621">
            <a:off x="10757251" y="67749"/>
            <a:ext cx="1329169" cy="1317401"/>
            <a:chOff x="2086991" y="460159"/>
            <a:chExt cx="5909894" cy="5705156"/>
          </a:xfrm>
        </p:grpSpPr>
        <p:sp>
          <p:nvSpPr>
            <p:cNvPr id="1042" name="Google Shape;1042;p19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43" name="Google Shape;1043;p19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1044" name="Google Shape;1044;p19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9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19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9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19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19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19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9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9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9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19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9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9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9AB0B69-D1D8-4A40-9495-57C282C67FD1}"/>
              </a:ext>
            </a:extLst>
          </p:cNvPr>
          <p:cNvSpPr txBox="1"/>
          <p:nvPr/>
        </p:nvSpPr>
        <p:spPr>
          <a:xfrm>
            <a:off x="2363044" y="2935471"/>
            <a:ext cx="22270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1.   1,108      </a:t>
            </a:r>
          </a:p>
          <a:p>
            <a:r>
              <a:rPr lang="en-US" sz="2400" dirty="0"/>
              <a:t>     </a:t>
            </a:r>
            <a:r>
              <a:rPr lang="en-US" sz="2800" dirty="0"/>
              <a:t>x             </a:t>
            </a:r>
            <a:endParaRPr lang="en-US" sz="2400" dirty="0"/>
          </a:p>
          <a:p>
            <a:r>
              <a:rPr lang="en-US" sz="3600" b="1" dirty="0"/>
              <a:t>             2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E9F7D29-A72E-6547-9ECD-2BDAA396FA80}"/>
              </a:ext>
            </a:extLst>
          </p:cNvPr>
          <p:cNvCxnSpPr>
            <a:cxnSpLocks/>
          </p:cNvCxnSpPr>
          <p:nvPr/>
        </p:nvCxnSpPr>
        <p:spPr>
          <a:xfrm>
            <a:off x="2938230" y="4688731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F5338C9-F430-244B-BA7B-B7ED10A52EF9}"/>
              </a:ext>
            </a:extLst>
          </p:cNvPr>
          <p:cNvSpPr txBox="1"/>
          <p:nvPr/>
        </p:nvSpPr>
        <p:spPr>
          <a:xfrm>
            <a:off x="7657182" y="2785620"/>
            <a:ext cx="2521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2.   402</a:t>
            </a:r>
          </a:p>
          <a:p>
            <a:r>
              <a:rPr lang="en-US" sz="3200" b="1" dirty="0"/>
              <a:t>    </a:t>
            </a:r>
            <a:r>
              <a:rPr lang="en-US" sz="2800" dirty="0"/>
              <a:t>x</a:t>
            </a:r>
          </a:p>
          <a:p>
            <a:r>
              <a:rPr lang="en-US" sz="4000" b="1" dirty="0"/>
              <a:t>         </a:t>
            </a:r>
            <a:r>
              <a:rPr lang="en-US" sz="3600" b="1" dirty="0"/>
              <a:t>3 </a:t>
            </a:r>
            <a:endParaRPr lang="en-US" sz="4000" b="1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25D292-1869-EF4C-8738-B6FBC31B45A6}"/>
              </a:ext>
            </a:extLst>
          </p:cNvPr>
          <p:cNvCxnSpPr>
            <a:cxnSpLocks/>
          </p:cNvCxnSpPr>
          <p:nvPr/>
        </p:nvCxnSpPr>
        <p:spPr>
          <a:xfrm>
            <a:off x="7815902" y="4688731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74DDE05-BB0E-6743-A09F-76578519D9DC}"/>
              </a:ext>
            </a:extLst>
          </p:cNvPr>
          <p:cNvSpPr txBox="1"/>
          <p:nvPr/>
        </p:nvSpPr>
        <p:spPr>
          <a:xfrm>
            <a:off x="7658820" y="4855280"/>
            <a:ext cx="9170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1 2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4551F2-22D9-9E4E-8D3F-2F0056721FE6}"/>
              </a:ext>
            </a:extLst>
          </p:cNvPr>
          <p:cNvSpPr txBox="1"/>
          <p:nvPr/>
        </p:nvSpPr>
        <p:spPr>
          <a:xfrm>
            <a:off x="8473279" y="487120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4E6CC54-451B-3F45-9CE2-1FE952CA8AD2}"/>
              </a:ext>
            </a:extLst>
          </p:cNvPr>
          <p:cNvSpPr txBox="1"/>
          <p:nvPr/>
        </p:nvSpPr>
        <p:spPr>
          <a:xfrm>
            <a:off x="8884096" y="488001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55105E2-37A4-1C4F-BC66-C6A1D64D4D57}"/>
              </a:ext>
            </a:extLst>
          </p:cNvPr>
          <p:cNvSpPr txBox="1"/>
          <p:nvPr/>
        </p:nvSpPr>
        <p:spPr>
          <a:xfrm>
            <a:off x="3139468" y="4814112"/>
            <a:ext cx="517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94147A-CF91-DD47-A9AD-F9852292301C}"/>
              </a:ext>
            </a:extLst>
          </p:cNvPr>
          <p:cNvSpPr txBox="1"/>
          <p:nvPr/>
        </p:nvSpPr>
        <p:spPr>
          <a:xfrm>
            <a:off x="3599635" y="4814113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EA8B598-0D1B-5148-AFE8-E54CF7D73BCA}"/>
              </a:ext>
            </a:extLst>
          </p:cNvPr>
          <p:cNvSpPr txBox="1"/>
          <p:nvPr/>
        </p:nvSpPr>
        <p:spPr>
          <a:xfrm>
            <a:off x="4037948" y="4818067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183DD3-FA93-8640-AE9B-557EEF57D8F3}"/>
              </a:ext>
            </a:extLst>
          </p:cNvPr>
          <p:cNvSpPr txBox="1"/>
          <p:nvPr/>
        </p:nvSpPr>
        <p:spPr>
          <a:xfrm>
            <a:off x="7906644" y="4830652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460A207-58D0-C247-8715-09F4EF970844}"/>
              </a:ext>
            </a:extLst>
          </p:cNvPr>
          <p:cNvSpPr txBox="1"/>
          <p:nvPr/>
        </p:nvSpPr>
        <p:spPr>
          <a:xfrm>
            <a:off x="5307753" y="2926421"/>
            <a:ext cx="1458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1,000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363D7A4-86CC-574A-BABE-D5CE6D7B03C3}"/>
              </a:ext>
            </a:extLst>
          </p:cNvPr>
          <p:cNvCxnSpPr>
            <a:cxnSpLocks/>
          </p:cNvCxnSpPr>
          <p:nvPr/>
        </p:nvCxnSpPr>
        <p:spPr>
          <a:xfrm flipV="1">
            <a:off x="5414711" y="4681778"/>
            <a:ext cx="1351724" cy="7433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E95A589-D741-EC4B-B7E9-5D21E7F3CDDC}"/>
              </a:ext>
            </a:extLst>
          </p:cNvPr>
          <p:cNvSpPr txBox="1"/>
          <p:nvPr/>
        </p:nvSpPr>
        <p:spPr>
          <a:xfrm>
            <a:off x="5117158" y="3484794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ABBF9E6-6D1B-7441-844B-A1BA70127176}"/>
              </a:ext>
            </a:extLst>
          </p:cNvPr>
          <p:cNvSpPr txBox="1"/>
          <p:nvPr/>
        </p:nvSpPr>
        <p:spPr>
          <a:xfrm>
            <a:off x="6155734" y="3859736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A55AED5-13CE-7944-9EEB-30B07FC831DF}"/>
              </a:ext>
            </a:extLst>
          </p:cNvPr>
          <p:cNvSpPr txBox="1"/>
          <p:nvPr/>
        </p:nvSpPr>
        <p:spPr>
          <a:xfrm>
            <a:off x="5384896" y="4840732"/>
            <a:ext cx="14425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2,000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D356FD-FFC3-254C-A8F7-634EB425A48F}"/>
              </a:ext>
            </a:extLst>
          </p:cNvPr>
          <p:cNvSpPr txBox="1"/>
          <p:nvPr/>
        </p:nvSpPr>
        <p:spPr>
          <a:xfrm>
            <a:off x="10109040" y="2758535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400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91C60D-1761-6A4D-99FE-5937F48CEA23}"/>
              </a:ext>
            </a:extLst>
          </p:cNvPr>
          <p:cNvSpPr txBox="1"/>
          <p:nvPr/>
        </p:nvSpPr>
        <p:spPr>
          <a:xfrm>
            <a:off x="9798137" y="3395991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E241AA-6CA2-4D48-AB30-DE4BC9DFF671}"/>
              </a:ext>
            </a:extLst>
          </p:cNvPr>
          <p:cNvSpPr txBox="1"/>
          <p:nvPr/>
        </p:nvSpPr>
        <p:spPr>
          <a:xfrm>
            <a:off x="10604539" y="3895784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3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6CFA1D3-96AA-0442-B376-7A36CE4E2DCB}"/>
              </a:ext>
            </a:extLst>
          </p:cNvPr>
          <p:cNvCxnSpPr>
            <a:cxnSpLocks/>
          </p:cNvCxnSpPr>
          <p:nvPr/>
        </p:nvCxnSpPr>
        <p:spPr>
          <a:xfrm>
            <a:off x="10087885" y="4681778"/>
            <a:ext cx="989115" cy="1592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8383140-2E7F-C845-80FF-FD10C7A0B8F0}"/>
              </a:ext>
            </a:extLst>
          </p:cNvPr>
          <p:cNvSpPr txBox="1"/>
          <p:nvPr/>
        </p:nvSpPr>
        <p:spPr>
          <a:xfrm>
            <a:off x="5401940" y="2533060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9333AD1-B232-4A41-9977-1AC8F89FFCF5}"/>
              </a:ext>
            </a:extLst>
          </p:cNvPr>
          <p:cNvSpPr txBox="1"/>
          <p:nvPr/>
        </p:nvSpPr>
        <p:spPr>
          <a:xfrm>
            <a:off x="10028342" y="2287196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88F9465-C591-494F-A097-22BF9E68992F}"/>
              </a:ext>
            </a:extLst>
          </p:cNvPr>
          <p:cNvSpPr txBox="1"/>
          <p:nvPr/>
        </p:nvSpPr>
        <p:spPr>
          <a:xfrm>
            <a:off x="10028342" y="4875811"/>
            <a:ext cx="14836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1,200</a:t>
            </a:r>
          </a:p>
        </p:txBody>
      </p:sp>
      <p:sp>
        <p:nvSpPr>
          <p:cNvPr id="91" name="Speech Bubble: Rectangle with Corners Rounded 9">
            <a:extLst>
              <a:ext uri="{FF2B5EF4-FFF2-40B4-BE49-F238E27FC236}">
                <a16:creationId xmlns:a16="http://schemas.microsoft.com/office/drawing/2014/main" id="{BE2BA705-3359-654B-8C93-807585D48F7D}"/>
              </a:ext>
            </a:extLst>
          </p:cNvPr>
          <p:cNvSpPr/>
          <p:nvPr/>
        </p:nvSpPr>
        <p:spPr>
          <a:xfrm>
            <a:off x="2590799" y="447459"/>
            <a:ext cx="8028279" cy="1391512"/>
          </a:xfrm>
          <a:prstGeom prst="wedgeRoundRectCallout">
            <a:avLst>
              <a:gd name="adj1" fmla="val 51858"/>
              <a:gd name="adj2" fmla="val -44470"/>
              <a:gd name="adj3" fmla="val 16667"/>
            </a:avLst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rPr>
              <a:t>اضرب ، تحقق من مدى صحة الحل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A571A3D-5BF8-6E45-86A1-5B77BAD10388}"/>
              </a:ext>
            </a:extLst>
          </p:cNvPr>
          <p:cNvSpPr txBox="1"/>
          <p:nvPr/>
        </p:nvSpPr>
        <p:spPr>
          <a:xfrm>
            <a:off x="3765543" y="2637289"/>
            <a:ext cx="51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2576ECC-19A3-4947-997F-2CD2C577E3CB}"/>
              </a:ext>
            </a:extLst>
          </p:cNvPr>
          <p:cNvSpPr txBox="1"/>
          <p:nvPr/>
        </p:nvSpPr>
        <p:spPr>
          <a:xfrm>
            <a:off x="2689843" y="4814111"/>
            <a:ext cx="7857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2,</a:t>
            </a:r>
          </a:p>
        </p:txBody>
      </p:sp>
      <p:grpSp>
        <p:nvGrpSpPr>
          <p:cNvPr id="73" name="Google Shape;1025;p19">
            <a:extLst>
              <a:ext uri="{FF2B5EF4-FFF2-40B4-BE49-F238E27FC236}">
                <a16:creationId xmlns:a16="http://schemas.microsoft.com/office/drawing/2014/main" id="{5F61A739-15E8-FD4B-AA7C-DF3F14A0BEFF}"/>
              </a:ext>
            </a:extLst>
          </p:cNvPr>
          <p:cNvGrpSpPr/>
          <p:nvPr/>
        </p:nvGrpSpPr>
        <p:grpSpPr>
          <a:xfrm rot="-370621" flipH="1">
            <a:off x="2233960" y="5405374"/>
            <a:ext cx="1329169" cy="1317401"/>
            <a:chOff x="2086991" y="460159"/>
            <a:chExt cx="5909894" cy="5705156"/>
          </a:xfrm>
        </p:grpSpPr>
        <p:sp>
          <p:nvSpPr>
            <p:cNvPr id="74" name="Google Shape;1026;p19">
              <a:extLst>
                <a:ext uri="{FF2B5EF4-FFF2-40B4-BE49-F238E27FC236}">
                  <a16:creationId xmlns:a16="http://schemas.microsoft.com/office/drawing/2014/main" id="{F00E1055-5389-AA41-B9A7-36788ED0001E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1027;p19">
              <a:extLst>
                <a:ext uri="{FF2B5EF4-FFF2-40B4-BE49-F238E27FC236}">
                  <a16:creationId xmlns:a16="http://schemas.microsoft.com/office/drawing/2014/main" id="{8A3D6A31-CD5A-8B44-8B94-EF2809463523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76" name="Google Shape;1028;p19">
                <a:extLst>
                  <a:ext uri="{FF2B5EF4-FFF2-40B4-BE49-F238E27FC236}">
                    <a16:creationId xmlns:a16="http://schemas.microsoft.com/office/drawing/2014/main" id="{64D90212-035C-724F-8D63-D77937CA86D2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1029;p19">
                <a:extLst>
                  <a:ext uri="{FF2B5EF4-FFF2-40B4-BE49-F238E27FC236}">
                    <a16:creationId xmlns:a16="http://schemas.microsoft.com/office/drawing/2014/main" id="{5D0A4496-EAAD-4D4B-8EE6-4767B981B975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1030;p19">
                <a:extLst>
                  <a:ext uri="{FF2B5EF4-FFF2-40B4-BE49-F238E27FC236}">
                    <a16:creationId xmlns:a16="http://schemas.microsoft.com/office/drawing/2014/main" id="{851701A0-50B5-F141-9AA7-320216E77669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1031;p19">
                <a:extLst>
                  <a:ext uri="{FF2B5EF4-FFF2-40B4-BE49-F238E27FC236}">
                    <a16:creationId xmlns:a16="http://schemas.microsoft.com/office/drawing/2014/main" id="{7E02F0AB-8C49-2A4C-A96D-BDD0D76F0BCD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1032;p19">
                <a:extLst>
                  <a:ext uri="{FF2B5EF4-FFF2-40B4-BE49-F238E27FC236}">
                    <a16:creationId xmlns:a16="http://schemas.microsoft.com/office/drawing/2014/main" id="{DCBF0892-BC4C-BF4B-AD7A-06CA6107B6E6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033;p19">
                <a:extLst>
                  <a:ext uri="{FF2B5EF4-FFF2-40B4-BE49-F238E27FC236}">
                    <a16:creationId xmlns:a16="http://schemas.microsoft.com/office/drawing/2014/main" id="{9F6E71EB-EBC0-FC45-A3EF-8AB60010439A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1034;p19">
                <a:extLst>
                  <a:ext uri="{FF2B5EF4-FFF2-40B4-BE49-F238E27FC236}">
                    <a16:creationId xmlns:a16="http://schemas.microsoft.com/office/drawing/2014/main" id="{CE95734A-B3AA-D141-99E5-04B34A63BB87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035;p19">
                <a:extLst>
                  <a:ext uri="{FF2B5EF4-FFF2-40B4-BE49-F238E27FC236}">
                    <a16:creationId xmlns:a16="http://schemas.microsoft.com/office/drawing/2014/main" id="{DF30CAC4-19A1-E545-BADB-A541CBE39577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036;p19">
                <a:extLst>
                  <a:ext uri="{FF2B5EF4-FFF2-40B4-BE49-F238E27FC236}">
                    <a16:creationId xmlns:a16="http://schemas.microsoft.com/office/drawing/2014/main" id="{44D0DC94-2004-814C-B21D-7A8EE3461BFD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37;p19">
                <a:extLst>
                  <a:ext uri="{FF2B5EF4-FFF2-40B4-BE49-F238E27FC236}">
                    <a16:creationId xmlns:a16="http://schemas.microsoft.com/office/drawing/2014/main" id="{1A692436-5C19-594F-8D3A-4890BB57DE06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38;p19">
                <a:extLst>
                  <a:ext uri="{FF2B5EF4-FFF2-40B4-BE49-F238E27FC236}">
                    <a16:creationId xmlns:a16="http://schemas.microsoft.com/office/drawing/2014/main" id="{DEFCEEA4-3363-D042-B56F-D2D4B890D76A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39;p19">
                <a:extLst>
                  <a:ext uri="{FF2B5EF4-FFF2-40B4-BE49-F238E27FC236}">
                    <a16:creationId xmlns:a16="http://schemas.microsoft.com/office/drawing/2014/main" id="{24838B08-FA72-DB4C-BA79-E81C558BEFF6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40;p19">
                <a:extLst>
                  <a:ext uri="{FF2B5EF4-FFF2-40B4-BE49-F238E27FC236}">
                    <a16:creationId xmlns:a16="http://schemas.microsoft.com/office/drawing/2014/main" id="{49E05EA4-1452-5241-BB87-733D40F9FA16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1041C572-1640-D54F-A977-AE25D38E55D4}"/>
              </a:ext>
            </a:extLst>
          </p:cNvPr>
          <p:cNvGrpSpPr/>
          <p:nvPr/>
        </p:nvGrpSpPr>
        <p:grpSpPr>
          <a:xfrm flipH="1">
            <a:off x="26064" y="2972779"/>
            <a:ext cx="2037806" cy="3696789"/>
            <a:chOff x="3448439" y="1538630"/>
            <a:chExt cx="2414680" cy="3834949"/>
          </a:xfrm>
        </p:grpSpPr>
        <p:sp>
          <p:nvSpPr>
            <p:cNvPr id="105" name="Google Shape;5965;p30">
              <a:extLst>
                <a:ext uri="{FF2B5EF4-FFF2-40B4-BE49-F238E27FC236}">
                  <a16:creationId xmlns:a16="http://schemas.microsoft.com/office/drawing/2014/main" id="{28207270-0DD9-934A-82EE-536B57CBD390}"/>
                </a:ext>
              </a:extLst>
            </p:cNvPr>
            <p:cNvSpPr/>
            <p:nvPr/>
          </p:nvSpPr>
          <p:spPr>
            <a:xfrm>
              <a:off x="3506409" y="3866605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5965;p30">
              <a:extLst>
                <a:ext uri="{FF2B5EF4-FFF2-40B4-BE49-F238E27FC236}">
                  <a16:creationId xmlns:a16="http://schemas.microsoft.com/office/drawing/2014/main" id="{9430D910-0552-244A-9934-DDDE5C803124}"/>
                </a:ext>
              </a:extLst>
            </p:cNvPr>
            <p:cNvSpPr/>
            <p:nvPr/>
          </p:nvSpPr>
          <p:spPr>
            <a:xfrm>
              <a:off x="3448439" y="1538630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965;p30">
              <a:extLst>
                <a:ext uri="{FF2B5EF4-FFF2-40B4-BE49-F238E27FC236}">
                  <a16:creationId xmlns:a16="http://schemas.microsoft.com/office/drawing/2014/main" id="{80F466E0-F804-5545-93B0-9F70EEB7BD4C}"/>
                </a:ext>
              </a:extLst>
            </p:cNvPr>
            <p:cNvSpPr/>
            <p:nvPr/>
          </p:nvSpPr>
          <p:spPr>
            <a:xfrm>
              <a:off x="4281943" y="2704088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A1361AB5-60E2-D546-8F88-D4B2A7A2F505}"/>
                </a:ext>
              </a:extLst>
            </p:cNvPr>
            <p:cNvSpPr txBox="1"/>
            <p:nvPr/>
          </p:nvSpPr>
          <p:spPr>
            <a:xfrm>
              <a:off x="3531279" y="1893232"/>
              <a:ext cx="13411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عنوان الدرس</a:t>
              </a:r>
            </a:p>
            <a:p>
              <a:pPr algn="ctr"/>
              <a:r>
                <a:rPr lang="ar-AE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الضّرب مع وجود الأصفار</a:t>
              </a:r>
              <a:endParaRPr lang="zh-CN" altLang="en-US" sz="1600" b="1" dirty="0"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D1501D41-C495-664A-9EC7-D0E9D5CDAA78}"/>
                </a:ext>
              </a:extLst>
            </p:cNvPr>
            <p:cNvSpPr txBox="1"/>
            <p:nvPr/>
          </p:nvSpPr>
          <p:spPr>
            <a:xfrm>
              <a:off x="4380501" y="2806982"/>
              <a:ext cx="1341312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altLang="zh-CN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ناتج التعلّم</a:t>
              </a:r>
              <a:endParaRPr lang="ar-AE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</a:endParaRPr>
            </a:p>
            <a:p>
              <a:pPr algn="r" rtl="1"/>
              <a:endParaRPr lang="ar-AE" sz="100" dirty="0"/>
            </a:p>
            <a:p>
              <a:pPr algn="ctr" rtl="1"/>
              <a:r>
                <a:rPr lang="ar-A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أن يضرب الطالب عدد متعدد الأرقام به أصفار في عدد يتكون من رقم واحد</a:t>
              </a:r>
              <a:endParaRPr lang="ar-AE" b="1" dirty="0">
                <a:latin typeface="(AH) Manal Black" pitchFamily="2" charset="-78"/>
                <a:cs typeface="(AH) Manal Black" pitchFamily="2" charset="-78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257FC275-34C4-1E4F-B73E-16DCED604878}"/>
                </a:ext>
              </a:extLst>
            </p:cNvPr>
            <p:cNvSpPr txBox="1"/>
            <p:nvPr/>
          </p:nvSpPr>
          <p:spPr>
            <a:xfrm>
              <a:off x="3659901" y="4276023"/>
              <a:ext cx="1341176" cy="86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الاستراتيجية</a:t>
              </a:r>
            </a:p>
            <a:p>
              <a:pPr algn="ctr"/>
              <a:r>
                <a:rPr lang="ar-S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الفروق الفردية</a:t>
              </a:r>
            </a:p>
            <a:p>
              <a:pPr algn="ctr" rtl="1"/>
              <a:r>
                <a:rPr lang="ar-S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المستوى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1</a:t>
              </a:r>
              <a:endParaRPr lang="ar-AE" sz="1600" dirty="0">
                <a:latin typeface="(AH) Manal Black" pitchFamily="2" charset="-78"/>
                <a:cs typeface="(AH) Manal Black" pitchFamily="2" charset="-78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865A2C7E-D975-7C41-B2A6-17855EB1010F}"/>
              </a:ext>
            </a:extLst>
          </p:cNvPr>
          <p:cNvSpPr/>
          <p:nvPr/>
        </p:nvSpPr>
        <p:spPr>
          <a:xfrm>
            <a:off x="6943801" y="6540645"/>
            <a:ext cx="3778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AE" dirty="0">
                <a:hlinkClick r:id="rId3"/>
              </a:rPr>
              <a:t>https://www.liveworksheets.com/vs1280724sl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2977469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/>
      <p:bldP spid="64" grpId="0"/>
      <p:bldP spid="6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6" grpId="0"/>
      <p:bldP spid="70" grpId="0"/>
      <p:bldP spid="7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9"/>
          <p:cNvGrpSpPr/>
          <p:nvPr/>
        </p:nvGrpSpPr>
        <p:grpSpPr>
          <a:xfrm rot="370621">
            <a:off x="10757251" y="67749"/>
            <a:ext cx="1329169" cy="1317401"/>
            <a:chOff x="2086991" y="460159"/>
            <a:chExt cx="5909894" cy="5705156"/>
          </a:xfrm>
        </p:grpSpPr>
        <p:sp>
          <p:nvSpPr>
            <p:cNvPr id="1042" name="Google Shape;1042;p19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43" name="Google Shape;1043;p19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1044" name="Google Shape;1044;p19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9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19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9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19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19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19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9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9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9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19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9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9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9AB0B69-D1D8-4A40-9495-57C282C67FD1}"/>
              </a:ext>
            </a:extLst>
          </p:cNvPr>
          <p:cNvSpPr txBox="1"/>
          <p:nvPr/>
        </p:nvSpPr>
        <p:spPr>
          <a:xfrm>
            <a:off x="2395287" y="2910507"/>
            <a:ext cx="22270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1.   709      </a:t>
            </a:r>
          </a:p>
          <a:p>
            <a:r>
              <a:rPr lang="en-US" sz="2400" dirty="0"/>
              <a:t>     </a:t>
            </a:r>
            <a:r>
              <a:rPr lang="en-US" sz="2800" dirty="0"/>
              <a:t>x             </a:t>
            </a:r>
            <a:endParaRPr lang="en-US" sz="2400" dirty="0"/>
          </a:p>
          <a:p>
            <a:r>
              <a:rPr lang="en-US" sz="3600" b="1" dirty="0"/>
              <a:t>          5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E9F7D29-A72E-6547-9ECD-2BDAA396FA80}"/>
              </a:ext>
            </a:extLst>
          </p:cNvPr>
          <p:cNvCxnSpPr>
            <a:cxnSpLocks/>
          </p:cNvCxnSpPr>
          <p:nvPr/>
        </p:nvCxnSpPr>
        <p:spPr>
          <a:xfrm>
            <a:off x="2618190" y="4688731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F5338C9-F430-244B-BA7B-B7ED10A52EF9}"/>
              </a:ext>
            </a:extLst>
          </p:cNvPr>
          <p:cNvSpPr txBox="1"/>
          <p:nvPr/>
        </p:nvSpPr>
        <p:spPr>
          <a:xfrm>
            <a:off x="6886288" y="2809274"/>
            <a:ext cx="2521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2.   6,007</a:t>
            </a:r>
          </a:p>
          <a:p>
            <a:r>
              <a:rPr lang="en-US" sz="3200" b="1" dirty="0"/>
              <a:t>    </a:t>
            </a:r>
            <a:r>
              <a:rPr lang="en-US" sz="2800" dirty="0"/>
              <a:t>x</a:t>
            </a:r>
          </a:p>
          <a:p>
            <a:r>
              <a:rPr lang="en-US" sz="4000" b="1" dirty="0"/>
              <a:t>            </a:t>
            </a:r>
            <a:r>
              <a:rPr lang="en-US" sz="3600" b="1" dirty="0"/>
              <a:t>6 </a:t>
            </a:r>
            <a:endParaRPr lang="en-US" sz="4000" b="1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25D292-1869-EF4C-8738-B6FBC31B45A6}"/>
              </a:ext>
            </a:extLst>
          </p:cNvPr>
          <p:cNvCxnSpPr>
            <a:cxnSpLocks/>
          </p:cNvCxnSpPr>
          <p:nvPr/>
        </p:nvCxnSpPr>
        <p:spPr>
          <a:xfrm>
            <a:off x="7495862" y="4688731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74DDE05-BB0E-6743-A09F-76578519D9DC}"/>
              </a:ext>
            </a:extLst>
          </p:cNvPr>
          <p:cNvSpPr txBox="1"/>
          <p:nvPr/>
        </p:nvSpPr>
        <p:spPr>
          <a:xfrm>
            <a:off x="7779906" y="4887106"/>
            <a:ext cx="43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4551F2-22D9-9E4E-8D3F-2F0056721FE6}"/>
              </a:ext>
            </a:extLst>
          </p:cNvPr>
          <p:cNvSpPr txBox="1"/>
          <p:nvPr/>
        </p:nvSpPr>
        <p:spPr>
          <a:xfrm>
            <a:off x="8153239" y="487120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4E6CC54-451B-3F45-9CE2-1FE952CA8AD2}"/>
              </a:ext>
            </a:extLst>
          </p:cNvPr>
          <p:cNvSpPr txBox="1"/>
          <p:nvPr/>
        </p:nvSpPr>
        <p:spPr>
          <a:xfrm>
            <a:off x="8564056" y="488001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55105E2-37A4-1C4F-BC66-C6A1D64D4D57}"/>
              </a:ext>
            </a:extLst>
          </p:cNvPr>
          <p:cNvSpPr txBox="1"/>
          <p:nvPr/>
        </p:nvSpPr>
        <p:spPr>
          <a:xfrm>
            <a:off x="2567538" y="4814112"/>
            <a:ext cx="908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3,5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94147A-CF91-DD47-A9AD-F9852292301C}"/>
              </a:ext>
            </a:extLst>
          </p:cNvPr>
          <p:cNvSpPr txBox="1"/>
          <p:nvPr/>
        </p:nvSpPr>
        <p:spPr>
          <a:xfrm>
            <a:off x="3343095" y="4814113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EA8B598-0D1B-5148-AFE8-E54CF7D73BCA}"/>
              </a:ext>
            </a:extLst>
          </p:cNvPr>
          <p:cNvSpPr txBox="1"/>
          <p:nvPr/>
        </p:nvSpPr>
        <p:spPr>
          <a:xfrm>
            <a:off x="3717908" y="4818067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183DD3-FA93-8640-AE9B-557EEF57D8F3}"/>
              </a:ext>
            </a:extLst>
          </p:cNvPr>
          <p:cNvSpPr txBox="1"/>
          <p:nvPr/>
        </p:nvSpPr>
        <p:spPr>
          <a:xfrm>
            <a:off x="7630440" y="4900064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460A207-58D0-C247-8715-09F4EF970844}"/>
              </a:ext>
            </a:extLst>
          </p:cNvPr>
          <p:cNvSpPr txBox="1"/>
          <p:nvPr/>
        </p:nvSpPr>
        <p:spPr>
          <a:xfrm>
            <a:off x="4987713" y="2926421"/>
            <a:ext cx="11021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700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363D7A4-86CC-574A-BABE-D5CE6D7B03C3}"/>
              </a:ext>
            </a:extLst>
          </p:cNvPr>
          <p:cNvCxnSpPr>
            <a:cxnSpLocks/>
          </p:cNvCxnSpPr>
          <p:nvPr/>
        </p:nvCxnSpPr>
        <p:spPr>
          <a:xfrm>
            <a:off x="5094671" y="4689211"/>
            <a:ext cx="87447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E95A589-D741-EC4B-B7E9-5D21E7F3CDDC}"/>
              </a:ext>
            </a:extLst>
          </p:cNvPr>
          <p:cNvSpPr txBox="1"/>
          <p:nvPr/>
        </p:nvSpPr>
        <p:spPr>
          <a:xfrm>
            <a:off x="4797118" y="3484794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ABBF9E6-6D1B-7441-844B-A1BA70127176}"/>
              </a:ext>
            </a:extLst>
          </p:cNvPr>
          <p:cNvSpPr txBox="1"/>
          <p:nvPr/>
        </p:nvSpPr>
        <p:spPr>
          <a:xfrm>
            <a:off x="5469245" y="3852594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A55AED5-13CE-7944-9EEB-30B07FC831DF}"/>
              </a:ext>
            </a:extLst>
          </p:cNvPr>
          <p:cNvSpPr txBox="1"/>
          <p:nvPr/>
        </p:nvSpPr>
        <p:spPr>
          <a:xfrm>
            <a:off x="5064856" y="4840732"/>
            <a:ext cx="1394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3,500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D356FD-FFC3-254C-A8F7-634EB425A48F}"/>
              </a:ext>
            </a:extLst>
          </p:cNvPr>
          <p:cNvSpPr txBox="1"/>
          <p:nvPr/>
        </p:nvSpPr>
        <p:spPr>
          <a:xfrm>
            <a:off x="9789000" y="2758535"/>
            <a:ext cx="134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6,000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91C60D-1761-6A4D-99FE-5937F48CEA23}"/>
              </a:ext>
            </a:extLst>
          </p:cNvPr>
          <p:cNvSpPr txBox="1"/>
          <p:nvPr/>
        </p:nvSpPr>
        <p:spPr>
          <a:xfrm>
            <a:off x="9478097" y="3395991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E241AA-6CA2-4D48-AB30-DE4BC9DFF671}"/>
              </a:ext>
            </a:extLst>
          </p:cNvPr>
          <p:cNvSpPr txBox="1"/>
          <p:nvPr/>
        </p:nvSpPr>
        <p:spPr>
          <a:xfrm>
            <a:off x="10672165" y="3857656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6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6CFA1D3-96AA-0442-B376-7A36CE4E2DCB}"/>
              </a:ext>
            </a:extLst>
          </p:cNvPr>
          <p:cNvCxnSpPr>
            <a:cxnSpLocks/>
          </p:cNvCxnSpPr>
          <p:nvPr/>
        </p:nvCxnSpPr>
        <p:spPr>
          <a:xfrm flipV="1">
            <a:off x="9767845" y="4650649"/>
            <a:ext cx="1424098" cy="311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8383140-2E7F-C845-80FF-FD10C7A0B8F0}"/>
              </a:ext>
            </a:extLst>
          </p:cNvPr>
          <p:cNvSpPr txBox="1"/>
          <p:nvPr/>
        </p:nvSpPr>
        <p:spPr>
          <a:xfrm>
            <a:off x="5081900" y="2533060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9333AD1-B232-4A41-9977-1AC8F89FFCF5}"/>
              </a:ext>
            </a:extLst>
          </p:cNvPr>
          <p:cNvSpPr txBox="1"/>
          <p:nvPr/>
        </p:nvSpPr>
        <p:spPr>
          <a:xfrm>
            <a:off x="9708302" y="2287196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88F9465-C591-494F-A097-22BF9E68992F}"/>
              </a:ext>
            </a:extLst>
          </p:cNvPr>
          <p:cNvSpPr txBox="1"/>
          <p:nvPr/>
        </p:nvSpPr>
        <p:spPr>
          <a:xfrm>
            <a:off x="9708302" y="4875811"/>
            <a:ext cx="159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36,000</a:t>
            </a:r>
          </a:p>
        </p:txBody>
      </p:sp>
      <p:sp>
        <p:nvSpPr>
          <p:cNvPr id="91" name="Speech Bubble: Rectangle with Corners Rounded 9">
            <a:extLst>
              <a:ext uri="{FF2B5EF4-FFF2-40B4-BE49-F238E27FC236}">
                <a16:creationId xmlns:a16="http://schemas.microsoft.com/office/drawing/2014/main" id="{BE2BA705-3359-654B-8C93-807585D48F7D}"/>
              </a:ext>
            </a:extLst>
          </p:cNvPr>
          <p:cNvSpPr/>
          <p:nvPr/>
        </p:nvSpPr>
        <p:spPr>
          <a:xfrm>
            <a:off x="2590799" y="447459"/>
            <a:ext cx="8028279" cy="1391512"/>
          </a:xfrm>
          <a:prstGeom prst="wedgeRoundRectCallout">
            <a:avLst>
              <a:gd name="adj1" fmla="val 51858"/>
              <a:gd name="adj2" fmla="val -44470"/>
              <a:gd name="adj3" fmla="val 16667"/>
            </a:avLst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rPr>
              <a:t>اضرب ، تحقق من مدى صحة الحل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4F938BA-30B1-3E43-B73A-192776E182B4}"/>
              </a:ext>
            </a:extLst>
          </p:cNvPr>
          <p:cNvSpPr txBox="1"/>
          <p:nvPr/>
        </p:nvSpPr>
        <p:spPr>
          <a:xfrm>
            <a:off x="3445503" y="2637289"/>
            <a:ext cx="51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42C7740-9572-F74F-B4FE-008C8AC35C55}"/>
              </a:ext>
            </a:extLst>
          </p:cNvPr>
          <p:cNvSpPr txBox="1"/>
          <p:nvPr/>
        </p:nvSpPr>
        <p:spPr>
          <a:xfrm>
            <a:off x="8321772" y="2517594"/>
            <a:ext cx="51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9847BB9-5461-6247-820E-16FA0667D85F}"/>
              </a:ext>
            </a:extLst>
          </p:cNvPr>
          <p:cNvSpPr txBox="1"/>
          <p:nvPr/>
        </p:nvSpPr>
        <p:spPr>
          <a:xfrm>
            <a:off x="7075743" y="4893585"/>
            <a:ext cx="802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36</a:t>
            </a:r>
          </a:p>
        </p:txBody>
      </p:sp>
      <p:grpSp>
        <p:nvGrpSpPr>
          <p:cNvPr id="73" name="Google Shape;1025;p19">
            <a:extLst>
              <a:ext uri="{FF2B5EF4-FFF2-40B4-BE49-F238E27FC236}">
                <a16:creationId xmlns:a16="http://schemas.microsoft.com/office/drawing/2014/main" id="{83A24485-CA8C-0F47-A992-830BCF00E2AD}"/>
              </a:ext>
            </a:extLst>
          </p:cNvPr>
          <p:cNvGrpSpPr/>
          <p:nvPr/>
        </p:nvGrpSpPr>
        <p:grpSpPr>
          <a:xfrm rot="-370621" flipH="1">
            <a:off x="2233960" y="5405374"/>
            <a:ext cx="1329169" cy="1317401"/>
            <a:chOff x="2086991" y="460159"/>
            <a:chExt cx="5909894" cy="5705156"/>
          </a:xfrm>
        </p:grpSpPr>
        <p:sp>
          <p:nvSpPr>
            <p:cNvPr id="74" name="Google Shape;1026;p19">
              <a:extLst>
                <a:ext uri="{FF2B5EF4-FFF2-40B4-BE49-F238E27FC236}">
                  <a16:creationId xmlns:a16="http://schemas.microsoft.com/office/drawing/2014/main" id="{239F6B23-8F57-4F40-B050-9FA1CEF1A878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5" name="Google Shape;1027;p19">
              <a:extLst>
                <a:ext uri="{FF2B5EF4-FFF2-40B4-BE49-F238E27FC236}">
                  <a16:creationId xmlns:a16="http://schemas.microsoft.com/office/drawing/2014/main" id="{D532B18C-0E97-A144-BF60-C570E1A8AD62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76" name="Google Shape;1028;p19">
                <a:extLst>
                  <a:ext uri="{FF2B5EF4-FFF2-40B4-BE49-F238E27FC236}">
                    <a16:creationId xmlns:a16="http://schemas.microsoft.com/office/drawing/2014/main" id="{3ADE136A-7D78-D241-AC0A-A581D1F984EF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1029;p19">
                <a:extLst>
                  <a:ext uri="{FF2B5EF4-FFF2-40B4-BE49-F238E27FC236}">
                    <a16:creationId xmlns:a16="http://schemas.microsoft.com/office/drawing/2014/main" id="{7BDA6560-E890-E24E-A31A-54AC7BD3B060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1030;p19">
                <a:extLst>
                  <a:ext uri="{FF2B5EF4-FFF2-40B4-BE49-F238E27FC236}">
                    <a16:creationId xmlns:a16="http://schemas.microsoft.com/office/drawing/2014/main" id="{AD89753A-312B-0640-AED6-F2E54F99BD42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1031;p19">
                <a:extLst>
                  <a:ext uri="{FF2B5EF4-FFF2-40B4-BE49-F238E27FC236}">
                    <a16:creationId xmlns:a16="http://schemas.microsoft.com/office/drawing/2014/main" id="{8857D236-2CEF-B443-9AE7-2EFF42953D4F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1032;p19">
                <a:extLst>
                  <a:ext uri="{FF2B5EF4-FFF2-40B4-BE49-F238E27FC236}">
                    <a16:creationId xmlns:a16="http://schemas.microsoft.com/office/drawing/2014/main" id="{ADFBBB67-B314-B94F-B5D9-B86C1924D5F8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033;p19">
                <a:extLst>
                  <a:ext uri="{FF2B5EF4-FFF2-40B4-BE49-F238E27FC236}">
                    <a16:creationId xmlns:a16="http://schemas.microsoft.com/office/drawing/2014/main" id="{299BFA14-8DA2-C442-A86A-3AD901CB7378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1034;p19">
                <a:extLst>
                  <a:ext uri="{FF2B5EF4-FFF2-40B4-BE49-F238E27FC236}">
                    <a16:creationId xmlns:a16="http://schemas.microsoft.com/office/drawing/2014/main" id="{AC01C8D2-7B7B-234E-88BC-13CDC360E510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035;p19">
                <a:extLst>
                  <a:ext uri="{FF2B5EF4-FFF2-40B4-BE49-F238E27FC236}">
                    <a16:creationId xmlns:a16="http://schemas.microsoft.com/office/drawing/2014/main" id="{368BBF00-4C77-EA4E-ADCB-B9DB9474AAB2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036;p19">
                <a:extLst>
                  <a:ext uri="{FF2B5EF4-FFF2-40B4-BE49-F238E27FC236}">
                    <a16:creationId xmlns:a16="http://schemas.microsoft.com/office/drawing/2014/main" id="{3C984E3E-54B1-8C4D-9B5A-F3516B01E9D3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37;p19">
                <a:extLst>
                  <a:ext uri="{FF2B5EF4-FFF2-40B4-BE49-F238E27FC236}">
                    <a16:creationId xmlns:a16="http://schemas.microsoft.com/office/drawing/2014/main" id="{8BE2DB8A-E7CA-744E-9458-CC660CD16EFA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38;p19">
                <a:extLst>
                  <a:ext uri="{FF2B5EF4-FFF2-40B4-BE49-F238E27FC236}">
                    <a16:creationId xmlns:a16="http://schemas.microsoft.com/office/drawing/2014/main" id="{EBA34A7E-3EF8-D14C-93D2-FAAEB47155FB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39;p19">
                <a:extLst>
                  <a:ext uri="{FF2B5EF4-FFF2-40B4-BE49-F238E27FC236}">
                    <a16:creationId xmlns:a16="http://schemas.microsoft.com/office/drawing/2014/main" id="{EB4E4073-8008-F24A-812A-3EBCAF03F88B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40;p19">
                <a:extLst>
                  <a:ext uri="{FF2B5EF4-FFF2-40B4-BE49-F238E27FC236}">
                    <a16:creationId xmlns:a16="http://schemas.microsoft.com/office/drawing/2014/main" id="{9AFF1D2F-A606-AA44-9A0B-BC470F98DE02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72F83ED-9690-AF42-8552-3887088C2E9E}"/>
              </a:ext>
            </a:extLst>
          </p:cNvPr>
          <p:cNvGrpSpPr/>
          <p:nvPr/>
        </p:nvGrpSpPr>
        <p:grpSpPr>
          <a:xfrm flipH="1">
            <a:off x="26064" y="2972779"/>
            <a:ext cx="2037806" cy="3696789"/>
            <a:chOff x="3448439" y="1538630"/>
            <a:chExt cx="2414680" cy="3834949"/>
          </a:xfrm>
        </p:grpSpPr>
        <p:sp>
          <p:nvSpPr>
            <p:cNvPr id="105" name="Google Shape;5965;p30">
              <a:extLst>
                <a:ext uri="{FF2B5EF4-FFF2-40B4-BE49-F238E27FC236}">
                  <a16:creationId xmlns:a16="http://schemas.microsoft.com/office/drawing/2014/main" id="{54073706-0E15-6C45-AB22-227E98083113}"/>
                </a:ext>
              </a:extLst>
            </p:cNvPr>
            <p:cNvSpPr/>
            <p:nvPr/>
          </p:nvSpPr>
          <p:spPr>
            <a:xfrm>
              <a:off x="3506409" y="3866605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5965;p30">
              <a:extLst>
                <a:ext uri="{FF2B5EF4-FFF2-40B4-BE49-F238E27FC236}">
                  <a16:creationId xmlns:a16="http://schemas.microsoft.com/office/drawing/2014/main" id="{D5AE3635-4E65-394E-A40C-AE24D539C03C}"/>
                </a:ext>
              </a:extLst>
            </p:cNvPr>
            <p:cNvSpPr/>
            <p:nvPr/>
          </p:nvSpPr>
          <p:spPr>
            <a:xfrm>
              <a:off x="3448439" y="1538630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5965;p30">
              <a:extLst>
                <a:ext uri="{FF2B5EF4-FFF2-40B4-BE49-F238E27FC236}">
                  <a16:creationId xmlns:a16="http://schemas.microsoft.com/office/drawing/2014/main" id="{0726D3C4-4E5E-724A-A656-684688066BB7}"/>
                </a:ext>
              </a:extLst>
            </p:cNvPr>
            <p:cNvSpPr/>
            <p:nvPr/>
          </p:nvSpPr>
          <p:spPr>
            <a:xfrm>
              <a:off x="4281943" y="2704088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706FD3F4-E486-114D-B556-29933FE27018}"/>
                </a:ext>
              </a:extLst>
            </p:cNvPr>
            <p:cNvSpPr txBox="1"/>
            <p:nvPr/>
          </p:nvSpPr>
          <p:spPr>
            <a:xfrm>
              <a:off x="3531279" y="1893232"/>
              <a:ext cx="13411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عنوان الدرس</a:t>
              </a:r>
            </a:p>
            <a:p>
              <a:pPr algn="ctr"/>
              <a:r>
                <a:rPr lang="ar-AE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الضّرب مع وجود الأصفار</a:t>
              </a:r>
              <a:endParaRPr lang="zh-CN" altLang="en-US" sz="1600" b="1" dirty="0"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endParaRP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87260713-8781-B643-BBC8-6AF9BF89F73B}"/>
                </a:ext>
              </a:extLst>
            </p:cNvPr>
            <p:cNvSpPr txBox="1"/>
            <p:nvPr/>
          </p:nvSpPr>
          <p:spPr>
            <a:xfrm>
              <a:off x="4380501" y="2806982"/>
              <a:ext cx="1341312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altLang="zh-CN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ناتج التعلّم</a:t>
              </a:r>
              <a:endParaRPr lang="ar-AE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</a:endParaRPr>
            </a:p>
            <a:p>
              <a:pPr algn="r" rtl="1"/>
              <a:endParaRPr lang="ar-AE" sz="100" dirty="0"/>
            </a:p>
            <a:p>
              <a:pPr algn="ctr" rtl="1"/>
              <a:r>
                <a:rPr lang="ar-A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أن يضرب الطالب عدد متعدد الأرقام به أصفار في عدد يتكون من رقم واحد</a:t>
              </a:r>
              <a:endParaRPr lang="ar-AE" b="1" dirty="0">
                <a:latin typeface="(AH) Manal Black" pitchFamily="2" charset="-78"/>
                <a:cs typeface="(AH) Manal Black" pitchFamily="2" charset="-78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B853DA57-3F53-1F43-A635-96754DBD4CC8}"/>
                </a:ext>
              </a:extLst>
            </p:cNvPr>
            <p:cNvSpPr txBox="1"/>
            <p:nvPr/>
          </p:nvSpPr>
          <p:spPr>
            <a:xfrm>
              <a:off x="3659901" y="4276023"/>
              <a:ext cx="1341176" cy="86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الاستراتيجية</a:t>
              </a:r>
            </a:p>
            <a:p>
              <a:pPr algn="ctr"/>
              <a:r>
                <a:rPr lang="ar-S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الفروق الفردية</a:t>
              </a:r>
            </a:p>
            <a:p>
              <a:pPr algn="ctr" rtl="1"/>
              <a:r>
                <a:rPr lang="ar-S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المستوى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2</a:t>
              </a:r>
              <a:endParaRPr lang="ar-AE" sz="1600" dirty="0">
                <a:latin typeface="(AH) Manal Black" pitchFamily="2" charset="-78"/>
                <a:cs typeface="(AH) Manal Black" pitchFamily="2" charset="-7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5B77D85-17B7-6E44-B86E-16C57D330D00}"/>
              </a:ext>
            </a:extLst>
          </p:cNvPr>
          <p:cNvSpPr txBox="1"/>
          <p:nvPr/>
        </p:nvSpPr>
        <p:spPr>
          <a:xfrm>
            <a:off x="6794103" y="6540297"/>
            <a:ext cx="39068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dirty="0">
                <a:hlinkClick r:id="rId3"/>
              </a:rPr>
              <a:t>https://www.liveworksheets.com/dm1280739yh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1896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/>
      <p:bldP spid="64" grpId="0"/>
      <p:bldP spid="6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6" grpId="0"/>
      <p:bldP spid="68" grpId="0"/>
      <p:bldP spid="69" grpId="0"/>
      <p:bldP spid="7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1" name="Google Shape;1041;p19"/>
          <p:cNvGrpSpPr/>
          <p:nvPr/>
        </p:nvGrpSpPr>
        <p:grpSpPr>
          <a:xfrm rot="370621">
            <a:off x="10757251" y="67749"/>
            <a:ext cx="1329169" cy="1317401"/>
            <a:chOff x="2086991" y="460159"/>
            <a:chExt cx="5909894" cy="5705156"/>
          </a:xfrm>
        </p:grpSpPr>
        <p:sp>
          <p:nvSpPr>
            <p:cNvPr id="1042" name="Google Shape;1042;p19"/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43" name="Google Shape;1043;p19"/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1044" name="Google Shape;1044;p19"/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5" name="Google Shape;1045;p19"/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6" name="Google Shape;1046;p19"/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7" name="Google Shape;1047;p19"/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8" name="Google Shape;1048;p19"/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9" name="Google Shape;1049;p19"/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0" name="Google Shape;1050;p19"/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1" name="Google Shape;1051;p19"/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2" name="Google Shape;1052;p19"/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3" name="Google Shape;1053;p19"/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4" name="Google Shape;1054;p19"/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5" name="Google Shape;1055;p19"/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6" name="Google Shape;1056;p19"/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A9AB0B69-D1D8-4A40-9495-57C282C67FD1}"/>
              </a:ext>
            </a:extLst>
          </p:cNvPr>
          <p:cNvSpPr txBox="1"/>
          <p:nvPr/>
        </p:nvSpPr>
        <p:spPr>
          <a:xfrm>
            <a:off x="1709487" y="2910507"/>
            <a:ext cx="222700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    9,002</a:t>
            </a:r>
          </a:p>
          <a:p>
            <a:r>
              <a:rPr lang="en-US" sz="2400" dirty="0"/>
              <a:t>     </a:t>
            </a:r>
            <a:r>
              <a:rPr lang="en-US" sz="2800" dirty="0"/>
              <a:t>x             </a:t>
            </a:r>
            <a:endParaRPr lang="en-US" sz="2400" dirty="0"/>
          </a:p>
          <a:p>
            <a:r>
              <a:rPr lang="en-US" sz="3600" b="1" dirty="0"/>
              <a:t>           9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CE9F7D29-A72E-6547-9ECD-2BDAA396FA80}"/>
              </a:ext>
            </a:extLst>
          </p:cNvPr>
          <p:cNvCxnSpPr>
            <a:cxnSpLocks/>
          </p:cNvCxnSpPr>
          <p:nvPr/>
        </p:nvCxnSpPr>
        <p:spPr>
          <a:xfrm>
            <a:off x="1932390" y="4688731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EF5338C9-F430-244B-BA7B-B7ED10A52EF9}"/>
              </a:ext>
            </a:extLst>
          </p:cNvPr>
          <p:cNvSpPr txBox="1"/>
          <p:nvPr/>
        </p:nvSpPr>
        <p:spPr>
          <a:xfrm>
            <a:off x="6200488" y="2809274"/>
            <a:ext cx="25219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2.   8,009</a:t>
            </a:r>
          </a:p>
          <a:p>
            <a:r>
              <a:rPr lang="en-US" sz="3200" b="1" dirty="0"/>
              <a:t>    </a:t>
            </a:r>
            <a:r>
              <a:rPr lang="en-US" sz="2800" dirty="0"/>
              <a:t>x</a:t>
            </a:r>
          </a:p>
          <a:p>
            <a:r>
              <a:rPr lang="en-US" sz="4000" b="1" dirty="0"/>
              <a:t>            </a:t>
            </a:r>
            <a:r>
              <a:rPr lang="en-US" sz="3600" b="1" dirty="0"/>
              <a:t>7 </a:t>
            </a:r>
            <a:endParaRPr lang="en-US" sz="4000" b="1" dirty="0"/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425D292-1869-EF4C-8738-B6FBC31B45A6}"/>
              </a:ext>
            </a:extLst>
          </p:cNvPr>
          <p:cNvCxnSpPr>
            <a:cxnSpLocks/>
          </p:cNvCxnSpPr>
          <p:nvPr/>
        </p:nvCxnSpPr>
        <p:spPr>
          <a:xfrm>
            <a:off x="6810062" y="4688731"/>
            <a:ext cx="165182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B74DDE05-BB0E-6743-A09F-76578519D9DC}"/>
              </a:ext>
            </a:extLst>
          </p:cNvPr>
          <p:cNvSpPr txBox="1"/>
          <p:nvPr/>
        </p:nvSpPr>
        <p:spPr>
          <a:xfrm>
            <a:off x="7094106" y="4887106"/>
            <a:ext cx="431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64551F2-22D9-9E4E-8D3F-2F0056721FE6}"/>
              </a:ext>
            </a:extLst>
          </p:cNvPr>
          <p:cNvSpPr txBox="1"/>
          <p:nvPr/>
        </p:nvSpPr>
        <p:spPr>
          <a:xfrm>
            <a:off x="7467439" y="487120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4E6CC54-451B-3F45-9CE2-1FE952CA8AD2}"/>
              </a:ext>
            </a:extLst>
          </p:cNvPr>
          <p:cNvSpPr txBox="1"/>
          <p:nvPr/>
        </p:nvSpPr>
        <p:spPr>
          <a:xfrm>
            <a:off x="7878256" y="4880018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F55105E2-37A4-1C4F-BC66-C6A1D64D4D57}"/>
              </a:ext>
            </a:extLst>
          </p:cNvPr>
          <p:cNvSpPr txBox="1"/>
          <p:nvPr/>
        </p:nvSpPr>
        <p:spPr>
          <a:xfrm>
            <a:off x="2321327" y="4830519"/>
            <a:ext cx="3792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F94147A-CF91-DD47-A9AD-F9852292301C}"/>
              </a:ext>
            </a:extLst>
          </p:cNvPr>
          <p:cNvSpPr txBox="1"/>
          <p:nvPr/>
        </p:nvSpPr>
        <p:spPr>
          <a:xfrm>
            <a:off x="2657295" y="4814113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EA8B598-0D1B-5148-AFE8-E54CF7D73BCA}"/>
              </a:ext>
            </a:extLst>
          </p:cNvPr>
          <p:cNvSpPr txBox="1"/>
          <p:nvPr/>
        </p:nvSpPr>
        <p:spPr>
          <a:xfrm>
            <a:off x="3032108" y="4818067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183DD3-FA93-8640-AE9B-557EEF57D8F3}"/>
              </a:ext>
            </a:extLst>
          </p:cNvPr>
          <p:cNvSpPr txBox="1"/>
          <p:nvPr/>
        </p:nvSpPr>
        <p:spPr>
          <a:xfrm>
            <a:off x="6944640" y="4900064"/>
            <a:ext cx="516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0460A207-58D0-C247-8715-09F4EF970844}"/>
              </a:ext>
            </a:extLst>
          </p:cNvPr>
          <p:cNvSpPr txBox="1"/>
          <p:nvPr/>
        </p:nvSpPr>
        <p:spPr>
          <a:xfrm>
            <a:off x="4301913" y="2926421"/>
            <a:ext cx="1328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9,000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363D7A4-86CC-574A-BABE-D5CE6D7B03C3}"/>
              </a:ext>
            </a:extLst>
          </p:cNvPr>
          <p:cNvCxnSpPr>
            <a:cxnSpLocks/>
          </p:cNvCxnSpPr>
          <p:nvPr/>
        </p:nvCxnSpPr>
        <p:spPr>
          <a:xfrm flipV="1">
            <a:off x="4408871" y="4666213"/>
            <a:ext cx="1364287" cy="22998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6E95A589-D741-EC4B-B7E9-5D21E7F3CDDC}"/>
              </a:ext>
            </a:extLst>
          </p:cNvPr>
          <p:cNvSpPr txBox="1"/>
          <p:nvPr/>
        </p:nvSpPr>
        <p:spPr>
          <a:xfrm>
            <a:off x="4111318" y="3484794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ABBF9E6-6D1B-7441-844B-A1BA70127176}"/>
              </a:ext>
            </a:extLst>
          </p:cNvPr>
          <p:cNvSpPr txBox="1"/>
          <p:nvPr/>
        </p:nvSpPr>
        <p:spPr>
          <a:xfrm>
            <a:off x="5162457" y="3836340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9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A55AED5-13CE-7944-9EEB-30B07FC831DF}"/>
              </a:ext>
            </a:extLst>
          </p:cNvPr>
          <p:cNvSpPr txBox="1"/>
          <p:nvPr/>
        </p:nvSpPr>
        <p:spPr>
          <a:xfrm>
            <a:off x="4305304" y="4830519"/>
            <a:ext cx="1676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81,000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5D356FD-FFC3-254C-A8F7-634EB425A48F}"/>
              </a:ext>
            </a:extLst>
          </p:cNvPr>
          <p:cNvSpPr txBox="1"/>
          <p:nvPr/>
        </p:nvSpPr>
        <p:spPr>
          <a:xfrm>
            <a:off x="9103200" y="2758535"/>
            <a:ext cx="1344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8,000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91C60D-1761-6A4D-99FE-5937F48CEA23}"/>
              </a:ext>
            </a:extLst>
          </p:cNvPr>
          <p:cNvSpPr txBox="1"/>
          <p:nvPr/>
        </p:nvSpPr>
        <p:spPr>
          <a:xfrm>
            <a:off x="8792297" y="3395991"/>
            <a:ext cx="3636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x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CE241AA-6CA2-4D48-AB30-DE4BC9DFF671}"/>
              </a:ext>
            </a:extLst>
          </p:cNvPr>
          <p:cNvSpPr txBox="1"/>
          <p:nvPr/>
        </p:nvSpPr>
        <p:spPr>
          <a:xfrm>
            <a:off x="9986365" y="3857656"/>
            <a:ext cx="610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7</a:t>
            </a: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56CFA1D3-96AA-0442-B376-7A36CE4E2DCB}"/>
              </a:ext>
            </a:extLst>
          </p:cNvPr>
          <p:cNvCxnSpPr>
            <a:cxnSpLocks/>
          </p:cNvCxnSpPr>
          <p:nvPr/>
        </p:nvCxnSpPr>
        <p:spPr>
          <a:xfrm flipV="1">
            <a:off x="9082045" y="4650649"/>
            <a:ext cx="1424098" cy="31129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18383140-2E7F-C845-80FF-FD10C7A0B8F0}"/>
              </a:ext>
            </a:extLst>
          </p:cNvPr>
          <p:cNvSpPr txBox="1"/>
          <p:nvPr/>
        </p:nvSpPr>
        <p:spPr>
          <a:xfrm>
            <a:off x="4396100" y="2533060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39333AD1-B232-4A41-9977-1AC8F89FFCF5}"/>
              </a:ext>
            </a:extLst>
          </p:cNvPr>
          <p:cNvSpPr txBox="1"/>
          <p:nvPr/>
        </p:nvSpPr>
        <p:spPr>
          <a:xfrm>
            <a:off x="9022502" y="2287196"/>
            <a:ext cx="963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400" dirty="0">
                <a:highlight>
                  <a:srgbClr val="FFFF00"/>
                </a:highlight>
              </a:rPr>
              <a:t>التحقق:</a:t>
            </a:r>
            <a:endParaRPr lang="en-US" sz="2400" dirty="0">
              <a:highlight>
                <a:srgbClr val="FFFF00"/>
              </a:highlight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388F9465-C591-494F-A097-22BF9E68992F}"/>
              </a:ext>
            </a:extLst>
          </p:cNvPr>
          <p:cNvSpPr txBox="1"/>
          <p:nvPr/>
        </p:nvSpPr>
        <p:spPr>
          <a:xfrm>
            <a:off x="9022502" y="4875811"/>
            <a:ext cx="15965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50000"/>
                  </a:schemeClr>
                </a:solidFill>
              </a:rPr>
              <a:t>56,000</a:t>
            </a:r>
          </a:p>
        </p:txBody>
      </p:sp>
      <p:sp>
        <p:nvSpPr>
          <p:cNvPr id="91" name="Speech Bubble: Rectangle with Corners Rounded 9">
            <a:extLst>
              <a:ext uri="{FF2B5EF4-FFF2-40B4-BE49-F238E27FC236}">
                <a16:creationId xmlns:a16="http://schemas.microsoft.com/office/drawing/2014/main" id="{BE2BA705-3359-654B-8C93-807585D48F7D}"/>
              </a:ext>
            </a:extLst>
          </p:cNvPr>
          <p:cNvSpPr/>
          <p:nvPr/>
        </p:nvSpPr>
        <p:spPr>
          <a:xfrm>
            <a:off x="2590799" y="447459"/>
            <a:ext cx="8028279" cy="1391512"/>
          </a:xfrm>
          <a:prstGeom prst="wedgeRoundRectCallout">
            <a:avLst>
              <a:gd name="adj1" fmla="val 51858"/>
              <a:gd name="adj2" fmla="val -44470"/>
              <a:gd name="adj3" fmla="val 16667"/>
            </a:avLst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sz="32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rPr>
              <a:t>اضرب ، تحقق من مدى صحة الحل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4F938BA-30B1-3E43-B73A-192776E182B4}"/>
              </a:ext>
            </a:extLst>
          </p:cNvPr>
          <p:cNvSpPr txBox="1"/>
          <p:nvPr/>
        </p:nvSpPr>
        <p:spPr>
          <a:xfrm>
            <a:off x="2759703" y="2637289"/>
            <a:ext cx="51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42C7740-9572-F74F-B4FE-008C8AC35C55}"/>
              </a:ext>
            </a:extLst>
          </p:cNvPr>
          <p:cNvSpPr txBox="1"/>
          <p:nvPr/>
        </p:nvSpPr>
        <p:spPr>
          <a:xfrm>
            <a:off x="7635972" y="2517594"/>
            <a:ext cx="516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9847BB9-5461-6247-820E-16FA0667D85F}"/>
              </a:ext>
            </a:extLst>
          </p:cNvPr>
          <p:cNvSpPr txBox="1"/>
          <p:nvPr/>
        </p:nvSpPr>
        <p:spPr>
          <a:xfrm>
            <a:off x="6342443" y="4893585"/>
            <a:ext cx="8024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56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46FC760-5078-3A4D-9083-CEE03A8384FD}"/>
              </a:ext>
            </a:extLst>
          </p:cNvPr>
          <p:cNvSpPr txBox="1"/>
          <p:nvPr/>
        </p:nvSpPr>
        <p:spPr>
          <a:xfrm>
            <a:off x="1588571" y="4816005"/>
            <a:ext cx="1010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81,</a:t>
            </a:r>
          </a:p>
        </p:txBody>
      </p:sp>
      <p:grpSp>
        <p:nvGrpSpPr>
          <p:cNvPr id="75" name="Google Shape;1025;p19">
            <a:extLst>
              <a:ext uri="{FF2B5EF4-FFF2-40B4-BE49-F238E27FC236}">
                <a16:creationId xmlns:a16="http://schemas.microsoft.com/office/drawing/2014/main" id="{19F6E7CD-9356-4641-9822-6FC2EFE67973}"/>
              </a:ext>
            </a:extLst>
          </p:cNvPr>
          <p:cNvGrpSpPr/>
          <p:nvPr/>
        </p:nvGrpSpPr>
        <p:grpSpPr>
          <a:xfrm rot="-370621" flipH="1">
            <a:off x="2233960" y="5405374"/>
            <a:ext cx="1329169" cy="1317401"/>
            <a:chOff x="2086991" y="460159"/>
            <a:chExt cx="5909894" cy="5705156"/>
          </a:xfrm>
        </p:grpSpPr>
        <p:sp>
          <p:nvSpPr>
            <p:cNvPr id="76" name="Google Shape;1026;p19">
              <a:extLst>
                <a:ext uri="{FF2B5EF4-FFF2-40B4-BE49-F238E27FC236}">
                  <a16:creationId xmlns:a16="http://schemas.microsoft.com/office/drawing/2014/main" id="{8C033145-8E7D-E947-B35A-DC36FC9A6970}"/>
                </a:ext>
              </a:extLst>
            </p:cNvPr>
            <p:cNvSpPr/>
            <p:nvPr/>
          </p:nvSpPr>
          <p:spPr>
            <a:xfrm rot="180767">
              <a:off x="4563785" y="546432"/>
              <a:ext cx="3359194" cy="2900702"/>
            </a:xfrm>
            <a:custGeom>
              <a:avLst/>
              <a:gdLst/>
              <a:ahLst/>
              <a:cxnLst/>
              <a:rect l="l" t="t" r="r" b="b"/>
              <a:pathLst>
                <a:path w="3362958" h="2903953" extrusionOk="0">
                  <a:moveTo>
                    <a:pt x="586197" y="2462264"/>
                  </a:moveTo>
                  <a:lnTo>
                    <a:pt x="586197" y="2462264"/>
                  </a:lnTo>
                  <a:cubicBezTo>
                    <a:pt x="441054" y="2294844"/>
                    <a:pt x="93529" y="1580091"/>
                    <a:pt x="3581" y="734408"/>
                  </a:cubicBezTo>
                  <a:cubicBezTo>
                    <a:pt x="-27083" y="444643"/>
                    <a:pt x="140547" y="62583"/>
                    <a:pt x="453320" y="4630"/>
                  </a:cubicBezTo>
                  <a:cubicBezTo>
                    <a:pt x="755871" y="-52249"/>
                    <a:pt x="1107550" y="426223"/>
                    <a:pt x="1250583" y="820264"/>
                  </a:cubicBezTo>
                  <a:cubicBezTo>
                    <a:pt x="1393616" y="1214305"/>
                    <a:pt x="1331922" y="1976626"/>
                    <a:pt x="1311516" y="2368876"/>
                  </a:cubicBezTo>
                  <a:cubicBezTo>
                    <a:pt x="1419061" y="2118269"/>
                    <a:pt x="1708773" y="1437889"/>
                    <a:pt x="1914969" y="1163689"/>
                  </a:cubicBezTo>
                  <a:cubicBezTo>
                    <a:pt x="2121165" y="889489"/>
                    <a:pt x="2469987" y="734408"/>
                    <a:pt x="2548691" y="723676"/>
                  </a:cubicBezTo>
                  <a:cubicBezTo>
                    <a:pt x="2580378" y="719383"/>
                    <a:pt x="2988208" y="671089"/>
                    <a:pt x="3223299" y="981244"/>
                  </a:cubicBezTo>
                  <a:cubicBezTo>
                    <a:pt x="3441013" y="1267790"/>
                    <a:pt x="3343911" y="1638044"/>
                    <a:pt x="3325512" y="1711022"/>
                  </a:cubicBezTo>
                  <a:cubicBezTo>
                    <a:pt x="3235565" y="2057666"/>
                    <a:pt x="2982076" y="2236891"/>
                    <a:pt x="2497585" y="2580316"/>
                  </a:cubicBezTo>
                  <a:cubicBezTo>
                    <a:pt x="2322800" y="2703734"/>
                    <a:pt x="2149038" y="2803542"/>
                    <a:pt x="1925190" y="2859349"/>
                  </a:cubicBezTo>
                  <a:cubicBezTo>
                    <a:pt x="1906792" y="2863641"/>
                    <a:pt x="1781070" y="2894764"/>
                    <a:pt x="1638993" y="2902277"/>
                  </a:cubicBezTo>
                  <a:cubicBezTo>
                    <a:pt x="1186189" y="2925887"/>
                    <a:pt x="793690" y="2694075"/>
                    <a:pt x="637304" y="2591048"/>
                  </a:cubicBezTo>
                </a:path>
              </a:pathLst>
            </a:custGeom>
            <a:solidFill>
              <a:srgbClr val="FFFFFF">
                <a:alpha val="619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2" name="Google Shape;1027;p19">
              <a:extLst>
                <a:ext uri="{FF2B5EF4-FFF2-40B4-BE49-F238E27FC236}">
                  <a16:creationId xmlns:a16="http://schemas.microsoft.com/office/drawing/2014/main" id="{FA08630C-09C8-1044-8CB2-1D50BC62FDCE}"/>
                </a:ext>
              </a:extLst>
            </p:cNvPr>
            <p:cNvGrpSpPr/>
            <p:nvPr/>
          </p:nvGrpSpPr>
          <p:grpSpPr>
            <a:xfrm rot="524400">
              <a:off x="2361752" y="1775727"/>
              <a:ext cx="5226311" cy="4015832"/>
              <a:chOff x="3719512" y="2298400"/>
              <a:chExt cx="4622482" cy="3551857"/>
            </a:xfrm>
          </p:grpSpPr>
          <p:sp>
            <p:nvSpPr>
              <p:cNvPr id="93" name="Google Shape;1028;p19">
                <a:extLst>
                  <a:ext uri="{FF2B5EF4-FFF2-40B4-BE49-F238E27FC236}">
                    <a16:creationId xmlns:a16="http://schemas.microsoft.com/office/drawing/2014/main" id="{8975351E-3B52-0C42-A24E-9AF8FC43451C}"/>
                  </a:ext>
                </a:extLst>
              </p:cNvPr>
              <p:cNvSpPr/>
              <p:nvPr/>
            </p:nvSpPr>
            <p:spPr>
              <a:xfrm>
                <a:off x="3820594" y="2828683"/>
                <a:ext cx="1298686" cy="767768"/>
              </a:xfrm>
              <a:custGeom>
                <a:avLst/>
                <a:gdLst/>
                <a:ahLst/>
                <a:cxnLst/>
                <a:rect l="l" t="t" r="r" b="b"/>
                <a:pathLst>
                  <a:path w="1298686" h="767768" extrusionOk="0">
                    <a:moveTo>
                      <a:pt x="1292425" y="695566"/>
                    </a:moveTo>
                    <a:cubicBezTo>
                      <a:pt x="1145740" y="429819"/>
                      <a:pt x="978100" y="139306"/>
                      <a:pt x="674252" y="35484"/>
                    </a:cubicBezTo>
                    <a:cubicBezTo>
                      <a:pt x="540902" y="-10236"/>
                      <a:pt x="389455" y="-15951"/>
                      <a:pt x="258962" y="43104"/>
                    </a:cubicBezTo>
                    <a:cubicBezTo>
                      <a:pt x="123707" y="103111"/>
                      <a:pt x="27505" y="231699"/>
                      <a:pt x="835" y="376479"/>
                    </a:cubicBezTo>
                    <a:cubicBezTo>
                      <a:pt x="-9643" y="436486"/>
                      <a:pt x="81797" y="462204"/>
                      <a:pt x="92275" y="402196"/>
                    </a:cubicBezTo>
                    <a:cubicBezTo>
                      <a:pt x="115135" y="275514"/>
                      <a:pt x="198002" y="165976"/>
                      <a:pt x="320875" y="120256"/>
                    </a:cubicBezTo>
                    <a:cubicBezTo>
                      <a:pt x="439937" y="76441"/>
                      <a:pt x="575192" y="94539"/>
                      <a:pt x="689492" y="144069"/>
                    </a:cubicBezTo>
                    <a:cubicBezTo>
                      <a:pt x="941905" y="253606"/>
                      <a:pt x="1082875" y="515544"/>
                      <a:pt x="1209557" y="745097"/>
                    </a:cubicBezTo>
                    <a:cubicBezTo>
                      <a:pt x="1239085" y="797484"/>
                      <a:pt x="1321952" y="749859"/>
                      <a:pt x="1292425" y="695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1029;p19">
                <a:extLst>
                  <a:ext uri="{FF2B5EF4-FFF2-40B4-BE49-F238E27FC236}">
                    <a16:creationId xmlns:a16="http://schemas.microsoft.com/office/drawing/2014/main" id="{C020D3D2-28DA-8A42-91F5-84FF09C60B2C}"/>
                  </a:ext>
                </a:extLst>
              </p:cNvPr>
              <p:cNvSpPr/>
              <p:nvPr/>
            </p:nvSpPr>
            <p:spPr>
              <a:xfrm>
                <a:off x="4110034" y="3258866"/>
                <a:ext cx="4231960" cy="2591391"/>
              </a:xfrm>
              <a:custGeom>
                <a:avLst/>
                <a:gdLst/>
                <a:ahLst/>
                <a:cxnLst/>
                <a:rect l="l" t="t" r="r" b="b"/>
                <a:pathLst>
                  <a:path w="4231960" h="2591391" extrusionOk="0">
                    <a:moveTo>
                      <a:pt x="4231960" y="1303608"/>
                    </a:moveTo>
                    <a:cubicBezTo>
                      <a:pt x="3932875" y="1145493"/>
                      <a:pt x="3340420" y="565420"/>
                      <a:pt x="3046098" y="327295"/>
                    </a:cubicBezTo>
                    <a:cubicBezTo>
                      <a:pt x="2247903" y="-319452"/>
                      <a:pt x="6670" y="-14652"/>
                      <a:pt x="4765" y="1303608"/>
                    </a:cubicBezTo>
                    <a:lnTo>
                      <a:pt x="3" y="1303608"/>
                    </a:lnTo>
                    <a:cubicBezTo>
                      <a:pt x="-2855" y="2547573"/>
                      <a:pt x="2243140" y="2927620"/>
                      <a:pt x="3041335" y="2279920"/>
                    </a:cubicBezTo>
                    <a:cubicBezTo>
                      <a:pt x="3368995" y="2014173"/>
                      <a:pt x="3928113" y="1460770"/>
                      <a:pt x="4227198" y="1303608"/>
                    </a:cubicBezTo>
                    <a:lnTo>
                      <a:pt x="4231960" y="130360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1030;p19">
                <a:extLst>
                  <a:ext uri="{FF2B5EF4-FFF2-40B4-BE49-F238E27FC236}">
                    <a16:creationId xmlns:a16="http://schemas.microsoft.com/office/drawing/2014/main" id="{8363F741-EFD5-C249-9FA7-15E238877925}"/>
                  </a:ext>
                </a:extLst>
              </p:cNvPr>
              <p:cNvSpPr/>
              <p:nvPr/>
            </p:nvSpPr>
            <p:spPr>
              <a:xfrm>
                <a:off x="5253038" y="3257488"/>
                <a:ext cx="966742" cy="2571904"/>
              </a:xfrm>
              <a:custGeom>
                <a:avLst/>
                <a:gdLst/>
                <a:ahLst/>
                <a:cxnLst/>
                <a:rect l="l" t="t" r="r" b="b"/>
                <a:pathLst>
                  <a:path w="966742" h="2559108" extrusionOk="0">
                    <a:moveTo>
                      <a:pt x="939165" y="2598"/>
                    </a:moveTo>
                    <a:cubicBezTo>
                      <a:pt x="808672" y="-3117"/>
                      <a:pt x="675322" y="693"/>
                      <a:pt x="542925" y="13075"/>
                    </a:cubicBezTo>
                    <a:cubicBezTo>
                      <a:pt x="581978" y="313113"/>
                      <a:pt x="599122" y="741738"/>
                      <a:pt x="495300" y="1239896"/>
                    </a:cubicBezTo>
                    <a:cubicBezTo>
                      <a:pt x="450533" y="1451351"/>
                      <a:pt x="143828" y="2231448"/>
                      <a:pt x="0" y="2459096"/>
                    </a:cubicBezTo>
                    <a:cubicBezTo>
                      <a:pt x="140017" y="2503863"/>
                      <a:pt x="286703" y="2537201"/>
                      <a:pt x="435292" y="2559108"/>
                    </a:cubicBezTo>
                    <a:cubicBezTo>
                      <a:pt x="621983" y="2106671"/>
                      <a:pt x="761047" y="1696143"/>
                      <a:pt x="857250" y="1230371"/>
                    </a:cubicBezTo>
                    <a:cubicBezTo>
                      <a:pt x="983932" y="617913"/>
                      <a:pt x="984885" y="315018"/>
                      <a:pt x="939165" y="2598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031;p19">
                <a:extLst>
                  <a:ext uri="{FF2B5EF4-FFF2-40B4-BE49-F238E27FC236}">
                    <a16:creationId xmlns:a16="http://schemas.microsoft.com/office/drawing/2014/main" id="{93FCC8EB-5CD3-D145-9184-918028658304}"/>
                  </a:ext>
                </a:extLst>
              </p:cNvPr>
              <p:cNvSpPr/>
              <p:nvPr/>
            </p:nvSpPr>
            <p:spPr>
              <a:xfrm>
                <a:off x="6045516" y="3306127"/>
                <a:ext cx="900062" cy="2543225"/>
              </a:xfrm>
              <a:custGeom>
                <a:avLst/>
                <a:gdLst/>
                <a:ahLst/>
                <a:cxnLst/>
                <a:rect l="l" t="t" r="r" b="b"/>
                <a:pathLst>
                  <a:path w="900062" h="2543225" extrusionOk="0">
                    <a:moveTo>
                      <a:pt x="897255" y="133350"/>
                    </a:moveTo>
                    <a:cubicBezTo>
                      <a:pt x="773430" y="74295"/>
                      <a:pt x="632460" y="29527"/>
                      <a:pt x="481965" y="0"/>
                    </a:cubicBezTo>
                    <a:cubicBezTo>
                      <a:pt x="531495" y="302895"/>
                      <a:pt x="573405" y="792480"/>
                      <a:pt x="452438" y="1375410"/>
                    </a:cubicBezTo>
                    <a:cubicBezTo>
                      <a:pt x="347663" y="1884045"/>
                      <a:pt x="157163" y="2278380"/>
                      <a:pt x="0" y="2543175"/>
                    </a:cubicBezTo>
                    <a:cubicBezTo>
                      <a:pt x="163830" y="2544128"/>
                      <a:pt x="323850" y="2531745"/>
                      <a:pt x="474345" y="2504123"/>
                    </a:cubicBezTo>
                    <a:cubicBezTo>
                      <a:pt x="616268" y="2124075"/>
                      <a:pt x="717233" y="1762125"/>
                      <a:pt x="814388" y="1365885"/>
                    </a:cubicBezTo>
                    <a:cubicBezTo>
                      <a:pt x="875348" y="1115378"/>
                      <a:pt x="910590" y="621030"/>
                      <a:pt x="897255" y="133350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1032;p19">
                <a:extLst>
                  <a:ext uri="{FF2B5EF4-FFF2-40B4-BE49-F238E27FC236}">
                    <a16:creationId xmlns:a16="http://schemas.microsoft.com/office/drawing/2014/main" id="{48E3D9C9-D965-FC4E-A2D8-BF47F68EE841}"/>
                  </a:ext>
                </a:extLst>
              </p:cNvPr>
              <p:cNvSpPr/>
              <p:nvPr/>
            </p:nvSpPr>
            <p:spPr>
              <a:xfrm>
                <a:off x="6930389" y="3731894"/>
                <a:ext cx="760094" cy="1941195"/>
              </a:xfrm>
              <a:custGeom>
                <a:avLst/>
                <a:gdLst/>
                <a:ahLst/>
                <a:cxnLst/>
                <a:rect l="l" t="t" r="r" b="b"/>
                <a:pathLst>
                  <a:path w="760094" h="1941195" extrusionOk="0">
                    <a:moveTo>
                      <a:pt x="760095" y="328613"/>
                    </a:moveTo>
                    <a:cubicBezTo>
                      <a:pt x="629603" y="213360"/>
                      <a:pt x="501015" y="97155"/>
                      <a:pt x="389572" y="0"/>
                    </a:cubicBezTo>
                    <a:cubicBezTo>
                      <a:pt x="407670" y="279083"/>
                      <a:pt x="400050" y="626745"/>
                      <a:pt x="320040" y="1017270"/>
                    </a:cubicBezTo>
                    <a:cubicBezTo>
                      <a:pt x="243840" y="1387793"/>
                      <a:pt x="121920" y="1698308"/>
                      <a:pt x="0" y="1941195"/>
                    </a:cubicBezTo>
                    <a:cubicBezTo>
                      <a:pt x="79057" y="1903095"/>
                      <a:pt x="150495" y="1858328"/>
                      <a:pt x="213360" y="1806893"/>
                    </a:cubicBezTo>
                    <a:cubicBezTo>
                      <a:pt x="308610" y="1729740"/>
                      <a:pt x="423863" y="1627823"/>
                      <a:pt x="546735" y="1518285"/>
                    </a:cubicBezTo>
                    <a:cubicBezTo>
                      <a:pt x="594360" y="1351598"/>
                      <a:pt x="638175" y="1183005"/>
                      <a:pt x="681038" y="1007745"/>
                    </a:cubicBezTo>
                    <a:cubicBezTo>
                      <a:pt x="719138" y="852488"/>
                      <a:pt x="747713" y="607695"/>
                      <a:pt x="760095" y="328613"/>
                    </a:cubicBezTo>
                    <a:close/>
                  </a:path>
                </a:pathLst>
              </a:custGeom>
              <a:solidFill>
                <a:srgbClr val="0200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033;p19">
                <a:extLst>
                  <a:ext uri="{FF2B5EF4-FFF2-40B4-BE49-F238E27FC236}">
                    <a16:creationId xmlns:a16="http://schemas.microsoft.com/office/drawing/2014/main" id="{C5265089-28FF-A34E-879E-69CE5D2F84E0}"/>
                  </a:ext>
                </a:extLst>
              </p:cNvPr>
              <p:cNvSpPr/>
              <p:nvPr/>
            </p:nvSpPr>
            <p:spPr>
              <a:xfrm rot="-4574523">
                <a:off x="4362418" y="4095947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4"/>
                      <a:pt x="332677" y="285752"/>
                      <a:pt x="214314" y="285752"/>
                    </a:cubicBezTo>
                    <a:cubicBezTo>
                      <a:pt x="95952" y="285752"/>
                      <a:pt x="0" y="221784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034;p19">
                <a:extLst>
                  <a:ext uri="{FF2B5EF4-FFF2-40B4-BE49-F238E27FC236}">
                    <a16:creationId xmlns:a16="http://schemas.microsoft.com/office/drawing/2014/main" id="{AB62E3EA-1470-0848-951D-A1D0C033E0B7}"/>
                  </a:ext>
                </a:extLst>
              </p:cNvPr>
              <p:cNvSpPr/>
              <p:nvPr/>
            </p:nvSpPr>
            <p:spPr>
              <a:xfrm rot="-4574523">
                <a:off x="4953356" y="4144191"/>
                <a:ext cx="428050" cy="285367"/>
              </a:xfrm>
              <a:custGeom>
                <a:avLst/>
                <a:gdLst/>
                <a:ahLst/>
                <a:cxnLst/>
                <a:rect l="l" t="t" r="r" b="b"/>
                <a:pathLst>
                  <a:path w="428628" h="285752" extrusionOk="0">
                    <a:moveTo>
                      <a:pt x="428629" y="142876"/>
                    </a:moveTo>
                    <a:cubicBezTo>
                      <a:pt x="428629" y="221785"/>
                      <a:pt x="332677" y="285752"/>
                      <a:pt x="214314" y="285752"/>
                    </a:cubicBezTo>
                    <a:cubicBezTo>
                      <a:pt x="95952" y="285752"/>
                      <a:pt x="0" y="221785"/>
                      <a:pt x="0" y="142876"/>
                    </a:cubicBezTo>
                    <a:cubicBezTo>
                      <a:pt x="0" y="63968"/>
                      <a:pt x="95952" y="0"/>
                      <a:pt x="214314" y="0"/>
                    </a:cubicBezTo>
                    <a:cubicBezTo>
                      <a:pt x="332677" y="0"/>
                      <a:pt x="428629" y="63968"/>
                      <a:pt x="428629" y="142876"/>
                    </a:cubicBezTo>
                    <a:close/>
                  </a:path>
                </a:pathLst>
              </a:custGeom>
              <a:solidFill>
                <a:srgbClr val="03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035;p19">
                <a:extLst>
                  <a:ext uri="{FF2B5EF4-FFF2-40B4-BE49-F238E27FC236}">
                    <a16:creationId xmlns:a16="http://schemas.microsoft.com/office/drawing/2014/main" id="{3DEAE89F-4ABC-104E-B5E5-A5CE51EA66F1}"/>
                  </a:ext>
                </a:extLst>
              </p:cNvPr>
              <p:cNvSpPr/>
              <p:nvPr/>
            </p:nvSpPr>
            <p:spPr>
              <a:xfrm>
                <a:off x="4529137" y="409098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036;p19">
                <a:extLst>
                  <a:ext uri="{FF2B5EF4-FFF2-40B4-BE49-F238E27FC236}">
                    <a16:creationId xmlns:a16="http://schemas.microsoft.com/office/drawing/2014/main" id="{05724378-759D-614D-83AC-C8A1F0C8B12F}"/>
                  </a:ext>
                </a:extLst>
              </p:cNvPr>
              <p:cNvSpPr/>
              <p:nvPr/>
            </p:nvSpPr>
            <p:spPr>
              <a:xfrm>
                <a:off x="5072062" y="4148137"/>
                <a:ext cx="952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95250" extrusionOk="0">
                    <a:moveTo>
                      <a:pt x="95250" y="47625"/>
                    </a:moveTo>
                    <a:cubicBezTo>
                      <a:pt x="95250" y="73927"/>
                      <a:pt x="73928" y="95250"/>
                      <a:pt x="47625" y="95250"/>
                    </a:cubicBezTo>
                    <a:cubicBezTo>
                      <a:pt x="21322" y="95250"/>
                      <a:pt x="0" y="73927"/>
                      <a:pt x="0" y="47625"/>
                    </a:cubicBezTo>
                    <a:cubicBezTo>
                      <a:pt x="0" y="21323"/>
                      <a:pt x="21322" y="0"/>
                      <a:pt x="47625" y="0"/>
                    </a:cubicBezTo>
                    <a:cubicBezTo>
                      <a:pt x="73928" y="0"/>
                      <a:pt x="95250" y="21323"/>
                      <a:pt x="95250" y="476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037;p19">
                <a:extLst>
                  <a:ext uri="{FF2B5EF4-FFF2-40B4-BE49-F238E27FC236}">
                    <a16:creationId xmlns:a16="http://schemas.microsoft.com/office/drawing/2014/main" id="{E5CF4921-B955-8B46-9C30-76BEA0214735}"/>
                  </a:ext>
                </a:extLst>
              </p:cNvPr>
              <p:cNvSpPr/>
              <p:nvPr/>
            </p:nvSpPr>
            <p:spPr>
              <a:xfrm>
                <a:off x="4206259" y="2298400"/>
                <a:ext cx="1186276" cy="1306573"/>
              </a:xfrm>
              <a:custGeom>
                <a:avLst/>
                <a:gdLst/>
                <a:ahLst/>
                <a:cxnLst/>
                <a:rect l="l" t="t" r="r" b="b"/>
                <a:pathLst>
                  <a:path w="1186276" h="1306573" extrusionOk="0">
                    <a:moveTo>
                      <a:pt x="1185843" y="1261092"/>
                    </a:moveTo>
                    <a:cubicBezTo>
                      <a:pt x="1149648" y="981057"/>
                      <a:pt x="1058208" y="711499"/>
                      <a:pt x="911523" y="470517"/>
                    </a:cubicBezTo>
                    <a:cubicBezTo>
                      <a:pt x="784840" y="262872"/>
                      <a:pt x="601960" y="18079"/>
                      <a:pt x="337165" y="934"/>
                    </a:cubicBezTo>
                    <a:cubicBezTo>
                      <a:pt x="209530" y="-7638"/>
                      <a:pt x="82848" y="42844"/>
                      <a:pt x="8553" y="149524"/>
                    </a:cubicBezTo>
                    <a:cubicBezTo>
                      <a:pt x="-26690" y="200007"/>
                      <a:pt x="56178" y="247632"/>
                      <a:pt x="90468" y="197149"/>
                    </a:cubicBezTo>
                    <a:cubicBezTo>
                      <a:pt x="162858" y="92374"/>
                      <a:pt x="311448" y="74277"/>
                      <a:pt x="424795" y="114282"/>
                    </a:cubicBezTo>
                    <a:cubicBezTo>
                      <a:pt x="562908" y="161907"/>
                      <a:pt x="665778" y="281922"/>
                      <a:pt x="748645" y="397174"/>
                    </a:cubicBezTo>
                    <a:cubicBezTo>
                      <a:pt x="931525" y="651492"/>
                      <a:pt x="1050588" y="950577"/>
                      <a:pt x="1090593" y="1262044"/>
                    </a:cubicBezTo>
                    <a:cubicBezTo>
                      <a:pt x="1098213" y="1321100"/>
                      <a:pt x="1193463" y="1322052"/>
                      <a:pt x="1185843" y="126109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1038;p19">
                <a:extLst>
                  <a:ext uri="{FF2B5EF4-FFF2-40B4-BE49-F238E27FC236}">
                    <a16:creationId xmlns:a16="http://schemas.microsoft.com/office/drawing/2014/main" id="{ED0A599A-219F-D545-A2DD-8E781CC8FF39}"/>
                  </a:ext>
                </a:extLst>
              </p:cNvPr>
              <p:cNvSpPr/>
              <p:nvPr/>
            </p:nvSpPr>
            <p:spPr>
              <a:xfrm>
                <a:off x="4062412" y="2357437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1039;p19">
                <a:extLst>
                  <a:ext uri="{FF2B5EF4-FFF2-40B4-BE49-F238E27FC236}">
                    <a16:creationId xmlns:a16="http://schemas.microsoft.com/office/drawing/2014/main" id="{29492352-C646-5B4A-BCF2-67F9B60A6CC4}"/>
                  </a:ext>
                </a:extLst>
              </p:cNvPr>
              <p:cNvSpPr/>
              <p:nvPr/>
            </p:nvSpPr>
            <p:spPr>
              <a:xfrm>
                <a:off x="3719512" y="3071812"/>
                <a:ext cx="285750" cy="285750"/>
              </a:xfrm>
              <a:custGeom>
                <a:avLst/>
                <a:gdLst/>
                <a:ahLst/>
                <a:cxnLst/>
                <a:rect l="l" t="t" r="r" b="b"/>
                <a:pathLst>
                  <a:path w="285750" h="285750" extrusionOk="0">
                    <a:moveTo>
                      <a:pt x="285750" y="142875"/>
                    </a:moveTo>
                    <a:cubicBezTo>
                      <a:pt x="285750" y="221783"/>
                      <a:pt x="221783" y="285750"/>
                      <a:pt x="142875" y="285750"/>
                    </a:cubicBezTo>
                    <a:cubicBezTo>
                      <a:pt x="63967" y="285750"/>
                      <a:pt x="0" y="221783"/>
                      <a:pt x="0" y="142875"/>
                    </a:cubicBezTo>
                    <a:cubicBezTo>
                      <a:pt x="0" y="63967"/>
                      <a:pt x="63967" y="0"/>
                      <a:pt x="142875" y="0"/>
                    </a:cubicBezTo>
                    <a:cubicBezTo>
                      <a:pt x="221783" y="0"/>
                      <a:pt x="285750" y="63967"/>
                      <a:pt x="285750" y="1428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1040;p19">
                <a:extLst>
                  <a:ext uri="{FF2B5EF4-FFF2-40B4-BE49-F238E27FC236}">
                    <a16:creationId xmlns:a16="http://schemas.microsoft.com/office/drawing/2014/main" id="{D2E6C10F-8905-9249-B23E-0DC3034A2FFF}"/>
                  </a:ext>
                </a:extLst>
              </p:cNvPr>
              <p:cNvSpPr/>
              <p:nvPr/>
            </p:nvSpPr>
            <p:spPr>
              <a:xfrm>
                <a:off x="4410332" y="4643572"/>
                <a:ext cx="780012" cy="388007"/>
              </a:xfrm>
              <a:custGeom>
                <a:avLst/>
                <a:gdLst/>
                <a:ahLst/>
                <a:cxnLst/>
                <a:rect l="l" t="t" r="r" b="b"/>
                <a:pathLst>
                  <a:path w="780012" h="388007" extrusionOk="0">
                    <a:moveTo>
                      <a:pt x="683637" y="100829"/>
                    </a:moveTo>
                    <a:cubicBezTo>
                      <a:pt x="678875" y="160837"/>
                      <a:pt x="621725" y="200842"/>
                      <a:pt x="575052" y="229417"/>
                    </a:cubicBezTo>
                    <a:cubicBezTo>
                      <a:pt x="514092" y="266564"/>
                      <a:pt x="446465" y="303712"/>
                      <a:pt x="373122" y="290377"/>
                    </a:cubicBezTo>
                    <a:cubicBezTo>
                      <a:pt x="256917" y="270374"/>
                      <a:pt x="111184" y="155122"/>
                      <a:pt x="92134" y="34154"/>
                    </a:cubicBezTo>
                    <a:cubicBezTo>
                      <a:pt x="82609" y="-25853"/>
                      <a:pt x="-8831" y="-136"/>
                      <a:pt x="694" y="59872"/>
                    </a:cubicBezTo>
                    <a:cubicBezTo>
                      <a:pt x="14982" y="149407"/>
                      <a:pt x="77847" y="220844"/>
                      <a:pt x="145475" y="276089"/>
                    </a:cubicBezTo>
                    <a:cubicBezTo>
                      <a:pt x="215959" y="334192"/>
                      <a:pt x="296922" y="381817"/>
                      <a:pt x="390267" y="387532"/>
                    </a:cubicBezTo>
                    <a:cubicBezTo>
                      <a:pt x="481707" y="393247"/>
                      <a:pt x="572195" y="346574"/>
                      <a:pt x="646489" y="296092"/>
                    </a:cubicBezTo>
                    <a:cubicBezTo>
                      <a:pt x="716975" y="248467"/>
                      <a:pt x="772220" y="187507"/>
                      <a:pt x="779839" y="99877"/>
                    </a:cubicBezTo>
                    <a:cubicBezTo>
                      <a:pt x="784602" y="38917"/>
                      <a:pt x="689352" y="39869"/>
                      <a:pt x="683637" y="1008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BD937C0F-FED6-FD44-86C8-4F2A7A1A1C7A}"/>
              </a:ext>
            </a:extLst>
          </p:cNvPr>
          <p:cNvGrpSpPr/>
          <p:nvPr/>
        </p:nvGrpSpPr>
        <p:grpSpPr>
          <a:xfrm flipH="1">
            <a:off x="26064" y="2972779"/>
            <a:ext cx="2037806" cy="3696789"/>
            <a:chOff x="3448439" y="1538630"/>
            <a:chExt cx="2414680" cy="3834949"/>
          </a:xfrm>
        </p:grpSpPr>
        <p:sp>
          <p:nvSpPr>
            <p:cNvPr id="107" name="Google Shape;5965;p30">
              <a:extLst>
                <a:ext uri="{FF2B5EF4-FFF2-40B4-BE49-F238E27FC236}">
                  <a16:creationId xmlns:a16="http://schemas.microsoft.com/office/drawing/2014/main" id="{91650B5B-EF60-724C-B313-2CCE494287FF}"/>
                </a:ext>
              </a:extLst>
            </p:cNvPr>
            <p:cNvSpPr/>
            <p:nvPr/>
          </p:nvSpPr>
          <p:spPr>
            <a:xfrm>
              <a:off x="3506409" y="3866605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5965;p30">
              <a:extLst>
                <a:ext uri="{FF2B5EF4-FFF2-40B4-BE49-F238E27FC236}">
                  <a16:creationId xmlns:a16="http://schemas.microsoft.com/office/drawing/2014/main" id="{46EF2E22-E63E-EF41-A229-F4AEAB400583}"/>
                </a:ext>
              </a:extLst>
            </p:cNvPr>
            <p:cNvSpPr/>
            <p:nvPr/>
          </p:nvSpPr>
          <p:spPr>
            <a:xfrm>
              <a:off x="3448439" y="1538630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5965;p30">
              <a:extLst>
                <a:ext uri="{FF2B5EF4-FFF2-40B4-BE49-F238E27FC236}">
                  <a16:creationId xmlns:a16="http://schemas.microsoft.com/office/drawing/2014/main" id="{08D9978F-CBF1-9246-B603-F91918A4DF29}"/>
                </a:ext>
              </a:extLst>
            </p:cNvPr>
            <p:cNvSpPr/>
            <p:nvPr/>
          </p:nvSpPr>
          <p:spPr>
            <a:xfrm>
              <a:off x="4281943" y="2704088"/>
              <a:ext cx="1581176" cy="1506974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787E62EF-33A6-9A48-BC23-7C011AA5F80C}"/>
                </a:ext>
              </a:extLst>
            </p:cNvPr>
            <p:cNvSpPr txBox="1"/>
            <p:nvPr/>
          </p:nvSpPr>
          <p:spPr>
            <a:xfrm>
              <a:off x="3531279" y="1893232"/>
              <a:ext cx="134117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عنوان الدرس</a:t>
              </a:r>
            </a:p>
            <a:p>
              <a:pPr algn="ctr"/>
              <a:r>
                <a:rPr lang="ar-AE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الضّرب مع وجود الأصفار</a:t>
              </a:r>
              <a:endParaRPr lang="zh-CN" altLang="en-US" sz="1600" b="1" dirty="0"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E3F0233-7067-BA4E-8277-F86A9B6F112F}"/>
                </a:ext>
              </a:extLst>
            </p:cNvPr>
            <p:cNvSpPr txBox="1"/>
            <p:nvPr/>
          </p:nvSpPr>
          <p:spPr>
            <a:xfrm>
              <a:off x="4380501" y="2806982"/>
              <a:ext cx="1341312" cy="1184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altLang="zh-CN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ناتج التعلّم</a:t>
              </a:r>
              <a:endParaRPr lang="ar-AE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</a:endParaRPr>
            </a:p>
            <a:p>
              <a:pPr algn="r" rtl="1"/>
              <a:endParaRPr lang="ar-AE" sz="100" dirty="0"/>
            </a:p>
            <a:p>
              <a:pPr algn="ctr" rtl="1"/>
              <a:r>
                <a:rPr lang="ar-A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أن يضرب الطالب عدد متعدد الأرقام به أصفار في عدد يتكون من رقم واحد</a:t>
              </a:r>
              <a:endParaRPr lang="ar-AE" b="1" dirty="0">
                <a:latin typeface="(AH) Manal Black" pitchFamily="2" charset="-78"/>
                <a:cs typeface="(AH) Manal Black" pitchFamily="2" charset="-78"/>
              </a:endParaRP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708CF28-7FB7-574B-949F-7474D2E92D3F}"/>
                </a:ext>
              </a:extLst>
            </p:cNvPr>
            <p:cNvSpPr txBox="1"/>
            <p:nvPr/>
          </p:nvSpPr>
          <p:spPr>
            <a:xfrm>
              <a:off x="3659901" y="4276023"/>
              <a:ext cx="1341176" cy="862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الاستراتيجية</a:t>
              </a:r>
            </a:p>
            <a:p>
              <a:pPr algn="ctr"/>
              <a:r>
                <a:rPr lang="ar-S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الفروق الفردية</a:t>
              </a:r>
            </a:p>
            <a:p>
              <a:pPr algn="ctr" rtl="1"/>
              <a:r>
                <a:rPr lang="ar-S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المستوى 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3</a:t>
              </a:r>
              <a:endParaRPr lang="ar-AE" sz="1600" dirty="0">
                <a:latin typeface="(AH) Manal Black" pitchFamily="2" charset="-78"/>
                <a:cs typeface="(AH) Manal Black" pitchFamily="2" charset="-78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9F8D141-1F37-6D4C-926B-E4C8B2A22E78}"/>
              </a:ext>
            </a:extLst>
          </p:cNvPr>
          <p:cNvSpPr txBox="1"/>
          <p:nvPr/>
        </p:nvSpPr>
        <p:spPr>
          <a:xfrm>
            <a:off x="6822553" y="6515679"/>
            <a:ext cx="3866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en-US" dirty="0">
                <a:hlinkClick r:id="rId3"/>
              </a:rPr>
              <a:t>https://www.liveworksheets.com/eq1280757og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48991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/>
      <p:bldP spid="64" grpId="0"/>
      <p:bldP spid="65" grpId="0"/>
      <p:bldP spid="77" grpId="0"/>
      <p:bldP spid="78" grpId="0"/>
      <p:bldP spid="79" grpId="0"/>
      <p:bldP spid="81" grpId="0"/>
      <p:bldP spid="82" grpId="0"/>
      <p:bldP spid="83" grpId="0"/>
      <p:bldP spid="84" grpId="0"/>
      <p:bldP spid="85" grpId="0"/>
      <p:bldP spid="86" grpId="0"/>
      <p:bldP spid="68" grpId="0"/>
      <p:bldP spid="69" grpId="0"/>
      <p:bldP spid="70" grpId="0"/>
      <p:bldP spid="71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9" name="Google Shape;5929;p30"/>
          <p:cNvSpPr/>
          <p:nvPr/>
        </p:nvSpPr>
        <p:spPr>
          <a:xfrm>
            <a:off x="9335652" y="1687035"/>
            <a:ext cx="2219590" cy="2900151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rgbClr val="E0A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7" name="Google Shape;5947;p30"/>
          <p:cNvSpPr/>
          <p:nvPr/>
        </p:nvSpPr>
        <p:spPr>
          <a:xfrm>
            <a:off x="6376060" y="1652100"/>
            <a:ext cx="2219590" cy="2900151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rgbClr val="E0A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5" name="Google Shape;5965;p30"/>
          <p:cNvSpPr/>
          <p:nvPr/>
        </p:nvSpPr>
        <p:spPr>
          <a:xfrm>
            <a:off x="3416468" y="1669709"/>
            <a:ext cx="2219590" cy="2900151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rgbClr val="E0A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83" name="Google Shape;5983;p30"/>
          <p:cNvSpPr/>
          <p:nvPr/>
        </p:nvSpPr>
        <p:spPr>
          <a:xfrm>
            <a:off x="456876" y="1652111"/>
            <a:ext cx="2219590" cy="2900151"/>
          </a:xfrm>
          <a:custGeom>
            <a:avLst/>
            <a:gdLst/>
            <a:ahLst/>
            <a:cxnLst/>
            <a:rect l="l" t="t" r="r" b="b"/>
            <a:pathLst>
              <a:path w="2676525" h="2928728" extrusionOk="0">
                <a:moveTo>
                  <a:pt x="1203008" y="20961"/>
                </a:moveTo>
                <a:lnTo>
                  <a:pt x="84773" y="646753"/>
                </a:lnTo>
                <a:cubicBezTo>
                  <a:pt x="32385" y="676281"/>
                  <a:pt x="0" y="731526"/>
                  <a:pt x="0" y="791533"/>
                </a:cubicBezTo>
                <a:lnTo>
                  <a:pt x="0" y="2089791"/>
                </a:lnTo>
                <a:cubicBezTo>
                  <a:pt x="0" y="2147894"/>
                  <a:pt x="30480" y="2202186"/>
                  <a:pt x="80963" y="2231714"/>
                </a:cubicBezTo>
                <a:lnTo>
                  <a:pt x="1202055" y="2905131"/>
                </a:lnTo>
                <a:cubicBezTo>
                  <a:pt x="1252538" y="2935611"/>
                  <a:pt x="1316355" y="2936563"/>
                  <a:pt x="1367790" y="2907988"/>
                </a:cubicBezTo>
                <a:lnTo>
                  <a:pt x="2590800" y="2231714"/>
                </a:lnTo>
                <a:cubicBezTo>
                  <a:pt x="2643188" y="2202186"/>
                  <a:pt x="2676525" y="2146941"/>
                  <a:pt x="2676525" y="2086934"/>
                </a:cubicBezTo>
                <a:lnTo>
                  <a:pt x="2676525" y="860114"/>
                </a:lnTo>
                <a:cubicBezTo>
                  <a:pt x="2676525" y="800106"/>
                  <a:pt x="2644140" y="744861"/>
                  <a:pt x="2592705" y="715333"/>
                </a:cubicBezTo>
                <a:lnTo>
                  <a:pt x="1364933" y="21913"/>
                </a:lnTo>
                <a:cubicBezTo>
                  <a:pt x="1314450" y="-6662"/>
                  <a:pt x="1253490" y="-7614"/>
                  <a:pt x="1203008" y="20961"/>
                </a:cubicBezTo>
                <a:close/>
              </a:path>
            </a:pathLst>
          </a:custGeom>
          <a:solidFill>
            <a:srgbClr val="E0A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C495A7C7-D4C0-7D44-BEEA-5F14A825F6E0}"/>
              </a:ext>
            </a:extLst>
          </p:cNvPr>
          <p:cNvSpPr txBox="1"/>
          <p:nvPr/>
        </p:nvSpPr>
        <p:spPr>
          <a:xfrm>
            <a:off x="3463107" y="2779009"/>
            <a:ext cx="217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3,015 x 2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8024CD4-4026-E448-A65E-1678C40FD2F0}"/>
              </a:ext>
            </a:extLst>
          </p:cNvPr>
          <p:cNvSpPr txBox="1"/>
          <p:nvPr/>
        </p:nvSpPr>
        <p:spPr>
          <a:xfrm>
            <a:off x="6442800" y="2796618"/>
            <a:ext cx="215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2,010 x 3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0AB624F-DC8C-714F-A929-F463E28C0609}"/>
              </a:ext>
            </a:extLst>
          </p:cNvPr>
          <p:cNvSpPr txBox="1"/>
          <p:nvPr/>
        </p:nvSpPr>
        <p:spPr>
          <a:xfrm>
            <a:off x="9382294" y="2727905"/>
            <a:ext cx="217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1,206 x 5</a:t>
            </a:r>
          </a:p>
        </p:txBody>
      </p:sp>
      <p:sp>
        <p:nvSpPr>
          <p:cNvPr id="85" name="Speech Bubble: Rectangle with Corners Rounded 9">
            <a:extLst>
              <a:ext uri="{FF2B5EF4-FFF2-40B4-BE49-F238E27FC236}">
                <a16:creationId xmlns:a16="http://schemas.microsoft.com/office/drawing/2014/main" id="{F3B951A5-666C-0641-996F-ACC92F420825}"/>
              </a:ext>
            </a:extLst>
          </p:cNvPr>
          <p:cNvSpPr/>
          <p:nvPr/>
        </p:nvSpPr>
        <p:spPr>
          <a:xfrm>
            <a:off x="3463107" y="236880"/>
            <a:ext cx="7112669" cy="1224587"/>
          </a:xfrm>
          <a:prstGeom prst="wedgeRoundRectCallout">
            <a:avLst>
              <a:gd name="adj1" fmla="val 48552"/>
              <a:gd name="adj2" fmla="val -6068"/>
              <a:gd name="adj3" fmla="val 16667"/>
            </a:avLst>
          </a:prstGeom>
          <a:ln>
            <a:solidFill>
              <a:schemeClr val="bg1">
                <a:lumMod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algn="ctr" defTabSz="914400" rtl="1" eaLnBrk="1" latinLnBrk="0" hangingPunct="1"/>
            <a:r>
              <a:rPr lang="ar-SA" sz="44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rPr>
              <a:t>حوط التعبير غير المرتبط بباقي التعابير 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252E839-DF3F-3349-9C9D-6C8539D8EAF2}"/>
              </a:ext>
            </a:extLst>
          </p:cNvPr>
          <p:cNvSpPr/>
          <p:nvPr/>
        </p:nvSpPr>
        <p:spPr>
          <a:xfrm rot="1788339">
            <a:off x="3820" y="1682453"/>
            <a:ext cx="3149660" cy="2827790"/>
          </a:xfrm>
          <a:custGeom>
            <a:avLst/>
            <a:gdLst>
              <a:gd name="connsiteX0" fmla="*/ 0 w 3149660"/>
              <a:gd name="connsiteY0" fmla="*/ 1413895 h 2827790"/>
              <a:gd name="connsiteX1" fmla="*/ 706948 w 3149660"/>
              <a:gd name="connsiteY1" fmla="*/ 1 h 2827790"/>
              <a:gd name="connsiteX2" fmla="*/ 2442713 w 3149660"/>
              <a:gd name="connsiteY2" fmla="*/ 1 h 2827790"/>
              <a:gd name="connsiteX3" fmla="*/ 3149660 w 3149660"/>
              <a:gd name="connsiteY3" fmla="*/ 1413895 h 2827790"/>
              <a:gd name="connsiteX4" fmla="*/ 2442713 w 3149660"/>
              <a:gd name="connsiteY4" fmla="*/ 2827789 h 2827790"/>
              <a:gd name="connsiteX5" fmla="*/ 706948 w 3149660"/>
              <a:gd name="connsiteY5" fmla="*/ 2827789 h 2827790"/>
              <a:gd name="connsiteX6" fmla="*/ 0 w 3149660"/>
              <a:gd name="connsiteY6" fmla="*/ 1413895 h 28277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9660" h="2827790" extrusionOk="0">
                <a:moveTo>
                  <a:pt x="0" y="1413895"/>
                </a:moveTo>
                <a:cubicBezTo>
                  <a:pt x="105037" y="969359"/>
                  <a:pt x="604099" y="251412"/>
                  <a:pt x="706948" y="1"/>
                </a:cubicBezTo>
                <a:cubicBezTo>
                  <a:pt x="920845" y="121511"/>
                  <a:pt x="1683104" y="-74217"/>
                  <a:pt x="2442713" y="1"/>
                </a:cubicBezTo>
                <a:cubicBezTo>
                  <a:pt x="2612433" y="403882"/>
                  <a:pt x="2925483" y="718995"/>
                  <a:pt x="3149660" y="1413895"/>
                </a:cubicBezTo>
                <a:cubicBezTo>
                  <a:pt x="2913425" y="1842678"/>
                  <a:pt x="2705197" y="2260886"/>
                  <a:pt x="2442713" y="2827789"/>
                </a:cubicBezTo>
                <a:cubicBezTo>
                  <a:pt x="2221963" y="2707430"/>
                  <a:pt x="1190519" y="2970066"/>
                  <a:pt x="706948" y="2827789"/>
                </a:cubicBezTo>
                <a:cubicBezTo>
                  <a:pt x="400750" y="2349668"/>
                  <a:pt x="167881" y="2056474"/>
                  <a:pt x="0" y="1413895"/>
                </a:cubicBezTo>
                <a:close/>
              </a:path>
            </a:pathLst>
          </a:custGeom>
          <a:noFill/>
          <a:ln w="57150">
            <a:solidFill>
              <a:schemeClr val="bg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hexagon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</a:pPr>
            <a:endParaRPr lang="en-AE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08E404EC-9826-134B-8104-4D5CEF241ADC}"/>
              </a:ext>
            </a:extLst>
          </p:cNvPr>
          <p:cNvSpPr txBox="1"/>
          <p:nvPr/>
        </p:nvSpPr>
        <p:spPr>
          <a:xfrm>
            <a:off x="3955104" y="5182963"/>
            <a:ext cx="81893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b="1" dirty="0">
                <a:solidFill>
                  <a:srgbClr val="FF0000"/>
                </a:solidFill>
                <a:latin typeface="(AH) Manal Black" pitchFamily="2" charset="-78"/>
                <a:cs typeface="(AH) Manal Black" pitchFamily="2" charset="-78"/>
              </a:rPr>
              <a:t>لأن ناتج الحل مكون من خمس أرقام</a:t>
            </a:r>
            <a:endParaRPr lang="en-US" sz="6000" b="1" dirty="0">
              <a:solidFill>
                <a:srgbClr val="FF0000"/>
              </a:solidFill>
              <a:latin typeface="(AH) Manal Black" pitchFamily="2" charset="-78"/>
              <a:cs typeface="(AH) Manal Black" pitchFamily="2" charset="-78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D8D17A25-FDE9-F64E-B7C3-26A910523E4A}"/>
              </a:ext>
            </a:extLst>
          </p:cNvPr>
          <p:cNvGrpSpPr/>
          <p:nvPr/>
        </p:nvGrpSpPr>
        <p:grpSpPr>
          <a:xfrm>
            <a:off x="28494" y="4760504"/>
            <a:ext cx="3696790" cy="2049342"/>
            <a:chOff x="28494" y="4468794"/>
            <a:chExt cx="3696790" cy="2341052"/>
          </a:xfrm>
        </p:grpSpPr>
        <p:sp>
          <p:nvSpPr>
            <p:cNvPr id="97" name="Google Shape;5965;p30">
              <a:extLst>
                <a:ext uri="{FF2B5EF4-FFF2-40B4-BE49-F238E27FC236}">
                  <a16:creationId xmlns:a16="http://schemas.microsoft.com/office/drawing/2014/main" id="{F0D04FA8-9DD0-B340-9D17-0B44970E24E1}"/>
                </a:ext>
              </a:extLst>
            </p:cNvPr>
            <p:cNvSpPr/>
            <p:nvPr/>
          </p:nvSpPr>
          <p:spPr>
            <a:xfrm rot="16200000" flipH="1">
              <a:off x="2232461" y="4565136"/>
              <a:ext cx="1532963" cy="1452683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5965;p30">
              <a:extLst>
                <a:ext uri="{FF2B5EF4-FFF2-40B4-BE49-F238E27FC236}">
                  <a16:creationId xmlns:a16="http://schemas.microsoft.com/office/drawing/2014/main" id="{B5E8497F-F5A3-A64C-B5A9-CCD7FB318B2D}"/>
                </a:ext>
              </a:extLst>
            </p:cNvPr>
            <p:cNvSpPr/>
            <p:nvPr/>
          </p:nvSpPr>
          <p:spPr>
            <a:xfrm rot="16200000" flipH="1">
              <a:off x="-11646" y="4508934"/>
              <a:ext cx="1532963" cy="1452683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5965;p30">
              <a:extLst>
                <a:ext uri="{FF2B5EF4-FFF2-40B4-BE49-F238E27FC236}">
                  <a16:creationId xmlns:a16="http://schemas.microsoft.com/office/drawing/2014/main" id="{C1B434E0-187C-5C40-B7B6-29005B12186B}"/>
                </a:ext>
              </a:extLst>
            </p:cNvPr>
            <p:cNvSpPr/>
            <p:nvPr/>
          </p:nvSpPr>
          <p:spPr>
            <a:xfrm rot="16200000" flipH="1">
              <a:off x="1111825" y="5317023"/>
              <a:ext cx="1532963" cy="1452683"/>
            </a:xfrm>
            <a:custGeom>
              <a:avLst/>
              <a:gdLst/>
              <a:ahLst/>
              <a:cxnLst/>
              <a:rect l="l" t="t" r="r" b="b"/>
              <a:pathLst>
                <a:path w="2676525" h="2928728" extrusionOk="0">
                  <a:moveTo>
                    <a:pt x="1203008" y="20961"/>
                  </a:moveTo>
                  <a:lnTo>
                    <a:pt x="84773" y="646753"/>
                  </a:lnTo>
                  <a:cubicBezTo>
                    <a:pt x="32385" y="676281"/>
                    <a:pt x="0" y="731526"/>
                    <a:pt x="0" y="791533"/>
                  </a:cubicBezTo>
                  <a:lnTo>
                    <a:pt x="0" y="2089791"/>
                  </a:lnTo>
                  <a:cubicBezTo>
                    <a:pt x="0" y="2147894"/>
                    <a:pt x="30480" y="2202186"/>
                    <a:pt x="80963" y="2231714"/>
                  </a:cubicBezTo>
                  <a:lnTo>
                    <a:pt x="1202055" y="2905131"/>
                  </a:lnTo>
                  <a:cubicBezTo>
                    <a:pt x="1252538" y="2935611"/>
                    <a:pt x="1316355" y="2936563"/>
                    <a:pt x="1367790" y="2907988"/>
                  </a:cubicBezTo>
                  <a:lnTo>
                    <a:pt x="2590800" y="2231714"/>
                  </a:lnTo>
                  <a:cubicBezTo>
                    <a:pt x="2643188" y="2202186"/>
                    <a:pt x="2676525" y="2146941"/>
                    <a:pt x="2676525" y="2086934"/>
                  </a:cubicBezTo>
                  <a:lnTo>
                    <a:pt x="2676525" y="860114"/>
                  </a:lnTo>
                  <a:cubicBezTo>
                    <a:pt x="2676525" y="800106"/>
                    <a:pt x="2644140" y="744861"/>
                    <a:pt x="2592705" y="715333"/>
                  </a:cubicBezTo>
                  <a:lnTo>
                    <a:pt x="1364933" y="21913"/>
                  </a:lnTo>
                  <a:cubicBezTo>
                    <a:pt x="1314450" y="-6662"/>
                    <a:pt x="1253490" y="-7614"/>
                    <a:pt x="1203008" y="20961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bg1">
                  <a:lumMod val="25000"/>
                </a:schemeClr>
              </a:solidFill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E30071E2-1488-DA4C-A34E-9DE5891E79AA}"/>
                </a:ext>
              </a:extLst>
            </p:cNvPr>
            <p:cNvSpPr txBox="1"/>
            <p:nvPr/>
          </p:nvSpPr>
          <p:spPr>
            <a:xfrm flipH="1">
              <a:off x="124848" y="4924130"/>
              <a:ext cx="13002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عنوان الدرس</a:t>
              </a:r>
            </a:p>
            <a:p>
              <a:pPr algn="ctr"/>
              <a:r>
                <a:rPr lang="ar-SA" altLang="zh-CN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مهارات تفكير عليا</a:t>
              </a:r>
              <a:endParaRPr lang="zh-CN" altLang="en-US" sz="1600" b="1" dirty="0"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(AH) Manal Black" pitchFamily="2" charset="-78"/>
                <a:ea typeface="小单纯体" panose="02010601030101010101" pitchFamily="2" charset="-122"/>
                <a:cs typeface="(AH) Manal Black" pitchFamily="2" charset="-78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C8FC1693-1026-AC4A-89D7-3EC3FBE70FB4}"/>
                </a:ext>
              </a:extLst>
            </p:cNvPr>
            <p:cNvSpPr txBox="1"/>
            <p:nvPr/>
          </p:nvSpPr>
          <p:spPr>
            <a:xfrm flipH="1">
              <a:off x="1172071" y="5451516"/>
              <a:ext cx="1300413" cy="114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rtl="1"/>
              <a:r>
                <a:rPr lang="ar-AE" altLang="zh-CN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ناتج التعلّم</a:t>
              </a:r>
              <a:endParaRPr lang="ar-AE" altLang="zh-CN" sz="8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glow rad="152400">
                    <a:schemeClr val="bg1">
                      <a:alpha val="40000"/>
                    </a:schemeClr>
                  </a:glow>
                </a:effectLst>
                <a:latin typeface="Arabic Typesetting" panose="03020402040406030203" pitchFamily="66" charset="-78"/>
                <a:ea typeface="小单纯体" panose="02010601030101010101" pitchFamily="2" charset="-122"/>
              </a:endParaRPr>
            </a:p>
            <a:p>
              <a:pPr algn="r" rtl="1"/>
              <a:endParaRPr lang="ar-AE" sz="100" dirty="0"/>
            </a:p>
            <a:p>
              <a:pPr algn="ctr" rtl="1"/>
              <a:r>
                <a:rPr lang="ar-AE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أن يضرب الطالب عدد متعدد الأرقام به أصفار في عدد يتكون من رقم واحد</a:t>
              </a:r>
              <a:endParaRPr lang="ar-AE" b="1" dirty="0">
                <a:latin typeface="(AH) Manal Black" pitchFamily="2" charset="-78"/>
                <a:cs typeface="(AH) Manal Black" pitchFamily="2" charset="-78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8A60B17A-31E5-2943-B175-73AA2DF48512}"/>
                </a:ext>
              </a:extLst>
            </p:cNvPr>
            <p:cNvSpPr txBox="1"/>
            <p:nvPr/>
          </p:nvSpPr>
          <p:spPr>
            <a:xfrm flipH="1">
              <a:off x="2309515" y="5031561"/>
              <a:ext cx="130028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ar-AE" sz="1600" b="1" dirty="0">
                  <a:solidFill>
                    <a:srgbClr val="FF0000"/>
                  </a:solidFill>
                  <a:latin typeface="(AH) Manal Black" pitchFamily="2" charset="-78"/>
                  <a:cs typeface="(AH) Manal Black" pitchFamily="2" charset="-78"/>
                </a:rPr>
                <a:t>الاستراتيجية</a:t>
              </a:r>
            </a:p>
            <a:p>
              <a:pPr algn="ctr"/>
              <a:r>
                <a:rPr lang="ar-SA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glow rad="152400">
                      <a:schemeClr val="bg1">
                        <a:alpha val="40000"/>
                      </a:schemeClr>
                    </a:glow>
                  </a:effectLst>
                  <a:latin typeface="(AH) Manal Black" pitchFamily="2" charset="-78"/>
                  <a:ea typeface="小单纯体" panose="02010601030101010101" pitchFamily="2" charset="-122"/>
                  <a:cs typeface="(AH) Manal Black" pitchFamily="2" charset="-78"/>
                </a:rPr>
                <a:t>حل المسائل</a:t>
              </a:r>
              <a:endParaRPr lang="ar-AE" sz="1600" dirty="0">
                <a:latin typeface="(AH) Manal Black" pitchFamily="2" charset="-78"/>
                <a:cs typeface="(AH) Manal Black" pitchFamily="2" charset="-78"/>
              </a:endParaRPr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DCD8A97B-D03F-804B-ADC8-9693213972D7}"/>
              </a:ext>
            </a:extLst>
          </p:cNvPr>
          <p:cNvSpPr txBox="1"/>
          <p:nvPr/>
        </p:nvSpPr>
        <p:spPr>
          <a:xfrm>
            <a:off x="456873" y="2779009"/>
            <a:ext cx="2172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4,006 x 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شخصيات إكسبو | أكسبو 2020 دبي">
            <a:extLst>
              <a:ext uri="{FF2B5EF4-FFF2-40B4-BE49-F238E27FC236}">
                <a16:creationId xmlns:a16="http://schemas.microsoft.com/office/drawing/2014/main" id="{8EB29E89-CEA1-42E3-A503-54921C92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25ECC2-E66C-451C-BCEE-C25EB62AAE0D}"/>
              </a:ext>
            </a:extLst>
          </p:cNvPr>
          <p:cNvSpPr/>
          <p:nvPr/>
        </p:nvSpPr>
        <p:spPr>
          <a:xfrm>
            <a:off x="186426" y="117284"/>
            <a:ext cx="9805712" cy="6658595"/>
          </a:xfrm>
          <a:prstGeom prst="roundRect">
            <a:avLst/>
          </a:prstGeom>
          <a:solidFill>
            <a:schemeClr val="lt1">
              <a:alpha val="8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</p:txBody>
      </p:sp>
      <p:pic>
        <p:nvPicPr>
          <p:cNvPr id="1026" name="Picture 2" descr="Meet the Mascots of Expo 2020 Dubai | Dubai OFW">
            <a:hlinkClick r:id="rId5"/>
            <a:extLst>
              <a:ext uri="{FF2B5EF4-FFF2-40B4-BE49-F238E27FC236}">
                <a16:creationId xmlns:a16="http://schemas.microsoft.com/office/drawing/2014/main" id="{0F6B5116-894B-4166-8E62-7863B6242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628" b="96603" l="31889" r="48000">
                        <a14:foregroundMark x1="43556" y1="29936" x2="43556" y2="29936"/>
                        <a14:foregroundMark x1="43556" y1="29936" x2="38667" y2="30361"/>
                        <a14:foregroundMark x1="42556" y1="30361" x2="46111" y2="39278"/>
                        <a14:foregroundMark x1="46111" y1="39278" x2="46111" y2="39490"/>
                        <a14:foregroundMark x1="46889" y1="35032" x2="48000" y2="47134"/>
                        <a14:foregroundMark x1="46778" y1="34183" x2="42556" y2="26964"/>
                        <a14:foregroundMark x1="42556" y1="26964" x2="42556" y2="26964"/>
                        <a14:foregroundMark x1="45000" y1="30573" x2="39111" y2="33970"/>
                        <a14:foregroundMark x1="39111" y1="33970" x2="38111" y2="37580"/>
                        <a14:foregroundMark x1="39444" y1="56263" x2="38556" y2="80892"/>
                        <a14:foregroundMark x1="38556" y1="80892" x2="38667" y2="82803"/>
                        <a14:foregroundMark x1="39000" y1="92357" x2="42556" y2="92994"/>
                        <a14:foregroundMark x1="46000" y1="29724" x2="44444" y2="27389"/>
                        <a14:foregroundMark x1="45556" y1="28238" x2="47556" y2="34607"/>
                        <a14:foregroundMark x1="43667" y1="96815" x2="42778" y2="96391"/>
                        <a14:foregroundMark x1="36111" y1="95541" x2="35333" y2="96178"/>
                        <a14:foregroundMark x1="43062" y1="25630" x2="40111" y2="28450"/>
                        <a14:foregroundMark x1="44111" y1="24628" x2="43782" y2="24942"/>
                        <a14:foregroundMark x1="41222" y1="79618" x2="39778" y2="69002"/>
                        <a14:foregroundMark x1="39778" y1="69002" x2="40000" y2="58599"/>
                        <a14:backgroundMark x1="43222" y1="23142" x2="42222" y2="22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03" t="20239" r="50000" b="1186"/>
          <a:stretch/>
        </p:blipFill>
        <p:spPr bwMode="auto">
          <a:xfrm>
            <a:off x="10266978" y="2564223"/>
            <a:ext cx="2199862" cy="43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2DCBF43-64BF-4DA2-BB92-5780B4E73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76564" y="6072970"/>
            <a:ext cx="609600" cy="6096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1446A69-E781-4903-8F94-3C3B0CE98A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4901" t="21884" r="17543" b="12292"/>
          <a:stretch/>
        </p:blipFill>
        <p:spPr>
          <a:xfrm>
            <a:off x="85551" y="175430"/>
            <a:ext cx="10195507" cy="629742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B232C1BA-D1BD-4489-87F4-9A1F1DD3907F}"/>
              </a:ext>
            </a:extLst>
          </p:cNvPr>
          <p:cNvSpPr/>
          <p:nvPr/>
        </p:nvSpPr>
        <p:spPr>
          <a:xfrm>
            <a:off x="-14079" y="2560723"/>
            <a:ext cx="11949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600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9E3DA16-3915-423A-AC61-DDC402025DA3}"/>
              </a:ext>
            </a:extLst>
          </p:cNvPr>
          <p:cNvSpPr/>
          <p:nvPr/>
        </p:nvSpPr>
        <p:spPr>
          <a:xfrm>
            <a:off x="1366785" y="2560723"/>
            <a:ext cx="60425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9C0A057-3DC0-4D92-AC26-7AB3FBE38187}"/>
              </a:ext>
            </a:extLst>
          </p:cNvPr>
          <p:cNvSpPr/>
          <p:nvPr/>
        </p:nvSpPr>
        <p:spPr>
          <a:xfrm>
            <a:off x="2247706" y="2560723"/>
            <a:ext cx="13136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3,600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AD93F90-CFD6-46CD-9D25-66F7E8381E43}"/>
              </a:ext>
            </a:extLst>
          </p:cNvPr>
          <p:cNvSpPr/>
          <p:nvPr/>
        </p:nvSpPr>
        <p:spPr>
          <a:xfrm>
            <a:off x="3493451" y="1536562"/>
            <a:ext cx="1265635" cy="5681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F2CE008-BA76-4ADB-948C-B0D34CE938F7}"/>
              </a:ext>
            </a:extLst>
          </p:cNvPr>
          <p:cNvSpPr/>
          <p:nvPr/>
        </p:nvSpPr>
        <p:spPr>
          <a:xfrm>
            <a:off x="5454543" y="2560723"/>
            <a:ext cx="53872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6D12A12-730C-4197-9017-3CF91D8924D4}"/>
              </a:ext>
            </a:extLst>
          </p:cNvPr>
          <p:cNvSpPr/>
          <p:nvPr/>
        </p:nvSpPr>
        <p:spPr>
          <a:xfrm>
            <a:off x="6173811" y="2560723"/>
            <a:ext cx="110953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7241DFF-C108-4CEE-8E7A-5C2981F960EE}"/>
              </a:ext>
            </a:extLst>
          </p:cNvPr>
          <p:cNvSpPr/>
          <p:nvPr/>
        </p:nvSpPr>
        <p:spPr>
          <a:xfrm>
            <a:off x="7253300" y="2571486"/>
            <a:ext cx="13136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1,8</a:t>
            </a:r>
            <a:r>
              <a:rPr lang="en-US" sz="28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00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5DCDEAC-553A-42D7-BFB9-06A66139ABA5}"/>
              </a:ext>
            </a:extLst>
          </p:cNvPr>
          <p:cNvSpPr/>
          <p:nvPr/>
        </p:nvSpPr>
        <p:spPr>
          <a:xfrm>
            <a:off x="8564711" y="1437338"/>
            <a:ext cx="1265635" cy="5681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E059B23-A7D6-4D6D-AA0F-CB6FE169FD7F}"/>
              </a:ext>
            </a:extLst>
          </p:cNvPr>
          <p:cNvSpPr/>
          <p:nvPr/>
        </p:nvSpPr>
        <p:spPr>
          <a:xfrm>
            <a:off x="17920" y="5824895"/>
            <a:ext cx="13136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700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731D39A-2ADC-41EF-AF3F-37B02879B9E0}"/>
              </a:ext>
            </a:extLst>
          </p:cNvPr>
          <p:cNvSpPr/>
          <p:nvPr/>
        </p:nvSpPr>
        <p:spPr>
          <a:xfrm>
            <a:off x="1463153" y="5824895"/>
            <a:ext cx="64955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408AC32-01C0-4BDC-878E-6A9C1C8FF7C1}"/>
              </a:ext>
            </a:extLst>
          </p:cNvPr>
          <p:cNvSpPr/>
          <p:nvPr/>
        </p:nvSpPr>
        <p:spPr>
          <a:xfrm>
            <a:off x="2307149" y="5819077"/>
            <a:ext cx="13136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5,600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A22244D-621B-4040-9976-4CFB6A225BA9}"/>
              </a:ext>
            </a:extLst>
          </p:cNvPr>
          <p:cNvSpPr/>
          <p:nvPr/>
        </p:nvSpPr>
        <p:spPr>
          <a:xfrm>
            <a:off x="3493451" y="5253232"/>
            <a:ext cx="1265635" cy="5681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76A508D-11C7-467B-825E-23520FF58CD7}"/>
              </a:ext>
            </a:extLst>
          </p:cNvPr>
          <p:cNvSpPr/>
          <p:nvPr/>
        </p:nvSpPr>
        <p:spPr>
          <a:xfrm>
            <a:off x="5485233" y="5819077"/>
            <a:ext cx="59489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EEBC6D-A2EC-4D3C-A4F9-72D2E7A7D349}"/>
              </a:ext>
            </a:extLst>
          </p:cNvPr>
          <p:cNvSpPr/>
          <p:nvPr/>
        </p:nvSpPr>
        <p:spPr>
          <a:xfrm>
            <a:off x="6288647" y="5780936"/>
            <a:ext cx="13136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400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AA35272-8CFA-46EC-B123-8CBA5BADF02D}"/>
              </a:ext>
            </a:extLst>
          </p:cNvPr>
          <p:cNvSpPr/>
          <p:nvPr/>
        </p:nvSpPr>
        <p:spPr>
          <a:xfrm>
            <a:off x="7911507" y="5819077"/>
            <a:ext cx="131360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800</a:t>
            </a:r>
            <a:endParaRPr lang="en-US" sz="28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6AE86B5-6BB5-4EDF-AF0F-2A9202CD4B84}"/>
              </a:ext>
            </a:extLst>
          </p:cNvPr>
          <p:cNvSpPr/>
          <p:nvPr/>
        </p:nvSpPr>
        <p:spPr>
          <a:xfrm>
            <a:off x="8564710" y="5253232"/>
            <a:ext cx="1265635" cy="56815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F93573C-C3EB-447E-80C1-5D961017E082}"/>
              </a:ext>
            </a:extLst>
          </p:cNvPr>
          <p:cNvSpPr/>
          <p:nvPr/>
        </p:nvSpPr>
        <p:spPr>
          <a:xfrm>
            <a:off x="2132839" y="6201490"/>
            <a:ext cx="50878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en-AE" dirty="0">
                <a:hlinkClick r:id="rId10"/>
              </a:rPr>
              <a:t>https://www.liveworksheets.com/sx1249034ak</a:t>
            </a:r>
            <a:endParaRPr lang="ar-SA" dirty="0"/>
          </a:p>
        </p:txBody>
      </p:sp>
      <p:pic>
        <p:nvPicPr>
          <p:cNvPr id="3" name="Picture 2" descr="Pastel pink speech bubble doodle vector | premium image by rawpixel.com">
            <a:extLst>
              <a:ext uri="{FF2B5EF4-FFF2-40B4-BE49-F238E27FC236}">
                <a16:creationId xmlns:a16="http://schemas.microsoft.com/office/drawing/2014/main" id="{AB59129D-7535-41D1-9B50-54F1467E1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7001" r="10782" b="29818"/>
          <a:stretch/>
        </p:blipFill>
        <p:spPr bwMode="auto">
          <a:xfrm>
            <a:off x="9731047" y="939027"/>
            <a:ext cx="2658794" cy="10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4C9B0687-8A24-4E07-A646-140791C68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640" y="1058651"/>
            <a:ext cx="1737929" cy="8002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ar-AE" altLang="en-US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ناتج التعلم:</a:t>
            </a:r>
            <a:r>
              <a:rPr lang="ar-AE" sz="1400" dirty="0">
                <a:solidFill>
                  <a:srgbClr val="0070C0"/>
                </a:solidFill>
                <a:cs typeface="(AH) Manal Black" pitchFamily="2" charset="-78"/>
              </a:rPr>
              <a:t> يقدر الطالب نواتج عملية الضرب مستخدما التقدير</a:t>
            </a:r>
            <a:endParaRPr lang="en-US" altLang="en-US" sz="1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050" name="Picture 2" descr="Pastel pink speech bubble doodle vector | premium image by rawpixel.com">
            <a:extLst>
              <a:ext uri="{FF2B5EF4-FFF2-40B4-BE49-F238E27FC236}">
                <a16:creationId xmlns:a16="http://schemas.microsoft.com/office/drawing/2014/main" id="{F37BAACC-3BA9-4787-A524-BB6783F2B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7001" r="10782" b="29818"/>
          <a:stretch/>
        </p:blipFill>
        <p:spPr bwMode="auto">
          <a:xfrm>
            <a:off x="9752632" y="-55731"/>
            <a:ext cx="2658794" cy="10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E4133-11C5-4F54-9B4B-56A161324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740" y="33115"/>
            <a:ext cx="205485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ar-AE" altLang="en-US" sz="16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عنوان الدرس: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ar-AE" altLang="en-US" sz="1600" dirty="0">
                <a:solidFill>
                  <a:srgbClr val="0070C0"/>
                </a:solidFill>
                <a:latin typeface="Calibri" panose="020F0502020204030204" pitchFamily="34" charset="0"/>
                <a:cs typeface="(AH) Manal Black" pitchFamily="2" charset="-78"/>
              </a:rPr>
              <a:t>التقدير لتقريب ناتج عمليات الضرب</a:t>
            </a:r>
            <a:endParaRPr lang="en-US" altLang="en-US" sz="1600" dirty="0">
              <a:solidFill>
                <a:srgbClr val="0070C0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F5EE2A2D-CE23-4EC4-B971-BAC954B03FD5}"/>
              </a:ext>
            </a:extLst>
          </p:cNvPr>
          <p:cNvSpPr/>
          <p:nvPr/>
        </p:nvSpPr>
        <p:spPr>
          <a:xfrm>
            <a:off x="1" y="33029"/>
            <a:ext cx="1475874" cy="91381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تمارين ذاتية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9434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7" grpId="0" animBg="1"/>
      <p:bldP spid="28" grpId="0"/>
      <p:bldP spid="29" grpId="0"/>
      <p:bldP spid="30" grpId="0"/>
      <p:bldP spid="31" grpId="0" animBg="1"/>
      <p:bldP spid="32" grpId="0"/>
      <p:bldP spid="33" grpId="0"/>
      <p:bldP spid="34" grpId="0"/>
      <p:bldP spid="35" grpId="0" animBg="1"/>
      <p:bldP spid="36" grpId="0"/>
      <p:bldP spid="37" grpId="0"/>
      <p:bldP spid="38" grpId="0"/>
      <p:bldP spid="3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شخصيات إكسبو | أكسبو 2020 دبي">
            <a:extLst>
              <a:ext uri="{FF2B5EF4-FFF2-40B4-BE49-F238E27FC236}">
                <a16:creationId xmlns:a16="http://schemas.microsoft.com/office/drawing/2014/main" id="{8EB29E89-CEA1-42E3-A503-54921C923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125ECC2-E66C-451C-BCEE-C25EB62AAE0D}"/>
              </a:ext>
            </a:extLst>
          </p:cNvPr>
          <p:cNvSpPr/>
          <p:nvPr/>
        </p:nvSpPr>
        <p:spPr>
          <a:xfrm>
            <a:off x="186426" y="117284"/>
            <a:ext cx="9805712" cy="6658595"/>
          </a:xfrm>
          <a:prstGeom prst="roundRect">
            <a:avLst/>
          </a:prstGeom>
          <a:solidFill>
            <a:schemeClr val="lt1">
              <a:alpha val="87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ar-AE" sz="4000" dirty="0">
              <a:cs typeface="(AH) Manal Black" pitchFamily="2" charset="-78"/>
            </a:endParaRPr>
          </a:p>
          <a:p>
            <a:pPr algn="ctr"/>
            <a:endParaRPr lang="en-US" sz="4000" dirty="0">
              <a:cs typeface="(AH) Manal Black" pitchFamily="2" charset="-78"/>
            </a:endParaRPr>
          </a:p>
        </p:txBody>
      </p:sp>
      <p:pic>
        <p:nvPicPr>
          <p:cNvPr id="1026" name="Picture 2" descr="Meet the Mascots of Expo 2020 Dubai | Dubai OFW">
            <a:hlinkClick r:id="rId3"/>
            <a:extLst>
              <a:ext uri="{FF2B5EF4-FFF2-40B4-BE49-F238E27FC236}">
                <a16:creationId xmlns:a16="http://schemas.microsoft.com/office/drawing/2014/main" id="{0F6B5116-894B-4166-8E62-7863B6242D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628" b="96603" l="31889" r="48000">
                        <a14:foregroundMark x1="43556" y1="29936" x2="43556" y2="29936"/>
                        <a14:foregroundMark x1="43556" y1="29936" x2="38667" y2="30361"/>
                        <a14:foregroundMark x1="42556" y1="30361" x2="46111" y2="39278"/>
                        <a14:foregroundMark x1="46111" y1="39278" x2="46111" y2="39490"/>
                        <a14:foregroundMark x1="46889" y1="35032" x2="48000" y2="47134"/>
                        <a14:foregroundMark x1="46778" y1="34183" x2="42556" y2="26964"/>
                        <a14:foregroundMark x1="42556" y1="26964" x2="42556" y2="26964"/>
                        <a14:foregroundMark x1="45000" y1="30573" x2="39111" y2="33970"/>
                        <a14:foregroundMark x1="39111" y1="33970" x2="38111" y2="37580"/>
                        <a14:foregroundMark x1="39444" y1="56263" x2="38556" y2="80892"/>
                        <a14:foregroundMark x1="38556" y1="80892" x2="38667" y2="82803"/>
                        <a14:foregroundMark x1="39000" y1="92357" x2="42556" y2="92994"/>
                        <a14:foregroundMark x1="46000" y1="29724" x2="44444" y2="27389"/>
                        <a14:foregroundMark x1="45556" y1="28238" x2="47556" y2="34607"/>
                        <a14:foregroundMark x1="43667" y1="96815" x2="42778" y2="96391"/>
                        <a14:foregroundMark x1="36111" y1="95541" x2="35333" y2="96178"/>
                        <a14:foregroundMark x1="43062" y1="25630" x2="40111" y2="28450"/>
                        <a14:foregroundMark x1="44111" y1="24628" x2="43782" y2="24942"/>
                        <a14:foregroundMark x1="41222" y1="79618" x2="39778" y2="69002"/>
                        <a14:foregroundMark x1="39778" y1="69002" x2="40000" y2="58599"/>
                        <a14:backgroundMark x1="43222" y1="23142" x2="42222" y2="229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03" t="20239" r="50000" b="1186"/>
          <a:stretch/>
        </p:blipFill>
        <p:spPr bwMode="auto">
          <a:xfrm>
            <a:off x="10266978" y="2564223"/>
            <a:ext cx="2199862" cy="438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Pastel pink speech bubble doodle vector | premium image by rawpixel.com">
            <a:extLst>
              <a:ext uri="{FF2B5EF4-FFF2-40B4-BE49-F238E27FC236}">
                <a16:creationId xmlns:a16="http://schemas.microsoft.com/office/drawing/2014/main" id="{F37BAACC-3BA9-4787-A524-BB6783F2BD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7001" r="10782" b="29818"/>
          <a:stretch/>
        </p:blipFill>
        <p:spPr bwMode="auto">
          <a:xfrm>
            <a:off x="9752632" y="-55731"/>
            <a:ext cx="2658794" cy="10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CE4133-11C5-4F54-9B4B-56A161324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8740" y="33115"/>
            <a:ext cx="2054851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ar-AE" altLang="en-US" sz="1600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عنوان الدرس: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ar-AE" altLang="en-US" sz="1600" dirty="0">
                <a:solidFill>
                  <a:srgbClr val="0070C0"/>
                </a:solidFill>
                <a:latin typeface="Calibri" panose="020F0502020204030204" pitchFamily="34" charset="0"/>
                <a:cs typeface="(AH) Manal Black" pitchFamily="2" charset="-78"/>
              </a:rPr>
              <a:t>التقدير لتقريب ناتج عمليات الضرب</a:t>
            </a:r>
            <a:endParaRPr lang="en-US" altLang="en-US" sz="1600" dirty="0">
              <a:solidFill>
                <a:srgbClr val="0070C0"/>
              </a:solidFill>
              <a:latin typeface="Calibri" panose="020F0502020204030204" pitchFamily="34" charset="0"/>
              <a:cs typeface="(AH) Manal Black" pitchFamily="2" charset="-78"/>
            </a:endParaRPr>
          </a:p>
        </p:txBody>
      </p:sp>
      <p:pic>
        <p:nvPicPr>
          <p:cNvPr id="3" name="Picture 2" descr="Pastel pink speech bubble doodle vector | premium image by rawpixel.com">
            <a:extLst>
              <a:ext uri="{FF2B5EF4-FFF2-40B4-BE49-F238E27FC236}">
                <a16:creationId xmlns:a16="http://schemas.microsoft.com/office/drawing/2014/main" id="{AB59129D-7535-41D1-9B50-54F1467E1A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739" t="27001" r="10782" b="29818"/>
          <a:stretch/>
        </p:blipFill>
        <p:spPr bwMode="auto">
          <a:xfrm>
            <a:off x="9731047" y="939027"/>
            <a:ext cx="2658794" cy="107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4C9B0687-8A24-4E07-A646-140791C681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52640" y="1058651"/>
            <a:ext cx="1737929" cy="80021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algn="l" defTabSz="457200" rtl="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ar-AE" altLang="en-US" dirty="0">
                <a:solidFill>
                  <a:schemeClr val="tx1"/>
                </a:solidFill>
                <a:latin typeface="Calibri" panose="020F0502020204030204" pitchFamily="34" charset="0"/>
                <a:cs typeface="(AH) Manal Black" pitchFamily="2" charset="-78"/>
              </a:rPr>
              <a:t>ناتج التعلم:</a:t>
            </a:r>
            <a:r>
              <a:rPr lang="ar-AE" sz="1400" dirty="0">
                <a:solidFill>
                  <a:srgbClr val="0070C0"/>
                </a:solidFill>
                <a:cs typeface="(AH) Manal Black" pitchFamily="2" charset="-78"/>
              </a:rPr>
              <a:t> يقدر الطالب نواتج عملية الضرب مستخدما التقدير</a:t>
            </a:r>
            <a:endParaRPr lang="en-US" altLang="en-US" sz="1400" dirty="0">
              <a:solidFill>
                <a:srgbClr val="0070C0"/>
              </a:solidFill>
              <a:latin typeface="Calibri" panose="020F050202020403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73F8C7A-C414-44A7-9D3A-B61E70AA829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694" t="25696" r="19167" b="15709"/>
          <a:stretch/>
        </p:blipFill>
        <p:spPr>
          <a:xfrm>
            <a:off x="121092" y="192185"/>
            <a:ext cx="9948045" cy="6473629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12EEF31-0DF2-455D-848F-102BD2F8896E}"/>
              </a:ext>
            </a:extLst>
          </p:cNvPr>
          <p:cNvCxnSpPr/>
          <p:nvPr/>
        </p:nvCxnSpPr>
        <p:spPr>
          <a:xfrm>
            <a:off x="1414535" y="1469662"/>
            <a:ext cx="2446986" cy="13771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790A50-FD4D-43BB-965F-656784E6927D}"/>
              </a:ext>
            </a:extLst>
          </p:cNvPr>
          <p:cNvCxnSpPr/>
          <p:nvPr/>
        </p:nvCxnSpPr>
        <p:spPr>
          <a:xfrm>
            <a:off x="1414535" y="2738812"/>
            <a:ext cx="2446986" cy="254152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901DA33-218C-4DAF-B9A4-E11D977FA16C}"/>
              </a:ext>
            </a:extLst>
          </p:cNvPr>
          <p:cNvCxnSpPr/>
          <p:nvPr/>
        </p:nvCxnSpPr>
        <p:spPr>
          <a:xfrm flipV="1">
            <a:off x="1491808" y="1469662"/>
            <a:ext cx="2369713" cy="254671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752E7F8-AE22-4D34-920B-A38585F1FF67}"/>
              </a:ext>
            </a:extLst>
          </p:cNvPr>
          <p:cNvCxnSpPr/>
          <p:nvPr/>
        </p:nvCxnSpPr>
        <p:spPr>
          <a:xfrm flipV="1">
            <a:off x="1517565" y="4016375"/>
            <a:ext cx="2343956" cy="126396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79198AA0-45A4-4273-A42D-8FA0FA2E4FC4}"/>
              </a:ext>
            </a:extLst>
          </p:cNvPr>
          <p:cNvSpPr/>
          <p:nvPr/>
        </p:nvSpPr>
        <p:spPr>
          <a:xfrm>
            <a:off x="545481" y="6304003"/>
            <a:ext cx="51199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E" dirty="0">
                <a:hlinkClick r:id="rId9"/>
              </a:rPr>
              <a:t>https://www.liveworksheets.com/ac1249043gb</a:t>
            </a:r>
            <a:endParaRPr lang="ar-SA" dirty="0"/>
          </a:p>
        </p:txBody>
      </p:sp>
      <p:sp>
        <p:nvSpPr>
          <p:cNvPr id="5" name="Arrow: Pentagon 4">
            <a:extLst>
              <a:ext uri="{FF2B5EF4-FFF2-40B4-BE49-F238E27FC236}">
                <a16:creationId xmlns:a16="http://schemas.microsoft.com/office/drawing/2014/main" id="{A564B960-F2D3-49DC-87E8-25476FA3DD44}"/>
              </a:ext>
            </a:extLst>
          </p:cNvPr>
          <p:cNvSpPr/>
          <p:nvPr/>
        </p:nvSpPr>
        <p:spPr>
          <a:xfrm>
            <a:off x="1" y="33029"/>
            <a:ext cx="1475874" cy="913816"/>
          </a:xfrm>
          <a:prstGeom prst="homePlat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3200" dirty="0">
                <a:solidFill>
                  <a:schemeClr val="tx1"/>
                </a:solidFill>
                <a:cs typeface="(AH) Manal Black" pitchFamily="2" charset="-78"/>
              </a:rPr>
              <a:t>تمارين ذاتية</a:t>
            </a:r>
            <a:endParaRPr lang="en-US" sz="3200" dirty="0">
              <a:solidFill>
                <a:schemeClr val="tx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2709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265026-AA26-4F1E-AFFE-59D49E515EEF}"/>
              </a:ext>
            </a:extLst>
          </p:cNvPr>
          <p:cNvSpPr txBox="1"/>
          <p:nvPr/>
        </p:nvSpPr>
        <p:spPr>
          <a:xfrm>
            <a:off x="1398599" y="-115314"/>
            <a:ext cx="10024577" cy="744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3900" dirty="0"/>
              <a:t>الدرس 3</a:t>
            </a:r>
          </a:p>
          <a:p>
            <a:r>
              <a:rPr lang="ar-AE" sz="23900" dirty="0"/>
              <a:t> الوحدة 4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28992937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3149</Words>
  <Application>Microsoft Office PowerPoint</Application>
  <PresentationFormat>Widescreen</PresentationFormat>
  <Paragraphs>1071</Paragraphs>
  <Slides>68</Slides>
  <Notes>23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9" baseType="lpstr">
      <vt:lpstr>(AH) Manal Black</vt:lpstr>
      <vt:lpstr>Arabic Typesetting</vt:lpstr>
      <vt:lpstr>Arial</vt:lpstr>
      <vt:lpstr>Avenir Next LT Pro</vt:lpstr>
      <vt:lpstr>Calibri</vt:lpstr>
      <vt:lpstr>Calibri Light</vt:lpstr>
      <vt:lpstr>Century Gothic</vt:lpstr>
      <vt:lpstr>Microsoft Sans Serif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بدرية علي الدهماني</dc:creator>
  <cp:lastModifiedBy>بدرية علي الدهماني</cp:lastModifiedBy>
  <cp:revision>4</cp:revision>
  <dcterms:created xsi:type="dcterms:W3CDTF">2020-10-27T08:08:43Z</dcterms:created>
  <dcterms:modified xsi:type="dcterms:W3CDTF">2020-10-27T08:39:51Z</dcterms:modified>
</cp:coreProperties>
</file>