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4176" r:id="rId2"/>
    <p:sldId id="266" r:id="rId3"/>
    <p:sldId id="269" r:id="rId4"/>
    <p:sldId id="270" r:id="rId5"/>
    <p:sldId id="271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FC3D3-8D1F-4BF2-93F3-43E79A3515C1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58206-A77C-4959-B85F-871CEE57A2A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8757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5018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1124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2265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3897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32269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1781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45519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99323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4222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7450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3470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2014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8444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297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8791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953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5271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1408F9-29A2-44FF-8B29-15B240EDA743}" type="datetimeFigureOut">
              <a:rPr lang="en-AE" smtClean="0"/>
              <a:t>21/09/2021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F8FD49-9169-4C69-8519-9F2B64DE376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99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شبه منحرف 29"/>
          <p:cNvSpPr/>
          <p:nvPr/>
        </p:nvSpPr>
        <p:spPr>
          <a:xfrm rot="5400000">
            <a:off x="2490324" y="-1458407"/>
            <a:ext cx="3095467" cy="8076116"/>
          </a:xfrm>
          <a:prstGeom prst="trapezoid">
            <a:avLst>
              <a:gd name="adj" fmla="val 890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1" name="شبه منحرف 30"/>
          <p:cNvSpPr/>
          <p:nvPr/>
        </p:nvSpPr>
        <p:spPr>
          <a:xfrm rot="16200000" flipH="1">
            <a:off x="5763490" y="2090525"/>
            <a:ext cx="3095467" cy="1529789"/>
          </a:xfrm>
          <a:prstGeom prst="trapezoid">
            <a:avLst>
              <a:gd name="adj" fmla="val 2950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4" name="شبه منحرف 33"/>
          <p:cNvSpPr/>
          <p:nvPr/>
        </p:nvSpPr>
        <p:spPr>
          <a:xfrm rot="17569615" flipH="1">
            <a:off x="6122882" y="2041196"/>
            <a:ext cx="3357634" cy="4139131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شبه منحرف 35"/>
          <p:cNvSpPr/>
          <p:nvPr/>
        </p:nvSpPr>
        <p:spPr>
          <a:xfrm rot="14400000" flipH="1">
            <a:off x="6900695" y="76326"/>
            <a:ext cx="1809102" cy="799774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grpSp>
        <p:nvGrpSpPr>
          <p:cNvPr id="41" name="مجموعة 36"/>
          <p:cNvGrpSpPr/>
          <p:nvPr/>
        </p:nvGrpSpPr>
        <p:grpSpPr>
          <a:xfrm>
            <a:off x="4442071" y="2513049"/>
            <a:ext cx="6719256" cy="3259248"/>
            <a:chOff x="7402314" y="2702416"/>
            <a:chExt cx="4139131" cy="3321290"/>
          </a:xfrm>
        </p:grpSpPr>
        <p:sp>
          <p:nvSpPr>
            <p:cNvPr id="42" name="شبه منحرف 35"/>
            <p:cNvSpPr/>
            <p:nvPr/>
          </p:nvSpPr>
          <p:spPr>
            <a:xfrm rot="16200000" flipH="1">
              <a:off x="7811235" y="2293495"/>
              <a:ext cx="3321290" cy="41391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sp>
          <p:nvSpPr>
            <p:cNvPr id="44" name="مربع نص 12"/>
            <p:cNvSpPr txBox="1"/>
            <p:nvPr/>
          </p:nvSpPr>
          <p:spPr>
            <a:xfrm>
              <a:off x="7757379" y="3478208"/>
              <a:ext cx="3429000" cy="1769704"/>
            </a:xfrm>
            <a:prstGeom prst="round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ar-AE" sz="3200" b="1" dirty="0"/>
                <a:t>حل اسئلة درس : ادوات التكنولوجيا </a:t>
              </a:r>
            </a:p>
            <a:p>
              <a:pPr algn="ctr"/>
              <a:r>
                <a:rPr lang="ar-AE" sz="3200" b="1" dirty="0"/>
                <a:t>ك.ط 38</a:t>
              </a:r>
              <a:endParaRPr lang="ar-EG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6157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xit" presetSubtype="8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xit" presetSubtype="2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xit" presetSubtype="8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1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0" grpId="1" animBg="1"/>
          <p:bldP spid="31" grpId="0" animBg="1"/>
          <p:bldP spid="31" grpId="1" animBg="1"/>
          <p:bldP spid="34" grpId="0" animBg="1"/>
          <p:bldP spid="34" grpId="1" animBg="1"/>
          <p:bldP spid="36" grpId="0" animBg="1"/>
          <p:bldP spid="36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xit" presetSubtype="8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" dur="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xit" presetSubtype="2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xit" presetSubtype="8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21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9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" presetClass="entr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09986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46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1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0" grpId="1" animBg="1"/>
          <p:bldP spid="31" grpId="0" animBg="1"/>
          <p:bldP spid="31" grpId="1" animBg="1"/>
          <p:bldP spid="34" grpId="0" animBg="1"/>
          <p:bldP spid="34" grpId="1" animBg="1"/>
          <p:bldP spid="36" grpId="0" animBg="1"/>
          <p:bldP spid="36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A051A3-F67A-4F8A-BCD3-58E1123E4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337" y="177750"/>
            <a:ext cx="2266950" cy="504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016F4E-F299-4029-9155-1ADFA4D19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018" y="682575"/>
            <a:ext cx="6012269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FC07AE-D75D-4242-828D-B3A810E68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478" y="2335089"/>
            <a:ext cx="8014810" cy="1322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67B62A-1B03-45A0-9D0C-1EFD9D0A7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937" y="4438503"/>
            <a:ext cx="6635350" cy="871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E19B80-5901-495D-BB76-D8AA7AC153D3}"/>
              </a:ext>
            </a:extLst>
          </p:cNvPr>
          <p:cNvSpPr txBox="1"/>
          <p:nvPr/>
        </p:nvSpPr>
        <p:spPr>
          <a:xfrm>
            <a:off x="5683348" y="1463625"/>
            <a:ext cx="562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b="1" dirty="0">
                <a:solidFill>
                  <a:schemeClr val="accent6">
                    <a:lumMod val="75000"/>
                  </a:schemeClr>
                </a:solidFill>
              </a:rPr>
              <a:t>يعتبر رأس المال من الموارد</a:t>
            </a:r>
          </a:p>
          <a:p>
            <a:pPr algn="r" rtl="1"/>
            <a:r>
              <a:rPr lang="ar-AE" b="1" dirty="0">
                <a:solidFill>
                  <a:schemeClr val="accent6">
                    <a:lumMod val="75000"/>
                  </a:schemeClr>
                </a:solidFill>
              </a:rPr>
              <a:t>المورد مصدر الدعم و الإمداد</a:t>
            </a:r>
            <a:endParaRPr lang="en-A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2A748-3BD0-4D84-B245-58FFC0F47049}"/>
              </a:ext>
            </a:extLst>
          </p:cNvPr>
          <p:cNvSpPr txBox="1"/>
          <p:nvPr/>
        </p:nvSpPr>
        <p:spPr>
          <a:xfrm>
            <a:off x="4543865" y="2335089"/>
            <a:ext cx="249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YE" sz="4000" b="1" dirty="0">
                <a:solidFill>
                  <a:schemeClr val="accent6">
                    <a:lumMod val="75000"/>
                  </a:schemeClr>
                </a:solidFill>
              </a:rPr>
              <a:t>الطاقة </a:t>
            </a:r>
            <a:endParaRPr lang="en-AE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26388-5C02-4693-BD09-E847DE030D2B}"/>
              </a:ext>
            </a:extLst>
          </p:cNvPr>
          <p:cNvSpPr txBox="1"/>
          <p:nvPr/>
        </p:nvSpPr>
        <p:spPr>
          <a:xfrm>
            <a:off x="5958018" y="5665096"/>
            <a:ext cx="562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chemeClr val="accent6">
                    <a:lumMod val="75000"/>
                  </a:schemeClr>
                </a:solidFill>
              </a:rPr>
              <a:t>التكنولوجيا هي تطبيق للعلم</a:t>
            </a:r>
            <a:endParaRPr lang="en-A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2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93F86-55D0-48D8-A1EF-CC65F1589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9966" y="249667"/>
            <a:ext cx="2924175" cy="409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4092E3-4827-4A82-B258-3A060069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189" y="807891"/>
            <a:ext cx="5269450" cy="2809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247637-C912-471C-B355-C659FFF78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338" y="3766051"/>
            <a:ext cx="7426577" cy="1197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9E8E99-9818-45A2-A162-6891F31339E3}"/>
              </a:ext>
            </a:extLst>
          </p:cNvPr>
          <p:cNvSpPr txBox="1"/>
          <p:nvPr/>
        </p:nvSpPr>
        <p:spPr>
          <a:xfrm>
            <a:off x="3742007" y="4963886"/>
            <a:ext cx="7881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b="1" dirty="0">
                <a:solidFill>
                  <a:schemeClr val="accent6">
                    <a:lumMod val="75000"/>
                  </a:schemeClr>
                </a:solidFill>
              </a:rPr>
              <a:t>تغيرت اساليب البيع و الشراء فبعد ان كان الدفع كاش لحظي اصبح اونلاين باستخدام الكريدت كارد</a:t>
            </a:r>
            <a:endParaRPr lang="en-A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60E6B3-4368-4766-89FF-17E54499FCF6}"/>
              </a:ext>
            </a:extLst>
          </p:cNvPr>
          <p:cNvSpPr/>
          <p:nvPr/>
        </p:nvSpPr>
        <p:spPr>
          <a:xfrm>
            <a:off x="10621108" y="3004455"/>
            <a:ext cx="548640" cy="61294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2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C8C78D-75C6-4042-BB51-231ADCED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1" y="1046749"/>
            <a:ext cx="7705515" cy="5467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99FDA-7B10-4983-83E0-063F40493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625" y="166247"/>
            <a:ext cx="2790825" cy="600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BE0672-595A-4B72-B92E-B9B440CE3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858" y="836834"/>
            <a:ext cx="5429250" cy="847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DF552B-C713-413E-97F8-50414ED4A2C7}"/>
              </a:ext>
            </a:extLst>
          </p:cNvPr>
          <p:cNvSpPr txBox="1"/>
          <p:nvPr/>
        </p:nvSpPr>
        <p:spPr>
          <a:xfrm>
            <a:off x="5694232" y="2231666"/>
            <a:ext cx="1399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YE" sz="2800" b="1" dirty="0"/>
              <a:t>الافراد </a:t>
            </a:r>
            <a:endParaRPr lang="en-AE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F01CE-F8DB-4B57-84ED-7FB159C944FA}"/>
              </a:ext>
            </a:extLst>
          </p:cNvPr>
          <p:cNvSpPr txBox="1"/>
          <p:nvPr/>
        </p:nvSpPr>
        <p:spPr>
          <a:xfrm>
            <a:off x="5866227" y="3678193"/>
            <a:ext cx="195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YE" sz="2800" b="1" dirty="0"/>
              <a:t>المعلومات </a:t>
            </a:r>
            <a:endParaRPr lang="en-AE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CF683F-330B-42CA-9B9B-9D8CD92353F8}"/>
              </a:ext>
            </a:extLst>
          </p:cNvPr>
          <p:cNvSpPr txBox="1"/>
          <p:nvPr/>
        </p:nvSpPr>
        <p:spPr>
          <a:xfrm>
            <a:off x="5305776" y="4748520"/>
            <a:ext cx="1139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YE" sz="2800" b="1" dirty="0"/>
              <a:t>الاداة و الالة  </a:t>
            </a:r>
            <a:endParaRPr lang="en-AE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3FE1A-498D-4B31-8DFA-39F6225D3FE5}"/>
              </a:ext>
            </a:extLst>
          </p:cNvPr>
          <p:cNvSpPr txBox="1"/>
          <p:nvPr/>
        </p:nvSpPr>
        <p:spPr>
          <a:xfrm>
            <a:off x="3339082" y="5324192"/>
            <a:ext cx="135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YE" sz="3200" b="1" dirty="0"/>
              <a:t>المواد </a:t>
            </a:r>
            <a:endParaRPr lang="en-AE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7CF59-3D77-4894-AEA4-3BAD8A5A63B4}"/>
              </a:ext>
            </a:extLst>
          </p:cNvPr>
          <p:cNvSpPr txBox="1"/>
          <p:nvPr/>
        </p:nvSpPr>
        <p:spPr>
          <a:xfrm>
            <a:off x="872197" y="4370085"/>
            <a:ext cx="185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YE" sz="2800" b="1" dirty="0"/>
              <a:t>راس المال </a:t>
            </a:r>
            <a:endParaRPr lang="en-AE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AB1FF-78D3-4091-A963-2CCB7CA1D6EF}"/>
              </a:ext>
            </a:extLst>
          </p:cNvPr>
          <p:cNvSpPr txBox="1"/>
          <p:nvPr/>
        </p:nvSpPr>
        <p:spPr>
          <a:xfrm>
            <a:off x="671304" y="2754886"/>
            <a:ext cx="1664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YE" sz="2800" b="1" dirty="0"/>
              <a:t>الوقت</a:t>
            </a:r>
            <a:r>
              <a:rPr lang="ar-AE" sz="2800" b="1" dirty="0"/>
              <a:t>/ الزمن</a:t>
            </a:r>
            <a:r>
              <a:rPr lang="ar-YE" sz="2800" b="1" dirty="0"/>
              <a:t>  </a:t>
            </a:r>
            <a:endParaRPr lang="en-AE" sz="2800" b="1" dirty="0"/>
          </a:p>
        </p:txBody>
      </p:sp>
    </p:spTree>
    <p:extLst>
      <p:ext uri="{BB962C8B-B14F-4D97-AF65-F5344CB8AC3E}">
        <p14:creationId xmlns:p14="http://schemas.microsoft.com/office/powerpoint/2010/main" val="26904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D1E0-D5D1-4D96-8206-7900063BA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460" y="317620"/>
            <a:ext cx="5715000" cy="88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B53F39-23A7-4D53-95CE-BF144A314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6" y="317620"/>
            <a:ext cx="3114675" cy="179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8B6E6-630D-46AA-B97F-91DFD9ABEC6A}"/>
              </a:ext>
            </a:extLst>
          </p:cNvPr>
          <p:cNvSpPr txBox="1"/>
          <p:nvPr/>
        </p:nvSpPr>
        <p:spPr>
          <a:xfrm>
            <a:off x="3137095" y="1481259"/>
            <a:ext cx="8701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YE" sz="2400" b="1" dirty="0">
                <a:solidFill>
                  <a:schemeClr val="accent6">
                    <a:lumMod val="75000"/>
                  </a:schemeClr>
                </a:solidFill>
              </a:rPr>
              <a:t>يمثل الشكل راس المال , نحتاج لراس المال لشراء الموارد الاخرى وتوظيف</a:t>
            </a:r>
            <a:r>
              <a:rPr lang="ar-AE" sz="2400" b="1" dirty="0">
                <a:solidFill>
                  <a:schemeClr val="accent6">
                    <a:lumMod val="75000"/>
                  </a:schemeClr>
                </a:solidFill>
              </a:rPr>
              <a:t> الخبراء و</a:t>
            </a:r>
            <a:r>
              <a:rPr lang="ar-YE" sz="2400" b="1" dirty="0">
                <a:solidFill>
                  <a:schemeClr val="accent6">
                    <a:lumMod val="75000"/>
                  </a:schemeClr>
                </a:solidFill>
              </a:rPr>
              <a:t> العاملين </a:t>
            </a:r>
            <a:endParaRPr lang="en-A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41AF46-D71D-474D-9CBE-611CD3E60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060" y="2441915"/>
            <a:ext cx="2057400" cy="58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EDAD5-2DBE-4D63-B925-E77BF29CF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237" y="3376612"/>
            <a:ext cx="5667375" cy="704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FDE4DD-C7AF-45DF-BC4D-185E12F5C97F}"/>
              </a:ext>
            </a:extLst>
          </p:cNvPr>
          <p:cNvSpPr txBox="1"/>
          <p:nvPr/>
        </p:nvSpPr>
        <p:spPr>
          <a:xfrm>
            <a:off x="468923" y="3456476"/>
            <a:ext cx="5627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>
                <a:solidFill>
                  <a:schemeClr val="accent6">
                    <a:lumMod val="75000"/>
                  </a:schemeClr>
                </a:solidFill>
              </a:rPr>
              <a:t>يستخدم الأفراد مهاراتهم لتحويل الأفكار الى منتجات</a:t>
            </a:r>
            <a:endParaRPr lang="en-A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6502F8-32E3-48AF-AAD1-76A0B8800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785" y="5021561"/>
            <a:ext cx="5781675" cy="1304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7D1C76-9430-4EE6-8869-8A485E8F5855}"/>
              </a:ext>
            </a:extLst>
          </p:cNvPr>
          <p:cNvSpPr txBox="1"/>
          <p:nvPr/>
        </p:nvSpPr>
        <p:spPr>
          <a:xfrm>
            <a:off x="468922" y="4893084"/>
            <a:ext cx="56270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YE" sz="3200" b="1" dirty="0">
                <a:solidFill>
                  <a:schemeClr val="accent6">
                    <a:lumMod val="75000"/>
                  </a:schemeClr>
                </a:solidFill>
              </a:rPr>
              <a:t>لا</a:t>
            </a:r>
            <a:r>
              <a:rPr lang="ar-AE" sz="3200" b="1" dirty="0">
                <a:solidFill>
                  <a:schemeClr val="accent6">
                    <a:lumMod val="75000"/>
                  </a:schemeClr>
                </a:solidFill>
              </a:rPr>
              <a:t> يحدث تقدم تكنولوجي .</a:t>
            </a:r>
            <a:r>
              <a:rPr lang="ar-YE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AE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 rtl="1"/>
            <a:r>
              <a:rPr lang="ar-AE" sz="3200" b="1" dirty="0">
                <a:solidFill>
                  <a:schemeClr val="accent6">
                    <a:lumMod val="75000"/>
                  </a:schemeClr>
                </a:solidFill>
              </a:rPr>
              <a:t>لا </a:t>
            </a:r>
            <a:r>
              <a:rPr lang="ar-YE" sz="3200" b="1" dirty="0">
                <a:solidFill>
                  <a:schemeClr val="accent6">
                    <a:lumMod val="75000"/>
                  </a:schemeClr>
                </a:solidFill>
              </a:rPr>
              <a:t>يتمتع الناس بالمعرفة المطلوبة لصيانة التقنية أو تحسينها </a:t>
            </a:r>
            <a:endParaRPr lang="en-AE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91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0265544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414</TotalTime>
  <Words>88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N</dc:creator>
  <cp:lastModifiedBy>Hanan Abdel Moeti Ali Eid</cp:lastModifiedBy>
  <cp:revision>28</cp:revision>
  <dcterms:created xsi:type="dcterms:W3CDTF">2021-07-10T19:26:42Z</dcterms:created>
  <dcterms:modified xsi:type="dcterms:W3CDTF">2021-09-21T15:31:49Z</dcterms:modified>
</cp:coreProperties>
</file>