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172" r:id="rId3"/>
    <p:sldId id="1204" r:id="rId4"/>
    <p:sldId id="260" r:id="rId5"/>
    <p:sldId id="273" r:id="rId6"/>
    <p:sldId id="2185" r:id="rId7"/>
    <p:sldId id="2175" r:id="rId8"/>
    <p:sldId id="1752" r:id="rId9"/>
    <p:sldId id="298" r:id="rId10"/>
    <p:sldId id="2221" r:id="rId11"/>
    <p:sldId id="1817" r:id="rId12"/>
    <p:sldId id="261" r:id="rId13"/>
    <p:sldId id="1801" r:id="rId14"/>
    <p:sldId id="2208" r:id="rId15"/>
    <p:sldId id="2209" r:id="rId16"/>
    <p:sldId id="2210" r:id="rId17"/>
    <p:sldId id="2211" r:id="rId18"/>
    <p:sldId id="2212" r:id="rId19"/>
    <p:sldId id="2213" r:id="rId20"/>
    <p:sldId id="1824" r:id="rId21"/>
    <p:sldId id="2222" r:id="rId22"/>
    <p:sldId id="1813" r:id="rId23"/>
    <p:sldId id="1814" r:id="rId24"/>
    <p:sldId id="1811" r:id="rId25"/>
    <p:sldId id="2216" r:id="rId26"/>
    <p:sldId id="1827" r:id="rId27"/>
    <p:sldId id="2223" r:id="rId28"/>
    <p:sldId id="1685" r:id="rId29"/>
    <p:sldId id="2217" r:id="rId30"/>
    <p:sldId id="221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DB15"/>
    <a:srgbClr val="FF99FF"/>
    <a:srgbClr val="9F509F"/>
    <a:srgbClr val="FB4343"/>
    <a:srgbClr val="ED1C24"/>
    <a:srgbClr val="FFFF66"/>
    <a:srgbClr val="FFCCFF"/>
    <a:srgbClr val="CCCC00"/>
    <a:srgbClr val="FF658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5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9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02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2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4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73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16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43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20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D8EA-82EC-4B17-872F-6D0C965AF999}" type="datetimeFigureOut">
              <a:rPr lang="en-GB" smtClean="0"/>
              <a:pPr/>
              <a:t>03/10/2021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2BA6C-C7FA-4EFD-8937-FC1C4C19D76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35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2.xml" /><Relationship Id="rId13" Type="http://schemas.openxmlformats.org/officeDocument/2006/relationships/image" Target="../media/image9.jpeg" /><Relationship Id="rId18" Type="http://schemas.openxmlformats.org/officeDocument/2006/relationships/image" Target="../media/image13.png" /><Relationship Id="rId26" Type="http://schemas.openxmlformats.org/officeDocument/2006/relationships/image" Target="../media/image19.jpeg" /><Relationship Id="rId39" Type="http://schemas.openxmlformats.org/officeDocument/2006/relationships/slide" Target="slide9.xml" /><Relationship Id="rId3" Type="http://schemas.openxmlformats.org/officeDocument/2006/relationships/image" Target="../media/image2.png" /><Relationship Id="rId21" Type="http://schemas.openxmlformats.org/officeDocument/2006/relationships/slide" Target="slide25.xml" /><Relationship Id="rId34" Type="http://schemas.openxmlformats.org/officeDocument/2006/relationships/slide" Target="slide4.xml" /><Relationship Id="rId42" Type="http://schemas.openxmlformats.org/officeDocument/2006/relationships/image" Target="../media/image28.png" /><Relationship Id="rId7" Type="http://schemas.openxmlformats.org/officeDocument/2006/relationships/image" Target="../media/image5.png" /><Relationship Id="rId12" Type="http://schemas.microsoft.com/office/2007/relationships/hdphoto" Target="../media/hdphoto1.wdp" /><Relationship Id="rId17" Type="http://schemas.openxmlformats.org/officeDocument/2006/relationships/image" Target="../media/image12.jpeg" /><Relationship Id="rId25" Type="http://schemas.openxmlformats.org/officeDocument/2006/relationships/image" Target="../media/image18.png" /><Relationship Id="rId33" Type="http://schemas.openxmlformats.org/officeDocument/2006/relationships/image" Target="../media/image24.png" /><Relationship Id="rId38" Type="http://schemas.openxmlformats.org/officeDocument/2006/relationships/image" Target="../media/image27.png" /><Relationship Id="rId2" Type="http://schemas.openxmlformats.org/officeDocument/2006/relationships/image" Target="../media/image1.png" /><Relationship Id="rId16" Type="http://schemas.openxmlformats.org/officeDocument/2006/relationships/image" Target="../media/image11.png" /><Relationship Id="rId20" Type="http://schemas.openxmlformats.org/officeDocument/2006/relationships/image" Target="../media/image15.png" /><Relationship Id="rId29" Type="http://schemas.openxmlformats.org/officeDocument/2006/relationships/image" Target="../media/image21.png" /><Relationship Id="rId41" Type="http://schemas.openxmlformats.org/officeDocument/2006/relationships/slide" Target="slide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.png" /><Relationship Id="rId11" Type="http://schemas.openxmlformats.org/officeDocument/2006/relationships/image" Target="../media/image8.png" /><Relationship Id="rId24" Type="http://schemas.openxmlformats.org/officeDocument/2006/relationships/image" Target="../media/image17.png" /><Relationship Id="rId32" Type="http://schemas.openxmlformats.org/officeDocument/2006/relationships/image" Target="../media/image23.png" /><Relationship Id="rId37" Type="http://schemas.openxmlformats.org/officeDocument/2006/relationships/slide" Target="slide8.xml" /><Relationship Id="rId40" Type="http://schemas.openxmlformats.org/officeDocument/2006/relationships/slide" Target="slide11.xml" /><Relationship Id="rId45" Type="http://schemas.openxmlformats.org/officeDocument/2006/relationships/image" Target="../media/image30.png" /><Relationship Id="rId5" Type="http://schemas.openxmlformats.org/officeDocument/2006/relationships/slide" Target="slide2.xml" /><Relationship Id="rId15" Type="http://schemas.openxmlformats.org/officeDocument/2006/relationships/image" Target="../media/image10.jpeg" /><Relationship Id="rId23" Type="http://schemas.microsoft.com/office/2007/relationships/hdphoto" Target="../media/hdphoto2.wdp" /><Relationship Id="rId28" Type="http://schemas.microsoft.com/office/2007/relationships/hdphoto" Target="../media/hdphoto3.wdp" /><Relationship Id="rId36" Type="http://schemas.openxmlformats.org/officeDocument/2006/relationships/image" Target="../media/image26.png" /><Relationship Id="rId10" Type="http://schemas.openxmlformats.org/officeDocument/2006/relationships/image" Target="../media/image7.png" /><Relationship Id="rId19" Type="http://schemas.openxmlformats.org/officeDocument/2006/relationships/image" Target="../media/image14.png" /><Relationship Id="rId31" Type="http://schemas.openxmlformats.org/officeDocument/2006/relationships/image" Target="../media/image22.jpeg" /><Relationship Id="rId44" Type="http://schemas.openxmlformats.org/officeDocument/2006/relationships/hyperlink" Target="Rewards%20Chart.pptx" TargetMode="External" /><Relationship Id="rId4" Type="http://schemas.openxmlformats.org/officeDocument/2006/relationships/image" Target="../media/image3.png" /><Relationship Id="rId9" Type="http://schemas.openxmlformats.org/officeDocument/2006/relationships/image" Target="../media/image6.png" /><Relationship Id="rId14" Type="http://schemas.openxmlformats.org/officeDocument/2006/relationships/slide" Target="slide26.xml" /><Relationship Id="rId22" Type="http://schemas.openxmlformats.org/officeDocument/2006/relationships/image" Target="../media/image16.png" /><Relationship Id="rId27" Type="http://schemas.openxmlformats.org/officeDocument/2006/relationships/image" Target="../media/image20.png" /><Relationship Id="rId30" Type="http://schemas.microsoft.com/office/2007/relationships/hdphoto" Target="../media/hdphoto4.wdp" /><Relationship Id="rId35" Type="http://schemas.openxmlformats.org/officeDocument/2006/relationships/image" Target="../media/image25.png" /><Relationship Id="rId43" Type="http://schemas.openxmlformats.org/officeDocument/2006/relationships/image" Target="../media/image29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2.png" /><Relationship Id="rId5" Type="http://schemas.openxmlformats.org/officeDocument/2006/relationships/image" Target="../media/image54.png" /><Relationship Id="rId4" Type="http://schemas.openxmlformats.org/officeDocument/2006/relationships/image" Target="../media/image53.pn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 /><Relationship Id="rId3" Type="http://schemas.openxmlformats.org/officeDocument/2006/relationships/image" Target="../media/image34.png" /><Relationship Id="rId7" Type="http://schemas.openxmlformats.org/officeDocument/2006/relationships/image" Target="../media/image64.png" /><Relationship Id="rId2" Type="http://schemas.openxmlformats.org/officeDocument/2006/relationships/image" Target="../media/image63.gif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2.png" /><Relationship Id="rId5" Type="http://schemas.openxmlformats.org/officeDocument/2006/relationships/image" Target="../media/image2.png" /><Relationship Id="rId4" Type="http://schemas.openxmlformats.org/officeDocument/2006/relationships/image" Target="../media/image35.png" /><Relationship Id="rId9" Type="http://schemas.openxmlformats.org/officeDocument/2006/relationships/image" Target="../media/image1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2.png" /><Relationship Id="rId4" Type="http://schemas.openxmlformats.org/officeDocument/2006/relationships/image" Target="../media/image52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57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8.png" /><Relationship Id="rId5" Type="http://schemas.openxmlformats.org/officeDocument/2006/relationships/image" Target="../media/image42.png" /><Relationship Id="rId4" Type="http://schemas.openxmlformats.org/officeDocument/2006/relationships/image" Target="../media/image2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6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 /><Relationship Id="rId1" Type="http://schemas.openxmlformats.org/officeDocument/2006/relationships/slideLayout" Target="../slideLayouts/slideLayout6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 /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 /><Relationship Id="rId3" Type="http://schemas.openxmlformats.org/officeDocument/2006/relationships/image" Target="../media/image35.png" /><Relationship Id="rId7" Type="http://schemas.openxmlformats.org/officeDocument/2006/relationships/image" Target="../media/image72.jpe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3.jpeg" /><Relationship Id="rId11" Type="http://schemas.openxmlformats.org/officeDocument/2006/relationships/image" Target="../media/image67.jpeg" /><Relationship Id="rId5" Type="http://schemas.openxmlformats.org/officeDocument/2006/relationships/image" Target="../media/image42.png" /><Relationship Id="rId10" Type="http://schemas.openxmlformats.org/officeDocument/2006/relationships/image" Target="../media/image68.jpeg" /><Relationship Id="rId4" Type="http://schemas.openxmlformats.org/officeDocument/2006/relationships/image" Target="../media/image2.png" /><Relationship Id="rId9" Type="http://schemas.openxmlformats.org/officeDocument/2006/relationships/image" Target="../media/image75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2.png" /><Relationship Id="rId5" Type="http://schemas.openxmlformats.org/officeDocument/2006/relationships/image" Target="../media/image54.png" /><Relationship Id="rId4" Type="http://schemas.openxmlformats.org/officeDocument/2006/relationships/image" Target="../media/image53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8.png" /><Relationship Id="rId4" Type="http://schemas.openxmlformats.org/officeDocument/2006/relationships/image" Target="../media/image77.jpe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 /><Relationship Id="rId3" Type="http://schemas.openxmlformats.org/officeDocument/2006/relationships/slideLayout" Target="../slideLayouts/slideLayout2.xml" /><Relationship Id="rId7" Type="http://schemas.openxmlformats.org/officeDocument/2006/relationships/image" Target="../media/image42.png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6" Type="http://schemas.openxmlformats.org/officeDocument/2006/relationships/image" Target="../media/image2.png" /><Relationship Id="rId5" Type="http://schemas.openxmlformats.org/officeDocument/2006/relationships/image" Target="../media/image35.png" /><Relationship Id="rId10" Type="http://schemas.openxmlformats.org/officeDocument/2006/relationships/image" Target="../media/image78.png" /><Relationship Id="rId4" Type="http://schemas.openxmlformats.org/officeDocument/2006/relationships/image" Target="../media/image34.png" /><Relationship Id="rId9" Type="http://schemas.openxmlformats.org/officeDocument/2006/relationships/image" Target="../media/image80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81.png" /><Relationship Id="rId5" Type="http://schemas.openxmlformats.org/officeDocument/2006/relationships/image" Target="../media/image42.png" /><Relationship Id="rId4" Type="http://schemas.openxmlformats.org/officeDocument/2006/relationships/image" Target="../media/image2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2.gif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2.png" /><Relationship Id="rId4" Type="http://schemas.openxmlformats.org/officeDocument/2006/relationships/image" Target="../media/image2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2.png" /><Relationship Id="rId5" Type="http://schemas.openxmlformats.org/officeDocument/2006/relationships/image" Target="../media/image54.png" /><Relationship Id="rId4" Type="http://schemas.openxmlformats.org/officeDocument/2006/relationships/image" Target="../media/image53.pn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 /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 /><Relationship Id="rId2" Type="http://schemas.openxmlformats.org/officeDocument/2006/relationships/image" Target="../media/image32.jfif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 /><Relationship Id="rId3" Type="http://schemas.openxmlformats.org/officeDocument/2006/relationships/image" Target="../media/image35.png" /><Relationship Id="rId7" Type="http://schemas.openxmlformats.org/officeDocument/2006/relationships/image" Target="../media/image38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7.png" /><Relationship Id="rId11" Type="http://schemas.openxmlformats.org/officeDocument/2006/relationships/image" Target="../media/image42.png" /><Relationship Id="rId5" Type="http://schemas.openxmlformats.org/officeDocument/2006/relationships/image" Target="../media/image36.png" /><Relationship Id="rId10" Type="http://schemas.openxmlformats.org/officeDocument/2006/relationships/image" Target="../media/image41.png" /><Relationship Id="rId4" Type="http://schemas.openxmlformats.org/officeDocument/2006/relationships/image" Target="../media/image2.png" /><Relationship Id="rId9" Type="http://schemas.openxmlformats.org/officeDocument/2006/relationships/image" Target="../media/image40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 /><Relationship Id="rId3" Type="http://schemas.openxmlformats.org/officeDocument/2006/relationships/image" Target="../media/image43.png" /><Relationship Id="rId7" Type="http://schemas.openxmlformats.org/officeDocument/2006/relationships/image" Target="../media/image4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png" /><Relationship Id="rId11" Type="http://schemas.openxmlformats.org/officeDocument/2006/relationships/image" Target="../media/image51.png" /><Relationship Id="rId5" Type="http://schemas.openxmlformats.org/officeDocument/2006/relationships/image" Target="../media/image45.png" /><Relationship Id="rId10" Type="http://schemas.openxmlformats.org/officeDocument/2006/relationships/image" Target="../media/image50.png" /><Relationship Id="rId4" Type="http://schemas.openxmlformats.org/officeDocument/2006/relationships/image" Target="../media/image44.png" /><Relationship Id="rId9" Type="http://schemas.openxmlformats.org/officeDocument/2006/relationships/image" Target="../media/image49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4.png" /><Relationship Id="rId4" Type="http://schemas.openxmlformats.org/officeDocument/2006/relationships/image" Target="../media/image5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 /><Relationship Id="rId2" Type="http://schemas.openxmlformats.org/officeDocument/2006/relationships/image" Target="../media/image55.gif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58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7.png" /><Relationship Id="rId5" Type="http://schemas.openxmlformats.org/officeDocument/2006/relationships/image" Target="../media/image42.png" /><Relationship Id="rId4" Type="http://schemas.openxmlformats.org/officeDocument/2006/relationships/image" Target="../media/image2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61.png" /><Relationship Id="rId5" Type="http://schemas.openxmlformats.org/officeDocument/2006/relationships/image" Target="../media/image60.jpeg" /><Relationship Id="rId4" Type="http://schemas.openxmlformats.org/officeDocument/2006/relationships/image" Target="../media/image5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897303" y="2115834"/>
            <a:ext cx="1744427" cy="13131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37539" y="853000"/>
            <a:ext cx="1782663" cy="1194830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8285" y="2601049"/>
            <a:ext cx="1422037" cy="374057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875" y="4616177"/>
            <a:ext cx="2889510" cy="227990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742" y="4671151"/>
            <a:ext cx="2889510" cy="227990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224" y="4693987"/>
            <a:ext cx="2889510" cy="22799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566" y="4693986"/>
            <a:ext cx="2889510" cy="227990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78" y="4591343"/>
            <a:ext cx="2889510" cy="2279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536" y="-1543450"/>
            <a:ext cx="4878615" cy="467175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D1C24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920">
            <a:off x="-159004" y="2657"/>
            <a:ext cx="1124547" cy="1763972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3" y="5430227"/>
            <a:ext cx="1044137" cy="1292805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74" y="2246993"/>
            <a:ext cx="999877" cy="1182007"/>
          </a:xfrm>
          <a:prstGeom prst="rect">
            <a:avLst/>
          </a:prstGeom>
        </p:spPr>
      </p:pic>
      <p:pic>
        <p:nvPicPr>
          <p:cNvPr id="21" name="Picture 20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690"/>
            <a:ext cx="955069" cy="1213581"/>
          </a:xfrm>
          <a:prstGeom prst="rect">
            <a:avLst/>
          </a:prstGeom>
        </p:spPr>
      </p:pic>
      <p:pic>
        <p:nvPicPr>
          <p:cNvPr id="12" name="Picture 2" descr="Whiteboard images clipart 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94" y="1236744"/>
            <a:ext cx="4329896" cy="288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y ABC Alphabet Learn table Children's mathematical education ...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5453" y="2466968"/>
            <a:ext cx="1173412" cy="15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ays of the Week Chart – Creative Teaching Press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0" t="2386" r="13225" b="2397"/>
          <a:stretch/>
        </p:blipFill>
        <p:spPr bwMode="auto">
          <a:xfrm>
            <a:off x="9100237" y="2466968"/>
            <a:ext cx="1221470" cy="157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84" y="5469515"/>
            <a:ext cx="2307405" cy="14464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736393" y="1598653"/>
            <a:ext cx="1254398" cy="1119306"/>
            <a:chOff x="1833732" y="1132679"/>
            <a:chExt cx="1381125" cy="1293323"/>
          </a:xfrm>
          <a:solidFill>
            <a:srgbClr val="ED1C24"/>
          </a:solidFill>
        </p:grpSpPr>
        <p:sp>
          <p:nvSpPr>
            <p:cNvPr id="26" name="Oval 25"/>
            <p:cNvSpPr/>
            <p:nvPr/>
          </p:nvSpPr>
          <p:spPr>
            <a:xfrm>
              <a:off x="1833732" y="1132679"/>
              <a:ext cx="1381125" cy="1293323"/>
            </a:xfrm>
            <a:prstGeom prst="ellipse">
              <a:avLst/>
            </a:prstGeom>
            <a:solidFill>
              <a:srgbClr val="ED1C2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/>
            <p:cNvCxnSpPr>
              <a:stCxn id="26" idx="0"/>
              <a:endCxn id="26" idx="4"/>
            </p:cNvCxnSpPr>
            <p:nvPr/>
          </p:nvCxnSpPr>
          <p:spPr>
            <a:xfrm>
              <a:off x="2524295" y="1132679"/>
              <a:ext cx="0" cy="1293323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6" idx="6"/>
            </p:cNvCxnSpPr>
            <p:nvPr/>
          </p:nvCxnSpPr>
          <p:spPr>
            <a:xfrm>
              <a:off x="1833732" y="1779341"/>
              <a:ext cx="1381125" cy="0"/>
            </a:xfrm>
            <a:prstGeom prst="line">
              <a:avLst/>
            </a:prstGeom>
            <a:grpFill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9" name="Picture 16" descr="Free Cute Sunshine Cliparts, Download Free Clip Art, Free Clip Art ...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44" y="1725635"/>
            <a:ext cx="382596" cy="39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appy Cloud Clip Art - Happy Cloud Image | Clip art, Clouds ...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619">
            <a:off x="3451641" y="1761746"/>
            <a:ext cx="413915" cy="3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Download Free png Cloud Cool Rain Drops Clip Art Cute Happy With ...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258" y="2171328"/>
            <a:ext cx="420183" cy="49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Free Png Windy Download Images 630x397, 25.05 KB, Windy PNG ...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373">
            <a:off x="2835358" y="2222982"/>
            <a:ext cx="530482" cy="33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hlinkClick r:id="rId21" action="ppaction://hlinksldjump"/>
          </p:cNvPr>
          <p:cNvSpPr txBox="1"/>
          <p:nvPr/>
        </p:nvSpPr>
        <p:spPr>
          <a:xfrm>
            <a:off x="2826983" y="1071787"/>
            <a:ext cx="1205778" cy="4308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How is the </a:t>
            </a:r>
          </a:p>
          <a:p>
            <a:pPr algn="ctr"/>
            <a:r>
              <a:rPr lang="en-GB" sz="1100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weather today?</a:t>
            </a:r>
          </a:p>
        </p:txBody>
      </p:sp>
      <p:sp>
        <p:nvSpPr>
          <p:cNvPr id="36" name="Left Arrow 35"/>
          <p:cNvSpPr/>
          <p:nvPr/>
        </p:nvSpPr>
        <p:spPr>
          <a:xfrm>
            <a:off x="3844920" y="1853090"/>
            <a:ext cx="262062" cy="194740"/>
          </a:xfrm>
          <a:prstGeom prst="leftArrow">
            <a:avLst/>
          </a:prstGeom>
          <a:solidFill>
            <a:srgbClr val="FF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Left Arrow 36"/>
          <p:cNvSpPr/>
          <p:nvPr/>
        </p:nvSpPr>
        <p:spPr>
          <a:xfrm flipH="1">
            <a:off x="2682387" y="1853090"/>
            <a:ext cx="262062" cy="194740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Left Arrow 37"/>
          <p:cNvSpPr/>
          <p:nvPr/>
        </p:nvSpPr>
        <p:spPr>
          <a:xfrm rot="2063012">
            <a:off x="3774110" y="2409334"/>
            <a:ext cx="324033" cy="204157"/>
          </a:xfrm>
          <a:prstGeom prst="leftArrow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Left Arrow 38"/>
          <p:cNvSpPr/>
          <p:nvPr/>
        </p:nvSpPr>
        <p:spPr>
          <a:xfrm rot="19536988" flipH="1">
            <a:off x="2816304" y="2528825"/>
            <a:ext cx="324033" cy="204157"/>
          </a:xfrm>
          <a:prstGeom prst="lef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98" y="3755836"/>
            <a:ext cx="3795380" cy="315613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624494" y="4905345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Century Gothic" pitchFamily="34" charset="0"/>
                <a:cs typeface="Aldhabi" panose="01000000000000000000" pitchFamily="2" charset="-78"/>
              </a:rPr>
              <a:t>Teacher Sameera AL </a:t>
            </a:r>
            <a:r>
              <a:rPr lang="en-GB" sz="1400" b="1" dirty="0" err="1">
                <a:latin typeface="Century Gothic" pitchFamily="34" charset="0"/>
                <a:cs typeface="Aldhabi" panose="01000000000000000000" pitchFamily="2" charset="-78"/>
              </a:rPr>
              <a:t>Mathkoor</a:t>
            </a:r>
            <a:r>
              <a:rPr lang="en-GB" sz="1400" b="1" dirty="0">
                <a:latin typeface="Century Gothic" pitchFamily="34" charset="0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09" y="5952200"/>
            <a:ext cx="1196262" cy="943886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9683861" y="1383267"/>
            <a:ext cx="1642833" cy="924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961" y="504683"/>
            <a:ext cx="657709" cy="68084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94" y="493858"/>
            <a:ext cx="619317" cy="69167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383" y="493858"/>
            <a:ext cx="588341" cy="672376"/>
          </a:xfrm>
          <a:prstGeom prst="rect">
            <a:avLst/>
          </a:prstGeom>
          <a:ln>
            <a:noFill/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91" y="493858"/>
            <a:ext cx="601055" cy="678138"/>
          </a:xfrm>
          <a:prstGeom prst="rect">
            <a:avLst/>
          </a:prstGeom>
          <a:ln>
            <a:noFill/>
          </a:ln>
        </p:spPr>
      </p:pic>
      <p:pic>
        <p:nvPicPr>
          <p:cNvPr id="54" name="Picture 53">
            <a:hlinkClick r:id="" action="ppaction://noaction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11" y="679121"/>
            <a:ext cx="781285" cy="455317"/>
          </a:xfrm>
          <a:prstGeom prst="rect">
            <a:avLst/>
          </a:prstGeom>
        </p:spPr>
      </p:pic>
      <p:sp>
        <p:nvSpPr>
          <p:cNvPr id="56" name="Rectangle: Rounded Corners 40">
            <a:extLst>
              <a:ext uri="{FF2B5EF4-FFF2-40B4-BE49-F238E27FC236}">
                <a16:creationId xmlns:a16="http://schemas.microsoft.com/office/drawing/2014/main" id="{3E4C6B7D-472F-47D4-93A8-4DADEE923C1C}"/>
              </a:ext>
            </a:extLst>
          </p:cNvPr>
          <p:cNvSpPr/>
          <p:nvPr/>
        </p:nvSpPr>
        <p:spPr>
          <a:xfrm>
            <a:off x="4734744" y="1338181"/>
            <a:ext cx="3552569" cy="7269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Unit 5 , Lesson 3</a:t>
            </a:r>
            <a:endParaRPr lang="ar-AE" sz="2400" b="1" dirty="0">
              <a:solidFill>
                <a:srgbClr val="C00000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974060" y="2455165"/>
            <a:ext cx="1585064" cy="916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26987" y="967663"/>
            <a:ext cx="1620335" cy="96550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6" y="2166474"/>
            <a:ext cx="403556" cy="247053"/>
          </a:xfrm>
          <a:prstGeom prst="rect">
            <a:avLst/>
          </a:prstGeom>
        </p:spPr>
      </p:pic>
      <p:pic>
        <p:nvPicPr>
          <p:cNvPr id="10" name="Picture 9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792" y="2181702"/>
            <a:ext cx="378485" cy="232039"/>
          </a:xfrm>
          <a:prstGeom prst="rect">
            <a:avLst/>
          </a:prstGeom>
        </p:spPr>
      </p:pic>
      <p:pic>
        <p:nvPicPr>
          <p:cNvPr id="60" name="Picture 59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25" y="2176372"/>
            <a:ext cx="403556" cy="247053"/>
          </a:xfrm>
          <a:prstGeom prst="rect">
            <a:avLst/>
          </a:prstGeom>
        </p:spPr>
      </p:pic>
      <p:pic>
        <p:nvPicPr>
          <p:cNvPr id="61" name="Picture 60">
            <a:hlinkClick r:id="rId40" action="ppaction://hlinksldjump"/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0" y="2176362"/>
            <a:ext cx="378485" cy="232039"/>
          </a:xfrm>
          <a:prstGeom prst="rect">
            <a:avLst/>
          </a:prstGeom>
        </p:spPr>
      </p:pic>
      <p:sp>
        <p:nvSpPr>
          <p:cNvPr id="62" name="Rectangle: Rounded Corners 41">
            <a:hlinkClick r:id="rId8" action="ppaction://hlinksldjump"/>
            <a:extLst>
              <a:ext uri="{FF2B5EF4-FFF2-40B4-BE49-F238E27FC236}">
                <a16:creationId xmlns:a16="http://schemas.microsoft.com/office/drawing/2014/main" id="{00665017-E63D-42F0-BB26-14DAA62A04E1}"/>
              </a:ext>
            </a:extLst>
          </p:cNvPr>
          <p:cNvSpPr/>
          <p:nvPr/>
        </p:nvSpPr>
        <p:spPr>
          <a:xfrm>
            <a:off x="4534253" y="3158334"/>
            <a:ext cx="2049285" cy="4507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A" sz="9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GB" sz="11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Title and Learning Outcomes:</a:t>
            </a:r>
            <a:endParaRPr lang="ar-SA" sz="11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10784" y="156755"/>
            <a:ext cx="1096839" cy="587828"/>
          </a:xfrm>
          <a:prstGeom prst="rect">
            <a:avLst/>
          </a:prstGeom>
          <a:solidFill>
            <a:srgbClr val="ED1C2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 cstate="print"/>
          <a:srcRect l="32127" t="29464" r="48396" b="52679"/>
          <a:stretch>
            <a:fillRect/>
          </a:stretch>
        </p:blipFill>
        <p:spPr bwMode="auto">
          <a:xfrm>
            <a:off x="1201783" y="222070"/>
            <a:ext cx="953319" cy="4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Notched Right Arrow 65">
            <a:hlinkClick r:id="rId8" action="ppaction://hlinksldjump"/>
          </p:cNvPr>
          <p:cNvSpPr/>
          <p:nvPr/>
        </p:nvSpPr>
        <p:spPr>
          <a:xfrm>
            <a:off x="5394789" y="3260776"/>
            <a:ext cx="847879" cy="450705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3" name="Picture 12" descr="A close up of a toy&#10;&#10;Description automatically generated">
            <a:hlinkClick r:id="rId34" action="ppaction://hlinksldjump"/>
            <a:extLst>
              <a:ext uri="{FF2B5EF4-FFF2-40B4-BE49-F238E27FC236}">
                <a16:creationId xmlns:a16="http://schemas.microsoft.com/office/drawing/2014/main" id="{B2F9FF15-B121-4314-BEF9-EF3ACB42B80E}"/>
              </a:ext>
            </a:extLst>
          </p:cNvPr>
          <p:cNvPicPr>
            <a:picLocks noChangeAspect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r="17030"/>
          <a:stretch/>
        </p:blipFill>
        <p:spPr>
          <a:xfrm>
            <a:off x="7946835" y="3158334"/>
            <a:ext cx="690905" cy="7067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01F59C-C78B-4139-977F-96DD6FC86E18}"/>
              </a:ext>
            </a:extLst>
          </p:cNvPr>
          <p:cNvSpPr txBox="1"/>
          <p:nvPr/>
        </p:nvSpPr>
        <p:spPr>
          <a:xfrm>
            <a:off x="7498005" y="2929995"/>
            <a:ext cx="1132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Lesson 3</a:t>
            </a:r>
          </a:p>
        </p:txBody>
      </p:sp>
      <p:sp>
        <p:nvSpPr>
          <p:cNvPr id="65" name="Rectangle: Rounded Corners 40">
            <a:extLst>
              <a:ext uri="{FF2B5EF4-FFF2-40B4-BE49-F238E27FC236}">
                <a16:creationId xmlns:a16="http://schemas.microsoft.com/office/drawing/2014/main" id="{8C308DD1-506D-426E-BC75-51E801F0CFF4}"/>
              </a:ext>
            </a:extLst>
          </p:cNvPr>
          <p:cNvSpPr/>
          <p:nvPr/>
        </p:nvSpPr>
        <p:spPr>
          <a:xfrm>
            <a:off x="4582119" y="1853091"/>
            <a:ext cx="4085386" cy="1196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B0F0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Daily routine</a:t>
            </a:r>
          </a:p>
          <a:p>
            <a:r>
              <a:rPr lang="en-GB" sz="2400" b="1" dirty="0">
                <a:solidFill>
                  <a:srgbClr val="7030A0"/>
                </a:solidFill>
                <a:latin typeface="Comic Sans MS" panose="030F0702030302020204" pitchFamily="66" charset="0"/>
                <a:cs typeface="Arabic Typesetting" panose="03020402040406030203" pitchFamily="66" charset="-78"/>
              </a:rPr>
              <a:t>Day:</a:t>
            </a:r>
            <a:endParaRPr lang="ar-AE" sz="2400" b="1" dirty="0">
              <a:solidFill>
                <a:srgbClr val="7030A0"/>
              </a:solidFill>
              <a:latin typeface="Comic Sans MS" panose="030F0702030302020204" pitchFamily="66" charset="0"/>
              <a:cs typeface="Arabic Typesetting" panose="03020402040406030203" pitchFamily="66" charset="-78"/>
            </a:endParaRPr>
          </a:p>
        </p:txBody>
      </p:sp>
      <p:sp>
        <p:nvSpPr>
          <p:cNvPr id="14" name="Star: 5 Points 13">
            <a:hlinkClick r:id="" action="ppaction://noaction"/>
            <a:extLst>
              <a:ext uri="{FF2B5EF4-FFF2-40B4-BE49-F238E27FC236}">
                <a16:creationId xmlns:a16="http://schemas.microsoft.com/office/drawing/2014/main" id="{D7C0EC2F-6D81-4245-A9D6-496A96ACB7C8}"/>
              </a:ext>
            </a:extLst>
          </p:cNvPr>
          <p:cNvSpPr/>
          <p:nvPr/>
        </p:nvSpPr>
        <p:spPr>
          <a:xfrm>
            <a:off x="11464312" y="1338181"/>
            <a:ext cx="274553" cy="2604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hlinkClick r:id="" action="ppaction://noaction"/>
            <a:extLst>
              <a:ext uri="{FF2B5EF4-FFF2-40B4-BE49-F238E27FC236}">
                <a16:creationId xmlns:a16="http://schemas.microsoft.com/office/drawing/2014/main" id="{A85B47F5-BB09-4826-9100-21737CF2A215}"/>
              </a:ext>
            </a:extLst>
          </p:cNvPr>
          <p:cNvSpPr/>
          <p:nvPr/>
        </p:nvSpPr>
        <p:spPr>
          <a:xfrm>
            <a:off x="11480785" y="1577080"/>
            <a:ext cx="274553" cy="2604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hlinkClick r:id="" action="ppaction://noaction"/>
            <a:extLst>
              <a:ext uri="{FF2B5EF4-FFF2-40B4-BE49-F238E27FC236}">
                <a16:creationId xmlns:a16="http://schemas.microsoft.com/office/drawing/2014/main" id="{67882244-6A39-4EBE-AFA7-B3F314E58DB7}"/>
              </a:ext>
            </a:extLst>
          </p:cNvPr>
          <p:cNvSpPr/>
          <p:nvPr/>
        </p:nvSpPr>
        <p:spPr>
          <a:xfrm>
            <a:off x="11497261" y="1815979"/>
            <a:ext cx="274553" cy="2604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hlinkClick r:id="" action="ppaction://noaction"/>
            <a:extLst>
              <a:ext uri="{FF2B5EF4-FFF2-40B4-BE49-F238E27FC236}">
                <a16:creationId xmlns:a16="http://schemas.microsoft.com/office/drawing/2014/main" id="{2384EF38-6AE8-48BB-B7B8-E8EB685B262A}"/>
              </a:ext>
            </a:extLst>
          </p:cNvPr>
          <p:cNvSpPr/>
          <p:nvPr/>
        </p:nvSpPr>
        <p:spPr>
          <a:xfrm>
            <a:off x="11476665" y="2054878"/>
            <a:ext cx="274553" cy="26047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hlinkClick r:id="rId44" action="ppaction://hlinkpres?slideindex=1&amp;slidetitle="/>
            <a:extLst>
              <a:ext uri="{FF2B5EF4-FFF2-40B4-BE49-F238E27FC236}">
                <a16:creationId xmlns:a16="http://schemas.microsoft.com/office/drawing/2014/main" id="{CC22D6E1-46D0-43FE-BC75-5DF2B7BFAD5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138" y="6084895"/>
            <a:ext cx="986819" cy="618603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A78760BE-B9D9-4A4F-9C14-B2175127BD87}"/>
              </a:ext>
            </a:extLst>
          </p:cNvPr>
          <p:cNvSpPr txBox="1"/>
          <p:nvPr/>
        </p:nvSpPr>
        <p:spPr>
          <a:xfrm>
            <a:off x="5427081" y="4974724"/>
            <a:ext cx="5792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latin typeface="Comic Sans MS" panose="030F0702030302020204" pitchFamily="66" charset="0"/>
                <a:cs typeface="Arabic Typesetting" panose="03020402040406030203" pitchFamily="66" charset="-78"/>
              </a:rPr>
              <a:t>English Class/ Unit: 5 – Lesson: 3/ Daily Routines session with Ms. Sameera and grade 2 students </a:t>
            </a:r>
          </a:p>
        </p:txBody>
      </p:sp>
    </p:spTree>
    <p:extLst>
      <p:ext uri="{BB962C8B-B14F-4D97-AF65-F5344CB8AC3E}">
        <p14:creationId xmlns:p14="http://schemas.microsoft.com/office/powerpoint/2010/main" val="257469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6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0" y="4742673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686" y="4742672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37" y="4705331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91" y="4705330"/>
            <a:ext cx="2889510" cy="2279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7" y="5223695"/>
            <a:ext cx="1141078" cy="1186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38C8B-9121-44BC-8501-D0F54C56A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6" y="5689172"/>
            <a:ext cx="1178633" cy="116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2DBE2-C6BF-46BD-80CF-BBCFEAE4B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30" y="6055204"/>
            <a:ext cx="4398273" cy="7254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3C7A2B3-010D-47E5-AAA1-B8179D251862}"/>
              </a:ext>
            </a:extLst>
          </p:cNvPr>
          <p:cNvSpPr/>
          <p:nvPr/>
        </p:nvSpPr>
        <p:spPr>
          <a:xfrm>
            <a:off x="699520" y="168020"/>
            <a:ext cx="45688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Lesson Map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F17B9F-8AE6-474C-B54F-E25CCA1A2432}"/>
              </a:ext>
            </a:extLst>
          </p:cNvPr>
          <p:cNvSpPr/>
          <p:nvPr/>
        </p:nvSpPr>
        <p:spPr>
          <a:xfrm>
            <a:off x="5116792" y="1323490"/>
            <a:ext cx="2737018" cy="3456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  <a:p>
            <a:pPr algn="ctr"/>
            <a:r>
              <a:rPr lang="en-US" sz="28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Wh-question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Strategy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Asking oral questions about daily routine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CA10E8-0830-45B4-935C-56CC9E377FBE}"/>
              </a:ext>
            </a:extLst>
          </p:cNvPr>
          <p:cNvSpPr/>
          <p:nvPr/>
        </p:nvSpPr>
        <p:spPr>
          <a:xfrm>
            <a:off x="1833446" y="1373077"/>
            <a:ext cx="2774893" cy="34565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Guessing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daily routine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C81C29-E03C-4766-984F-2AEB65C33CD2}"/>
              </a:ext>
            </a:extLst>
          </p:cNvPr>
          <p:cNvSpPr/>
          <p:nvPr/>
        </p:nvSpPr>
        <p:spPr>
          <a:xfrm>
            <a:off x="8615365" y="1364813"/>
            <a:ext cx="2696738" cy="34565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Practice Time &amp; Self Evaluation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509572-AD6A-475B-9C32-D38DE2427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50" y="1485657"/>
            <a:ext cx="7456721" cy="3578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05AA972-60C2-4E34-A345-FDFABCE760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81" y="2549694"/>
            <a:ext cx="1625649" cy="16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9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Ro Basico. Wh Questions With Answer. Class#51 - Lessons - Blendspace">
            <a:extLst>
              <a:ext uri="{FF2B5EF4-FFF2-40B4-BE49-F238E27FC236}">
                <a16:creationId xmlns:a16="http://schemas.microsoft.com/office/drawing/2014/main" id="{87866342-ABD1-4E35-BE48-29D750999C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63" y="-16874"/>
            <a:ext cx="2993573" cy="163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18081" y="-462686"/>
            <a:ext cx="2116052" cy="355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0067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" y="4766589"/>
            <a:ext cx="2889510" cy="2279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1" y="4645705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2" y="4753162"/>
            <a:ext cx="2889510" cy="22799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59" y="4747276"/>
            <a:ext cx="2889510" cy="2279909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126779"/>
            <a:ext cx="1413569" cy="1470222"/>
          </a:xfrm>
          <a:prstGeom prst="rect">
            <a:avLst/>
          </a:prstGeom>
        </p:spPr>
      </p:pic>
      <p:pic>
        <p:nvPicPr>
          <p:cNvPr id="4" name="Picture 3" descr="A person wearing a mask&#10;&#10;Description automatically generated">
            <a:extLst>
              <a:ext uri="{FF2B5EF4-FFF2-40B4-BE49-F238E27FC236}">
                <a16:creationId xmlns:a16="http://schemas.microsoft.com/office/drawing/2014/main" id="{6BF7090A-FCB9-4BFF-86D9-94CF45F30A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171" r="29464" b="45071"/>
          <a:stretch/>
        </p:blipFill>
        <p:spPr>
          <a:xfrm>
            <a:off x="10087758" y="5267790"/>
            <a:ext cx="1186251" cy="1075081"/>
          </a:xfrm>
          <a:prstGeom prst="rect">
            <a:avLst/>
          </a:prstGeom>
        </p:spPr>
      </p:pic>
      <p:pic>
        <p:nvPicPr>
          <p:cNvPr id="5" name="Picture 4" descr="A person wearing a mask&#10;&#10;Description automatically generated">
            <a:extLst>
              <a:ext uri="{FF2B5EF4-FFF2-40B4-BE49-F238E27FC236}">
                <a16:creationId xmlns:a16="http://schemas.microsoft.com/office/drawing/2014/main" id="{BB345A2F-C82B-4EEF-B44D-1E83427414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t="843" r="31353" b="44799"/>
          <a:stretch/>
        </p:blipFill>
        <p:spPr>
          <a:xfrm>
            <a:off x="10711130" y="5227842"/>
            <a:ext cx="1234606" cy="108005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42211B-D721-4102-A970-3629CA234F78}"/>
              </a:ext>
            </a:extLst>
          </p:cNvPr>
          <p:cNvSpPr/>
          <p:nvPr/>
        </p:nvSpPr>
        <p:spPr>
          <a:xfrm>
            <a:off x="276700" y="1065205"/>
            <a:ext cx="3767904" cy="28983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What do you do in the </a:t>
            </a:r>
            <a:r>
              <a:rPr lang="en-US" sz="32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morning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everyday 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4F77B3C-18F2-4EBF-9383-2C3F9BA9A5B0}"/>
              </a:ext>
            </a:extLst>
          </p:cNvPr>
          <p:cNvSpPr/>
          <p:nvPr/>
        </p:nvSpPr>
        <p:spPr>
          <a:xfrm>
            <a:off x="3554695" y="1002271"/>
            <a:ext cx="4683900" cy="28269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do you do in the </a:t>
            </a:r>
            <a:r>
              <a:rPr lang="en-US" sz="40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afternoon</a:t>
            </a:r>
            <a:r>
              <a:rPr lang="en-US" sz="4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0453A6-B23B-4C4D-93C7-FA38872D3F5F}"/>
              </a:ext>
            </a:extLst>
          </p:cNvPr>
          <p:cNvSpPr/>
          <p:nvPr/>
        </p:nvSpPr>
        <p:spPr>
          <a:xfrm>
            <a:off x="7563589" y="1212578"/>
            <a:ext cx="4506118" cy="310451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do you do in the </a:t>
            </a:r>
            <a:r>
              <a:rPr lang="en-US" sz="44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evening</a:t>
            </a:r>
            <a:r>
              <a:rPr lang="en-US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967F70-CC27-40DE-93D1-2480AAFEEC4A}"/>
              </a:ext>
            </a:extLst>
          </p:cNvPr>
          <p:cNvSpPr/>
          <p:nvPr/>
        </p:nvSpPr>
        <p:spPr>
          <a:xfrm>
            <a:off x="3197770" y="3392993"/>
            <a:ext cx="5267583" cy="252697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What do you do at the </a:t>
            </a:r>
            <a:r>
              <a:rPr lang="en-US" sz="44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night</a:t>
            </a:r>
            <a:r>
              <a:rPr lang="en-US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E9398A-B2DD-45CA-83F8-4FC247DE1F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318" y="3563347"/>
            <a:ext cx="1341845" cy="352963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1526AC-C64D-46BE-80AD-6F14E246515E}"/>
              </a:ext>
            </a:extLst>
          </p:cNvPr>
          <p:cNvSpPr/>
          <p:nvPr/>
        </p:nvSpPr>
        <p:spPr>
          <a:xfrm>
            <a:off x="4875236" y="23363"/>
            <a:ext cx="6794855" cy="9001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Oral Questioning - Wh questions 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Strategy: differentiation 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4F207DA-5696-42C7-966E-970BC85E3220}"/>
              </a:ext>
            </a:extLst>
          </p:cNvPr>
          <p:cNvSpPr/>
          <p:nvPr/>
        </p:nvSpPr>
        <p:spPr>
          <a:xfrm>
            <a:off x="957059" y="5715744"/>
            <a:ext cx="9533594" cy="9001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omic Sans MS" panose="030F0702030302020204" pitchFamily="66" charset="0"/>
              </a:rPr>
              <a:t>I ………………………. in the morning. </a:t>
            </a:r>
          </a:p>
        </p:txBody>
      </p:sp>
    </p:spTree>
    <p:extLst>
      <p:ext uri="{BB962C8B-B14F-4D97-AF65-F5344CB8AC3E}">
        <p14:creationId xmlns:p14="http://schemas.microsoft.com/office/powerpoint/2010/main" val="12046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0" y="4742673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686" y="4742672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37" y="4705331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182" y="4705331"/>
            <a:ext cx="2889510" cy="2279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252" y="2064699"/>
            <a:ext cx="4638031" cy="4441371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7" y="5223695"/>
            <a:ext cx="1141078" cy="118681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20703" y="475433"/>
            <a:ext cx="7061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</a:rPr>
              <a:t>Learning Outcomes: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4069" y="1867222"/>
            <a:ext cx="8855258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1. Identify the daily routines.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3F37A23-C5BE-40D8-902D-EDEC9E5AFC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343" y="1708324"/>
            <a:ext cx="1625649" cy="16256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D4FC697-2625-46D5-9400-BC32DCABF93D}"/>
              </a:ext>
            </a:extLst>
          </p:cNvPr>
          <p:cNvSpPr txBox="1"/>
          <p:nvPr/>
        </p:nvSpPr>
        <p:spPr>
          <a:xfrm>
            <a:off x="521909" y="3948435"/>
            <a:ext cx="8748726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2. Read and write short sentences.</a:t>
            </a:r>
          </a:p>
        </p:txBody>
      </p:sp>
    </p:spTree>
    <p:extLst>
      <p:ext uri="{BB962C8B-B14F-4D97-AF65-F5344CB8AC3E}">
        <p14:creationId xmlns:p14="http://schemas.microsoft.com/office/powerpoint/2010/main" val="16315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18081" y="-462686"/>
            <a:ext cx="2116052" cy="355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0067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" y="4766589"/>
            <a:ext cx="2889510" cy="2279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1" y="4645705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2" y="4753162"/>
            <a:ext cx="2889510" cy="22799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59" y="4747276"/>
            <a:ext cx="2889510" cy="2279909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126779"/>
            <a:ext cx="1413569" cy="1470222"/>
          </a:xfrm>
          <a:prstGeom prst="rect">
            <a:avLst/>
          </a:prstGeom>
        </p:spPr>
      </p:pic>
      <p:pic>
        <p:nvPicPr>
          <p:cNvPr id="4" name="Picture 3" descr="A person wearing a mask&#10;&#10;Description automatically generated">
            <a:extLst>
              <a:ext uri="{FF2B5EF4-FFF2-40B4-BE49-F238E27FC236}">
                <a16:creationId xmlns:a16="http://schemas.microsoft.com/office/drawing/2014/main" id="{6BF7090A-FCB9-4BFF-86D9-94CF45F30A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171" r="29464" b="45071"/>
          <a:stretch/>
        </p:blipFill>
        <p:spPr>
          <a:xfrm>
            <a:off x="-101918" y="3297236"/>
            <a:ext cx="3989031" cy="3615198"/>
          </a:xfrm>
          <a:prstGeom prst="rect">
            <a:avLst/>
          </a:prstGeom>
        </p:spPr>
      </p:pic>
      <p:pic>
        <p:nvPicPr>
          <p:cNvPr id="5" name="Picture 4" descr="A person wearing a mask&#10;&#10;Description automatically generated">
            <a:extLst>
              <a:ext uri="{FF2B5EF4-FFF2-40B4-BE49-F238E27FC236}">
                <a16:creationId xmlns:a16="http://schemas.microsoft.com/office/drawing/2014/main" id="{BB345A2F-C82B-4EEF-B44D-1E83427414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t="843" r="31353" b="44799"/>
          <a:stretch/>
        </p:blipFill>
        <p:spPr>
          <a:xfrm>
            <a:off x="1922908" y="3226087"/>
            <a:ext cx="4151636" cy="36319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42211B-D721-4102-A970-3629CA234F78}"/>
              </a:ext>
            </a:extLst>
          </p:cNvPr>
          <p:cNvSpPr/>
          <p:nvPr/>
        </p:nvSpPr>
        <p:spPr>
          <a:xfrm>
            <a:off x="5334851" y="260999"/>
            <a:ext cx="5743966" cy="449764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Century Gothic" panose="020B0502020202020204" pitchFamily="34" charset="0"/>
              </a:rPr>
              <a:t>Reading Time </a:t>
            </a:r>
          </a:p>
        </p:txBody>
      </p:sp>
    </p:spTree>
    <p:extLst>
      <p:ext uri="{BB962C8B-B14F-4D97-AF65-F5344CB8AC3E}">
        <p14:creationId xmlns:p14="http://schemas.microsoft.com/office/powerpoint/2010/main" val="339882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50AE-E4F0-4FC5-85A3-5A30B0F0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13690"/>
            <a:ext cx="7036904" cy="3501712"/>
          </a:xfrm>
          <a:solidFill>
            <a:srgbClr val="94DB15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Wake</a:t>
            </a:r>
            <a:endParaRPr lang="en-US" sz="17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B130A-DF3D-44A9-A1ED-C0BF093167CF}"/>
              </a:ext>
            </a:extLst>
          </p:cNvPr>
          <p:cNvSpPr txBox="1"/>
          <p:nvPr/>
        </p:nvSpPr>
        <p:spPr>
          <a:xfrm>
            <a:off x="133235" y="50435"/>
            <a:ext cx="111443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Reading Time - Strategy: differentiation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626694-DBE1-4DAF-9AA7-5DFFD851F2B8}"/>
              </a:ext>
            </a:extLst>
          </p:cNvPr>
          <p:cNvSpPr txBox="1">
            <a:spLocks/>
          </p:cNvSpPr>
          <p:nvPr/>
        </p:nvSpPr>
        <p:spPr>
          <a:xfrm>
            <a:off x="7003752" y="1513690"/>
            <a:ext cx="5300870" cy="3501712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200" dirty="0">
                <a:latin typeface="Aharoni" panose="02010803020104030203" pitchFamily="2" charset="-79"/>
                <a:cs typeface="Aharoni" panose="02010803020104030203" pitchFamily="2" charset="-79"/>
              </a:rPr>
              <a:t>up</a:t>
            </a:r>
            <a:endParaRPr lang="en-US" sz="17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2" descr="Image result for waking up clipart | Clip art, Drawing for kids, Fun  activities to do">
            <a:extLst>
              <a:ext uri="{FF2B5EF4-FFF2-40B4-BE49-F238E27FC236}">
                <a16:creationId xmlns:a16="http://schemas.microsoft.com/office/drawing/2014/main" id="{82636254-94FB-4C96-B080-EF1BA3AEF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706" y="795434"/>
            <a:ext cx="7754444" cy="60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3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50AE-E4F0-4FC5-85A3-5A30B0F0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5" y="758321"/>
            <a:ext cx="7036904" cy="3501712"/>
          </a:xfr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have</a:t>
            </a:r>
            <a:endParaRPr lang="en-US" sz="17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B130A-DF3D-44A9-A1ED-C0BF093167CF}"/>
              </a:ext>
            </a:extLst>
          </p:cNvPr>
          <p:cNvSpPr txBox="1"/>
          <p:nvPr/>
        </p:nvSpPr>
        <p:spPr>
          <a:xfrm>
            <a:off x="133235" y="50435"/>
            <a:ext cx="111443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Reading Time - Strategy: differentiation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626694-DBE1-4DAF-9AA7-5DFFD851F2B8}"/>
              </a:ext>
            </a:extLst>
          </p:cNvPr>
          <p:cNvSpPr txBox="1">
            <a:spLocks/>
          </p:cNvSpPr>
          <p:nvPr/>
        </p:nvSpPr>
        <p:spPr>
          <a:xfrm>
            <a:off x="6891130" y="758321"/>
            <a:ext cx="5300870" cy="3501712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endParaRPr lang="en-US" sz="175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FFBF43-462A-41F9-A839-8EEDDD84D9CA}"/>
              </a:ext>
            </a:extLst>
          </p:cNvPr>
          <p:cNvSpPr txBox="1">
            <a:spLocks/>
          </p:cNvSpPr>
          <p:nvPr/>
        </p:nvSpPr>
        <p:spPr>
          <a:xfrm>
            <a:off x="859810" y="4260033"/>
            <a:ext cx="10665725" cy="2502910"/>
          </a:xfrm>
          <a:prstGeom prst="rect">
            <a:avLst/>
          </a:prstGeom>
          <a:solidFill>
            <a:srgbClr val="94DB15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7500" dirty="0">
                <a:latin typeface="Aharoni" panose="02010803020104030203" pitchFamily="2" charset="-79"/>
                <a:cs typeface="Aharoni" panose="02010803020104030203" pitchFamily="2" charset="-79"/>
              </a:rPr>
              <a:t>shower</a:t>
            </a:r>
            <a:endParaRPr lang="en-US" sz="10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2" descr="Taking Shower Cartoon Images, Stock Photos &amp; Vectors | Shutterstock">
            <a:extLst>
              <a:ext uri="{FF2B5EF4-FFF2-40B4-BE49-F238E27FC236}">
                <a16:creationId xmlns:a16="http://schemas.microsoft.com/office/drawing/2014/main" id="{A5298DDF-F142-410F-B01E-1070A6481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 bwMode="auto">
          <a:xfrm>
            <a:off x="2612592" y="718407"/>
            <a:ext cx="6164117" cy="613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9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50AE-E4F0-4FC5-85A3-5A30B0F0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7" y="758321"/>
            <a:ext cx="7036904" cy="3501712"/>
          </a:xfr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brush</a:t>
            </a:r>
            <a:endParaRPr lang="en-US" sz="17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B130A-DF3D-44A9-A1ED-C0BF093167CF}"/>
              </a:ext>
            </a:extLst>
          </p:cNvPr>
          <p:cNvSpPr txBox="1"/>
          <p:nvPr/>
        </p:nvSpPr>
        <p:spPr>
          <a:xfrm>
            <a:off x="133235" y="50435"/>
            <a:ext cx="111443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Reading Time - Strategy: differentiation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626694-DBE1-4DAF-9AA7-5DFFD851F2B8}"/>
              </a:ext>
            </a:extLst>
          </p:cNvPr>
          <p:cNvSpPr txBox="1">
            <a:spLocks/>
          </p:cNvSpPr>
          <p:nvPr/>
        </p:nvSpPr>
        <p:spPr>
          <a:xfrm>
            <a:off x="6891130" y="758321"/>
            <a:ext cx="5300870" cy="3501712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</a:t>
            </a:r>
            <a:endParaRPr lang="en-US" sz="14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FFBF43-462A-41F9-A839-8EEDDD84D9CA}"/>
              </a:ext>
            </a:extLst>
          </p:cNvPr>
          <p:cNvSpPr txBox="1">
            <a:spLocks/>
          </p:cNvSpPr>
          <p:nvPr/>
        </p:nvSpPr>
        <p:spPr>
          <a:xfrm>
            <a:off x="859810" y="4260033"/>
            <a:ext cx="10665725" cy="2502910"/>
          </a:xfrm>
          <a:prstGeom prst="rect">
            <a:avLst/>
          </a:prstGeom>
          <a:solidFill>
            <a:srgbClr val="94DB15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7500" dirty="0">
                <a:latin typeface="Aharoni" panose="02010803020104030203" pitchFamily="2" charset="-79"/>
                <a:cs typeface="Aharoni" panose="02010803020104030203" pitchFamily="2" charset="-79"/>
              </a:rPr>
              <a:t>teeth</a:t>
            </a:r>
            <a:endParaRPr lang="en-US" sz="10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2" descr="Clipart Brushing Teeth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2B14C06A-FA25-4F5E-BCEE-4DE0863A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583" y="758321"/>
            <a:ext cx="6496177" cy="58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98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50AE-E4F0-4FC5-85A3-5A30B0F0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7" y="758321"/>
            <a:ext cx="7036904" cy="3501712"/>
          </a:xfr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</a:t>
            </a:r>
            <a:endParaRPr lang="en-US" sz="17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B130A-DF3D-44A9-A1ED-C0BF093167CF}"/>
              </a:ext>
            </a:extLst>
          </p:cNvPr>
          <p:cNvSpPr txBox="1"/>
          <p:nvPr/>
        </p:nvSpPr>
        <p:spPr>
          <a:xfrm>
            <a:off x="133235" y="50435"/>
            <a:ext cx="111443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Reading Time - Strategy: differentiation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FFBF43-462A-41F9-A839-8EEDDD84D9CA}"/>
              </a:ext>
            </a:extLst>
          </p:cNvPr>
          <p:cNvSpPr txBox="1">
            <a:spLocks/>
          </p:cNvSpPr>
          <p:nvPr/>
        </p:nvSpPr>
        <p:spPr>
          <a:xfrm>
            <a:off x="859810" y="4260033"/>
            <a:ext cx="10665725" cy="2502910"/>
          </a:xfrm>
          <a:prstGeom prst="rect">
            <a:avLst/>
          </a:prstGeom>
          <a:solidFill>
            <a:srgbClr val="94DB15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7500" dirty="0">
                <a:latin typeface="Aharoni" panose="02010803020104030203" pitchFamily="2" charset="-79"/>
                <a:cs typeface="Aharoni" panose="02010803020104030203" pitchFamily="2" charset="-79"/>
              </a:rPr>
              <a:t>dressed</a:t>
            </a:r>
            <a:endParaRPr lang="en-US" sz="10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8" name="Picture 2" descr="Png Get Dressed - Get Dressed Clipart , Free Transparent Clipart -  ClipartKey">
            <a:extLst>
              <a:ext uri="{FF2B5EF4-FFF2-40B4-BE49-F238E27FC236}">
                <a16:creationId xmlns:a16="http://schemas.microsoft.com/office/drawing/2014/main" id="{77947C21-881A-44C5-9FE6-987686506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3340"/>
          <a:stretch/>
        </p:blipFill>
        <p:spPr bwMode="auto">
          <a:xfrm>
            <a:off x="6366819" y="693050"/>
            <a:ext cx="2997627" cy="363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Get Dressed Free Vector Art - (22 Free Downloads)">
            <a:extLst>
              <a:ext uri="{FF2B5EF4-FFF2-40B4-BE49-F238E27FC236}">
                <a16:creationId xmlns:a16="http://schemas.microsoft.com/office/drawing/2014/main" id="{224D633D-59F4-48AD-B4D3-6A89AB951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446" y="758321"/>
            <a:ext cx="2776207" cy="357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7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50AE-E4F0-4FC5-85A3-5A30B0F0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7" y="758321"/>
            <a:ext cx="7036904" cy="3501712"/>
          </a:xfr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eat</a:t>
            </a:r>
            <a:endParaRPr lang="en-US" sz="17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B130A-DF3D-44A9-A1ED-C0BF093167CF}"/>
              </a:ext>
            </a:extLst>
          </p:cNvPr>
          <p:cNvSpPr txBox="1"/>
          <p:nvPr/>
        </p:nvSpPr>
        <p:spPr>
          <a:xfrm>
            <a:off x="133235" y="50435"/>
            <a:ext cx="111443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Reading Time - Strategy: differentiation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FFBF43-462A-41F9-A839-8EEDDD84D9CA}"/>
              </a:ext>
            </a:extLst>
          </p:cNvPr>
          <p:cNvSpPr txBox="1">
            <a:spLocks/>
          </p:cNvSpPr>
          <p:nvPr/>
        </p:nvSpPr>
        <p:spPr>
          <a:xfrm>
            <a:off x="859810" y="4260033"/>
            <a:ext cx="10665725" cy="2502910"/>
          </a:xfrm>
          <a:prstGeom prst="rect">
            <a:avLst/>
          </a:prstGeom>
          <a:solidFill>
            <a:srgbClr val="94DB15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7500" dirty="0">
                <a:latin typeface="Aharoni" panose="02010803020104030203" pitchFamily="2" charset="-79"/>
                <a:cs typeface="Aharoni" panose="02010803020104030203" pitchFamily="2" charset="-79"/>
              </a:rPr>
              <a:t>breakfast</a:t>
            </a:r>
            <a:endParaRPr lang="en-US" sz="10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Picture 2" descr="Eat Breakfast Stock Vector Illustration And Royalty Free Eat Breakfast  Clipart">
            <a:extLst>
              <a:ext uri="{FF2B5EF4-FFF2-40B4-BE49-F238E27FC236}">
                <a16:creationId xmlns:a16="http://schemas.microsoft.com/office/drawing/2014/main" id="{0981AFA2-6525-425C-839F-C526419CB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028" y="758321"/>
            <a:ext cx="5014407" cy="34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250AE-E4F0-4FC5-85A3-5A30B0F0B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47" y="758321"/>
            <a:ext cx="4030323" cy="3501712"/>
          </a:xfrm>
          <a:solidFill>
            <a:srgbClr val="FFFF00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99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</a:t>
            </a:r>
            <a:endParaRPr lang="en-US" sz="17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6B130A-DF3D-44A9-A1ED-C0BF093167CF}"/>
              </a:ext>
            </a:extLst>
          </p:cNvPr>
          <p:cNvSpPr txBox="1"/>
          <p:nvPr/>
        </p:nvSpPr>
        <p:spPr>
          <a:xfrm>
            <a:off x="133235" y="50435"/>
            <a:ext cx="111443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Reading Time - Strategy: differentiation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5FFBF43-462A-41F9-A839-8EEDDD84D9CA}"/>
              </a:ext>
            </a:extLst>
          </p:cNvPr>
          <p:cNvSpPr txBox="1">
            <a:spLocks/>
          </p:cNvSpPr>
          <p:nvPr/>
        </p:nvSpPr>
        <p:spPr>
          <a:xfrm>
            <a:off x="4081670" y="747016"/>
            <a:ext cx="3937477" cy="3501712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</a:t>
            </a:r>
            <a:endParaRPr lang="en-US" sz="10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E25E32-516A-4995-BAED-AAD0CBC45F69}"/>
              </a:ext>
            </a:extLst>
          </p:cNvPr>
          <p:cNvSpPr txBox="1">
            <a:spLocks/>
          </p:cNvSpPr>
          <p:nvPr/>
        </p:nvSpPr>
        <p:spPr>
          <a:xfrm>
            <a:off x="947531" y="4209192"/>
            <a:ext cx="10528852" cy="2598373"/>
          </a:xfrm>
          <a:prstGeom prst="rect">
            <a:avLst/>
          </a:prstGeom>
          <a:solidFill>
            <a:srgbClr val="94DB15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0" dirty="0">
                <a:latin typeface="Aharoni" panose="02010803020104030203" pitchFamily="2" charset="-79"/>
                <a:cs typeface="Aharoni" panose="02010803020104030203" pitchFamily="2" charset="-79"/>
              </a:rPr>
              <a:t>school</a:t>
            </a:r>
            <a:endParaRPr lang="en-US" sz="10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9" name="Picture 2" descr="Illustration Cartoon School Building Children Going Stock Vector (Royalty  Free) 125542328">
            <a:extLst>
              <a:ext uri="{FF2B5EF4-FFF2-40B4-BE49-F238E27FC236}">
                <a16:creationId xmlns:a16="http://schemas.microsoft.com/office/drawing/2014/main" id="{53F23518-8322-4F88-9E63-62543D9BF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0"/>
          <a:stretch/>
        </p:blipFill>
        <p:spPr bwMode="auto">
          <a:xfrm>
            <a:off x="8030105" y="758321"/>
            <a:ext cx="4028660" cy="33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BC74765B-DD79-4CA2-8F88-439C0F80F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8" y="-1"/>
            <a:ext cx="10131947" cy="68806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C6EA53-93D1-49F3-9681-87EC4A3B8093}"/>
              </a:ext>
            </a:extLst>
          </p:cNvPr>
          <p:cNvSpPr/>
          <p:nvPr/>
        </p:nvSpPr>
        <p:spPr>
          <a:xfrm>
            <a:off x="5273931" y="4857255"/>
            <a:ext cx="6016921" cy="1583302"/>
          </a:xfrm>
          <a:prstGeom prst="rect">
            <a:avLst/>
          </a:prstGeom>
          <a:solidFill>
            <a:srgbClr val="CCCC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Attendance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Grade 2 - 1</a:t>
            </a:r>
            <a:endParaRPr lang="en-US" sz="4800" b="1" kern="1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65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18081" y="-462686"/>
            <a:ext cx="2116052" cy="355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0067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126779"/>
            <a:ext cx="1413569" cy="14702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681C04-07DD-46FD-ADF8-6AD46179272E}"/>
              </a:ext>
            </a:extLst>
          </p:cNvPr>
          <p:cNvSpPr/>
          <p:nvPr/>
        </p:nvSpPr>
        <p:spPr>
          <a:xfrm>
            <a:off x="358824" y="5028908"/>
            <a:ext cx="26404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 to school</a:t>
            </a:r>
          </a:p>
        </p:txBody>
      </p:sp>
      <p:pic>
        <p:nvPicPr>
          <p:cNvPr id="2050" name="Picture 2" descr="Illustration Cartoon School Building Children Going Stock Vector (Royalty  Free) 125542328">
            <a:extLst>
              <a:ext uri="{FF2B5EF4-FFF2-40B4-BE49-F238E27FC236}">
                <a16:creationId xmlns:a16="http://schemas.microsoft.com/office/drawing/2014/main" id="{E4B89BD2-4BE4-4E89-8F88-4B803978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45" y="3353553"/>
            <a:ext cx="1878225" cy="15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78F695-1BBD-4D85-9527-31742BB745AD}"/>
              </a:ext>
            </a:extLst>
          </p:cNvPr>
          <p:cNvSpPr/>
          <p:nvPr/>
        </p:nvSpPr>
        <p:spPr>
          <a:xfrm>
            <a:off x="219535" y="2003018"/>
            <a:ext cx="33409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Eat breakfast</a:t>
            </a:r>
          </a:p>
        </p:txBody>
      </p:sp>
      <p:pic>
        <p:nvPicPr>
          <p:cNvPr id="7" name="Picture 2" descr="Eat Breakfast Stock Vector Illustration And Royalty Free Eat Breakfast  Clipart">
            <a:extLst>
              <a:ext uri="{FF2B5EF4-FFF2-40B4-BE49-F238E27FC236}">
                <a16:creationId xmlns:a16="http://schemas.microsoft.com/office/drawing/2014/main" id="{4A9FA4C5-245D-4E7A-8373-D9200053A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71" y="273696"/>
            <a:ext cx="1704938" cy="17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418F9B-AEDC-4402-B3D0-E776C608997D}"/>
              </a:ext>
            </a:extLst>
          </p:cNvPr>
          <p:cNvSpPr/>
          <p:nvPr/>
        </p:nvSpPr>
        <p:spPr>
          <a:xfrm>
            <a:off x="4453247" y="1967322"/>
            <a:ext cx="29033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dressed</a:t>
            </a:r>
          </a:p>
        </p:txBody>
      </p:sp>
      <p:pic>
        <p:nvPicPr>
          <p:cNvPr id="9" name="Picture 2" descr="Png Get Dressed - Get Dressed Clipart , Free Transparent Clipart -  ClipartKey">
            <a:extLst>
              <a:ext uri="{FF2B5EF4-FFF2-40B4-BE49-F238E27FC236}">
                <a16:creationId xmlns:a16="http://schemas.microsoft.com/office/drawing/2014/main" id="{1B1A4AC1-B670-4083-9A5D-AD2ABFC47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3340"/>
          <a:stretch/>
        </p:blipFill>
        <p:spPr bwMode="auto">
          <a:xfrm>
            <a:off x="5095786" y="227552"/>
            <a:ext cx="1062381" cy="17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1CF10E-BC41-444E-9850-65C572F82C98}"/>
              </a:ext>
            </a:extLst>
          </p:cNvPr>
          <p:cNvSpPr/>
          <p:nvPr/>
        </p:nvSpPr>
        <p:spPr>
          <a:xfrm>
            <a:off x="3979944" y="4480448"/>
            <a:ext cx="32768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Brush my teeth</a:t>
            </a:r>
          </a:p>
        </p:txBody>
      </p:sp>
      <p:pic>
        <p:nvPicPr>
          <p:cNvPr id="11" name="Picture 2" descr="Clipart Brushing Teeth | Free Images at Clker.com - vector clip art online,  royalty free &amp; public domain">
            <a:extLst>
              <a:ext uri="{FF2B5EF4-FFF2-40B4-BE49-F238E27FC236}">
                <a16:creationId xmlns:a16="http://schemas.microsoft.com/office/drawing/2014/main" id="{960D841A-0875-4713-905E-D43CA125C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389" y="3223228"/>
            <a:ext cx="1545339" cy="14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385B9-7DAA-429C-9064-BA2BF52C1CAB}"/>
              </a:ext>
            </a:extLst>
          </p:cNvPr>
          <p:cNvSpPr/>
          <p:nvPr/>
        </p:nvSpPr>
        <p:spPr>
          <a:xfrm>
            <a:off x="8150821" y="1993826"/>
            <a:ext cx="34628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Have a shower</a:t>
            </a:r>
          </a:p>
        </p:txBody>
      </p:sp>
      <p:pic>
        <p:nvPicPr>
          <p:cNvPr id="13" name="Picture 2" descr="Taking Shower Cartoon Images, Stock Photos &amp; Vectors | Shutterstock">
            <a:extLst>
              <a:ext uri="{FF2B5EF4-FFF2-40B4-BE49-F238E27FC236}">
                <a16:creationId xmlns:a16="http://schemas.microsoft.com/office/drawing/2014/main" id="{7A9C3564-75AD-4E4F-9B05-3DB72E9F3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/>
        </p:blipFill>
        <p:spPr bwMode="auto">
          <a:xfrm>
            <a:off x="8888743" y="260999"/>
            <a:ext cx="1891157" cy="18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waking up clipart | Clip art, Drawing for kids, Fun  activities to do">
            <a:extLst>
              <a:ext uri="{FF2B5EF4-FFF2-40B4-BE49-F238E27FC236}">
                <a16:creationId xmlns:a16="http://schemas.microsoft.com/office/drawing/2014/main" id="{E2E410F2-87AD-400B-AB39-C1F73BF4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426" y="3765368"/>
            <a:ext cx="1990139" cy="15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8FB1585-F219-4583-ADA3-2355E5A420BB}"/>
              </a:ext>
            </a:extLst>
          </p:cNvPr>
          <p:cNvSpPr/>
          <p:nvPr/>
        </p:nvSpPr>
        <p:spPr>
          <a:xfrm>
            <a:off x="8663615" y="5294671"/>
            <a:ext cx="21162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Wake up</a:t>
            </a:r>
          </a:p>
        </p:txBody>
      </p:sp>
    </p:spTree>
    <p:extLst>
      <p:ext uri="{BB962C8B-B14F-4D97-AF65-F5344CB8AC3E}">
        <p14:creationId xmlns:p14="http://schemas.microsoft.com/office/powerpoint/2010/main" val="23026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0" y="4742673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686" y="4742672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37" y="4705331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91" y="4705330"/>
            <a:ext cx="2889510" cy="2279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7" y="5223695"/>
            <a:ext cx="1141078" cy="1186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38C8B-9121-44BC-8501-D0F54C56A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6" y="5689172"/>
            <a:ext cx="1178633" cy="116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2DBE2-C6BF-46BD-80CF-BBCFEAE4B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30" y="6055204"/>
            <a:ext cx="4398273" cy="7254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3C7A2B3-010D-47E5-AAA1-B8179D251862}"/>
              </a:ext>
            </a:extLst>
          </p:cNvPr>
          <p:cNvSpPr/>
          <p:nvPr/>
        </p:nvSpPr>
        <p:spPr>
          <a:xfrm>
            <a:off x="699520" y="168020"/>
            <a:ext cx="45688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Lesson Map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F17B9F-8AE6-474C-B54F-E25CCA1A2432}"/>
              </a:ext>
            </a:extLst>
          </p:cNvPr>
          <p:cNvSpPr/>
          <p:nvPr/>
        </p:nvSpPr>
        <p:spPr>
          <a:xfrm>
            <a:off x="5116792" y="1323490"/>
            <a:ext cx="2737018" cy="3456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  <a:p>
            <a:pPr algn="ctr"/>
            <a:r>
              <a:rPr lang="en-US" sz="28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Wh-question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Strategy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Asking oral questions about daily routine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CA10E8-0830-45B4-935C-56CC9E377FBE}"/>
              </a:ext>
            </a:extLst>
          </p:cNvPr>
          <p:cNvSpPr/>
          <p:nvPr/>
        </p:nvSpPr>
        <p:spPr>
          <a:xfrm>
            <a:off x="1833446" y="1373077"/>
            <a:ext cx="2774893" cy="34565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Guessing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daily routine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C81C29-E03C-4766-984F-2AEB65C33CD2}"/>
              </a:ext>
            </a:extLst>
          </p:cNvPr>
          <p:cNvSpPr/>
          <p:nvPr/>
        </p:nvSpPr>
        <p:spPr>
          <a:xfrm>
            <a:off x="8615365" y="1364813"/>
            <a:ext cx="2696738" cy="34565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Practice Time &amp; Self Evaluation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509572-AD6A-475B-9C32-D38DE2427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50" y="1485657"/>
            <a:ext cx="7456721" cy="3578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05AA972-60C2-4E34-A345-FDFABCE760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81" y="2549694"/>
            <a:ext cx="1625649" cy="162564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C83FF4B-3469-4B5A-9AF1-5802AF0E3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93" y="2613105"/>
            <a:ext cx="1625649" cy="16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BC178B-C0C8-4E3B-8DBE-0199D54194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70" t="11066" r="35503" b="21726"/>
          <a:stretch/>
        </p:blipFill>
        <p:spPr>
          <a:xfrm>
            <a:off x="531336" y="189652"/>
            <a:ext cx="5107507" cy="613533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0067"/>
            <a:ext cx="1545339" cy="3691136"/>
          </a:xfrm>
          <a:prstGeom prst="rect">
            <a:avLst/>
          </a:prstGeom>
        </p:spPr>
      </p:pic>
      <p:pic>
        <p:nvPicPr>
          <p:cNvPr id="33" name="Picture 10" descr="Students and board - Download Free Vectors, Clipart Graphics &amp; Vector Art">
            <a:extLst>
              <a:ext uri="{FF2B5EF4-FFF2-40B4-BE49-F238E27FC236}">
                <a16:creationId xmlns:a16="http://schemas.microsoft.com/office/drawing/2014/main" id="{31DD0E43-E926-4062-B79B-BF5B822ED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07" y="261000"/>
            <a:ext cx="6091387" cy="5836762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30A5416-71C4-4BD0-9D91-676F1AA2AD66}"/>
              </a:ext>
            </a:extLst>
          </p:cNvPr>
          <p:cNvSpPr/>
          <p:nvPr/>
        </p:nvSpPr>
        <p:spPr>
          <a:xfrm>
            <a:off x="7581169" y="2360904"/>
            <a:ext cx="31085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Open book</a:t>
            </a:r>
          </a:p>
          <a:p>
            <a:pPr algn="ctr"/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Page 26</a:t>
            </a:r>
            <a:endParaRPr lang="en-US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E6E8344-0367-48D8-91A0-D5D285923E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2" t="13950" r="36310" b="20620"/>
          <a:stretch/>
        </p:blipFill>
        <p:spPr>
          <a:xfrm>
            <a:off x="5577297" y="212346"/>
            <a:ext cx="1438447" cy="1907640"/>
          </a:xfrm>
          <a:prstGeom prst="rect">
            <a:avLst/>
          </a:prstGeom>
        </p:spPr>
      </p:pic>
      <p:sp>
        <p:nvSpPr>
          <p:cNvPr id="35" name="Arrow: Left 34">
            <a:extLst>
              <a:ext uri="{FF2B5EF4-FFF2-40B4-BE49-F238E27FC236}">
                <a16:creationId xmlns:a16="http://schemas.microsoft.com/office/drawing/2014/main" id="{D13AA6A7-9F35-49AF-AD2F-BAE8D769665B}"/>
              </a:ext>
            </a:extLst>
          </p:cNvPr>
          <p:cNvSpPr/>
          <p:nvPr/>
        </p:nvSpPr>
        <p:spPr>
          <a:xfrm>
            <a:off x="5238569" y="5605691"/>
            <a:ext cx="2009913" cy="96022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38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18081" y="-462686"/>
            <a:ext cx="2116052" cy="355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0067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" y="4766589"/>
            <a:ext cx="2889510" cy="2279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1" y="4645705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2" y="4753162"/>
            <a:ext cx="2889510" cy="22799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59" y="4747276"/>
            <a:ext cx="2889510" cy="2279909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126779"/>
            <a:ext cx="1413569" cy="14702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22C9DA-32C3-408B-A644-CA5813778ED4}"/>
              </a:ext>
            </a:extLst>
          </p:cNvPr>
          <p:cNvSpPr txBox="1"/>
          <p:nvPr/>
        </p:nvSpPr>
        <p:spPr>
          <a:xfrm>
            <a:off x="296214" y="76900"/>
            <a:ext cx="11144364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Slap the action- Strategy: Recognition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BCF2D-6775-424D-8EAE-878F9A6452F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526" t="13623" r="12212" b="16584"/>
          <a:stretch/>
        </p:blipFill>
        <p:spPr>
          <a:xfrm>
            <a:off x="549354" y="865095"/>
            <a:ext cx="10891224" cy="5531313"/>
          </a:xfrm>
          <a:prstGeom prst="rect">
            <a:avLst/>
          </a:prstGeom>
        </p:spPr>
      </p:pic>
      <p:pic>
        <p:nvPicPr>
          <p:cNvPr id="20" name="UAE Phonics G2 T1 20-21 track 22">
            <a:hlinkClick r:id="" action="ppaction://media"/>
            <a:extLst>
              <a:ext uri="{FF2B5EF4-FFF2-40B4-BE49-F238E27FC236}">
                <a16:creationId xmlns:a16="http://schemas.microsoft.com/office/drawing/2014/main" id="{AA2B3A38-9AEE-4DA2-B74D-BDD459A15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493" y="784786"/>
            <a:ext cx="1407679" cy="140767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7A48C36-AF33-4C3E-AF85-0D73308E130A}"/>
              </a:ext>
            </a:extLst>
          </p:cNvPr>
          <p:cNvSpPr/>
          <p:nvPr/>
        </p:nvSpPr>
        <p:spPr>
          <a:xfrm>
            <a:off x="9541492" y="2567758"/>
            <a:ext cx="14863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Page 26</a:t>
            </a:r>
            <a:endParaRPr lang="en-US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badi" panose="020B0604020104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CCF4DFC-A0E8-4B08-A27B-B6FCB69FA4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952" t="13950" r="36310" b="20620"/>
          <a:stretch/>
        </p:blipFill>
        <p:spPr>
          <a:xfrm>
            <a:off x="9689329" y="920481"/>
            <a:ext cx="1169192" cy="15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6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5758" y="19878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19878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18081" y="-263906"/>
            <a:ext cx="2116052" cy="355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18847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5028385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5028384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5028383"/>
            <a:ext cx="2889510" cy="2279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5011854"/>
            <a:ext cx="2889510" cy="227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978796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995325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" y="4965369"/>
            <a:ext cx="2889510" cy="2279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1" y="4844485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2" y="4951942"/>
            <a:ext cx="2889510" cy="22799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59" y="4946056"/>
            <a:ext cx="2889510" cy="2279909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325559"/>
            <a:ext cx="1413569" cy="147022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6128EB1-2711-4A49-8B63-E4795E9A7A02}"/>
              </a:ext>
            </a:extLst>
          </p:cNvPr>
          <p:cNvSpPr txBox="1"/>
          <p:nvPr/>
        </p:nvSpPr>
        <p:spPr>
          <a:xfrm>
            <a:off x="642559" y="111390"/>
            <a:ext cx="1110065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Matching Game </a:t>
            </a:r>
          </a:p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Strategy: Reading for purpose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C91B-66A1-4F52-9933-0EB8B97601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299" t="18358" r="13041" b="29234"/>
          <a:stretch/>
        </p:blipFill>
        <p:spPr>
          <a:xfrm>
            <a:off x="505959" y="1520394"/>
            <a:ext cx="11293444" cy="45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1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155C9224-BB26-45F4-8257-FF2471263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9" t="18358" r="13041" b="29234"/>
          <a:stretch/>
        </p:blipFill>
        <p:spPr>
          <a:xfrm>
            <a:off x="70625" y="986291"/>
            <a:ext cx="11902336" cy="521572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450571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450571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470638"/>
            <a:ext cx="1545339" cy="3691136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0F9D8CE-9D4B-4B59-9ACF-E4C78D33C093}"/>
              </a:ext>
            </a:extLst>
          </p:cNvPr>
          <p:cNvCxnSpPr>
            <a:cxnSpLocks/>
          </p:cNvCxnSpPr>
          <p:nvPr/>
        </p:nvCxnSpPr>
        <p:spPr>
          <a:xfrm>
            <a:off x="1375563" y="3698991"/>
            <a:ext cx="5583991" cy="1153628"/>
          </a:xfrm>
          <a:prstGeom prst="straightConnector1">
            <a:avLst/>
          </a:prstGeom>
          <a:ln w="57150">
            <a:solidFill>
              <a:srgbClr val="FB4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A34A5DA-EC5D-4BD4-B03D-410B7C17F3D6}"/>
              </a:ext>
            </a:extLst>
          </p:cNvPr>
          <p:cNvCxnSpPr>
            <a:cxnSpLocks/>
          </p:cNvCxnSpPr>
          <p:nvPr/>
        </p:nvCxnSpPr>
        <p:spPr>
          <a:xfrm>
            <a:off x="3244763" y="3672137"/>
            <a:ext cx="0" cy="113920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73BD1C-E166-4E20-91AA-91A327AD7574}"/>
              </a:ext>
            </a:extLst>
          </p:cNvPr>
          <p:cNvCxnSpPr>
            <a:cxnSpLocks/>
          </p:cNvCxnSpPr>
          <p:nvPr/>
        </p:nvCxnSpPr>
        <p:spPr>
          <a:xfrm>
            <a:off x="5118885" y="3625122"/>
            <a:ext cx="5457151" cy="1206286"/>
          </a:xfrm>
          <a:prstGeom prst="straightConnector1">
            <a:avLst/>
          </a:prstGeom>
          <a:ln w="57150">
            <a:solidFill>
              <a:srgbClr val="94DB1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927C6EC-42E2-42BF-A30D-23C861F4A180}"/>
              </a:ext>
            </a:extLst>
          </p:cNvPr>
          <p:cNvCxnSpPr>
            <a:cxnSpLocks/>
          </p:cNvCxnSpPr>
          <p:nvPr/>
        </p:nvCxnSpPr>
        <p:spPr>
          <a:xfrm flipH="1">
            <a:off x="1703603" y="3587089"/>
            <a:ext cx="5255952" cy="1207928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826F2DE-0EC6-42AE-A2D3-1284FA413462}"/>
              </a:ext>
            </a:extLst>
          </p:cNvPr>
          <p:cNvCxnSpPr>
            <a:cxnSpLocks/>
          </p:cNvCxnSpPr>
          <p:nvPr/>
        </p:nvCxnSpPr>
        <p:spPr>
          <a:xfrm flipH="1">
            <a:off x="5179536" y="3516274"/>
            <a:ext cx="3475385" cy="1295068"/>
          </a:xfrm>
          <a:prstGeom prst="straightConnector1">
            <a:avLst/>
          </a:prstGeom>
          <a:ln w="57150">
            <a:solidFill>
              <a:srgbClr val="9F509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853D797-1822-4A8C-A1C9-9D4524DFEF51}"/>
              </a:ext>
            </a:extLst>
          </p:cNvPr>
          <p:cNvCxnSpPr>
            <a:cxnSpLocks/>
          </p:cNvCxnSpPr>
          <p:nvPr/>
        </p:nvCxnSpPr>
        <p:spPr>
          <a:xfrm flipH="1">
            <a:off x="8880669" y="3587089"/>
            <a:ext cx="1756018" cy="1244319"/>
          </a:xfrm>
          <a:prstGeom prst="straightConnector1">
            <a:avLst/>
          </a:prstGeom>
          <a:ln w="57150">
            <a:solidFill>
              <a:srgbClr val="FF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DDCB9EF2-5C57-471A-B908-F62FA02F1B4A}"/>
              </a:ext>
            </a:extLst>
          </p:cNvPr>
          <p:cNvSpPr/>
          <p:nvPr/>
        </p:nvSpPr>
        <p:spPr>
          <a:xfrm>
            <a:off x="261761" y="135228"/>
            <a:ext cx="9213179" cy="830997"/>
          </a:xfrm>
          <a:prstGeom prst="flowChartAlternateProces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Feedback - Strategy: Self Evaluation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E98E31C-EE6D-47BE-868F-2995CEC3B56D}"/>
              </a:ext>
            </a:extLst>
          </p:cNvPr>
          <p:cNvSpPr/>
          <p:nvPr/>
        </p:nvSpPr>
        <p:spPr>
          <a:xfrm>
            <a:off x="8096443" y="1035826"/>
            <a:ext cx="1372662" cy="134564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B1CB07-80C6-4ACC-B0A3-2870AA226A77}"/>
              </a:ext>
            </a:extLst>
          </p:cNvPr>
          <p:cNvCxnSpPr>
            <a:stCxn id="35" idx="1"/>
          </p:cNvCxnSpPr>
          <p:nvPr/>
        </p:nvCxnSpPr>
        <p:spPr>
          <a:xfrm>
            <a:off x="8096443" y="1708648"/>
            <a:ext cx="1372662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A24EB04B-D77F-4F69-8327-22BA695ADE51}"/>
              </a:ext>
            </a:extLst>
          </p:cNvPr>
          <p:cNvSpPr/>
          <p:nvPr/>
        </p:nvSpPr>
        <p:spPr>
          <a:xfrm>
            <a:off x="8346186" y="1883734"/>
            <a:ext cx="830998" cy="439441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  <a:endParaRPr lang="en-US" sz="3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Picture 37" descr="4 - Assessment 1 - KS3 Digital Skills">
            <a:extLst>
              <a:ext uri="{FF2B5EF4-FFF2-40B4-BE49-F238E27FC236}">
                <a16:creationId xmlns:a16="http://schemas.microsoft.com/office/drawing/2014/main" id="{0F04412A-E855-4897-8F14-15AD211E9E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957" y="135228"/>
            <a:ext cx="1822989" cy="22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50F467-11F2-49FC-B333-E9193C1C6B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60" t="9642" r="9566" b="60362"/>
          <a:stretch/>
        </p:blipFill>
        <p:spPr>
          <a:xfrm>
            <a:off x="368819" y="1352644"/>
            <a:ext cx="11589519" cy="368293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410817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410817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430884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5240422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5240421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5240420"/>
            <a:ext cx="2889510" cy="2279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5223891"/>
            <a:ext cx="2889510" cy="227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5190833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5207362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" y="5177406"/>
            <a:ext cx="2889510" cy="2279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1" y="5056522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2" y="5163979"/>
            <a:ext cx="2889510" cy="22799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59" y="5158093"/>
            <a:ext cx="2889510" cy="2279909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537596"/>
            <a:ext cx="1413569" cy="147022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607B2A9B-B637-4BF5-9512-DFC848FF912D}"/>
              </a:ext>
            </a:extLst>
          </p:cNvPr>
          <p:cNvSpPr/>
          <p:nvPr/>
        </p:nvSpPr>
        <p:spPr>
          <a:xfrm>
            <a:off x="2667271" y="2643727"/>
            <a:ext cx="9287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up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37A3D20-36CE-4540-B4EB-B0771A31BB50}"/>
              </a:ext>
            </a:extLst>
          </p:cNvPr>
          <p:cNvSpPr/>
          <p:nvPr/>
        </p:nvSpPr>
        <p:spPr>
          <a:xfrm>
            <a:off x="6889122" y="2606729"/>
            <a:ext cx="15925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have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71CF3F7-B2E8-4D94-A5C2-621060429B05}"/>
              </a:ext>
            </a:extLst>
          </p:cNvPr>
          <p:cNvSpPr/>
          <p:nvPr/>
        </p:nvSpPr>
        <p:spPr>
          <a:xfrm>
            <a:off x="2598744" y="3445284"/>
            <a:ext cx="10927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my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83423-8FA4-4CEE-94E2-F051DBF3DB2B}"/>
              </a:ext>
            </a:extLst>
          </p:cNvPr>
          <p:cNvSpPr/>
          <p:nvPr/>
        </p:nvSpPr>
        <p:spPr>
          <a:xfrm>
            <a:off x="7070276" y="3415217"/>
            <a:ext cx="123026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</a:t>
            </a:r>
            <a:endParaRPr lang="en-US" sz="28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FB47D8-3CFF-454F-AD1D-5F0FBF41B475}"/>
              </a:ext>
            </a:extLst>
          </p:cNvPr>
          <p:cNvSpPr/>
          <p:nvPr/>
        </p:nvSpPr>
        <p:spPr>
          <a:xfrm>
            <a:off x="1680567" y="4153170"/>
            <a:ext cx="124348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eat</a:t>
            </a:r>
            <a:endParaRPr lang="en-US" sz="4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37798EB-5C0A-4F28-8ED1-C0265EF3E6BA}"/>
              </a:ext>
            </a:extLst>
          </p:cNvPr>
          <p:cNvSpPr/>
          <p:nvPr/>
        </p:nvSpPr>
        <p:spPr>
          <a:xfrm>
            <a:off x="7165714" y="4153169"/>
            <a:ext cx="9314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</a:t>
            </a:r>
            <a:endParaRPr lang="en-US" sz="4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1B993-A129-4C79-9472-10257A717786}"/>
              </a:ext>
            </a:extLst>
          </p:cNvPr>
          <p:cNvSpPr txBox="1"/>
          <p:nvPr/>
        </p:nvSpPr>
        <p:spPr>
          <a:xfrm>
            <a:off x="636676" y="23248"/>
            <a:ext cx="11100656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Fill in Gap Activity </a:t>
            </a:r>
          </a:p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Strategy: prediction </a:t>
            </a:r>
          </a:p>
        </p:txBody>
      </p:sp>
    </p:spTree>
    <p:extLst>
      <p:ext uri="{BB962C8B-B14F-4D97-AF65-F5344CB8AC3E}">
        <p14:creationId xmlns:p14="http://schemas.microsoft.com/office/powerpoint/2010/main" val="24028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0" y="4742673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686" y="4742672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37" y="4705331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91" y="4705330"/>
            <a:ext cx="2889510" cy="2279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7" y="5223695"/>
            <a:ext cx="1141078" cy="1186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38C8B-9121-44BC-8501-D0F54C56A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6" y="5689172"/>
            <a:ext cx="1178633" cy="116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2DBE2-C6BF-46BD-80CF-BBCFEAE4B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30" y="6055204"/>
            <a:ext cx="4398273" cy="7254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3C7A2B3-010D-47E5-AAA1-B8179D251862}"/>
              </a:ext>
            </a:extLst>
          </p:cNvPr>
          <p:cNvSpPr/>
          <p:nvPr/>
        </p:nvSpPr>
        <p:spPr>
          <a:xfrm>
            <a:off x="699520" y="168020"/>
            <a:ext cx="45688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Lesson Map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F17B9F-8AE6-474C-B54F-E25CCA1A2432}"/>
              </a:ext>
            </a:extLst>
          </p:cNvPr>
          <p:cNvSpPr/>
          <p:nvPr/>
        </p:nvSpPr>
        <p:spPr>
          <a:xfrm>
            <a:off x="5116792" y="1323490"/>
            <a:ext cx="2737018" cy="3456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  <a:p>
            <a:pPr algn="ctr"/>
            <a:r>
              <a:rPr lang="en-US" sz="28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Wh-question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Strategy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Asking oral questions about daily routine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CA10E8-0830-45B4-935C-56CC9E377FBE}"/>
              </a:ext>
            </a:extLst>
          </p:cNvPr>
          <p:cNvSpPr/>
          <p:nvPr/>
        </p:nvSpPr>
        <p:spPr>
          <a:xfrm>
            <a:off x="1833446" y="1373077"/>
            <a:ext cx="2774893" cy="34565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Guessing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daily routine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C81C29-E03C-4766-984F-2AEB65C33CD2}"/>
              </a:ext>
            </a:extLst>
          </p:cNvPr>
          <p:cNvSpPr/>
          <p:nvPr/>
        </p:nvSpPr>
        <p:spPr>
          <a:xfrm>
            <a:off x="8615365" y="1364813"/>
            <a:ext cx="2696738" cy="34565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Practice Time &amp; Self Evaluation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509572-AD6A-475B-9C32-D38DE2427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50" y="1485657"/>
            <a:ext cx="7456721" cy="357808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705AA972-60C2-4E34-A345-FDFABCE760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81" y="2549694"/>
            <a:ext cx="1625649" cy="1625649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6C83FF4B-3469-4B5A-9AF1-5802AF0E34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693" y="2613105"/>
            <a:ext cx="1625649" cy="1625649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E1E80FD7-2C5E-4C21-B5A9-6DD424F696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4" y="2549694"/>
            <a:ext cx="1625649" cy="162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it board&#10;&#10;Description automatically generated">
            <a:extLst>
              <a:ext uri="{FF2B5EF4-FFF2-40B4-BE49-F238E27FC236}">
                <a16:creationId xmlns:a16="http://schemas.microsoft.com/office/drawing/2014/main" id="{CFC1C6D1-052B-4A47-8D5F-FFFB0747F6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72" y="157447"/>
            <a:ext cx="11886739" cy="668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45957-1978-4B26-B9FA-44E3DADFB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-24" r="18929" b="-24"/>
          <a:stretch/>
        </p:blipFill>
        <p:spPr>
          <a:xfrm>
            <a:off x="5769114" y="1097638"/>
            <a:ext cx="6237356" cy="56675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5A838D-443C-4738-9BE9-5865698F99B0}"/>
              </a:ext>
            </a:extLst>
          </p:cNvPr>
          <p:cNvSpPr/>
          <p:nvPr/>
        </p:nvSpPr>
        <p:spPr>
          <a:xfrm>
            <a:off x="848793" y="92766"/>
            <a:ext cx="10192214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Exit Card - Strategy: Critical Thinking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35E841-D98A-44EA-AB6F-DD8E3356B94A}"/>
              </a:ext>
            </a:extLst>
          </p:cNvPr>
          <p:cNvSpPr/>
          <p:nvPr/>
        </p:nvSpPr>
        <p:spPr>
          <a:xfrm>
            <a:off x="185530" y="3429000"/>
            <a:ext cx="5451062" cy="144655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Recite the Holy Quran.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103E7-0B21-4535-945C-4C4406B38845}"/>
              </a:ext>
            </a:extLst>
          </p:cNvPr>
          <p:cNvSpPr/>
          <p:nvPr/>
        </p:nvSpPr>
        <p:spPr>
          <a:xfrm>
            <a:off x="185530" y="5125564"/>
            <a:ext cx="5451062" cy="1446550"/>
          </a:xfrm>
          <a:prstGeom prst="rect">
            <a:avLst/>
          </a:prstGeom>
          <a:solidFill>
            <a:srgbClr val="94DB15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When do you study and work? Why? </a:t>
            </a:r>
          </a:p>
        </p:txBody>
      </p:sp>
      <p:pic>
        <p:nvPicPr>
          <p:cNvPr id="2050" name="Picture 2" descr="Fry&amp;#39;s word list site w/ activities | Metacognition, Critical thinking  activities, Student gifts">
            <a:extLst>
              <a:ext uri="{FF2B5EF4-FFF2-40B4-BE49-F238E27FC236}">
                <a16:creationId xmlns:a16="http://schemas.microsoft.com/office/drawing/2014/main" id="{0211C7FC-F6DC-4B1B-81E1-17AD57A607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6" y="862208"/>
            <a:ext cx="3074507" cy="254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6A24F52-7557-420C-9A1A-5BCD00543FE0}"/>
              </a:ext>
            </a:extLst>
          </p:cNvPr>
          <p:cNvSpPr txBox="1"/>
          <p:nvPr/>
        </p:nvSpPr>
        <p:spPr>
          <a:xfrm>
            <a:off x="91803" y="1294919"/>
            <a:ext cx="11825200" cy="1015663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2)  Today   is  ……………….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0B2EED-75A5-4691-A417-47799ACB5183}"/>
              </a:ext>
            </a:extLst>
          </p:cNvPr>
          <p:cNvSpPr txBox="1"/>
          <p:nvPr/>
        </p:nvSpPr>
        <p:spPr>
          <a:xfrm>
            <a:off x="91803" y="4260884"/>
            <a:ext cx="117929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3)  The  date  is  ….. September 2021.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A9D213-D598-4A4A-9205-F1D98535C440}"/>
              </a:ext>
            </a:extLst>
          </p:cNvPr>
          <p:cNvSpPr txBox="1"/>
          <p:nvPr/>
        </p:nvSpPr>
        <p:spPr>
          <a:xfrm>
            <a:off x="91803" y="5832841"/>
            <a:ext cx="11744870" cy="830997"/>
          </a:xfrm>
          <a:prstGeom prst="rect">
            <a:avLst/>
          </a:prstGeom>
          <a:solidFill>
            <a:srgbClr val="BEEF07"/>
          </a:solidFill>
          <a:ln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4) The weather is ………..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934C992B-6E67-43B0-989E-2130BE627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84" y="5217177"/>
            <a:ext cx="3606426" cy="15248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566E23-928C-4FFB-8EA1-5A3DDFCCD9F6}"/>
              </a:ext>
            </a:extLst>
          </p:cNvPr>
          <p:cNvSpPr txBox="1"/>
          <p:nvPr/>
        </p:nvSpPr>
        <p:spPr>
          <a:xfrm>
            <a:off x="124071" y="112358"/>
            <a:ext cx="11857469" cy="769441"/>
          </a:xfrm>
          <a:prstGeom prst="rect">
            <a:avLst/>
          </a:prstGeom>
          <a:solidFill>
            <a:srgbClr val="FFCCC9"/>
          </a:solidFill>
          <a:ln>
            <a:solidFill>
              <a:srgbClr val="FFCC99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1)  My   name   is  ………………….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B66CD7-CD96-413B-9E4C-319AAE1D1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/>
          <a:stretch/>
        </p:blipFill>
        <p:spPr>
          <a:xfrm>
            <a:off x="7076050" y="107220"/>
            <a:ext cx="4023360" cy="41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2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03C061-6C6F-4A25-92FE-AE75FB660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2" y="203630"/>
            <a:ext cx="11913577" cy="64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18081" y="-462686"/>
            <a:ext cx="2116052" cy="355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0067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" y="4766589"/>
            <a:ext cx="2889510" cy="2279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1" y="4645705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2" y="4753162"/>
            <a:ext cx="2889510" cy="22799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59" y="4747276"/>
            <a:ext cx="2889510" cy="2279909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3715227" y="3987157"/>
            <a:ext cx="264367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entury Gothic" panose="020B0502020202020204" pitchFamily="34" charset="0"/>
                <a:cs typeface="Sultan bold" pitchFamily="2" charset="-78"/>
              </a:rPr>
              <a:t>Turn off your camera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891219" y="3057227"/>
            <a:ext cx="213841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entury Gothic" panose="020B0502020202020204" pitchFamily="34" charset="0"/>
                <a:cs typeface="Sultan bold" pitchFamily="2" charset="-78"/>
              </a:rPr>
              <a:t>Be ready on time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437772" y="3134188"/>
            <a:ext cx="232670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entury Gothic" panose="020B0502020202020204" pitchFamily="34" charset="0"/>
                <a:cs typeface="Sultan bold" pitchFamily="2" charset="-78"/>
              </a:rPr>
              <a:t>Mute your microphone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9477854" y="2173981"/>
            <a:ext cx="1235430" cy="1205593"/>
            <a:chOff x="1569776" y="3693126"/>
            <a:chExt cx="1794337" cy="1833925"/>
          </a:xfrm>
        </p:grpSpPr>
        <p:sp>
          <p:nvSpPr>
            <p:cNvPr id="100" name="Oval 99"/>
            <p:cNvSpPr/>
            <p:nvPr/>
          </p:nvSpPr>
          <p:spPr>
            <a:xfrm>
              <a:off x="1569776" y="3693126"/>
              <a:ext cx="1773757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4614" y="3945155"/>
              <a:ext cx="1729499" cy="1266755"/>
            </a:xfrm>
            <a:prstGeom prst="rect">
              <a:avLst/>
            </a:prstGeom>
          </p:spPr>
        </p:pic>
      </p:grpSp>
      <p:grpSp>
        <p:nvGrpSpPr>
          <p:cNvPr id="102" name="Group 101"/>
          <p:cNvGrpSpPr/>
          <p:nvPr/>
        </p:nvGrpSpPr>
        <p:grpSpPr>
          <a:xfrm>
            <a:off x="4305919" y="2639521"/>
            <a:ext cx="1298542" cy="1270734"/>
            <a:chOff x="1688304" y="533376"/>
            <a:chExt cx="1773757" cy="1833925"/>
          </a:xfrm>
        </p:grpSpPr>
        <p:sp>
          <p:nvSpPr>
            <p:cNvPr id="103" name="Oval 102"/>
            <p:cNvSpPr/>
            <p:nvPr/>
          </p:nvSpPr>
          <p:spPr>
            <a:xfrm>
              <a:off x="1688304" y="533376"/>
              <a:ext cx="1773757" cy="1833925"/>
            </a:xfrm>
            <a:prstGeom prst="ellipse">
              <a:avLst/>
            </a:prstGeom>
            <a:solidFill>
              <a:srgbClr val="FF8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/>
            <p:cNvSpPr/>
            <p:nvPr/>
          </p:nvSpPr>
          <p:spPr>
            <a:xfrm>
              <a:off x="2047485" y="1059255"/>
              <a:ext cx="409169" cy="153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/>
            <p:cNvSpPr/>
            <p:nvPr/>
          </p:nvSpPr>
          <p:spPr>
            <a:xfrm>
              <a:off x="2370596" y="1373383"/>
              <a:ext cx="409169" cy="153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Oval 105"/>
            <p:cNvSpPr/>
            <p:nvPr/>
          </p:nvSpPr>
          <p:spPr>
            <a:xfrm>
              <a:off x="2686291" y="833238"/>
              <a:ext cx="409169" cy="15390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10" y="614697"/>
              <a:ext cx="1679739" cy="1679739"/>
            </a:xfrm>
            <a:prstGeom prst="rect">
              <a:avLst/>
            </a:prstGeom>
          </p:spPr>
        </p:pic>
      </p:grpSp>
      <p:sp>
        <p:nvSpPr>
          <p:cNvPr id="108" name="TextBox 107"/>
          <p:cNvSpPr txBox="1"/>
          <p:nvPr/>
        </p:nvSpPr>
        <p:spPr>
          <a:xfrm>
            <a:off x="8884899" y="3279756"/>
            <a:ext cx="236822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entury Gothic" panose="020B0502020202020204" pitchFamily="34" charset="0"/>
                <a:cs typeface="Sultan bold" pitchFamily="2" charset="-78"/>
              </a:rPr>
              <a:t>Respect your friends and don’t disturb them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6952840" y="1713356"/>
            <a:ext cx="1284674" cy="1279681"/>
            <a:chOff x="5511113" y="3169701"/>
            <a:chExt cx="1773757" cy="1833925"/>
          </a:xfrm>
        </p:grpSpPr>
        <p:sp>
          <p:nvSpPr>
            <p:cNvPr id="110" name="Oval 109"/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5838546" y="3534913"/>
                <a:ext cx="1182650" cy="1134648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103" y="3332628"/>
                <a:ext cx="1576158" cy="1539217"/>
              </a:xfrm>
              <a:prstGeom prst="rect">
                <a:avLst/>
              </a:prstGeom>
            </p:spPr>
          </p:pic>
        </p:grpSp>
      </p:grpSp>
      <p:grpSp>
        <p:nvGrpSpPr>
          <p:cNvPr id="114" name="Group 113"/>
          <p:cNvGrpSpPr/>
          <p:nvPr/>
        </p:nvGrpSpPr>
        <p:grpSpPr>
          <a:xfrm>
            <a:off x="2252750" y="1602839"/>
            <a:ext cx="1328193" cy="1308512"/>
            <a:chOff x="5537479" y="3580370"/>
            <a:chExt cx="1773757" cy="1833925"/>
          </a:xfrm>
        </p:grpSpPr>
        <p:sp>
          <p:nvSpPr>
            <p:cNvPr id="115" name="Oval 114"/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318" y="3888252"/>
              <a:ext cx="1440078" cy="1440078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6668" y="3802287"/>
              <a:ext cx="495378" cy="495378"/>
            </a:xfrm>
            <a:prstGeom prst="rect">
              <a:avLst/>
            </a:prstGeom>
          </p:spPr>
        </p:pic>
      </p:grpSp>
      <p:sp>
        <p:nvSpPr>
          <p:cNvPr id="118" name="TextBox 117"/>
          <p:cNvSpPr txBox="1"/>
          <p:nvPr/>
        </p:nvSpPr>
        <p:spPr>
          <a:xfrm>
            <a:off x="3908102" y="285493"/>
            <a:ext cx="424980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ysClr val="windowText" lastClr="000000"/>
                  </a:solidFill>
                </a:ln>
                <a:solidFill>
                  <a:srgbClr val="ED1C24"/>
                </a:solidFill>
                <a:latin typeface="KG Summer Sunshine Blackout" panose="02000000000000000000" pitchFamily="2" charset="0"/>
                <a:cs typeface="Sultan bold" pitchFamily="2" charset="-78"/>
              </a:rPr>
              <a:t>Class rules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970" y="3098925"/>
            <a:ext cx="3683999" cy="3527792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126779"/>
            <a:ext cx="1413569" cy="147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7" grpId="0"/>
      <p:bldP spid="98" grpId="0"/>
      <p:bldP spid="10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0" y="4742673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686" y="4742672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37" y="4705331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91" y="4705330"/>
            <a:ext cx="2889510" cy="2279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74059" y="1438835"/>
            <a:ext cx="459889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1" dirty="0">
                <a:latin typeface="Century Gothic" pitchFamily="34" charset="0"/>
              </a:rPr>
              <a:t>Wash Your Hands</a:t>
            </a:r>
          </a:p>
          <a:p>
            <a:r>
              <a:rPr lang="en-US" b="1" dirty="0">
                <a:latin typeface="Century Gothic" pitchFamily="34" charset="0"/>
              </a:rPr>
              <a:t>(with water and soap)</a:t>
            </a:r>
            <a:endParaRPr lang="ar-AE" b="1" dirty="0">
              <a:latin typeface="Century Gothic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748" t="17052" r="47164" b="39991"/>
          <a:stretch>
            <a:fillRect/>
          </a:stretch>
        </p:blipFill>
        <p:spPr bwMode="auto">
          <a:xfrm>
            <a:off x="836023" y="156754"/>
            <a:ext cx="2782389" cy="29652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31926" t="37143" r="46890" b="19643"/>
          <a:stretch>
            <a:fillRect/>
          </a:stretch>
        </p:blipFill>
        <p:spPr bwMode="auto">
          <a:xfrm>
            <a:off x="3840481" y="182879"/>
            <a:ext cx="2534193" cy="292608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31661" t="23839" r="46653" b="40089"/>
          <a:stretch>
            <a:fillRect/>
          </a:stretch>
        </p:blipFill>
        <p:spPr bwMode="auto">
          <a:xfrm>
            <a:off x="6557554" y="182880"/>
            <a:ext cx="2638697" cy="292608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31862" t="24911" r="46854" b="34732"/>
          <a:stretch>
            <a:fillRect/>
          </a:stretch>
        </p:blipFill>
        <p:spPr bwMode="auto">
          <a:xfrm>
            <a:off x="9422674" y="182881"/>
            <a:ext cx="2360023" cy="295220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 l="31862" t="20804" r="47055" b="36875"/>
          <a:stretch>
            <a:fillRect/>
          </a:stretch>
        </p:blipFill>
        <p:spPr bwMode="auto">
          <a:xfrm>
            <a:off x="9392194" y="3304903"/>
            <a:ext cx="2495006" cy="30958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 l="31761" t="32232" r="46754" b="26161"/>
          <a:stretch>
            <a:fillRect/>
          </a:stretch>
        </p:blipFill>
        <p:spPr bwMode="auto">
          <a:xfrm>
            <a:off x="6596743" y="3291841"/>
            <a:ext cx="2560320" cy="31742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 l="31661" t="40446" r="46553" b="14554"/>
          <a:stretch>
            <a:fillRect/>
          </a:stretch>
        </p:blipFill>
        <p:spPr bwMode="auto">
          <a:xfrm>
            <a:off x="3814354" y="3291839"/>
            <a:ext cx="2560320" cy="303058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 l="31761" t="32054" r="46654" b="28482"/>
          <a:stretch>
            <a:fillRect/>
          </a:stretch>
        </p:blipFill>
        <p:spPr bwMode="auto">
          <a:xfrm>
            <a:off x="836023" y="3291840"/>
            <a:ext cx="2704012" cy="28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" name="Picture 17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3" y="5645064"/>
            <a:ext cx="1166197" cy="121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4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60" y="4742673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686" y="4742672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37" y="4705331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91" y="4705330"/>
            <a:ext cx="2889510" cy="22799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7" y="5223695"/>
            <a:ext cx="1141078" cy="1186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F38C8B-9121-44BC-8501-D0F54C56A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26" y="5689172"/>
            <a:ext cx="1178633" cy="116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2DBE2-C6BF-46BD-80CF-BBCFEAE4B9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30" y="6055204"/>
            <a:ext cx="4398273" cy="7254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3C7A2B3-010D-47E5-AAA1-B8179D251862}"/>
              </a:ext>
            </a:extLst>
          </p:cNvPr>
          <p:cNvSpPr/>
          <p:nvPr/>
        </p:nvSpPr>
        <p:spPr>
          <a:xfrm>
            <a:off x="699520" y="168020"/>
            <a:ext cx="456887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Lesson Map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F17B9F-8AE6-474C-B54F-E25CCA1A2432}"/>
              </a:ext>
            </a:extLst>
          </p:cNvPr>
          <p:cNvSpPr/>
          <p:nvPr/>
        </p:nvSpPr>
        <p:spPr>
          <a:xfrm>
            <a:off x="5116792" y="1323490"/>
            <a:ext cx="2737018" cy="3456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u="sng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  <a:p>
            <a:pPr algn="ctr"/>
            <a:r>
              <a:rPr lang="en-US" sz="28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Wh-question </a:t>
            </a:r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Strategy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Asking oral questions about daily routine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CA10E8-0830-45B4-935C-56CC9E377FBE}"/>
              </a:ext>
            </a:extLst>
          </p:cNvPr>
          <p:cNvSpPr/>
          <p:nvPr/>
        </p:nvSpPr>
        <p:spPr>
          <a:xfrm>
            <a:off x="1833446" y="1373077"/>
            <a:ext cx="2774893" cy="34565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  <a:p>
            <a:pPr algn="ctr"/>
            <a:r>
              <a:rPr lang="en-US" sz="36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Guessing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daily routine</a:t>
            </a:r>
            <a:endParaRPr lang="en-US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0C81C29-E03C-4766-984F-2AEB65C33CD2}"/>
              </a:ext>
            </a:extLst>
          </p:cNvPr>
          <p:cNvSpPr/>
          <p:nvPr/>
        </p:nvSpPr>
        <p:spPr>
          <a:xfrm>
            <a:off x="8615365" y="1364813"/>
            <a:ext cx="2696738" cy="345652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u="sng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Practice Time &amp; Self Evaluation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509572-AD6A-475B-9C32-D38DE2427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50" y="1485657"/>
            <a:ext cx="7456721" cy="35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152454-0FDB-429C-9222-0B22C08A4B9A}"/>
              </a:ext>
            </a:extLst>
          </p:cNvPr>
          <p:cNvSpPr txBox="1"/>
          <p:nvPr/>
        </p:nvSpPr>
        <p:spPr>
          <a:xfrm>
            <a:off x="172278" y="67605"/>
            <a:ext cx="11714922" cy="913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Comic Sans MS" panose="030F0702030302020204" pitchFamily="66" charset="0"/>
              </a:rPr>
              <a:t>What’s inside my bag? - Strategy: Guessing </a:t>
            </a:r>
          </a:p>
        </p:txBody>
      </p:sp>
      <p:pic>
        <p:nvPicPr>
          <p:cNvPr id="4098" name="Picture 2" descr="via GIPHY in 2021 | Animated gif, Animation, Gif">
            <a:extLst>
              <a:ext uri="{FF2B5EF4-FFF2-40B4-BE49-F238E27FC236}">
                <a16:creationId xmlns:a16="http://schemas.microsoft.com/office/drawing/2014/main" id="{D9F311AE-38B3-4308-AE9C-A24BFF958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" y="1228725"/>
            <a:ext cx="4399887" cy="43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dea GIF - Idea - Discover &amp;amp; Share GIFs">
            <a:extLst>
              <a:ext uri="{FF2B5EF4-FFF2-40B4-BE49-F238E27FC236}">
                <a16:creationId xmlns:a16="http://schemas.microsoft.com/office/drawing/2014/main" id="{4445B275-F600-49C9-A6E9-BF4C8153D8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39" y="1143000"/>
            <a:ext cx="47434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8ADB03-9234-4CCB-B44B-E27CC908571A}"/>
              </a:ext>
            </a:extLst>
          </p:cNvPr>
          <p:cNvSpPr txBox="1"/>
          <p:nvPr/>
        </p:nvSpPr>
        <p:spPr>
          <a:xfrm>
            <a:off x="238539" y="5715000"/>
            <a:ext cx="11714922" cy="913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Comic Sans MS" panose="030F0702030302020204" pitchFamily="66" charset="0"/>
              </a:rPr>
              <a:t>I think, there is a/ an ….. in your bag. </a:t>
            </a:r>
          </a:p>
        </p:txBody>
      </p:sp>
    </p:spTree>
    <p:extLst>
      <p:ext uri="{BB962C8B-B14F-4D97-AF65-F5344CB8AC3E}">
        <p14:creationId xmlns:p14="http://schemas.microsoft.com/office/powerpoint/2010/main" val="20431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25758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1960389" y="0"/>
            <a:ext cx="321972" cy="68580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18081" y="-462686"/>
            <a:ext cx="2116052" cy="3553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36" y="20067"/>
            <a:ext cx="1545339" cy="3691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239" y="4829605"/>
            <a:ext cx="2889510" cy="22799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581" y="4829604"/>
            <a:ext cx="2889510" cy="22799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35" y="4829603"/>
            <a:ext cx="2889510" cy="22799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579" y="4813074"/>
            <a:ext cx="2889510" cy="22799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726" y="4780016"/>
            <a:ext cx="2889510" cy="2279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399" y="4796545"/>
            <a:ext cx="2889510" cy="22799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9" y="4766589"/>
            <a:ext cx="2889510" cy="22799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841" y="4645705"/>
            <a:ext cx="2889510" cy="22799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922" y="4753162"/>
            <a:ext cx="2889510" cy="22799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59" y="4747276"/>
            <a:ext cx="2889510" cy="2279909"/>
          </a:xfrm>
          <a:prstGeom prst="rect">
            <a:avLst/>
          </a:prstGeom>
        </p:spPr>
      </p:pic>
      <p:pic>
        <p:nvPicPr>
          <p:cNvPr id="120" name="Picture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900" y="5126779"/>
            <a:ext cx="1413569" cy="1470222"/>
          </a:xfrm>
          <a:prstGeom prst="rect">
            <a:avLst/>
          </a:prstGeom>
        </p:spPr>
      </p:pic>
      <p:pic>
        <p:nvPicPr>
          <p:cNvPr id="5" name="Picture 4" descr="A person wearing a mask&#10;&#10;Description automatically generated">
            <a:extLst>
              <a:ext uri="{FF2B5EF4-FFF2-40B4-BE49-F238E27FC236}">
                <a16:creationId xmlns:a16="http://schemas.microsoft.com/office/drawing/2014/main" id="{BB345A2F-C82B-4EEF-B44D-1E8342741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7" t="843" r="31353" b="44799"/>
          <a:stretch/>
        </p:blipFill>
        <p:spPr>
          <a:xfrm>
            <a:off x="1922908" y="3226087"/>
            <a:ext cx="4151636" cy="363191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542211B-D721-4102-A970-3629CA234F78}"/>
              </a:ext>
            </a:extLst>
          </p:cNvPr>
          <p:cNvSpPr/>
          <p:nvPr/>
        </p:nvSpPr>
        <p:spPr>
          <a:xfrm>
            <a:off x="5343844" y="145346"/>
            <a:ext cx="5743966" cy="449764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Let’s revise the 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Comic Sans MS" panose="030F0702030302020204" pitchFamily="66" charset="0"/>
              </a:rPr>
              <a:t>Daily routines</a:t>
            </a:r>
          </a:p>
        </p:txBody>
      </p:sp>
      <p:pic>
        <p:nvPicPr>
          <p:cNvPr id="7" name="Picture 6" descr="A person wearing a mask&#10;&#10;Description automatically generated">
            <a:extLst>
              <a:ext uri="{FF2B5EF4-FFF2-40B4-BE49-F238E27FC236}">
                <a16:creationId xmlns:a16="http://schemas.microsoft.com/office/drawing/2014/main" id="{5827D4C1-D13E-4BBA-B7DB-180ADC8C70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9" t="171" r="29464" b="45071"/>
          <a:stretch/>
        </p:blipFill>
        <p:spPr>
          <a:xfrm>
            <a:off x="-101918" y="3297236"/>
            <a:ext cx="3989031" cy="36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5302950A-A69B-456F-9DB4-D07C80312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12206" r="7780" b="10707"/>
          <a:stretch>
            <a:fillRect/>
          </a:stretch>
        </p:blipFill>
        <p:spPr bwMode="auto">
          <a:xfrm>
            <a:off x="130755" y="961865"/>
            <a:ext cx="11928723" cy="589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EC9F0D41-8DB6-47C1-9E03-294051A5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4490">
            <a:off x="1247836" y="5686567"/>
            <a:ext cx="3587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he morning routines song _ Daily routines">
            <a:hlinkClick r:id="" action="ppaction://media"/>
            <a:extLst>
              <a:ext uri="{FF2B5EF4-FFF2-40B4-BE49-F238E27FC236}">
                <a16:creationId xmlns:a16="http://schemas.microsoft.com/office/drawing/2014/main" id="{A0D7E466-9BAE-46B5-BFFA-A36C83EC0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574" y="1234812"/>
            <a:ext cx="11330609" cy="46613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E8EC4A2-6CCD-4155-9C93-E8F3CD0672AD}"/>
              </a:ext>
            </a:extLst>
          </p:cNvPr>
          <p:cNvSpPr/>
          <p:nvPr/>
        </p:nvSpPr>
        <p:spPr>
          <a:xfrm>
            <a:off x="450574" y="23363"/>
            <a:ext cx="11219517" cy="90015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Watch the video and write the daily routines  </a:t>
            </a:r>
          </a:p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Strategy: listening for purpose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430</Words>
  <Application>Microsoft Office PowerPoint</Application>
  <PresentationFormat>Widescreen</PresentationFormat>
  <Paragraphs>121</Paragraphs>
  <Slides>30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Wake</vt:lpstr>
      <vt:lpstr>have</vt:lpstr>
      <vt:lpstr>brush</vt:lpstr>
      <vt:lpstr>get</vt:lpstr>
      <vt:lpstr>eat</vt:lpstr>
      <vt:lpstr>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عنود النعيمي</dc:creator>
  <cp:lastModifiedBy>Sameera Almarzooqi</cp:lastModifiedBy>
  <cp:revision>188</cp:revision>
  <dcterms:created xsi:type="dcterms:W3CDTF">2020-09-12T13:01:55Z</dcterms:created>
  <dcterms:modified xsi:type="dcterms:W3CDTF">2021-10-03T16:46:29Z</dcterms:modified>
</cp:coreProperties>
</file>