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605" r:id="rId3"/>
    <p:sldId id="607" r:id="rId4"/>
    <p:sldId id="599" r:id="rId5"/>
    <p:sldId id="614" r:id="rId6"/>
    <p:sldId id="319" r:id="rId7"/>
    <p:sldId id="613" r:id="rId8"/>
    <p:sldId id="608" r:id="rId9"/>
    <p:sldId id="609" r:id="rId10"/>
    <p:sldId id="594" r:id="rId11"/>
    <p:sldId id="602" r:id="rId12"/>
    <p:sldId id="611" r:id="rId13"/>
    <p:sldId id="612" r:id="rId14"/>
    <p:sldId id="315" r:id="rId15"/>
    <p:sldId id="6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9BD9-4240-4A45-9971-C9D4E639F25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0153-A9B2-4C49-AD9A-D9DDAAC8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6C92-4681-4B5F-9D75-DACE98DDC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81F7B-CE70-4C4B-9208-FBC1E27BE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D4B6-62C6-4A2C-99BF-4F5B85EA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7D89-D342-4A6B-ADC5-C74BD176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BE60-EB54-4B55-BB2D-BD56FF0D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3498-A05F-4371-99AF-55B304F1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D1C6-CF05-4382-8596-54586E09C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D84F8-4578-4274-8119-376C35CB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BD248-ADED-4CF3-AD13-E1D96812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10A7-16E5-4A90-B4B5-0906811A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EF71F-73A0-40F6-9255-461653F70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42CF0-06B0-4E16-9A58-33FBF6BF9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7B3D-65F1-44DC-BAC7-A1D0391C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1E960-1155-4CA3-BBDB-ABFD9564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EDC5-FCF9-4A45-8108-3BF78D9C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C114-7E7F-4C43-8A28-8CE28A4D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1C6FD-1ACC-4D2C-8D5A-F43CF92C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348B-0ED5-4F25-92CC-36C404B7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DD8A-2A4A-4DC1-9ECC-3597E3E6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F65D-5339-4C11-9F72-9398EF4B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E00D-75FD-46C4-AA16-03295C40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2052-55BA-4339-B053-841DCB40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0C57E-0F3A-4A20-A4FA-7280F65B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1992-4006-43EB-AF73-F492B12B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7789-A936-4A2B-B114-E6D970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2C60-C566-48DC-8EFF-145AE33C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1220-073E-4571-9975-B538D791E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0D561-7D3E-4D0D-AB13-10656AA23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7E22-176A-41DD-A3BF-4F5772BF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0B97E-B2A3-43C4-8CA1-2986948A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2EB3E-DABA-4120-B6FD-7B67A54C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F8BB-7E53-40DB-9BE0-B1478BED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7831-6C82-4F95-A440-27E89C0E0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05EFF-F4BC-414C-B195-B8271F61C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E712-3137-4394-8541-3F3239B96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F2849-52E6-4625-9AC7-2679D1775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9216-065A-4C51-8E7A-3F90216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00076-92C2-45AA-8636-9E29AFF7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E917D-7FB1-4939-9AF5-038FD21F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E5CE-B87E-49ED-957C-489A3CF3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0D3DA-0E3B-4303-986E-A9F07E0A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C6112-26F6-498D-9C70-EBA0831C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504C4-3B0B-417C-B9E6-65135685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CC5A3-A757-40E5-A4CB-9E2D6E5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42CF6-91B8-49AD-B38E-EF8A24B1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58EF4-B581-472E-9CE6-179C47BD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A8A7-1F56-4D25-9977-C98B0C51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7709-6D89-4D71-A88A-6F6FD89B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239FB-2FF7-41C2-84B4-A9D219C2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B9DDA-8CD4-4787-BD4A-1F94977F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2B8B2-9C2C-4E4C-8D82-E5A029D7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1EEC-ABE2-4762-9152-DC17F11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8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8A23-3845-471E-806E-54CBF6B4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6DA8D-635A-45B5-BF8D-2823D2104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FCDF-F9FE-4431-AC7B-2C762B27C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A3D34-61E0-47ED-80BD-1BBEE0C6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91C6B-4FD4-49BC-B0E5-F61249B0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AB5C-867F-4C98-9037-B736778B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BDC88-B7F6-4528-85A3-1351A884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5B57-F535-4142-BE3C-BDCA693B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D410-C7C0-47E6-9B14-116651D16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9758-E3FD-481D-B300-A68072251689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4D58-C447-4881-8F0D-3FE9CD384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85E2F-35FE-4B8D-AE49-73EB0422B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ABB9-B57D-4317-9E4F-3CCA60C4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2192000" cy="115293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3813766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14821668" y="2222500"/>
              <a:ext cx="7115373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3489123" y="2222500"/>
              <a:ext cx="5353958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8843080" y="2222500"/>
              <a:ext cx="5978587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646671" y="362452"/>
            <a:ext cx="1844900" cy="437056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800" b="1" spc="-5" dirty="0">
                <a:solidFill>
                  <a:srgbClr val="FFFFFF"/>
                </a:solidFill>
                <a:cs typeface="Source Sans Pro Light"/>
              </a:rPr>
              <a:t>6A2</a:t>
            </a:r>
            <a:endParaRPr sz="2800" b="1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8628" y="317394"/>
            <a:ext cx="2188480" cy="473449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238227">
              <a:spcBef>
                <a:spcPts val="332"/>
              </a:spcBef>
            </a:pPr>
            <a:r>
              <a:rPr lang="en-US" sz="2800" b="1" spc="-5" dirty="0">
                <a:solidFill>
                  <a:srgbClr val="FFFFFF"/>
                </a:solidFill>
                <a:cs typeface="Source Sans Pro Light"/>
              </a:rPr>
              <a:t>8</a:t>
            </a:r>
            <a:r>
              <a:rPr lang="en-US" sz="2800" b="1" spc="-5">
                <a:solidFill>
                  <a:srgbClr val="FFFFFF"/>
                </a:solidFill>
                <a:cs typeface="Source Sans Pro Light"/>
              </a:rPr>
              <a:t>/9/2021</a:t>
            </a:r>
            <a:endParaRPr sz="2800" b="1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1583" y="185531"/>
            <a:ext cx="3294287" cy="781225"/>
          </a:xfrm>
          <a:prstGeom prst="rect">
            <a:avLst/>
          </a:prstGeom>
          <a:noFill/>
        </p:spPr>
        <p:txBody>
          <a:bodyPr vert="horz" wrap="square" lIns="0" tIns="42150" rIns="0" bIns="0" rtlCol="0">
            <a:spAutoFit/>
          </a:bodyPr>
          <a:lstStyle/>
          <a:p>
            <a:pPr marL="195468">
              <a:spcBef>
                <a:spcPts val="332"/>
              </a:spcBef>
            </a:pPr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Chapter 2:   Life - Structure and Function</a:t>
            </a:r>
            <a:endParaRPr sz="2400" b="1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5235" y="260903"/>
            <a:ext cx="3401965" cy="37550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8" dirty="0">
                <a:solidFill>
                  <a:srgbClr val="FFFFFF"/>
                </a:solidFill>
                <a:cs typeface="Source Sans Pro Light"/>
              </a:rPr>
              <a:t>Section 1:  Exploring Life</a:t>
            </a:r>
            <a:endParaRPr lang="en-US" sz="2400" b="1" dirty="0">
              <a:cs typeface="Source Sans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000" y="1718100"/>
            <a:ext cx="9024730" cy="560166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Prokaryotic Cells and Eukaryotic cells  </a:t>
            </a:r>
          </a:p>
        </p:txBody>
      </p:sp>
      <p:sp>
        <p:nvSpPr>
          <p:cNvPr id="19" name="object 19"/>
          <p:cNvSpPr/>
          <p:nvPr/>
        </p:nvSpPr>
        <p:spPr>
          <a:xfrm flipV="1">
            <a:off x="4006836" y="2329441"/>
            <a:ext cx="3701854" cy="131947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sz="8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4D221-1467-42AF-9040-1B5DA8906879}"/>
              </a:ext>
            </a:extLst>
          </p:cNvPr>
          <p:cNvSpPr txBox="1"/>
          <p:nvPr/>
        </p:nvSpPr>
        <p:spPr>
          <a:xfrm>
            <a:off x="556592" y="2944648"/>
            <a:ext cx="7604804" cy="358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3" dirty="0">
                <a:solidFill>
                  <a:srgbClr val="003399"/>
                </a:solidFill>
              </a:rPr>
              <a:t>For this lesson you will need your…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Science notebook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Pencil case</a:t>
            </a:r>
          </a:p>
          <a:p>
            <a:pPr marL="439804" lvl="1" indent="-219902">
              <a:buAutoNum type="arabicPeriod"/>
            </a:pPr>
            <a:r>
              <a:rPr lang="en-US" sz="3463" dirty="0">
                <a:solidFill>
                  <a:srgbClr val="003399"/>
                </a:solidFill>
              </a:rPr>
              <a:t>Textbook  </a:t>
            </a:r>
          </a:p>
          <a:p>
            <a:pPr marL="219902" lvl="1"/>
            <a:r>
              <a:rPr lang="en-US" sz="3463" dirty="0" err="1">
                <a:solidFill>
                  <a:srgbClr val="003399"/>
                </a:solidFill>
                <a:highlight>
                  <a:srgbClr val="FFFF00"/>
                </a:highlight>
              </a:rPr>
              <a:t>Wifi</a:t>
            </a:r>
            <a:r>
              <a:rPr lang="en-US" sz="3463" dirty="0">
                <a:solidFill>
                  <a:srgbClr val="003399"/>
                </a:solidFill>
                <a:highlight>
                  <a:srgbClr val="FFFF00"/>
                </a:highlight>
              </a:rPr>
              <a:t> MOESTAFF</a:t>
            </a:r>
          </a:p>
          <a:p>
            <a:pPr marL="219902" lvl="1"/>
            <a:r>
              <a:rPr lang="en-US" sz="3463" dirty="0">
                <a:solidFill>
                  <a:srgbClr val="003399"/>
                </a:solidFill>
              </a:rPr>
              <a:t>password-MOESt@ff2020</a:t>
            </a:r>
          </a:p>
          <a:p>
            <a:endParaRPr lang="en-US" sz="1924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F8F1D024-75BF-4195-B120-1FB2B1BE8A90}"/>
              </a:ext>
            </a:extLst>
          </p:cNvPr>
          <p:cNvSpPr/>
          <p:nvPr/>
        </p:nvSpPr>
        <p:spPr>
          <a:xfrm>
            <a:off x="10760765" y="1139686"/>
            <a:ext cx="1431235" cy="84813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902">
              <a:defRPr/>
            </a:pPr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Page 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define cells and explain what they are made 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pic>
        <p:nvPicPr>
          <p:cNvPr id="4098" name="Picture 2" descr="Prokaryotes vs. Eukaryotes">
            <a:extLst>
              <a:ext uri="{FF2B5EF4-FFF2-40B4-BE49-F238E27FC236}">
                <a16:creationId xmlns:a16="http://schemas.microsoft.com/office/drawing/2014/main" id="{5F59982A-EC35-4CF9-AC44-FA384E2B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51" y="34609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CE2825-FA81-46FE-B318-379DB1716166}"/>
              </a:ext>
            </a:extLst>
          </p:cNvPr>
          <p:cNvSpPr/>
          <p:nvPr/>
        </p:nvSpPr>
        <p:spPr>
          <a:xfrm>
            <a:off x="8093228" y="2638692"/>
            <a:ext cx="3938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https://wordwall.net/play/778/198/443</a:t>
            </a:r>
          </a:p>
        </p:txBody>
      </p:sp>
      <p:pic>
        <p:nvPicPr>
          <p:cNvPr id="6146" name="Picture 2" descr="Eukaryotic cell labelling">
            <a:extLst>
              <a:ext uri="{FF2B5EF4-FFF2-40B4-BE49-F238E27FC236}">
                <a16:creationId xmlns:a16="http://schemas.microsoft.com/office/drawing/2014/main" id="{EB72CE55-D4AC-490A-94F1-790CB823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9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ukaryotic Cell Structure">
            <a:extLst>
              <a:ext uri="{FF2B5EF4-FFF2-40B4-BE49-F238E27FC236}">
                <a16:creationId xmlns:a16="http://schemas.microsoft.com/office/drawing/2014/main" id="{AE2A4DC8-AD79-40AD-A33A-A4746ECB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23" y="38409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C1FDB-3A24-4C8C-8BF1-117BBDE7B920}"/>
              </a:ext>
            </a:extLst>
          </p:cNvPr>
          <p:cNvSpPr/>
          <p:nvPr/>
        </p:nvSpPr>
        <p:spPr>
          <a:xfrm>
            <a:off x="3671538" y="3066204"/>
            <a:ext cx="458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https://www.wordwall.net/play/7666/429/342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B5D0D-6561-4868-B7EA-B519F90793F9}"/>
              </a:ext>
            </a:extLst>
          </p:cNvPr>
          <p:cNvSpPr/>
          <p:nvPr/>
        </p:nvSpPr>
        <p:spPr>
          <a:xfrm>
            <a:off x="144568" y="1843045"/>
            <a:ext cx="322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https://www.wordwall.net/play/179/746/7904</a:t>
            </a:r>
          </a:p>
        </p:txBody>
      </p:sp>
    </p:spTree>
    <p:extLst>
      <p:ext uri="{BB962C8B-B14F-4D97-AF65-F5344CB8AC3E}">
        <p14:creationId xmlns:p14="http://schemas.microsoft.com/office/powerpoint/2010/main" val="20942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BB802-3453-4292-B1EC-BF9AF48651F5}"/>
              </a:ext>
            </a:extLst>
          </p:cNvPr>
          <p:cNvSpPr/>
          <p:nvPr/>
        </p:nvSpPr>
        <p:spPr>
          <a:xfrm>
            <a:off x="392179" y="111961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1. </a:t>
            </a:r>
            <a:r>
              <a:rPr lang="en-US" dirty="0">
                <a:solidFill>
                  <a:srgbClr val="FF0000"/>
                </a:solidFill>
              </a:rPr>
              <a:t>What is a cell made of?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Cell membrane</a:t>
            </a: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Nucleus </a:t>
            </a: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Cytoplasm</a:t>
            </a: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All of these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C214B9-B151-40E3-BF56-65AD6A38904E}"/>
              </a:ext>
            </a:extLst>
          </p:cNvPr>
          <p:cNvSpPr/>
          <p:nvPr/>
        </p:nvSpPr>
        <p:spPr>
          <a:xfrm>
            <a:off x="438508" y="34953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MFAZ Y+ That"/>
            </a:endParaRPr>
          </a:p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MMFAZ Y+ That"/>
              </a:rPr>
              <a:t>2.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MFAZ Y+ That"/>
              </a:rPr>
              <a:t>                            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MMFAZ Y+ That"/>
              </a:rPr>
              <a:t>do not have a nucleus or other membrane-bound organelles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MFAZ Y+ Th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8ED6-CA75-488A-8D33-F990FC17DE2F}"/>
              </a:ext>
            </a:extLst>
          </p:cNvPr>
          <p:cNvSpPr/>
          <p:nvPr/>
        </p:nvSpPr>
        <p:spPr>
          <a:xfrm>
            <a:off x="428977" y="457754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NUPGN W+ Proxima Nova"/>
            </a:endParaRPr>
          </a:p>
          <a:p>
            <a:r>
              <a:rPr lang="en-US" b="1" dirty="0">
                <a:solidFill>
                  <a:srgbClr val="00B050"/>
                </a:solidFill>
                <a:latin typeface="NUPGN W+ Proxima Nova"/>
              </a:rPr>
              <a:t>3. </a:t>
            </a:r>
            <a:r>
              <a:rPr lang="en-US" dirty="0">
                <a:solidFill>
                  <a:srgbClr val="00B050"/>
                </a:solidFill>
              </a:rPr>
              <a:t>What structures are in both prokaryotic cells and eukaryotic cells?</a:t>
            </a:r>
          </a:p>
          <a:p>
            <a:endParaRPr lang="en-US" dirty="0">
              <a:latin typeface="NUPGN W+ 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2610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0" y="0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BB802-3453-4292-B1EC-BF9AF48651F5}"/>
              </a:ext>
            </a:extLst>
          </p:cNvPr>
          <p:cNvSpPr/>
          <p:nvPr/>
        </p:nvSpPr>
        <p:spPr>
          <a:xfrm>
            <a:off x="392179" y="111961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1. </a:t>
            </a:r>
            <a:r>
              <a:rPr lang="en-US" dirty="0">
                <a:solidFill>
                  <a:srgbClr val="FF0000"/>
                </a:solidFill>
              </a:rPr>
              <a:t>What is a cell made of?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Cell membrane</a:t>
            </a: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Nucleus </a:t>
            </a: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latin typeface="NUPGN W+ Proxima Nova"/>
              </a:rPr>
              <a:t>Cytoplasm</a:t>
            </a:r>
          </a:p>
          <a:p>
            <a:pPr marL="342900" indent="-342900">
              <a:buAutoNum type="alphaUcParenR"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NUPGN W+ Proxima Nova"/>
              </a:rPr>
              <a:t>All of these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C214B9-B151-40E3-BF56-65AD6A38904E}"/>
              </a:ext>
            </a:extLst>
          </p:cNvPr>
          <p:cNvSpPr/>
          <p:nvPr/>
        </p:nvSpPr>
        <p:spPr>
          <a:xfrm>
            <a:off x="438508" y="34953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MFAZ Y+ That"/>
            </a:endParaRPr>
          </a:p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MMFAZ Y+ That"/>
              </a:rPr>
              <a:t>2.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MFAZ Y+ That"/>
              </a:rPr>
              <a:t>Prokaryotic cells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MMFAZ Y+ That"/>
              </a:rPr>
              <a:t>do not have a nucleus or other membrane-bound organelles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MFAZ Y+ Th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8ED6-CA75-488A-8D33-F990FC17DE2F}"/>
              </a:ext>
            </a:extLst>
          </p:cNvPr>
          <p:cNvSpPr/>
          <p:nvPr/>
        </p:nvSpPr>
        <p:spPr>
          <a:xfrm>
            <a:off x="428977" y="4577547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NUPGN W+ Proxima Nova"/>
            </a:endParaRPr>
          </a:p>
          <a:p>
            <a:r>
              <a:rPr lang="en-US" b="1" dirty="0">
                <a:solidFill>
                  <a:srgbClr val="00B050"/>
                </a:solidFill>
                <a:latin typeface="NUPGN W+ Proxima Nova"/>
              </a:rPr>
              <a:t>3. </a:t>
            </a:r>
            <a:r>
              <a:rPr lang="en-US" dirty="0">
                <a:solidFill>
                  <a:srgbClr val="00B050"/>
                </a:solidFill>
              </a:rPr>
              <a:t>What structures are present in both prokaryotic cells and eukaryotic cells?</a:t>
            </a:r>
          </a:p>
          <a:p>
            <a:r>
              <a:rPr lang="en-US" dirty="0">
                <a:solidFill>
                  <a:srgbClr val="00B050"/>
                </a:solidFill>
              </a:rPr>
              <a:t>DNA, Ribosome, cytoplasm, cell membrane</a:t>
            </a:r>
          </a:p>
          <a:p>
            <a:endParaRPr lang="en-US" dirty="0">
              <a:latin typeface="NUPGN W+ 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87146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ED1FF-54D6-4BA7-8908-984AB7391CC0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79E0B3-320B-4A13-9192-DCDF025CBB7E}"/>
              </a:ext>
            </a:extLst>
          </p:cNvPr>
          <p:cNvSpPr/>
          <p:nvPr/>
        </p:nvSpPr>
        <p:spPr>
          <a:xfrm>
            <a:off x="-79022" y="-11289"/>
            <a:ext cx="648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213D20-0F22-4BC0-8E49-03B6AD15A82C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6CED382-ECE7-46C0-ACF6-AA38FE8606BE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ED77A29E-EC0A-46EE-A617-4D3D10F5AD08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606A8C69-E7AD-428F-9FCF-7D858DBCB6E2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EBE59-70FE-49FD-ACAA-A7DC3E88566C}"/>
              </a:ext>
            </a:extLst>
          </p:cNvPr>
          <p:cNvSpPr/>
          <p:nvPr/>
        </p:nvSpPr>
        <p:spPr>
          <a:xfrm>
            <a:off x="815390" y="2151804"/>
            <a:ext cx="417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https://wordwall.net/play/13836/363/639</a:t>
            </a:r>
          </a:p>
        </p:txBody>
      </p:sp>
      <p:pic>
        <p:nvPicPr>
          <p:cNvPr id="4100" name="Picture 4" descr="Prokaryotes vs Eukaryotes (Cells)">
            <a:extLst>
              <a:ext uri="{FF2B5EF4-FFF2-40B4-BE49-F238E27FC236}">
                <a16:creationId xmlns:a16="http://schemas.microsoft.com/office/drawing/2014/main" id="{CCFE2302-15D8-4125-A4AB-68BC4129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58" y="344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88BC3A-FFC9-43FA-BBD1-4154C32A8F88}"/>
              </a:ext>
            </a:extLst>
          </p:cNvPr>
          <p:cNvSpPr/>
          <p:nvPr/>
        </p:nvSpPr>
        <p:spPr>
          <a:xfrm>
            <a:off x="5680363" y="13126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https://www.liveworksheets.com/c?a=s&amp;t=on35kk2jy2&amp;sr=n&amp;l=co&amp;i=ufzxnns&amp;r=aj&amp;db=0</a:t>
            </a:r>
          </a:p>
        </p:txBody>
      </p:sp>
      <p:pic>
        <p:nvPicPr>
          <p:cNvPr id="5122" name="Picture 2" descr="Interactive worksheet Prokaryotes Vs. Eukaryotes">
            <a:extLst>
              <a:ext uri="{FF2B5EF4-FFF2-40B4-BE49-F238E27FC236}">
                <a16:creationId xmlns:a16="http://schemas.microsoft.com/office/drawing/2014/main" id="{5AC5FD17-7481-4DAC-B19A-FA56BFB9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2256312"/>
            <a:ext cx="4667003" cy="38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6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6300C4-E91E-4681-BF63-879210CF9890}"/>
              </a:ext>
            </a:extLst>
          </p:cNvPr>
          <p:cNvGrpSpPr/>
          <p:nvPr/>
        </p:nvGrpSpPr>
        <p:grpSpPr>
          <a:xfrm>
            <a:off x="1524001" y="854879"/>
            <a:ext cx="6122503" cy="872737"/>
            <a:chOff x="0" y="5270500"/>
            <a:chExt cx="4964169" cy="828000"/>
          </a:xfrm>
        </p:grpSpPr>
        <p:sp>
          <p:nvSpPr>
            <p:cNvPr id="3" name="object 25">
              <a:extLst>
                <a:ext uri="{FF2B5EF4-FFF2-40B4-BE49-F238E27FC236}">
                  <a16:creationId xmlns:a16="http://schemas.microsoft.com/office/drawing/2014/main" id="{9D2794C3-326C-4779-901E-91B963B15BB3}"/>
                </a:ext>
              </a:extLst>
            </p:cNvPr>
            <p:cNvSpPr/>
            <p:nvPr/>
          </p:nvSpPr>
          <p:spPr>
            <a:xfrm>
              <a:off x="0" y="5270500"/>
              <a:ext cx="3256757" cy="828000"/>
            </a:xfrm>
            <a:custGeom>
              <a:avLst/>
              <a:gdLst/>
              <a:ahLst/>
              <a:cxnLst/>
              <a:rect l="l" t="t" r="r" b="b"/>
              <a:pathLst>
                <a:path w="1955164" h="437514">
                  <a:moveTo>
                    <a:pt x="1736031" y="0"/>
                  </a:moveTo>
                  <a:lnTo>
                    <a:pt x="0" y="0"/>
                  </a:lnTo>
                  <a:lnTo>
                    <a:pt x="0" y="437153"/>
                  </a:lnTo>
                  <a:lnTo>
                    <a:pt x="1736031" y="437153"/>
                  </a:lnTo>
                  <a:lnTo>
                    <a:pt x="1786148" y="431380"/>
                  </a:lnTo>
                  <a:lnTo>
                    <a:pt x="1832155" y="414936"/>
                  </a:lnTo>
                  <a:lnTo>
                    <a:pt x="1872739" y="389134"/>
                  </a:lnTo>
                  <a:lnTo>
                    <a:pt x="1906588" y="355285"/>
                  </a:lnTo>
                  <a:lnTo>
                    <a:pt x="1932391" y="314701"/>
                  </a:lnTo>
                  <a:lnTo>
                    <a:pt x="1948834" y="268694"/>
                  </a:lnTo>
                  <a:lnTo>
                    <a:pt x="1954607" y="218577"/>
                  </a:lnTo>
                  <a:lnTo>
                    <a:pt x="1948834" y="168459"/>
                  </a:lnTo>
                  <a:lnTo>
                    <a:pt x="1932391" y="122452"/>
                  </a:lnTo>
                  <a:lnTo>
                    <a:pt x="1906588" y="81868"/>
                  </a:lnTo>
                  <a:lnTo>
                    <a:pt x="1872739" y="48018"/>
                  </a:lnTo>
                  <a:lnTo>
                    <a:pt x="1832155" y="22216"/>
                  </a:lnTo>
                  <a:lnTo>
                    <a:pt x="1786148" y="5772"/>
                  </a:lnTo>
                  <a:lnTo>
                    <a:pt x="1736031" y="0"/>
                  </a:lnTo>
                  <a:close/>
                </a:path>
              </a:pathLst>
            </a:custGeom>
            <a:solidFill>
              <a:srgbClr val="FF82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4" name="object 26">
              <a:extLst>
                <a:ext uri="{FF2B5EF4-FFF2-40B4-BE49-F238E27FC236}">
                  <a16:creationId xmlns:a16="http://schemas.microsoft.com/office/drawing/2014/main" id="{92BD8105-36A8-43C5-8B1F-9D66AF036A7A}"/>
                </a:ext>
              </a:extLst>
            </p:cNvPr>
            <p:cNvSpPr txBox="1"/>
            <p:nvPr/>
          </p:nvSpPr>
          <p:spPr>
            <a:xfrm>
              <a:off x="157212" y="5400259"/>
              <a:ext cx="4806957" cy="473052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lang="en-US" sz="3200" b="1" spc="-14" dirty="0">
                  <a:solidFill>
                    <a:srgbClr val="FFFFFF"/>
                  </a:solidFill>
                  <a:cs typeface="Source Sans Pro Light"/>
                </a:rPr>
                <a:t>Learning outcome</a:t>
              </a:r>
              <a:endParaRPr sz="3200" b="1" dirty="0">
                <a:cs typeface="Source Sans Pro Light"/>
              </a:endParaRPr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1811CE-E999-45D5-B3D3-2C3242B09363}"/>
              </a:ext>
            </a:extLst>
          </p:cNvPr>
          <p:cNvSpPr txBox="1">
            <a:spLocks/>
          </p:cNvSpPr>
          <p:nvPr/>
        </p:nvSpPr>
        <p:spPr>
          <a:xfrm>
            <a:off x="1728020" y="1589910"/>
            <a:ext cx="3891505" cy="4148169"/>
          </a:xfrm>
          <a:prstGeom prst="rect">
            <a:avLst/>
          </a:prstGeom>
        </p:spPr>
        <p:txBody>
          <a:bodyPr>
            <a:normAutofit/>
          </a:bodyPr>
          <a:lstStyle>
            <a:lvl1pPr marL="356433" indent="-356433" algn="l" defTabSz="1425732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99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66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5032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98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764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631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497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363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24" b="1" dirty="0">
              <a:solidFill>
                <a:srgbClr val="FF66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F7062-8576-44C2-B445-FD94876C309B}"/>
              </a:ext>
            </a:extLst>
          </p:cNvPr>
          <p:cNvSpPr/>
          <p:nvPr/>
        </p:nvSpPr>
        <p:spPr>
          <a:xfrm>
            <a:off x="1810911" y="2239966"/>
            <a:ext cx="8618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Differentiate the types of cells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76843A-7D49-4ADA-B036-C292262B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79" y="30158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8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BD6D-1C30-43E9-9AE1-A1DBFFD2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64" y="1536700"/>
            <a:ext cx="5248275" cy="984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75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Plenary/ Exit ticket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Image result for self assessment emoji">
            <a:extLst>
              <a:ext uri="{FF2B5EF4-FFF2-40B4-BE49-F238E27FC236}">
                <a16:creationId xmlns:a16="http://schemas.microsoft.com/office/drawing/2014/main" id="{19A47439-A648-483A-B9DC-25104F0F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5503" r="11487" b="7697"/>
          <a:stretch>
            <a:fillRect/>
          </a:stretch>
        </p:blipFill>
        <p:spPr bwMode="auto">
          <a:xfrm>
            <a:off x="3814763" y="2671764"/>
            <a:ext cx="18208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CC702-C3F1-44A3-9B3E-E4AE20FA1893}"/>
              </a:ext>
            </a:extLst>
          </p:cNvPr>
          <p:cNvSpPr txBox="1"/>
          <p:nvPr/>
        </p:nvSpPr>
        <p:spPr>
          <a:xfrm>
            <a:off x="2900364" y="1855788"/>
            <a:ext cx="6391275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defTabSz="685777">
              <a:defRPr/>
            </a:pPr>
            <a: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Self assessment</a:t>
            </a:r>
            <a:br>
              <a:rPr lang="en-US" b="1" u="sng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i="1" dirty="0">
                <a:solidFill>
                  <a:srgbClr val="00B0F0"/>
                </a:solidFill>
                <a:latin typeface="Century Gothic" panose="020B0502020202020204" pitchFamily="34" charset="0"/>
              </a:rPr>
              <a:t>Type your name and self-assessment in the chat box.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49CA6-E81F-4462-876F-8F151C9868BD}"/>
              </a:ext>
            </a:extLst>
          </p:cNvPr>
          <p:cNvSpPr txBox="1"/>
          <p:nvPr/>
        </p:nvSpPr>
        <p:spPr>
          <a:xfrm>
            <a:off x="5778500" y="2817813"/>
            <a:ext cx="29416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totally understand! -  9 or 10/10  or 5/5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FB4F4-A555-48F6-B9C9-7C3C0DD83339}"/>
              </a:ext>
            </a:extLst>
          </p:cNvPr>
          <p:cNvSpPr txBox="1"/>
          <p:nvPr/>
        </p:nvSpPr>
        <p:spPr>
          <a:xfrm>
            <a:off x="5778500" y="3481388"/>
            <a:ext cx="22352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get it! –  7 or 8 /10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4/5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4B1F6-EDF8-4FA5-AAE0-F64336D6D171}"/>
              </a:ext>
            </a:extLst>
          </p:cNvPr>
          <p:cNvSpPr txBox="1"/>
          <p:nvPr/>
        </p:nvSpPr>
        <p:spPr>
          <a:xfrm>
            <a:off x="5778501" y="4189413"/>
            <a:ext cx="26130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I’m nearly there! -  5 or 6 / 10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3/5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3CF46-4ADF-4EC2-9318-76AAEA2EB2AD}"/>
              </a:ext>
            </a:extLst>
          </p:cNvPr>
          <p:cNvSpPr txBox="1"/>
          <p:nvPr/>
        </p:nvSpPr>
        <p:spPr>
          <a:xfrm>
            <a:off x="5778501" y="4887913"/>
            <a:ext cx="35782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77"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need more help please! – 4 or less</a:t>
            </a:r>
          </a:p>
          <a:p>
            <a:pPr>
              <a:defRPr/>
            </a:pPr>
            <a:r>
              <a:rPr lang="en-US" sz="13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or 2/5 or less</a:t>
            </a:r>
          </a:p>
        </p:txBody>
      </p:sp>
    </p:spTree>
    <p:extLst>
      <p:ext uri="{BB962C8B-B14F-4D97-AF65-F5344CB8AC3E}">
        <p14:creationId xmlns:p14="http://schemas.microsoft.com/office/powerpoint/2010/main" val="34879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0AC73C5-368A-4992-917B-0C0A1838E3CA}"/>
              </a:ext>
            </a:extLst>
          </p:cNvPr>
          <p:cNvGrpSpPr/>
          <p:nvPr/>
        </p:nvGrpSpPr>
        <p:grpSpPr>
          <a:xfrm>
            <a:off x="0" y="0"/>
            <a:ext cx="3379304" cy="628267"/>
            <a:chOff x="0" y="8642689"/>
            <a:chExt cx="4336348" cy="439424"/>
          </a:xfrm>
          <a:solidFill>
            <a:srgbClr val="FFBF00"/>
          </a:solidFill>
        </p:grpSpPr>
        <p:sp>
          <p:nvSpPr>
            <p:cNvPr id="57" name="object 4">
              <a:extLst>
                <a:ext uri="{FF2B5EF4-FFF2-40B4-BE49-F238E27FC236}">
                  <a16:creationId xmlns:a16="http://schemas.microsoft.com/office/drawing/2014/main" id="{52033DA7-B496-435D-A3DB-E45BD45E4B7C}"/>
                </a:ext>
              </a:extLst>
            </p:cNvPr>
            <p:cNvSpPr/>
            <p:nvPr/>
          </p:nvSpPr>
          <p:spPr>
            <a:xfrm>
              <a:off x="0" y="8642693"/>
              <a:ext cx="3923363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892C04EB-8963-4611-98BC-C2BD5AD407A8}"/>
                </a:ext>
              </a:extLst>
            </p:cNvPr>
            <p:cNvSpPr/>
            <p:nvPr/>
          </p:nvSpPr>
          <p:spPr>
            <a:xfrm>
              <a:off x="3621605" y="8642689"/>
              <a:ext cx="714743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9334" y="130930"/>
            <a:ext cx="3127513" cy="37550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en-US" sz="2400" b="1" spc="-5" dirty="0">
                <a:solidFill>
                  <a:srgbClr val="FFFFFF"/>
                </a:solidFill>
                <a:cs typeface="Source Sans Pro Light"/>
              </a:rPr>
              <a:t>Learning</a:t>
            </a:r>
            <a:r>
              <a:rPr lang="en-US" sz="2400" b="1" spc="-17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en-US" sz="2400" b="1" spc="-2" dirty="0">
                <a:solidFill>
                  <a:srgbClr val="FFFFFF"/>
                </a:solidFill>
                <a:cs typeface="Source Sans Pro Light"/>
              </a:rPr>
              <a:t>Objectives:</a:t>
            </a:r>
            <a:endParaRPr lang="en-US" sz="2400" b="1" dirty="0">
              <a:cs typeface="Source Sans Pro Ligh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743BB0-F760-4639-92C9-9D37D1405502}"/>
              </a:ext>
            </a:extLst>
          </p:cNvPr>
          <p:cNvGrpSpPr/>
          <p:nvPr/>
        </p:nvGrpSpPr>
        <p:grpSpPr>
          <a:xfrm>
            <a:off x="0" y="3275966"/>
            <a:ext cx="1566492" cy="423944"/>
            <a:chOff x="107814" y="3153015"/>
            <a:chExt cx="3256756" cy="881385"/>
          </a:xfrm>
        </p:grpSpPr>
        <p:sp>
          <p:nvSpPr>
            <p:cNvPr id="23" name="object 23"/>
            <p:cNvSpPr/>
            <p:nvPr/>
          </p:nvSpPr>
          <p:spPr>
            <a:xfrm>
              <a:off x="107814" y="3206400"/>
              <a:ext cx="3256756" cy="828000"/>
            </a:xfrm>
            <a:custGeom>
              <a:avLst/>
              <a:gdLst/>
              <a:ahLst/>
              <a:cxnLst/>
              <a:rect l="l" t="t" r="r" b="b"/>
              <a:pathLst>
                <a:path w="1909445" h="437514">
                  <a:moveTo>
                    <a:pt x="1690241" y="0"/>
                  </a:moveTo>
                  <a:lnTo>
                    <a:pt x="0" y="0"/>
                  </a:lnTo>
                  <a:lnTo>
                    <a:pt x="0" y="437154"/>
                  </a:lnTo>
                  <a:lnTo>
                    <a:pt x="1690241" y="437154"/>
                  </a:lnTo>
                  <a:lnTo>
                    <a:pt x="1740359" y="431381"/>
                  </a:lnTo>
                  <a:lnTo>
                    <a:pt x="1786366" y="414937"/>
                  </a:lnTo>
                  <a:lnTo>
                    <a:pt x="1826950" y="389135"/>
                  </a:lnTo>
                  <a:lnTo>
                    <a:pt x="1860800" y="355285"/>
                  </a:lnTo>
                  <a:lnTo>
                    <a:pt x="1886602" y="314701"/>
                  </a:lnTo>
                  <a:lnTo>
                    <a:pt x="1903046" y="268694"/>
                  </a:lnTo>
                  <a:lnTo>
                    <a:pt x="1908818" y="218577"/>
                  </a:lnTo>
                  <a:lnTo>
                    <a:pt x="1903046" y="168459"/>
                  </a:lnTo>
                  <a:lnTo>
                    <a:pt x="1886602" y="122452"/>
                  </a:lnTo>
                  <a:lnTo>
                    <a:pt x="1860800" y="81868"/>
                  </a:lnTo>
                  <a:lnTo>
                    <a:pt x="1826950" y="48018"/>
                  </a:lnTo>
                  <a:lnTo>
                    <a:pt x="1786366" y="22216"/>
                  </a:lnTo>
                  <a:lnTo>
                    <a:pt x="1740359" y="5772"/>
                  </a:lnTo>
                  <a:lnTo>
                    <a:pt x="1690241" y="0"/>
                  </a:lnTo>
                  <a:close/>
                </a:path>
              </a:pathLst>
            </a:custGeom>
            <a:solidFill>
              <a:srgbClr val="FFA0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97188" y="3153015"/>
              <a:ext cx="2867382" cy="690155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2117" b="1" spc="2" dirty="0">
                  <a:solidFill>
                    <a:srgbClr val="FFFFFF"/>
                  </a:solidFill>
                  <a:cs typeface="Source Sans Pro Light"/>
                </a:rPr>
                <a:t>K</a:t>
              </a:r>
              <a:r>
                <a:rPr sz="2117" b="1" spc="12" dirty="0">
                  <a:solidFill>
                    <a:srgbClr val="FFFFFF"/>
                  </a:solidFill>
                  <a:cs typeface="Source Sans Pro Light"/>
                </a:rPr>
                <a:t>e</a:t>
              </a:r>
              <a:r>
                <a:rPr sz="2117" b="1" dirty="0">
                  <a:solidFill>
                    <a:srgbClr val="FFFFFF"/>
                  </a:solidFill>
                  <a:cs typeface="Source Sans Pro Light"/>
                </a:rPr>
                <a:t>ywo</a:t>
              </a:r>
              <a:r>
                <a:rPr sz="2117" b="1" spc="-10" dirty="0">
                  <a:solidFill>
                    <a:srgbClr val="FFFFFF"/>
                  </a:solidFill>
                  <a:cs typeface="Source Sans Pro Light"/>
                </a:rPr>
                <a:t>r</a:t>
              </a:r>
              <a:r>
                <a:rPr sz="2117" b="1" dirty="0">
                  <a:solidFill>
                    <a:srgbClr val="FFFFFF"/>
                  </a:solidFill>
                  <a:cs typeface="Source Sans Pro Light"/>
                </a:rPr>
                <a:t>d</a:t>
              </a:r>
              <a:r>
                <a:rPr lang="en-US" sz="2117" b="1" dirty="0">
                  <a:solidFill>
                    <a:srgbClr val="FFFFFF"/>
                  </a:solidFill>
                  <a:cs typeface="Source Sans Pro Light"/>
                </a:rPr>
                <a:t>s</a:t>
              </a:r>
              <a:endParaRPr sz="2117" b="1" dirty="0">
                <a:cs typeface="Source Sans Pro Ligh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DB73937-DCE5-4245-9B02-1861E3C96A56}"/>
              </a:ext>
            </a:extLst>
          </p:cNvPr>
          <p:cNvSpPr/>
          <p:nvPr/>
        </p:nvSpPr>
        <p:spPr>
          <a:xfrm>
            <a:off x="250669" y="1040848"/>
            <a:ext cx="9977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00FFFF"/>
                </a:highlight>
              </a:rPr>
              <a:t>Students are expected to</a:t>
            </a:r>
            <a:r>
              <a:rPr lang="en-US" sz="2400" dirty="0"/>
              <a:t>:</a:t>
            </a:r>
          </a:p>
          <a:p>
            <a:endParaRPr lang="en-US" sz="2800" dirty="0">
              <a:highlight>
                <a:srgbClr val="FFFF00"/>
              </a:highlight>
            </a:endParaRPr>
          </a:p>
          <a:p>
            <a:r>
              <a:rPr lang="en-US" sz="3200" dirty="0">
                <a:highlight>
                  <a:srgbClr val="FFFF00"/>
                </a:highlight>
              </a:rPr>
              <a:t>Differentiate the types of cells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B14D6-A123-4714-A19F-A17AADA5E365}"/>
              </a:ext>
            </a:extLst>
          </p:cNvPr>
          <p:cNvSpPr/>
          <p:nvPr/>
        </p:nvSpPr>
        <p:spPr>
          <a:xfrm>
            <a:off x="2575136" y="416120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  <a:endParaRPr lang="en-US" sz="2117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D3EA8-270D-40BC-963A-BFC48124E42A}"/>
              </a:ext>
            </a:extLst>
          </p:cNvPr>
          <p:cNvSpPr/>
          <p:nvPr/>
        </p:nvSpPr>
        <p:spPr>
          <a:xfrm>
            <a:off x="2604962" y="402462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B8CB2-01BF-44E3-95F4-0A90FB238380}"/>
              </a:ext>
            </a:extLst>
          </p:cNvPr>
          <p:cNvSpPr/>
          <p:nvPr/>
        </p:nvSpPr>
        <p:spPr>
          <a:xfrm>
            <a:off x="170066" y="4084772"/>
            <a:ext cx="843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MMFAZ Y+ That"/>
              </a:rPr>
              <a:t>Prokaryote, Eukaryote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8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1AA422-D8C5-4A46-878A-6F1AB540F039}"/>
              </a:ext>
            </a:extLst>
          </p:cNvPr>
          <p:cNvGrpSpPr/>
          <p:nvPr/>
        </p:nvGrpSpPr>
        <p:grpSpPr>
          <a:xfrm>
            <a:off x="0" y="0"/>
            <a:ext cx="2133600" cy="483575"/>
            <a:chOff x="0" y="5270500"/>
            <a:chExt cx="3256757" cy="828000"/>
          </a:xfrm>
        </p:grpSpPr>
        <p:sp>
          <p:nvSpPr>
            <p:cNvPr id="6" name="object 25">
              <a:extLst>
                <a:ext uri="{FF2B5EF4-FFF2-40B4-BE49-F238E27FC236}">
                  <a16:creationId xmlns:a16="http://schemas.microsoft.com/office/drawing/2014/main" id="{AF408E21-8EE3-4D21-9625-F0856682C3B0}"/>
                </a:ext>
              </a:extLst>
            </p:cNvPr>
            <p:cNvSpPr/>
            <p:nvPr/>
          </p:nvSpPr>
          <p:spPr>
            <a:xfrm>
              <a:off x="0" y="5270500"/>
              <a:ext cx="3256757" cy="828000"/>
            </a:xfrm>
            <a:custGeom>
              <a:avLst/>
              <a:gdLst/>
              <a:ahLst/>
              <a:cxnLst/>
              <a:rect l="l" t="t" r="r" b="b"/>
              <a:pathLst>
                <a:path w="1955164" h="437514">
                  <a:moveTo>
                    <a:pt x="1736031" y="0"/>
                  </a:moveTo>
                  <a:lnTo>
                    <a:pt x="0" y="0"/>
                  </a:lnTo>
                  <a:lnTo>
                    <a:pt x="0" y="437153"/>
                  </a:lnTo>
                  <a:lnTo>
                    <a:pt x="1736031" y="437153"/>
                  </a:lnTo>
                  <a:lnTo>
                    <a:pt x="1786148" y="431380"/>
                  </a:lnTo>
                  <a:lnTo>
                    <a:pt x="1832155" y="414936"/>
                  </a:lnTo>
                  <a:lnTo>
                    <a:pt x="1872739" y="389134"/>
                  </a:lnTo>
                  <a:lnTo>
                    <a:pt x="1906588" y="355285"/>
                  </a:lnTo>
                  <a:lnTo>
                    <a:pt x="1932391" y="314701"/>
                  </a:lnTo>
                  <a:lnTo>
                    <a:pt x="1948834" y="268694"/>
                  </a:lnTo>
                  <a:lnTo>
                    <a:pt x="1954607" y="218577"/>
                  </a:lnTo>
                  <a:lnTo>
                    <a:pt x="1948834" y="168459"/>
                  </a:lnTo>
                  <a:lnTo>
                    <a:pt x="1932391" y="122452"/>
                  </a:lnTo>
                  <a:lnTo>
                    <a:pt x="1906588" y="81868"/>
                  </a:lnTo>
                  <a:lnTo>
                    <a:pt x="1872739" y="48018"/>
                  </a:lnTo>
                  <a:lnTo>
                    <a:pt x="1832155" y="22216"/>
                  </a:lnTo>
                  <a:lnTo>
                    <a:pt x="1786148" y="5772"/>
                  </a:lnTo>
                  <a:lnTo>
                    <a:pt x="1736031" y="0"/>
                  </a:lnTo>
                  <a:close/>
                </a:path>
              </a:pathLst>
            </a:custGeom>
            <a:solidFill>
              <a:srgbClr val="FF8201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48770D05-3456-4A7B-86F2-D94F19DBFC92}"/>
                </a:ext>
              </a:extLst>
            </p:cNvPr>
            <p:cNvSpPr txBox="1"/>
            <p:nvPr/>
          </p:nvSpPr>
          <p:spPr>
            <a:xfrm>
              <a:off x="157215" y="5400259"/>
              <a:ext cx="2942062" cy="46695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lang="en-US" sz="1732" b="1" spc="-14" dirty="0">
                  <a:solidFill>
                    <a:srgbClr val="FFFFFF"/>
                  </a:solidFill>
                  <a:cs typeface="Source Sans Pro Light"/>
                </a:rPr>
                <a:t>Lesson Starter</a:t>
              </a:r>
              <a:endParaRPr sz="1732" b="1" dirty="0">
                <a:cs typeface="Source Sans Pro Light"/>
              </a:endParaRPr>
            </a:p>
          </p:txBody>
        </p:sp>
      </p:grp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1" name="Add-in 10" title="Slice Timer">
                <a:extLst>
                  <a:ext uri="{FF2B5EF4-FFF2-40B4-BE49-F238E27FC236}">
                    <a16:creationId xmlns:a16="http://schemas.microsoft.com/office/drawing/2014/main" id="{3E4CDD26-A363-4321-B46D-1634F33DE15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7709" y="-11359"/>
              <a:ext cx="2062485" cy="139521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Add-in 10" title="Slice Timer">
                <a:extLst>
                  <a:ext uri="{FF2B5EF4-FFF2-40B4-BE49-F238E27FC236}">
                    <a16:creationId xmlns:a16="http://schemas.microsoft.com/office/drawing/2014/main" id="{3E4CDD26-A363-4321-B46D-1634F33DE1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7709" y="-11359"/>
                <a:ext cx="2062485" cy="1395211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2C4B00-5249-4F6B-8470-8E5FEE1B107F}"/>
              </a:ext>
            </a:extLst>
          </p:cNvPr>
          <p:cNvSpPr txBox="1"/>
          <p:nvPr/>
        </p:nvSpPr>
        <p:spPr>
          <a:xfrm>
            <a:off x="0" y="452444"/>
            <a:ext cx="960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 what is difference between prokaryotes and eukaryotes. Write your answer in chat box.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96192-EE8E-4437-A877-21D938E07AC3}"/>
              </a:ext>
            </a:extLst>
          </p:cNvPr>
          <p:cNvSpPr/>
          <p:nvPr/>
        </p:nvSpPr>
        <p:spPr>
          <a:xfrm>
            <a:off x="7841747" y="2890814"/>
            <a:ext cx="2715417" cy="36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61E69C-65E5-48E7-8D23-C4948B25CA85}"/>
              </a:ext>
            </a:extLst>
          </p:cNvPr>
          <p:cNvSpPr/>
          <p:nvPr/>
        </p:nvSpPr>
        <p:spPr>
          <a:xfrm>
            <a:off x="9306518" y="3360717"/>
            <a:ext cx="1891913" cy="38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A6A701-EAB9-4464-95D0-20A24CF013D5}"/>
              </a:ext>
            </a:extLst>
          </p:cNvPr>
          <p:cNvSpPr/>
          <p:nvPr/>
        </p:nvSpPr>
        <p:spPr>
          <a:xfrm>
            <a:off x="9536618" y="3866226"/>
            <a:ext cx="2219953" cy="36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's the Difference Between Prokaryotic and Eukaryotic Cells? |  HowStuffWorks">
            <a:extLst>
              <a:ext uri="{FF2B5EF4-FFF2-40B4-BE49-F238E27FC236}">
                <a16:creationId xmlns:a16="http://schemas.microsoft.com/office/drawing/2014/main" id="{72F6EA2A-D3ED-42F1-BE93-F3E6816A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538"/>
            <a:ext cx="12192000" cy="54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4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346D51-6D22-44DE-B6BD-5D83DF8972CA}"/>
              </a:ext>
            </a:extLst>
          </p:cNvPr>
          <p:cNvSpPr/>
          <p:nvPr/>
        </p:nvSpPr>
        <p:spPr>
          <a:xfrm>
            <a:off x="97331" y="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EC636F-299F-4112-BF8B-58B38D3D9231}"/>
              </a:ext>
            </a:extLst>
          </p:cNvPr>
          <p:cNvSpPr/>
          <p:nvPr/>
        </p:nvSpPr>
        <p:spPr>
          <a:xfrm>
            <a:off x="4251367" y="254421"/>
            <a:ext cx="3610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NUPGN W+ Proxima Nova"/>
            </a:endParaRPr>
          </a:p>
          <a:p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MMFAZ Y+ That"/>
              </a:rPr>
              <a:t>Prokaryotic cells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  <a:latin typeface="NUPGN W+ Proxima Nov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C7B98-6BF2-479D-85CA-6C8B202C3B33}"/>
              </a:ext>
            </a:extLst>
          </p:cNvPr>
          <p:cNvSpPr/>
          <p:nvPr/>
        </p:nvSpPr>
        <p:spPr>
          <a:xfrm>
            <a:off x="376052" y="1222292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MFAZ Y+ Th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MMFAZ Y+ That"/>
              </a:rPr>
              <a:t>Prokaryotic cells </a:t>
            </a:r>
            <a:r>
              <a:rPr lang="en-US" i="1" dirty="0">
                <a:latin typeface="MMFAZ Y+ That"/>
              </a:rPr>
              <a:t>do not have </a:t>
            </a:r>
            <a:r>
              <a:rPr lang="en-US" i="1" dirty="0">
                <a:highlight>
                  <a:srgbClr val="FFFF00"/>
                </a:highlight>
                <a:latin typeface="MMFAZ Y+ That"/>
              </a:rPr>
              <a:t>a nucleus </a:t>
            </a:r>
            <a:r>
              <a:rPr lang="en-US" i="1" dirty="0">
                <a:latin typeface="MMFAZ Y+ That"/>
              </a:rPr>
              <a:t>or other membrane-bound organelles</a:t>
            </a:r>
            <a:r>
              <a:rPr lang="en-US" i="1" dirty="0">
                <a:latin typeface="MMFAZ Y+ Proxima Nova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MFAZ Y+ That"/>
              </a:rPr>
              <a:t>Organelles are structures in cells that carry out specific functions.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MFAZ Y+ That"/>
              </a:rPr>
              <a:t>The few organelles in prokaryotic cells are not sur-rounded by membranes.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MMFAZ Y+ That"/>
              </a:rPr>
              <a:t>Organisms with prokaryotic cells </a:t>
            </a:r>
            <a:r>
              <a:rPr lang="en-US" dirty="0">
                <a:latin typeface="MMFAZ Y+ That"/>
              </a:rPr>
              <a:t>are called prokaryotes. Most prokaryotes are unicellular organisms, such as </a:t>
            </a:r>
            <a:r>
              <a:rPr lang="en-US" dirty="0">
                <a:highlight>
                  <a:srgbClr val="FFFF00"/>
                </a:highlight>
                <a:latin typeface="MMFAZ Y+ That"/>
              </a:rPr>
              <a:t>bacteria.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6A54A-4318-4681-B86F-AC16E632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98" y="1240042"/>
            <a:ext cx="5379720" cy="4981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198D88-D813-4BBB-8180-6CCDE342429F}"/>
              </a:ext>
            </a:extLst>
          </p:cNvPr>
          <p:cNvSpPr/>
          <p:nvPr/>
        </p:nvSpPr>
        <p:spPr>
          <a:xfrm>
            <a:off x="720437" y="51483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living organisms are prokaryotes?</a:t>
            </a:r>
          </a:p>
        </p:txBody>
      </p:sp>
    </p:spTree>
    <p:extLst>
      <p:ext uri="{BB962C8B-B14F-4D97-AF65-F5344CB8AC3E}">
        <p14:creationId xmlns:p14="http://schemas.microsoft.com/office/powerpoint/2010/main" val="414720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346D51-6D22-44DE-B6BD-5D83DF8972CA}"/>
              </a:ext>
            </a:extLst>
          </p:cNvPr>
          <p:cNvSpPr/>
          <p:nvPr/>
        </p:nvSpPr>
        <p:spPr>
          <a:xfrm>
            <a:off x="97331" y="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pic>
        <p:nvPicPr>
          <p:cNvPr id="4098" name="Picture 2" descr="new DIFFERENCE BETWEEN PROKARYOTE AND EUKARYOTE">
            <a:extLst>
              <a:ext uri="{FF2B5EF4-FFF2-40B4-BE49-F238E27FC236}">
                <a16:creationId xmlns:a16="http://schemas.microsoft.com/office/drawing/2014/main" id="{98C3EEB8-E5D8-4B90-A3C3-96C25218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7720"/>
            <a:ext cx="7425814" cy="5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karyotic Cells Eukaryotic Cells And Virus Notes Gallery. - ppt download">
            <a:extLst>
              <a:ext uri="{FF2B5EF4-FFF2-40B4-BE49-F238E27FC236}">
                <a16:creationId xmlns:a16="http://schemas.microsoft.com/office/drawing/2014/main" id="{3506F7AE-91B5-400E-9935-AC8F13C0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77" y="599902"/>
            <a:ext cx="5242559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4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4A22A-8D0F-45E9-BC80-62AC81338FBE}"/>
              </a:ext>
            </a:extLst>
          </p:cNvPr>
          <p:cNvSpPr/>
          <p:nvPr/>
        </p:nvSpPr>
        <p:spPr>
          <a:xfrm>
            <a:off x="0" y="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1037E4-0E39-42BE-BCA7-58335172CD90}"/>
              </a:ext>
            </a:extLst>
          </p:cNvPr>
          <p:cNvSpPr/>
          <p:nvPr/>
        </p:nvSpPr>
        <p:spPr>
          <a:xfrm>
            <a:off x="928339" y="1154277"/>
            <a:ext cx="458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https://www.wordwall.net/play/6788/509/743</a:t>
            </a:r>
          </a:p>
        </p:txBody>
      </p:sp>
      <p:pic>
        <p:nvPicPr>
          <p:cNvPr id="2052" name="Picture 4" descr="9.1-Prokaryotic cell-Ankit ">
            <a:extLst>
              <a:ext uri="{FF2B5EF4-FFF2-40B4-BE49-F238E27FC236}">
                <a16:creationId xmlns:a16="http://schemas.microsoft.com/office/drawing/2014/main" id="{D57FFC14-74EF-49C7-9BC4-17962B3B2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25" y="21783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bel Prokaryotic Cell">
            <a:extLst>
              <a:ext uri="{FF2B5EF4-FFF2-40B4-BE49-F238E27FC236}">
                <a16:creationId xmlns:a16="http://schemas.microsoft.com/office/drawing/2014/main" id="{7310F65E-0001-48F7-ADE8-90331E5B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58" y="226150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5DE584-7B1A-4FCB-8F89-3F7A51AA1CEA}"/>
              </a:ext>
            </a:extLst>
          </p:cNvPr>
          <p:cNvSpPr/>
          <p:nvPr/>
        </p:nvSpPr>
        <p:spPr>
          <a:xfrm>
            <a:off x="6581859" y="999898"/>
            <a:ext cx="470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https://www.wordwall.net/play/10559/437/738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22B01-A6A9-4334-96FE-46ADF0EC3B45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7117F1-1884-4877-9452-C258E0086D43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394F2C95-6963-4177-88BD-9912E5F26D91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A76FEDE8-C795-410A-8AEE-E42B22DF37EB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63FD114B-9C8E-4830-8D70-ACA9D1652506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853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4A22A-8D0F-45E9-BC80-62AC81338FBE}"/>
              </a:ext>
            </a:extLst>
          </p:cNvPr>
          <p:cNvSpPr/>
          <p:nvPr/>
        </p:nvSpPr>
        <p:spPr>
          <a:xfrm>
            <a:off x="0" y="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pic>
        <p:nvPicPr>
          <p:cNvPr id="5" name="Picture 2" descr="Prokaryotic cell to label">
            <a:extLst>
              <a:ext uri="{FF2B5EF4-FFF2-40B4-BE49-F238E27FC236}">
                <a16:creationId xmlns:a16="http://schemas.microsoft.com/office/drawing/2014/main" id="{396B9493-267D-4BD6-A78D-8949C52F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84" y="265339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749479-7D32-4B2B-9E60-E0A3F14B8CD6}"/>
              </a:ext>
            </a:extLst>
          </p:cNvPr>
          <p:cNvSpPr/>
          <p:nvPr/>
        </p:nvSpPr>
        <p:spPr>
          <a:xfrm>
            <a:off x="3279654" y="1807420"/>
            <a:ext cx="458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https://www.wordwall.net/play/5347/240/371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2BF9-9971-4746-A510-A8E81F52F4C5}"/>
              </a:ext>
            </a:extLst>
          </p:cNvPr>
          <p:cNvSpPr/>
          <p:nvPr/>
        </p:nvSpPr>
        <p:spPr>
          <a:xfrm>
            <a:off x="3652808" y="345691"/>
            <a:ext cx="265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Quick check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4009E3-C0FA-444E-8773-CECC90527E51}"/>
              </a:ext>
            </a:extLst>
          </p:cNvPr>
          <p:cNvGrpSpPr/>
          <p:nvPr/>
        </p:nvGrpSpPr>
        <p:grpSpPr>
          <a:xfrm>
            <a:off x="0" y="613749"/>
            <a:ext cx="1703540" cy="398262"/>
            <a:chOff x="2266858" y="8642689"/>
            <a:chExt cx="1794167" cy="439424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575486E-CB69-4EBD-9423-91C866D37419}"/>
                </a:ext>
              </a:extLst>
            </p:cNvPr>
            <p:cNvSpPr/>
            <p:nvPr/>
          </p:nvSpPr>
          <p:spPr>
            <a:xfrm>
              <a:off x="2266858" y="8642693"/>
              <a:ext cx="1578066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4095FAC-B3A1-4D95-99DE-FB5C6F5CD3C7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solidFill>
              <a:srgbClr val="00A0EF"/>
            </a:solidFill>
          </p:spPr>
          <p:txBody>
            <a:bodyPr wrap="square" lIns="0" tIns="0" rIns="0" bIns="0" rtlCol="0"/>
            <a:lstStyle/>
            <a:p>
              <a:endParaRPr sz="865" dirty="0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90E1E917-29AE-4DD4-B7B5-5E1032D33AD9}"/>
              </a:ext>
            </a:extLst>
          </p:cNvPr>
          <p:cNvSpPr txBox="1"/>
          <p:nvPr/>
        </p:nvSpPr>
        <p:spPr>
          <a:xfrm>
            <a:off x="293732" y="682782"/>
            <a:ext cx="1722629" cy="331771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lang="cs-CZ" sz="2116" b="1" dirty="0">
                <a:solidFill>
                  <a:srgbClr val="FFFFFF"/>
                </a:solidFill>
                <a:cs typeface="Source Sans Pro Light"/>
              </a:rPr>
              <a:t>EVALUATE</a:t>
            </a:r>
            <a:endParaRPr lang="cs-CZ" sz="2116" b="1" dirty="0"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057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346D51-6D22-44DE-B6BD-5D83DF8972CA}"/>
              </a:ext>
            </a:extLst>
          </p:cNvPr>
          <p:cNvSpPr/>
          <p:nvPr/>
        </p:nvSpPr>
        <p:spPr>
          <a:xfrm>
            <a:off x="97331" y="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0A713-0F1E-407A-9C43-FC2E693B1FC9}"/>
              </a:ext>
            </a:extLst>
          </p:cNvPr>
          <p:cNvSpPr/>
          <p:nvPr/>
        </p:nvSpPr>
        <p:spPr>
          <a:xfrm>
            <a:off x="335280" y="889188"/>
            <a:ext cx="52120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MMFAZ Y+ Th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MMFAZ Y+ That"/>
              </a:rPr>
              <a:t>Eukaryotic cells </a:t>
            </a:r>
            <a:r>
              <a:rPr lang="en-US" sz="2000" i="1" dirty="0">
                <a:latin typeface="MMFAZ Y+ That"/>
              </a:rPr>
              <a:t>have a </a:t>
            </a:r>
            <a:r>
              <a:rPr lang="en-US" sz="2000" i="1" dirty="0">
                <a:highlight>
                  <a:srgbClr val="FFFF00"/>
                </a:highlight>
                <a:latin typeface="MMFAZ Y+ That"/>
              </a:rPr>
              <a:t>nucleus</a:t>
            </a:r>
            <a:r>
              <a:rPr lang="en-US" sz="2000" i="1" dirty="0">
                <a:latin typeface="MMFAZ Y+ That"/>
              </a:rPr>
              <a:t> and other membrane-bound organelles.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MFAZ Y+ That"/>
              </a:rPr>
              <a:t>Most </a:t>
            </a:r>
            <a:r>
              <a:rPr lang="en-US" sz="2000" dirty="0">
                <a:highlight>
                  <a:srgbClr val="FFFF00"/>
                </a:highlight>
                <a:latin typeface="MMFAZ Y+ That"/>
              </a:rPr>
              <a:t>multicellular organisms </a:t>
            </a:r>
            <a:r>
              <a:rPr lang="en-US" sz="2000" dirty="0">
                <a:latin typeface="MMFAZ Y+ That"/>
              </a:rPr>
              <a:t>and some unicellular organisms are eukaryotes.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MFAZ Y+ That"/>
              </a:rPr>
              <a:t>The eukaryotic cell shown in </a:t>
            </a:r>
            <a:r>
              <a:rPr lang="en-US" sz="2000" b="1" dirty="0">
                <a:latin typeface="NUPGN W+ Proxima Nova"/>
              </a:rPr>
              <a:t>Figure 9 </a:t>
            </a:r>
            <a:r>
              <a:rPr lang="en-US" sz="2000" dirty="0">
                <a:latin typeface="MMFAZ Y+ That"/>
              </a:rPr>
              <a:t>contains many structures that are not in a prokaryotic cell.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MFAZ Y+ That"/>
              </a:rPr>
              <a:t>In eukaryotes, membranes surround most of the organelles, including the nucleus.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18EBE-719F-4A59-B311-AA0E86F5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935" y="633239"/>
            <a:ext cx="5686425" cy="4657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9948A8-DBBF-4A9E-993F-50C6D7CD5640}"/>
              </a:ext>
            </a:extLst>
          </p:cNvPr>
          <p:cNvSpPr/>
          <p:nvPr/>
        </p:nvSpPr>
        <p:spPr>
          <a:xfrm>
            <a:off x="5230109" y="323004"/>
            <a:ext cx="2189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MFAZ Y+ That"/>
              </a:rPr>
              <a:t>Eukaryotic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MFAZ Y+ That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MFAZ Y+ That"/>
              </a:rPr>
              <a:t>cells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MFAZ Y+ That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9B865-4783-44FB-A407-9D05D726B223}"/>
              </a:ext>
            </a:extLst>
          </p:cNvPr>
          <p:cNvSpPr/>
          <p:nvPr/>
        </p:nvSpPr>
        <p:spPr>
          <a:xfrm>
            <a:off x="851065" y="55165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living organisms are eukaryotes?</a:t>
            </a:r>
          </a:p>
        </p:txBody>
      </p:sp>
    </p:spTree>
    <p:extLst>
      <p:ext uri="{BB962C8B-B14F-4D97-AF65-F5344CB8AC3E}">
        <p14:creationId xmlns:p14="http://schemas.microsoft.com/office/powerpoint/2010/main" val="268210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346D51-6D22-44DE-B6BD-5D83DF8972CA}"/>
              </a:ext>
            </a:extLst>
          </p:cNvPr>
          <p:cNvSpPr/>
          <p:nvPr/>
        </p:nvSpPr>
        <p:spPr>
          <a:xfrm>
            <a:off x="97331" y="0"/>
            <a:ext cx="3004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Differentiate the types of cells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D561EB-E3D8-4A09-9649-1EE0E81037B1}"/>
              </a:ext>
            </a:extLst>
          </p:cNvPr>
          <p:cNvSpPr/>
          <p:nvPr/>
        </p:nvSpPr>
        <p:spPr>
          <a:xfrm>
            <a:off x="167244" y="6150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What structures are in both prokaryotic cells and eukaryotic cells?</a:t>
            </a:r>
          </a:p>
        </p:txBody>
      </p:sp>
      <p:pic>
        <p:nvPicPr>
          <p:cNvPr id="5124" name="Picture 4" descr="Two Basic Types of Cells Prokaryotic Cells And Eurkaryotic Cells. - ppt  download">
            <a:extLst>
              <a:ext uri="{FF2B5EF4-FFF2-40B4-BE49-F238E27FC236}">
                <a16:creationId xmlns:a16="http://schemas.microsoft.com/office/drawing/2014/main" id="{79F536B3-2A4A-4F3C-9B7D-D16A72C21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"/>
            <a:ext cx="9144000" cy="55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57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webextension1.xml><?xml version="1.0" encoding="utf-8"?>
<we:webextension xmlns:we="http://schemas.microsoft.com/office/webextensions/webextension/2010/11" id="{B9225F3F-AA45-41F1-B49F-11799EA582B7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12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558</Words>
  <Application>Microsoft Office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MMFAZ Y+ Proxima Nova</vt:lpstr>
      <vt:lpstr>MMFAZ Y+ That</vt:lpstr>
      <vt:lpstr>NUPGN W+ 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Plenary/ Exit ticket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Afaque Ahmed Khan</dc:creator>
  <cp:lastModifiedBy>Afaque Ahmed Khan</cp:lastModifiedBy>
  <cp:revision>79</cp:revision>
  <dcterms:created xsi:type="dcterms:W3CDTF">2021-04-18T02:25:56Z</dcterms:created>
  <dcterms:modified xsi:type="dcterms:W3CDTF">2021-09-07T18:14:16Z</dcterms:modified>
</cp:coreProperties>
</file>