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756" r:id="rId3"/>
    <p:sldMasterId id="2147483768" r:id="rId4"/>
    <p:sldMasterId id="2147483780" r:id="rId5"/>
    <p:sldMasterId id="2147483792" r:id="rId6"/>
  </p:sldMasterIdLst>
  <p:notesMasterIdLst>
    <p:notesMasterId r:id="rId41"/>
  </p:notesMasterIdLst>
  <p:sldIdLst>
    <p:sldId id="1019" r:id="rId7"/>
    <p:sldId id="410" r:id="rId8"/>
    <p:sldId id="411" r:id="rId9"/>
    <p:sldId id="268" r:id="rId10"/>
    <p:sldId id="343" r:id="rId11"/>
    <p:sldId id="414" r:id="rId12"/>
    <p:sldId id="1046" r:id="rId13"/>
    <p:sldId id="417" r:id="rId14"/>
    <p:sldId id="418" r:id="rId15"/>
    <p:sldId id="419" r:id="rId16"/>
    <p:sldId id="1026" r:id="rId17"/>
    <p:sldId id="1035" r:id="rId18"/>
    <p:sldId id="1037" r:id="rId19"/>
    <p:sldId id="1038" r:id="rId20"/>
    <p:sldId id="1039" r:id="rId21"/>
    <p:sldId id="1040" r:id="rId22"/>
    <p:sldId id="958" r:id="rId23"/>
    <p:sldId id="1009" r:id="rId24"/>
    <p:sldId id="1042" r:id="rId25"/>
    <p:sldId id="1043" r:id="rId26"/>
    <p:sldId id="1044" r:id="rId27"/>
    <p:sldId id="1045" r:id="rId28"/>
    <p:sldId id="373" r:id="rId29"/>
    <p:sldId id="973" r:id="rId30"/>
    <p:sldId id="974" r:id="rId31"/>
    <p:sldId id="1041" r:id="rId32"/>
    <p:sldId id="437" r:id="rId33"/>
    <p:sldId id="256" r:id="rId34"/>
    <p:sldId id="257" r:id="rId35"/>
    <p:sldId id="258" r:id="rId36"/>
    <p:sldId id="259" r:id="rId37"/>
    <p:sldId id="408" r:id="rId38"/>
    <p:sldId id="1626" r:id="rId39"/>
    <p:sldId id="162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  <a:srgbClr val="FF69FF"/>
    <a:srgbClr val="92FF0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2" autoAdjust="0"/>
    <p:restoredTop sz="94660"/>
  </p:normalViewPr>
  <p:slideViewPr>
    <p:cSldViewPr>
      <p:cViewPr varScale="1">
        <p:scale>
          <a:sx n="68" d="100"/>
          <a:sy n="68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13/02/1443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6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2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C761-B123-AE4C-967F-519F62A19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DEDB6-7330-A142-902A-DFD21A2B9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86EBF-495E-5446-9032-0E1CB580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09/20/2021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93850-4C12-6F4F-A99C-EB8F003F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0C00E-15CB-2248-80B0-C50A9E6B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091869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3B5F-87C4-2C4D-9142-26025389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003E1-AAC5-D840-89E9-2EE31383E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701DD-65F3-5C48-A4BC-FC8B620F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09/20/2021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D8FD7-B983-7648-A842-F958E05B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A874E-1CCB-8D44-A27B-9B5A7FEA7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598120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EC7E4-DF27-F44C-8F84-175C955E9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3D8B1-495D-4B4C-B787-17B24848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6294A-8DF7-234A-A021-DA6D10F4C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09/20/2021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610D1-7B05-DE4C-B74E-109821E4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5CEB9-8F08-4F47-BBFE-C924F9085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205546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AC8E-D2E5-8E49-9C72-BD7EBE556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1A359-F632-E448-9A23-DAAB79B5B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466B5-FAB6-AF4C-8810-DBD959263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167F9-132E-1242-AE6E-66BEB757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09/20/2021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8B32F-5378-E641-8E89-49092710D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AF66E-E555-454E-BC57-252F4257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588899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F9022-6A16-4A49-8173-86680DC5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6D01F-33CB-A64C-A2B5-493FB3B85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63AD5-28C6-FD40-B683-8569AC303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DC8C0-80F9-544A-ACDF-435D2ED89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0C46F2-1191-CD44-82C4-087CCD958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FE9C5F-3672-E54C-9147-A26EA5CF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09/20/2021</a:t>
            </a:fld>
            <a:endParaRPr lang="en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912C1A-410A-884D-B658-A33A0EA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4E6D6A-13C6-7340-836A-CE9AC15E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674783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326C-01C7-7548-AEE0-36EA022F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25D7D-50B5-8744-92BE-88EE501F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09/20/2021</a:t>
            </a:fld>
            <a:endParaRPr lang="en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DA85D-3391-204D-9207-10FFDC4F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444E9-7DD8-AA4D-9EA9-F6A2FB93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514444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DBBB6-E489-4947-80F7-9AB9F2D61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09/20/2021</a:t>
            </a:fld>
            <a:endParaRPr lang="en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1710B-85ED-2D43-B848-3303EEB4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AFD2C-2E1A-A140-9F12-F8BDB166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17489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72D9B-630E-6441-AD6F-AFFF415C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BDE70-AF82-BE40-98F9-061AD044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75A9D-D2B3-FF41-B380-5E12D71F0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1D53A-2E45-2B47-80D3-EDB5990F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09/20/2021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F93EB-74EB-BC4B-9F35-291DCADD3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B02FB-FF86-994C-BE0B-9674F9A0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593518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C99C-415B-5A43-882B-5082A263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286820-E5F6-0E47-8A59-EA66DC085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F343F-8B0D-984F-BEA7-DA01C9374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8CD26-CA05-D242-B503-B30A2690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09/20/2021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4C7AF-5430-494B-8935-833BDB46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34BEB-4924-4942-91E0-43C9FBE6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691094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C8AE8-CFC5-9F48-AA0D-A3F6181C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251CD5-97C3-1244-AA1B-5216CB98F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B53CD-24BD-C14F-BF0C-E714F2C9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09/20/2021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F648B-DC31-5D47-8247-C12FD698D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F89E-AD03-D04A-A3B4-C4A50CBB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283509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415F87-4E8F-4D44-99B8-894FAF937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14051-7919-AE4D-8EBB-F32C7B873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E2AA0-DC62-A34E-9629-C39EF72C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09/20/2021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EF404-0092-264F-8899-4CCD30C9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C48DC-9596-774C-9F11-167ECBEE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0518870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67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85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07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07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5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29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87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85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384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637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22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63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410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031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9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223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62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2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731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98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94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749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422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342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5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94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213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980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626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096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977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7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C080E-A770-9743-A0D4-EB126439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FF116-680B-4B42-8304-1AF9D68DD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6183D-143D-6244-B493-2A51AEF2B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1B999-C9FE-B34D-9FF2-4BBD9BCC5781}" type="datetimeFigureOut">
              <a:rPr lang="en-KW" smtClean="0"/>
              <a:t>09/20/2021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BC946-3591-534E-9DDA-26A12146A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11CDA-CFA8-0445-A79D-73B636AE3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21815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2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1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8.JP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JPG"/><Relationship Id="rId7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mp"/><Relationship Id="rId3" Type="http://schemas.microsoft.com/office/2007/relationships/media" Target="../media/media5.WAV"/><Relationship Id="rId7" Type="http://schemas.openxmlformats.org/officeDocument/2006/relationships/image" Target="../media/image9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5.WAV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microsoft.com/office/2007/relationships/media" Target="../media/media7.WAV"/><Relationship Id="rId7" Type="http://schemas.openxmlformats.org/officeDocument/2006/relationships/image" Target="../media/image9.jp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7.WAV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mp"/><Relationship Id="rId3" Type="http://schemas.microsoft.com/office/2007/relationships/media" Target="../media/media9.WAV"/><Relationship Id="rId7" Type="http://schemas.openxmlformats.org/officeDocument/2006/relationships/image" Target="../media/image9.jp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9.WAV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tmp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oy-child-kid-teenager-teen-male-160014/" TargetMode="External"/><Relationship Id="rId3" Type="http://schemas.openxmlformats.org/officeDocument/2006/relationships/slide" Target="slide30.xml"/><Relationship Id="rId7" Type="http://schemas.openxmlformats.org/officeDocument/2006/relationships/image" Target="../media/image37.png"/><Relationship Id="rId12" Type="http://schemas.openxmlformats.org/officeDocument/2006/relationships/slide" Target="slide3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29.xml"/><Relationship Id="rId11" Type="http://schemas.openxmlformats.org/officeDocument/2006/relationships/hyperlink" Target="https://pixabay.com/en/boy-black-child-happy-laughing-160017/" TargetMode="External"/><Relationship Id="rId5" Type="http://schemas.openxmlformats.org/officeDocument/2006/relationships/hyperlink" Target="https://pixabay.com/en/girl-child-young-cute-kid-160015/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slide" Target="slide3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3028/chalkboard" TargetMode="Externa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9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hyperlink" Target="https://pixabay.com/en/boy-child-kid-teenager-teen-male-160014/" TargetMode="External"/><Relationship Id="rId11" Type="http://schemas.openxmlformats.org/officeDocument/2006/relationships/image" Target="../media/image41.tmp"/><Relationship Id="rId5" Type="http://schemas.openxmlformats.org/officeDocument/2006/relationships/image" Target="../media/image37.png"/><Relationship Id="rId10" Type="http://schemas.openxmlformats.org/officeDocument/2006/relationships/slide" Target="slide28.xml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3028/chalkboard" TargetMode="Externa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9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hyperlink" Target="https://pixabay.com/en/girl-child-young-cute-kid-160015/" TargetMode="External"/><Relationship Id="rId11" Type="http://schemas.openxmlformats.org/officeDocument/2006/relationships/image" Target="../media/image42.tmp"/><Relationship Id="rId5" Type="http://schemas.openxmlformats.org/officeDocument/2006/relationships/image" Target="../media/image36.png"/><Relationship Id="rId10" Type="http://schemas.openxmlformats.org/officeDocument/2006/relationships/slide" Target="slide28.xml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3028/chalkboard" TargetMode="Externa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9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hyperlink" Target="https://pixabay.com/en/boy-black-child-happy-laughing-160017/" TargetMode="External"/><Relationship Id="rId11" Type="http://schemas.openxmlformats.org/officeDocument/2006/relationships/image" Target="../media/image43.tmp"/><Relationship Id="rId5" Type="http://schemas.openxmlformats.org/officeDocument/2006/relationships/image" Target="../media/image38.png"/><Relationship Id="rId10" Type="http://schemas.openxmlformats.org/officeDocument/2006/relationships/slide" Target="slide28.xml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63829"/>
            <a:ext cx="9144000" cy="67413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583668" y="270892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ثَعْلوبٌ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مُمَثّلٌ بارعٌ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A013-C645-4010-9318-B587AC1EB6C7}"/>
              </a:ext>
            </a:extLst>
          </p:cNvPr>
          <p:cNvSpPr txBox="1">
            <a:spLocks/>
          </p:cNvSpPr>
          <p:nvPr/>
        </p:nvSpPr>
        <p:spPr>
          <a:xfrm>
            <a:off x="107504" y="4450512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إعداد أحلام فوزي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547BBF-A0EA-45BA-A291-0D0AC0723C7B}"/>
              </a:ext>
            </a:extLst>
          </p:cNvPr>
          <p:cNvSpPr txBox="1">
            <a:spLocks/>
          </p:cNvSpPr>
          <p:nvPr/>
        </p:nvSpPr>
        <p:spPr>
          <a:xfrm>
            <a:off x="1583668" y="3627534"/>
            <a:ext cx="7272808" cy="1055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الوعي الصوتي ( الحركات الطويلة والكتابة 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الثّاء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EFC6E-0AB2-4212-A2C6-CF89FE960F4D}"/>
              </a:ext>
            </a:extLst>
          </p:cNvPr>
          <p:cNvSpPr txBox="1">
            <a:spLocks/>
          </p:cNvSpPr>
          <p:nvPr/>
        </p:nvSpPr>
        <p:spPr>
          <a:xfrm>
            <a:off x="1679771" y="189213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اللغة العربية / الصف الأول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7577C-5B8A-4F36-B28A-ECB6FB45E775}"/>
              </a:ext>
            </a:extLst>
          </p:cNvPr>
          <p:cNvSpPr txBox="1">
            <a:spLocks/>
          </p:cNvSpPr>
          <p:nvPr/>
        </p:nvSpPr>
        <p:spPr>
          <a:xfrm>
            <a:off x="905413" y="5248763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مدرسة وروضة الجوري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FBFF3-EAEA-43A2-887B-E63DF992B9F4}"/>
              </a:ext>
            </a:extLst>
          </p:cNvPr>
          <p:cNvSpPr txBox="1">
            <a:spLocks/>
          </p:cNvSpPr>
          <p:nvPr/>
        </p:nvSpPr>
        <p:spPr>
          <a:xfrm>
            <a:off x="779430" y="5631361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مديرة المدرسة / هند الكعبي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4182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20562" y="2060848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DE59387-75BB-4F80-AAE1-36519B82FE59}"/>
              </a:ext>
            </a:extLst>
          </p:cNvPr>
          <p:cNvSpPr txBox="1">
            <a:spLocks/>
          </p:cNvSpPr>
          <p:nvPr/>
        </p:nvSpPr>
        <p:spPr>
          <a:xfrm>
            <a:off x="1547664" y="3377245"/>
            <a:ext cx="726871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النّص القرائي ( </a:t>
            </a:r>
            <a:r>
              <a:rPr kumimoji="0" lang="ar-AE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ثَعْلوبٌ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مُمَثّلٌ بارعٌ 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6650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5FE72D-4B4A-485B-8F30-7B6B0894E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32560" r="19157" b="5081"/>
          <a:stretch/>
        </p:blipFill>
        <p:spPr bwMode="auto">
          <a:xfrm>
            <a:off x="827585" y="1046418"/>
            <a:ext cx="7380820" cy="535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19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FFBC77F-59FA-497F-BA82-76AEBE0A4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38824" r="20207" b="49147"/>
          <a:stretch/>
        </p:blipFill>
        <p:spPr bwMode="auto">
          <a:xfrm>
            <a:off x="809580" y="1391135"/>
            <a:ext cx="7632848" cy="146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3B5D59-CEB4-4E3D-9285-8751D1D95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2339752" y="2996952"/>
            <a:ext cx="446449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9896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928DABA-FFF1-4160-AD51-3E63175B6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50813" r="19348" b="32131"/>
          <a:stretch/>
        </p:blipFill>
        <p:spPr bwMode="auto">
          <a:xfrm>
            <a:off x="935595" y="1412776"/>
            <a:ext cx="752483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A00B257F-5988-482C-ABE4-5A5DE7E71F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8" t="16008" r="1720" b="16008"/>
          <a:stretch/>
        </p:blipFill>
        <p:spPr>
          <a:xfrm>
            <a:off x="2123728" y="2780928"/>
            <a:ext cx="5112568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13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BBF1D8D-FAEA-4259-8936-D20E861F1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67332" r="23882" b="19018"/>
          <a:stretch/>
        </p:blipFill>
        <p:spPr bwMode="auto">
          <a:xfrm>
            <a:off x="827585" y="1239354"/>
            <a:ext cx="7776864" cy="139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88C9EE81-289B-45BA-BBA4-512591D835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r="4749" b="16454"/>
          <a:stretch/>
        </p:blipFill>
        <p:spPr>
          <a:xfrm>
            <a:off x="4788024" y="2751521"/>
            <a:ext cx="3816425" cy="3740395"/>
          </a:xfrm>
          <a:prstGeom prst="rect">
            <a:avLst/>
          </a:prstGeom>
        </p:spPr>
      </p:pic>
      <p:pic>
        <p:nvPicPr>
          <p:cNvPr id="11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194EAEF4-CF0C-42AD-BC97-140FB7E892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b="18769"/>
          <a:stretch/>
        </p:blipFill>
        <p:spPr>
          <a:xfrm>
            <a:off x="827586" y="2751569"/>
            <a:ext cx="3672402" cy="374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5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DFCB674-D162-4587-A5BC-5B6374735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5" t="81703" r="21389" b="5081"/>
          <a:stretch/>
        </p:blipFill>
        <p:spPr bwMode="auto">
          <a:xfrm>
            <a:off x="935595" y="1412776"/>
            <a:ext cx="738082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7B438BAE-3B66-45EE-ACA9-D34DFBE683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r="1478" b="20686"/>
          <a:stretch/>
        </p:blipFill>
        <p:spPr>
          <a:xfrm>
            <a:off x="1367642" y="2708920"/>
            <a:ext cx="6516725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082110-05CC-49E6-99AF-C3CE604A68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853" flipH="1">
            <a:off x="2214770" y="4751459"/>
            <a:ext cx="1872209" cy="17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2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F7B66F-1855-449F-A471-B305BBC38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25339" r="22062" b="28428"/>
          <a:stretch/>
        </p:blipFill>
        <p:spPr bwMode="auto">
          <a:xfrm>
            <a:off x="251519" y="1124744"/>
            <a:ext cx="8640960" cy="5472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8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115616" y="2761457"/>
            <a:ext cx="8229600" cy="1841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صوت الحرف مع </a:t>
            </a:r>
            <a:r>
              <a:rPr lang="ar-AE" sz="4800" b="1" dirty="0">
                <a:latin typeface="Calibri"/>
                <a:cs typeface="Arial" panose="020B0604020202020204" pitchFamily="34" charset="0"/>
              </a:rPr>
              <a:t>الحركات الطويلة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 err="1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ثا</a:t>
            </a:r>
            <a:r>
              <a:rPr lang="ar-AE" sz="54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 ، ثو ، </a:t>
            </a:r>
            <a:r>
              <a:rPr lang="ar-AE" sz="5400" b="1" dirty="0" err="1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ثي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775A-E35A-4227-BA57-DA358E7B9484}"/>
              </a:ext>
            </a:extLst>
          </p:cNvPr>
          <p:cNvSpPr txBox="1"/>
          <p:nvPr/>
        </p:nvSpPr>
        <p:spPr>
          <a:xfrm>
            <a:off x="3960947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دقائق</a:t>
            </a:r>
          </a:p>
        </p:txBody>
      </p:sp>
      <p:pic>
        <p:nvPicPr>
          <p:cNvPr id="8" name="Picture 7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F041E05F-B229-4D8E-A666-E0EE63006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2120"/>
            <a:ext cx="1152128" cy="12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أصوت الحروف - أصوات حرف الثاء - ث">
            <a:hlinkClick r:id="" action="ppaction://media"/>
            <a:extLst>
              <a:ext uri="{FF2B5EF4-FFF2-40B4-BE49-F238E27FC236}">
                <a16:creationId xmlns:a16="http://schemas.microsoft.com/office/drawing/2014/main" id="{7EF21FA8-BCAD-40AB-8056-5DDD030562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547.49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524" y="260647"/>
            <a:ext cx="8568952" cy="6308815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C00000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7259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113415B-B941-41F0-B8B0-B4AD97090498}"/>
              </a:ext>
            </a:extLst>
          </p:cNvPr>
          <p:cNvSpPr/>
          <p:nvPr/>
        </p:nvSpPr>
        <p:spPr>
          <a:xfrm>
            <a:off x="899592" y="748726"/>
            <a:ext cx="7626139" cy="586529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65B678-EC6C-45F6-8007-EA7AA99376EB}"/>
              </a:ext>
            </a:extLst>
          </p:cNvPr>
          <p:cNvSpPr/>
          <p:nvPr/>
        </p:nvSpPr>
        <p:spPr>
          <a:xfrm>
            <a:off x="755576" y="620688"/>
            <a:ext cx="7898768" cy="57012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أستمع وأميّز الصّوت الطّويل من القصير لصوت ( ث ) :</a:t>
            </a:r>
            <a:endParaRPr kumimoji="0" lang="en-US" sz="54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75FE5FBE-8528-444E-B454-BEF3EC6DB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22107"/>
            <a:ext cx="7200800" cy="33843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B3A36-EAEC-4311-8171-AFBCDFD6AC52}"/>
              </a:ext>
            </a:extLst>
          </p:cNvPr>
          <p:cNvSpPr txBox="1"/>
          <p:nvPr/>
        </p:nvSpPr>
        <p:spPr>
          <a:xfrm>
            <a:off x="6012160" y="4869160"/>
            <a:ext cx="1127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ثَــ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956B45-CA44-4DF2-A4BC-2D54F7547A0D}"/>
              </a:ext>
            </a:extLst>
          </p:cNvPr>
          <p:cNvSpPr txBox="1"/>
          <p:nvPr/>
        </p:nvSpPr>
        <p:spPr>
          <a:xfrm>
            <a:off x="1122760" y="4869160"/>
            <a:ext cx="19818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ثــا</a:t>
            </a:r>
            <a:endParaRPr kumimoji="0" lang="ar-AE" sz="6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5">
            <a:hlinkClick r:id="" action="ppaction://media"/>
            <a:extLst>
              <a:ext uri="{FF2B5EF4-FFF2-40B4-BE49-F238E27FC236}">
                <a16:creationId xmlns:a16="http://schemas.microsoft.com/office/drawing/2014/main" id="{A193AE1C-8531-4988-A7F3-BB57FCCED7F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708" y="544309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hlinkClick r:id="" action="ppaction://media"/>
            <a:extLst>
              <a:ext uri="{FF2B5EF4-FFF2-40B4-BE49-F238E27FC236}">
                <a16:creationId xmlns:a16="http://schemas.microsoft.com/office/drawing/2014/main" id="{24BD186F-B70A-4BBA-9258-788B0CB7BD00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3796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53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17638E-57CB-4CB4-AC84-3CF12CBD67B0}"/>
              </a:ext>
            </a:extLst>
          </p:cNvPr>
          <p:cNvSpPr/>
          <p:nvPr/>
        </p:nvSpPr>
        <p:spPr>
          <a:xfrm>
            <a:off x="899592" y="748726"/>
            <a:ext cx="7626139" cy="586529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65B678-EC6C-45F6-8007-EA7AA99376EB}"/>
              </a:ext>
            </a:extLst>
          </p:cNvPr>
          <p:cNvSpPr/>
          <p:nvPr/>
        </p:nvSpPr>
        <p:spPr>
          <a:xfrm>
            <a:off x="755576" y="620688"/>
            <a:ext cx="7898768" cy="57012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أستمع وأميّز الصّوت الطّويل من القصير لصوت ( ث ) :</a:t>
            </a:r>
            <a:endParaRPr kumimoji="0" lang="en-US" sz="5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3" name="Picture 2" descr="A close up of a womans face&#10;&#10;Description automatically generated">
            <a:extLst>
              <a:ext uri="{FF2B5EF4-FFF2-40B4-BE49-F238E27FC236}">
                <a16:creationId xmlns:a16="http://schemas.microsoft.com/office/drawing/2014/main" id="{BA4B9880-59FF-447D-B003-85259A1DA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0810"/>
            <a:ext cx="7416824" cy="3706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F8CAF-77A2-453B-A9D0-84AE20095D61}"/>
              </a:ext>
            </a:extLst>
          </p:cNvPr>
          <p:cNvSpPr txBox="1"/>
          <p:nvPr/>
        </p:nvSpPr>
        <p:spPr>
          <a:xfrm>
            <a:off x="6012160" y="5287523"/>
            <a:ext cx="1127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ثُــ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D699A0-F5C7-41B3-A13F-DCD2AF9B60B9}"/>
              </a:ext>
            </a:extLst>
          </p:cNvPr>
          <p:cNvSpPr txBox="1"/>
          <p:nvPr/>
        </p:nvSpPr>
        <p:spPr>
          <a:xfrm>
            <a:off x="1013666" y="5215793"/>
            <a:ext cx="1981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ثـو</a:t>
            </a:r>
          </a:p>
        </p:txBody>
      </p:sp>
      <p:pic>
        <p:nvPicPr>
          <p:cNvPr id="11" name="Picture 5">
            <a:hlinkClick r:id="" action="ppaction://media"/>
            <a:extLst>
              <a:ext uri="{FF2B5EF4-FFF2-40B4-BE49-F238E27FC236}">
                <a16:creationId xmlns:a16="http://schemas.microsoft.com/office/drawing/2014/main" id="{E4ABF922-6D8C-4F40-A894-ECB0022927A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72" y="593162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hlinkClick r:id="" action="ppaction://media"/>
            <a:extLst>
              <a:ext uri="{FF2B5EF4-FFF2-40B4-BE49-F238E27FC236}">
                <a16:creationId xmlns:a16="http://schemas.microsoft.com/office/drawing/2014/main" id="{94C38485-95B5-479B-BC27-87F7A6EB4891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9097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6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637EFB-BA41-4C41-B98A-7525204862FA}"/>
              </a:ext>
            </a:extLst>
          </p:cNvPr>
          <p:cNvSpPr/>
          <p:nvPr/>
        </p:nvSpPr>
        <p:spPr>
          <a:xfrm>
            <a:off x="899592" y="748726"/>
            <a:ext cx="7626139" cy="586529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65B678-EC6C-45F6-8007-EA7AA99376EB}"/>
              </a:ext>
            </a:extLst>
          </p:cNvPr>
          <p:cNvSpPr/>
          <p:nvPr/>
        </p:nvSpPr>
        <p:spPr>
          <a:xfrm>
            <a:off x="755576" y="620688"/>
            <a:ext cx="7898768" cy="57012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أستمع وأميّز الصّوت الطّويل من القصير لصوت ( ث ) :</a:t>
            </a:r>
            <a:endParaRPr kumimoji="0" lang="en-US" sz="5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2D82FAC-F4BA-4997-BA0D-BF07B4B28F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190810"/>
            <a:ext cx="7128793" cy="3801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25D65D-57CE-4738-ABBC-BB24092468A1}"/>
              </a:ext>
            </a:extLst>
          </p:cNvPr>
          <p:cNvSpPr txBox="1"/>
          <p:nvPr/>
        </p:nvSpPr>
        <p:spPr>
          <a:xfrm>
            <a:off x="6012160" y="5154428"/>
            <a:ext cx="1127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ثِـــ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553C78-6424-40F1-ABD0-BA7A02FA774D}"/>
              </a:ext>
            </a:extLst>
          </p:cNvPr>
          <p:cNvSpPr txBox="1"/>
          <p:nvPr/>
        </p:nvSpPr>
        <p:spPr>
          <a:xfrm>
            <a:off x="1403648" y="5154428"/>
            <a:ext cx="1981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ثـي</a:t>
            </a:r>
            <a:r>
              <a:rPr kumimoji="0" lang="ar-AE" sz="8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ــ</a:t>
            </a:r>
          </a:p>
        </p:txBody>
      </p:sp>
      <p:pic>
        <p:nvPicPr>
          <p:cNvPr id="11" name="Picture 8">
            <a:hlinkClick r:id="" action="ppaction://media"/>
            <a:extLst>
              <a:ext uri="{FF2B5EF4-FFF2-40B4-BE49-F238E27FC236}">
                <a16:creationId xmlns:a16="http://schemas.microsoft.com/office/drawing/2014/main" id="{045607F8-FAFA-449F-998A-0E57537E400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52" y="58044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>
            <a:hlinkClick r:id="" action="ppaction://media"/>
            <a:extLst>
              <a:ext uri="{FF2B5EF4-FFF2-40B4-BE49-F238E27FC236}">
                <a16:creationId xmlns:a16="http://schemas.microsoft.com/office/drawing/2014/main" id="{09217F65-B8C8-4198-B7C7-4F2090578ED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81614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66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B8247B-7A76-4EE8-9C30-8035BB716F93}"/>
              </a:ext>
            </a:extLst>
          </p:cNvPr>
          <p:cNvSpPr/>
          <p:nvPr/>
        </p:nvSpPr>
        <p:spPr>
          <a:xfrm>
            <a:off x="755576" y="620688"/>
            <a:ext cx="7898768" cy="57012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أستمع ثم أضع خطاً تحت الصوت الطويل لحرف ( ث ) :</a:t>
            </a:r>
            <a:endParaRPr kumimoji="0" lang="en-US" sz="5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DEE9DA5D-BE97-435B-A939-F64CA7EB1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0810"/>
            <a:ext cx="7272808" cy="55707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06B2F9-6C6A-418B-9E50-13FFD85E20AD}"/>
              </a:ext>
            </a:extLst>
          </p:cNvPr>
          <p:cNvCxnSpPr/>
          <p:nvPr/>
        </p:nvCxnSpPr>
        <p:spPr>
          <a:xfrm flipH="1">
            <a:off x="7740352" y="2276872"/>
            <a:ext cx="4433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DCC158-75AF-4FED-A072-1D4A9C1B92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b="5865"/>
          <a:stretch/>
        </p:blipFill>
        <p:spPr>
          <a:xfrm>
            <a:off x="6601499" y="1440132"/>
            <a:ext cx="494939" cy="76234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ECFFD0-8863-433D-B726-C606BBEEF276}"/>
              </a:ext>
            </a:extLst>
          </p:cNvPr>
          <p:cNvCxnSpPr/>
          <p:nvPr/>
        </p:nvCxnSpPr>
        <p:spPr>
          <a:xfrm flipH="1">
            <a:off x="4788024" y="2234491"/>
            <a:ext cx="4433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C66329F-87D0-48C8-B47C-9345FE8B8D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b="5865"/>
          <a:stretch/>
        </p:blipFill>
        <p:spPr>
          <a:xfrm>
            <a:off x="3551733" y="1580886"/>
            <a:ext cx="447129" cy="68870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A2CECE-2FB5-42E8-A36F-F7B1FD2E41DD}"/>
              </a:ext>
            </a:extLst>
          </p:cNvPr>
          <p:cNvCxnSpPr/>
          <p:nvPr/>
        </p:nvCxnSpPr>
        <p:spPr>
          <a:xfrm flipH="1">
            <a:off x="4909728" y="3284984"/>
            <a:ext cx="4433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93A7839-0C26-4B64-B0C4-9E208DF2DD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b="5865"/>
          <a:stretch/>
        </p:blipFill>
        <p:spPr>
          <a:xfrm>
            <a:off x="3544069" y="2571612"/>
            <a:ext cx="505617" cy="77879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60FD1E-B335-4023-8D4B-BB297951A6E9}"/>
              </a:ext>
            </a:extLst>
          </p:cNvPr>
          <p:cNvCxnSpPr>
            <a:cxnSpLocks/>
          </p:cNvCxnSpPr>
          <p:nvPr/>
        </p:nvCxnSpPr>
        <p:spPr>
          <a:xfrm flipH="1">
            <a:off x="2195736" y="5373216"/>
            <a:ext cx="64807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4EE28B3-9731-4233-9998-8C339CE4E4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b="5865"/>
          <a:stretch/>
        </p:blipFill>
        <p:spPr>
          <a:xfrm>
            <a:off x="1229719" y="4560205"/>
            <a:ext cx="527833" cy="81301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D5DCE4-F6E8-4209-878A-B2E23012113B}"/>
              </a:ext>
            </a:extLst>
          </p:cNvPr>
          <p:cNvCxnSpPr>
            <a:cxnSpLocks/>
          </p:cNvCxnSpPr>
          <p:nvPr/>
        </p:nvCxnSpPr>
        <p:spPr>
          <a:xfrm flipH="1">
            <a:off x="7746851" y="6453336"/>
            <a:ext cx="43684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68A7A2E-F533-4FA6-9D80-E238C2EAD7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b="5865"/>
          <a:stretch/>
        </p:blipFill>
        <p:spPr>
          <a:xfrm>
            <a:off x="6601499" y="5667190"/>
            <a:ext cx="527833" cy="81301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6DB95B-2DF9-4E87-B7BE-A8E513A2B8A4}"/>
              </a:ext>
            </a:extLst>
          </p:cNvPr>
          <p:cNvCxnSpPr>
            <a:cxnSpLocks/>
          </p:cNvCxnSpPr>
          <p:nvPr/>
        </p:nvCxnSpPr>
        <p:spPr>
          <a:xfrm flipH="1">
            <a:off x="2406961" y="6480201"/>
            <a:ext cx="43684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24A429CB-4723-4660-9EA8-4B4C67D54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b="5865"/>
          <a:stretch/>
        </p:blipFill>
        <p:spPr>
          <a:xfrm>
            <a:off x="1229719" y="5830806"/>
            <a:ext cx="527833" cy="81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79712" y="1951616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أنشطة التجريد الكتابي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FF849B-1813-406D-A028-794D675600F4}"/>
              </a:ext>
            </a:extLst>
          </p:cNvPr>
          <p:cNvSpPr txBox="1">
            <a:spLocks/>
          </p:cNvSpPr>
          <p:nvPr/>
        </p:nvSpPr>
        <p:spPr>
          <a:xfrm>
            <a:off x="2424311" y="3739225"/>
            <a:ext cx="5580112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 كتاب الطالب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دقائق</a:t>
            </a:r>
          </a:p>
        </p:txBody>
      </p:sp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38002" y="1814479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التجريد الكتابي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2166073" y="3169516"/>
            <a:ext cx="609658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فيديو تعليمي / كيفية كتابة الثّـاء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88900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تعليم كتابة حرف الثاء للاطفال - تعليم الكتابة للاطفال  -  كيفية رسم الحروف للأطفال">
            <a:hlinkClick r:id="" action="ppaction://media"/>
            <a:extLst>
              <a:ext uri="{FF2B5EF4-FFF2-40B4-BE49-F238E27FC236}">
                <a16:creationId xmlns:a16="http://schemas.microsoft.com/office/drawing/2014/main" id="{AE7EB402-5F3C-4E65-AB85-58F65338A1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31" end="20937.0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32656"/>
            <a:ext cx="8352928" cy="6264696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C00000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04866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BB6C6E6C-67DB-4A3B-8D9C-294F453B9B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01" y="0"/>
            <a:ext cx="72313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8C685-DBDA-4DDD-A466-6238E2D84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b="5865"/>
          <a:stretch/>
        </p:blipFill>
        <p:spPr>
          <a:xfrm>
            <a:off x="611560" y="0"/>
            <a:ext cx="1218368" cy="18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246218" y="1682378"/>
            <a:ext cx="79928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الخروج </a:t>
            </a:r>
          </a:p>
        </p:txBody>
      </p:sp>
      <p:pic>
        <p:nvPicPr>
          <p:cNvPr id="4" name="Picture 3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AC265BB-9018-477C-A738-32F89CCD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4331996"/>
            <a:ext cx="1296144" cy="142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24987-EEE4-458D-B4A7-8B095AADD0A4}"/>
              </a:ext>
            </a:extLst>
          </p:cNvPr>
          <p:cNvSpPr txBox="1"/>
          <p:nvPr/>
        </p:nvSpPr>
        <p:spPr>
          <a:xfrm>
            <a:off x="3995936" y="4921472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9B0779-E01E-4E39-841E-F187A76B7423}"/>
              </a:ext>
            </a:extLst>
          </p:cNvPr>
          <p:cNvSpPr txBox="1">
            <a:spLocks/>
          </p:cNvSpPr>
          <p:nvPr/>
        </p:nvSpPr>
        <p:spPr>
          <a:xfrm>
            <a:off x="1642567" y="3265044"/>
            <a:ext cx="6855568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قراءة الدقيقة الواحدة ( اقرأ وتعلّم 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06314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0980FD9-EC3F-504A-AA8B-75A47204B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02558" y="2212277"/>
            <a:ext cx="2156222" cy="1827657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1A23335F-9B17-4C41-AFE6-A1F17C344A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980176" y="2064829"/>
            <a:ext cx="1492097" cy="1975105"/>
          </a:xfrm>
          <a:prstGeom prst="rect">
            <a:avLst/>
          </a:prstGeom>
        </p:spPr>
      </p:pic>
      <p:sp>
        <p:nvSpPr>
          <p:cNvPr id="11" name="Curved Down Ribbon 10">
            <a:extLst>
              <a:ext uri="{FF2B5EF4-FFF2-40B4-BE49-F238E27FC236}">
                <a16:creationId xmlns:a16="http://schemas.microsoft.com/office/drawing/2014/main" id="{2D30A0DD-AD8D-C945-829D-0BC8B84E602D}"/>
              </a:ext>
            </a:extLst>
          </p:cNvPr>
          <p:cNvSpPr/>
          <p:nvPr/>
        </p:nvSpPr>
        <p:spPr>
          <a:xfrm>
            <a:off x="1733036" y="4777311"/>
            <a:ext cx="5953783" cy="850393"/>
          </a:xfrm>
          <a:prstGeom prst="ellipseRibbon">
            <a:avLst>
              <a:gd name="adj1" fmla="val 1024"/>
              <a:gd name="adj2" fmla="val 50000"/>
              <a:gd name="adj3" fmla="val 125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/>
            <a:r>
              <a:rPr lang="ar-SA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gerian" panose="020F0502020204030204" pitchFamily="34" charset="0"/>
                <a:cs typeface="Algerian" panose="020F0502020204030204" pitchFamily="34" charset="0"/>
              </a:rPr>
              <a:t>اختر احدى هذه الشخصيات</a:t>
            </a:r>
            <a:endParaRPr lang="en-KW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lgerian" panose="020F0502020204030204" pitchFamily="34" charset="0"/>
              <a:cs typeface="Algerian" panose="020F0502020204030204" pitchFamily="34" charset="0"/>
            </a:endParaRPr>
          </a:p>
        </p:txBody>
      </p:sp>
      <p:pic>
        <p:nvPicPr>
          <p:cNvPr id="3" name="Picture 2" descr="A close up of a logo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2B3CBC0A-8D1C-8345-A92C-6E4CDA5FA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980914" y="2212276"/>
            <a:ext cx="1524000" cy="1827658"/>
          </a:xfrm>
          <a:prstGeom prst="rect">
            <a:avLst/>
          </a:prstGeom>
        </p:spPr>
      </p:pic>
      <p:sp>
        <p:nvSpPr>
          <p:cNvPr id="4" name="Action Button: Blank 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AC49314D-DDFE-4D20-9EC1-3983150BA0C0}"/>
              </a:ext>
            </a:extLst>
          </p:cNvPr>
          <p:cNvSpPr/>
          <p:nvPr/>
        </p:nvSpPr>
        <p:spPr>
          <a:xfrm>
            <a:off x="3995936" y="5805264"/>
            <a:ext cx="1152128" cy="850393"/>
          </a:xfrm>
          <a:prstGeom prst="actionButtonBlank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/>
              <a:t>إنهاء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31274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A23335F-9B17-4C41-AFE6-A1F17C344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5536" y="188640"/>
            <a:ext cx="1296144" cy="193173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09D76F0-6364-8A47-8916-57F724388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825427" y="187504"/>
            <a:ext cx="5336375" cy="5617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F7886A-3950-C24E-B369-93CB1293618B}"/>
              </a:ext>
            </a:extLst>
          </p:cNvPr>
          <p:cNvSpPr txBox="1"/>
          <p:nvPr/>
        </p:nvSpPr>
        <p:spPr>
          <a:xfrm>
            <a:off x="7424929" y="44051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en-KW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84060341-88B9-3D49-B1DC-6C3F7A8DA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22044" y="307917"/>
            <a:ext cx="1668062" cy="95555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Terminator 3">
            <a:hlinkClick r:id="rId10" action="ppaction://hlinksldjump"/>
            <a:extLst>
              <a:ext uri="{FF2B5EF4-FFF2-40B4-BE49-F238E27FC236}">
                <a16:creationId xmlns:a16="http://schemas.microsoft.com/office/drawing/2014/main" id="{3CE9CA4E-2FD8-0543-A034-4EF0A2A2DC44}"/>
              </a:ext>
            </a:extLst>
          </p:cNvPr>
          <p:cNvSpPr/>
          <p:nvPr/>
        </p:nvSpPr>
        <p:spPr>
          <a:xfrm>
            <a:off x="1903812" y="5967265"/>
            <a:ext cx="5336375" cy="70323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/>
            <a:r>
              <a:rPr lang="ar-SA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الصفحة الرئيسية </a:t>
            </a:r>
            <a:endParaRPr lang="en-KW" sz="3300" b="1" dirty="0">
              <a:ln w="22225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88661D3-3055-4ADE-A699-FB31F6F127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13" y="321438"/>
            <a:ext cx="5116460" cy="38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5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65CE9AD-4A8B-884E-B755-F6E62C831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3568" y="259765"/>
            <a:ext cx="1212960" cy="1589637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603755B-9B33-294D-8DE2-36F88C4EB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979420" y="259765"/>
            <a:ext cx="5151112" cy="5353244"/>
          </a:xfrm>
          <a:prstGeom prst="rect">
            <a:avLst/>
          </a:prstGeom>
        </p:spPr>
      </p:pic>
      <p:pic>
        <p:nvPicPr>
          <p:cNvPr id="5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41AB0696-A917-384B-8130-E0C200028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6296" y="389467"/>
            <a:ext cx="1668062" cy="95555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Terminator 5">
            <a:hlinkClick r:id="rId10" action="ppaction://hlinksldjump"/>
            <a:extLst>
              <a:ext uri="{FF2B5EF4-FFF2-40B4-BE49-F238E27FC236}">
                <a16:creationId xmlns:a16="http://schemas.microsoft.com/office/drawing/2014/main" id="{5664EFD5-E342-9542-AB5E-F248C62AC4C9}"/>
              </a:ext>
            </a:extLst>
          </p:cNvPr>
          <p:cNvSpPr/>
          <p:nvPr/>
        </p:nvSpPr>
        <p:spPr>
          <a:xfrm>
            <a:off x="1896528" y="5895004"/>
            <a:ext cx="5336375" cy="70323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/>
            <a:r>
              <a:rPr lang="ar-SA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الصفحة الرئيسية </a:t>
            </a:r>
            <a:endParaRPr lang="en-KW" sz="3300" b="1" dirty="0">
              <a:ln w="22225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F1C4E78-AEC9-465F-9A3B-D7F58A1E9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74" y="394298"/>
            <a:ext cx="4922398" cy="36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6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0CBE663-3F8E-0C45-8D3A-F2E5FDCF8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55576" y="213478"/>
            <a:ext cx="1278323" cy="1800998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27B120F-6871-3645-A007-4591A631C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033900" y="213477"/>
            <a:ext cx="5058380" cy="5727813"/>
          </a:xfrm>
          <a:prstGeom prst="rect">
            <a:avLst/>
          </a:prstGeom>
        </p:spPr>
      </p:pic>
      <p:pic>
        <p:nvPicPr>
          <p:cNvPr id="5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45B7BE26-F80A-5445-8485-60C1BAF44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40187" y="321438"/>
            <a:ext cx="1668062" cy="95555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4" name="Terminator 5">
            <a:hlinkClick r:id="rId10" action="ppaction://hlinksldjump"/>
            <a:extLst>
              <a:ext uri="{FF2B5EF4-FFF2-40B4-BE49-F238E27FC236}">
                <a16:creationId xmlns:a16="http://schemas.microsoft.com/office/drawing/2014/main" id="{2D0C0643-FB4C-4552-A507-30415D34C4EE}"/>
              </a:ext>
            </a:extLst>
          </p:cNvPr>
          <p:cNvSpPr/>
          <p:nvPr/>
        </p:nvSpPr>
        <p:spPr>
          <a:xfrm>
            <a:off x="1896528" y="5895004"/>
            <a:ext cx="5336375" cy="70323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/>
            <a:r>
              <a:rPr lang="ar-SA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الصفحة الرئيسية </a:t>
            </a:r>
            <a:endParaRPr lang="en-KW" sz="3300" b="1" dirty="0">
              <a:ln w="22225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509E509-1BED-4C23-8EE8-6B887DE6EB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805" y="376736"/>
            <a:ext cx="4766459" cy="391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07704" y="2420888"/>
            <a:ext cx="61206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ar-AE" sz="6000" b="1" dirty="0"/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84991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FB8EC2-4C3A-43F9-955B-FFB4BD2AB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216" y="2223338"/>
            <a:ext cx="3280988" cy="416703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2A8993-EB71-4FDF-BEEA-2E46D8315239}"/>
              </a:ext>
            </a:extLst>
          </p:cNvPr>
          <p:cNvSpPr/>
          <p:nvPr/>
        </p:nvSpPr>
        <p:spPr>
          <a:xfrm>
            <a:off x="971600" y="1594607"/>
            <a:ext cx="4095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rPr>
              <a:t>قراءة قصّة من منصّة نهلة وناهل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BC3BF-5FDA-4142-BAB5-AB04E0AB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53" y="1957410"/>
            <a:ext cx="2852226" cy="73855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886145-27E2-4001-84C3-2192B047127E}"/>
              </a:ext>
            </a:extLst>
          </p:cNvPr>
          <p:cNvSpPr/>
          <p:nvPr/>
        </p:nvSpPr>
        <p:spPr>
          <a:xfrm>
            <a:off x="4790138" y="2804735"/>
            <a:ext cx="3519056" cy="94641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استطلاع رأي الطلبة </a:t>
            </a:r>
          </a:p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rPr>
              <a:t>استطلاع على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rPr>
              <a:t>LMS </a:t>
            </a:r>
            <a:r>
              <a:rPr kumimoji="0" lang="ar-AE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rPr>
              <a:t> / أعجبني ، لم يعجبني</a:t>
            </a:r>
            <a:endParaRPr kumimoji="0" lang="ar-EG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123DD9-E655-469F-B268-CB59F6E3ECB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7104" y="4347263"/>
            <a:ext cx="1816769" cy="946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65CD946-3C5C-4ADD-AF40-9CA1BF2ACE28}"/>
              </a:ext>
            </a:extLst>
          </p:cNvPr>
          <p:cNvSpPr/>
          <p:nvPr/>
        </p:nvSpPr>
        <p:spPr>
          <a:xfrm>
            <a:off x="4578213" y="5389022"/>
            <a:ext cx="407455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</a:t>
            </a:r>
            <a:r>
              <a:rPr kumimoji="0" lang="ar-AE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نص </a:t>
            </a:r>
          </a:p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ثَعْلوبٌ</a:t>
            </a:r>
            <a:r>
              <a:rPr kumimoji="0" lang="ar-AE" sz="27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مُمَثّلٌ بارعٌ</a:t>
            </a:r>
          </a:p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700" b="1" i="0" u="none" strike="noStrike" kern="0" cap="none" spc="0" normalizeH="0" baseline="0" noProof="0" dirty="0">
              <a:ln>
                <a:noFill/>
              </a:ln>
              <a:solidFill>
                <a:srgbClr val="A49A4A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55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657665" y="2038364"/>
            <a:ext cx="7828670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C0B19D-4E6D-4AFD-8DFA-4B526B29D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60" r="7018"/>
          <a:stretch/>
        </p:blipFill>
        <p:spPr>
          <a:xfrm>
            <a:off x="179513" y="1556792"/>
            <a:ext cx="8856983" cy="5301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D2B95-DD9C-4488-B6EA-972BB47E4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03575"/>
            <a:ext cx="2908044" cy="603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0491BA-0B59-4834-9280-97212F5D30FD}"/>
              </a:ext>
            </a:extLst>
          </p:cNvPr>
          <p:cNvSpPr txBox="1"/>
          <p:nvPr/>
        </p:nvSpPr>
        <p:spPr>
          <a:xfrm>
            <a:off x="0" y="332656"/>
            <a:ext cx="6011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قوانين التعلم عن بعد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96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360680" y="3573017"/>
            <a:ext cx="8783320" cy="165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أقرأ الكلمات المألوفة والمتكررة قراءة سريعة وصحيحة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الصوت الطويل  </a:t>
            </a:r>
            <a:r>
              <a:rPr kumimoji="0" lang="ar-A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ثا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 ، ثو ، </a:t>
            </a:r>
            <a:r>
              <a:rPr kumimoji="0" lang="ar-A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ثي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وأنطقه نطقا صحيحا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أتتبع رسم حرف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( ث )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والمقطع تتبعا سليما 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9157" y="119921"/>
            <a:ext cx="8701315" cy="64534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339752" y="2060848"/>
            <a:ext cx="55446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FB7799B-4B55-4FDB-BF6A-014EA354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69160"/>
            <a:ext cx="1296144" cy="1423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FDFD2-0B3F-435D-A6BA-CDEFEEC63DF6}"/>
              </a:ext>
            </a:extLst>
          </p:cNvPr>
          <p:cNvSpPr txBox="1"/>
          <p:nvPr/>
        </p:nvSpPr>
        <p:spPr>
          <a:xfrm>
            <a:off x="3779912" y="5227143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CD1D1F-A2A2-41B3-8EB0-6A85BDD986C6}"/>
              </a:ext>
            </a:extLst>
          </p:cNvPr>
          <p:cNvSpPr txBox="1">
            <a:spLocks/>
          </p:cNvSpPr>
          <p:nvPr/>
        </p:nvSpPr>
        <p:spPr>
          <a:xfrm>
            <a:off x="1727684" y="3025982"/>
            <a:ext cx="676875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الكلمات المتكررة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59751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693840-E303-4A6D-BC0E-27B09F4C0989}"/>
              </a:ext>
            </a:extLst>
          </p:cNvPr>
          <p:cNvSpPr/>
          <p:nvPr/>
        </p:nvSpPr>
        <p:spPr>
          <a:xfrm>
            <a:off x="838640" y="545618"/>
            <a:ext cx="7898768" cy="57012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أكتب أكبر عدد ممكن من الكلمات التي تحتوي حرف الثاء في الصورة :</a:t>
            </a:r>
            <a:endParaRPr kumimoji="0" lang="en-US" sz="44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B1F700-299C-43B6-9429-FFD264F76479}"/>
              </a:ext>
            </a:extLst>
          </p:cNvPr>
          <p:cNvSpPr/>
          <p:nvPr/>
        </p:nvSpPr>
        <p:spPr>
          <a:xfrm>
            <a:off x="1081682" y="1124744"/>
            <a:ext cx="7450757" cy="548927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7FB64B-F255-4595-A9B9-39AD331F53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999" r="4608"/>
          <a:stretch/>
        </p:blipFill>
        <p:spPr>
          <a:xfrm>
            <a:off x="6300192" y="1502114"/>
            <a:ext cx="1762125" cy="125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F0CEC0-F53D-4F0C-A138-9D609207E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084" y="2900736"/>
            <a:ext cx="2061989" cy="1056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62BF23-AAE5-4371-9698-1B07DEE31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213383" y="1514234"/>
            <a:ext cx="1663244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0" descr="Apple Cartoon clipart - Fruit, Pear, Cartoon, transparent clip art">
            <a:extLst>
              <a:ext uri="{FF2B5EF4-FFF2-40B4-BE49-F238E27FC236}">
                <a16:creationId xmlns:a16="http://schemas.microsoft.com/office/drawing/2014/main" id="{4220640F-3AA1-4B86-B378-CF205A2CF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42" y="3099077"/>
            <a:ext cx="1053439" cy="119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0B84EFD-52F0-4FA0-A6C3-821009117E9B}"/>
              </a:ext>
            </a:extLst>
          </p:cNvPr>
          <p:cNvSpPr/>
          <p:nvPr/>
        </p:nvSpPr>
        <p:spPr>
          <a:xfrm>
            <a:off x="1247274" y="2666743"/>
            <a:ext cx="1344453" cy="1056527"/>
          </a:xfrm>
          <a:prstGeom prst="triangl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8EF079-0216-42D2-A1A9-E17701233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2353" y="4704191"/>
            <a:ext cx="2061989" cy="1602212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0EFD72-AD66-4C6E-9D08-FF2208D2C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49" y="1390179"/>
            <a:ext cx="1663245" cy="1663245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9CFF87-9D21-4128-9371-E4CD1313E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30" y="3621044"/>
            <a:ext cx="1417804" cy="13444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2EC948-A999-48A1-8278-8001379D796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803" y="1347352"/>
            <a:ext cx="1091276" cy="9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604600-0246-4A6C-B70C-25FAB22C844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803" y="4509120"/>
            <a:ext cx="1328202" cy="198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434AFF-1F56-4440-8449-56988660ECB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5" t="7190" r="5249" b="9540"/>
          <a:stretch/>
        </p:blipFill>
        <p:spPr>
          <a:xfrm>
            <a:off x="6921719" y="4108940"/>
            <a:ext cx="1153155" cy="208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0.19288 0.06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-0.00509 L 0.21129 0.037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29768" y="2241805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التهيئة الحافزة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1829768" y="3090240"/>
            <a:ext cx="669062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فيديو تعليمي / حرف الثّـاء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3D4CC-C349-47D7-9E63-100A9271C3CC}"/>
              </a:ext>
            </a:extLst>
          </p:cNvPr>
          <p:cNvSpPr txBox="1"/>
          <p:nvPr/>
        </p:nvSpPr>
        <p:spPr>
          <a:xfrm>
            <a:off x="4139952" y="5385410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C1AADE5C-9BB5-46FC-9BA5-A4B32E45E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97" y="4808821"/>
            <a:ext cx="1296144" cy="14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1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حرف الثاء مع جميع الحركات -إلعب وتعلم- ح4">
            <a:hlinkClick r:id="" action="ppaction://media"/>
            <a:extLst>
              <a:ext uri="{FF2B5EF4-FFF2-40B4-BE49-F238E27FC236}">
                <a16:creationId xmlns:a16="http://schemas.microsoft.com/office/drawing/2014/main" id="{31C9FDE0-B9FE-4768-BADB-A4C8D75D07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61.7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32656"/>
            <a:ext cx="8352928" cy="5976664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C00000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8259F8-DF56-455A-9F60-BDE2105C3FE0}"/>
              </a:ext>
            </a:extLst>
          </p:cNvPr>
          <p:cNvSpPr/>
          <p:nvPr/>
        </p:nvSpPr>
        <p:spPr>
          <a:xfrm>
            <a:off x="395536" y="332656"/>
            <a:ext cx="79208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400" dirty="0"/>
              <a:t>ث</a:t>
            </a:r>
            <a:endParaRPr lang="ar-AE" sz="4000" dirty="0"/>
          </a:p>
        </p:txBody>
      </p:sp>
    </p:spTree>
    <p:extLst>
      <p:ext uri="{BB962C8B-B14F-4D97-AF65-F5344CB8AC3E}">
        <p14:creationId xmlns:p14="http://schemas.microsoft.com/office/powerpoint/2010/main" val="13162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1958</TotalTime>
  <Words>239</Words>
  <Application>Microsoft Office PowerPoint</Application>
  <PresentationFormat>On-screen Show (4:3)</PresentationFormat>
  <Paragraphs>62</Paragraphs>
  <Slides>34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Aharoni</vt:lpstr>
      <vt:lpstr>Algerian</vt:lpstr>
      <vt:lpstr>Arial</vt:lpstr>
      <vt:lpstr>Calibri</vt:lpstr>
      <vt:lpstr>Calibri Light</vt:lpstr>
      <vt:lpstr>Wingdings</vt:lpstr>
      <vt:lpstr>نسق Office</vt:lpstr>
      <vt:lpstr>1_نسق Office</vt:lpstr>
      <vt:lpstr>1_Office Theme</vt:lpstr>
      <vt:lpstr>4_Office Theme</vt:lpstr>
      <vt:lpstr>3_نسق Office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228</cp:revision>
  <dcterms:created xsi:type="dcterms:W3CDTF">2020-03-23T18:31:31Z</dcterms:created>
  <dcterms:modified xsi:type="dcterms:W3CDTF">2021-09-20T16:16:19Z</dcterms:modified>
</cp:coreProperties>
</file>