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webextensions/webextension2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590" r:id="rId3"/>
    <p:sldId id="591" r:id="rId4"/>
    <p:sldId id="592" r:id="rId5"/>
    <p:sldId id="315" r:id="rId6"/>
    <p:sldId id="586" r:id="rId7"/>
    <p:sldId id="317" r:id="rId8"/>
    <p:sldId id="588" r:id="rId9"/>
    <p:sldId id="596" r:id="rId10"/>
    <p:sldId id="593" r:id="rId11"/>
    <p:sldId id="318" r:id="rId12"/>
    <p:sldId id="319" r:id="rId13"/>
    <p:sldId id="597" r:id="rId14"/>
    <p:sldId id="587" r:id="rId15"/>
    <p:sldId id="594" r:id="rId16"/>
    <p:sldId id="43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9BD9-4240-4A45-9971-C9D4E639F25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E0153-A9B2-4C49-AD9A-D9DDAAC8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E6336-2001-4142-9BDC-E277A7808D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4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6C92-4681-4B5F-9D75-DACE98DDC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81F7B-CE70-4C4B-9208-FBC1E27BE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D4B6-62C6-4A2C-99BF-4F5B85EA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97D89-D342-4A6B-ADC5-C74BD176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EBE60-EB54-4B55-BB2D-BD56FF0D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3498-A05F-4371-99AF-55B304F1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FD1C6-CF05-4382-8596-54586E09C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D84F8-4578-4274-8119-376C35CB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BD248-ADED-4CF3-AD13-E1D96812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E10A7-16E5-4A90-B4B5-0906811A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4EF71F-73A0-40F6-9255-461653F70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42CF0-06B0-4E16-9A58-33FBF6BF9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37B3D-65F1-44DC-BAC7-A1D0391C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1E960-1155-4CA3-BBDB-ABFD9564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6EDC5-FCF9-4A45-8108-3BF78D9C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C114-7E7F-4C43-8A28-8CE28A4D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1C6FD-1ACC-4D2C-8D5A-F43CF92C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348B-0ED5-4F25-92CC-36C404B7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ADD8A-2A4A-4DC1-9ECC-3597E3E6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F65D-5339-4C11-9F72-9398EF4B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0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E00D-75FD-46C4-AA16-03295C40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2052-55BA-4339-B053-841DCB40F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0C57E-0F3A-4A20-A4FA-7280F65B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A1992-4006-43EB-AF73-F492B12B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97789-A936-4A2B-B114-E6D970E1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1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2C60-C566-48DC-8EFF-145AE33C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1220-073E-4571-9975-B538D791E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0D561-7D3E-4D0D-AB13-10656AA23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7E22-176A-41DD-A3BF-4F5772BF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0B97E-B2A3-43C4-8CA1-2986948A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2EB3E-DABA-4120-B6FD-7B67A54C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F8BB-7E53-40DB-9BE0-B1478BED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7831-6C82-4F95-A440-27E89C0E0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05EFF-F4BC-414C-B195-B8271F61C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E712-3137-4394-8541-3F3239B96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F2849-52E6-4625-9AC7-2679D1775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09216-065A-4C51-8E7A-3F90216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00076-92C2-45AA-8636-9E29AFF7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E917D-7FB1-4939-9AF5-038FD21F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3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E5CE-B87E-49ED-957C-489A3CF3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0D3DA-0E3B-4303-986E-A9F07E0A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C6112-26F6-498D-9C70-EBA0831C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504C4-3B0B-417C-B9E6-65135685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CC5A3-A757-40E5-A4CB-9E2D6E56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42CF6-91B8-49AD-B38E-EF8A24B1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58EF4-B581-472E-9CE6-179C47BD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A8A7-1F56-4D25-9977-C98B0C51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7709-6D89-4D71-A88A-6F6FD89B6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239FB-2FF7-41C2-84B4-A9D219C27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B9DDA-8CD4-4787-BD4A-1F94977F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2B8B2-9C2C-4E4C-8D82-E5A029D7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B1EEC-ABE2-4762-9152-DC17F11C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8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8A23-3845-471E-806E-54CBF6B4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6DA8D-635A-45B5-BF8D-2823D2104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AFCDF-F9FE-4431-AC7B-2C762B27C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A3D34-61E0-47ED-80BD-1BBEE0C6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91C6B-4FD4-49BC-B0E5-F61249B0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EAB5C-867F-4C98-9037-B736778B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BDC88-B7F6-4528-85A3-1351A884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25B57-F535-4142-BE3C-BDCA693B1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D410-C7C0-47E6-9B14-116651D16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9758-E3FD-481D-B300-A6807225168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B4D58-C447-4881-8F0D-3FE9CD384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85E2F-35FE-4B8D-AE49-73EB0422B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0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hrkwJ_HuR0?feature=oembed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11/relationships/webextension" Target="../webextensions/webextension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2192000" cy="1152939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3813766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3" name="object 3"/>
            <p:cNvSpPr/>
            <p:nvPr/>
          </p:nvSpPr>
          <p:spPr>
            <a:xfrm>
              <a:off x="14821668" y="2222500"/>
              <a:ext cx="7115373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3489123" y="2222500"/>
              <a:ext cx="5353958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8843080" y="2222500"/>
              <a:ext cx="5978587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646671" y="362452"/>
            <a:ext cx="1844900" cy="437056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800" b="1" spc="-5" dirty="0">
                <a:solidFill>
                  <a:srgbClr val="FFFFFF"/>
                </a:solidFill>
                <a:cs typeface="Source Sans Pro Light"/>
              </a:rPr>
              <a:t>6A2</a:t>
            </a:r>
            <a:endParaRPr sz="2800" b="1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8628" y="317394"/>
            <a:ext cx="2188480" cy="473449"/>
          </a:xfrm>
          <a:prstGeom prst="rect">
            <a:avLst/>
          </a:prstGeom>
          <a:noFill/>
        </p:spPr>
        <p:txBody>
          <a:bodyPr vert="horz" wrap="square" lIns="0" tIns="42150" rIns="0" bIns="0" rtlCol="0">
            <a:spAutoFit/>
          </a:bodyPr>
          <a:lstStyle/>
          <a:p>
            <a:pPr marL="238227">
              <a:spcBef>
                <a:spcPts val="332"/>
              </a:spcBef>
            </a:pPr>
            <a:r>
              <a:rPr lang="en-US" sz="2800" b="1" spc="-5" dirty="0">
                <a:solidFill>
                  <a:srgbClr val="FFFFFF"/>
                </a:solidFill>
                <a:cs typeface="Source Sans Pro Light"/>
              </a:rPr>
              <a:t>5/9/2021</a:t>
            </a:r>
            <a:endParaRPr sz="2800" b="1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1583" y="185531"/>
            <a:ext cx="3294287" cy="781225"/>
          </a:xfrm>
          <a:prstGeom prst="rect">
            <a:avLst/>
          </a:prstGeom>
          <a:noFill/>
        </p:spPr>
        <p:txBody>
          <a:bodyPr vert="horz" wrap="square" lIns="0" tIns="42150" rIns="0" bIns="0" rtlCol="0">
            <a:spAutoFit/>
          </a:bodyPr>
          <a:lstStyle/>
          <a:p>
            <a:pPr marL="195468">
              <a:spcBef>
                <a:spcPts val="332"/>
              </a:spcBef>
            </a:pPr>
            <a:r>
              <a:rPr lang="en-US" sz="2400" b="1" spc="-2" dirty="0">
                <a:solidFill>
                  <a:srgbClr val="FFFFFF"/>
                </a:solidFill>
                <a:cs typeface="Source Sans Pro Light"/>
              </a:rPr>
              <a:t>Chapter 2:   Life - Structure and Function</a:t>
            </a:r>
            <a:endParaRPr sz="2400" b="1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5235" y="260903"/>
            <a:ext cx="3401965" cy="37550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400" b="1" spc="-8" dirty="0">
                <a:solidFill>
                  <a:srgbClr val="FFFFFF"/>
                </a:solidFill>
                <a:cs typeface="Source Sans Pro Light"/>
              </a:rPr>
              <a:t>Section 1:  Exploring Life</a:t>
            </a:r>
            <a:endParaRPr lang="en-US" sz="2400" b="1" dirty="0">
              <a:cs typeface="Source Sans Pro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4000" y="1718100"/>
            <a:ext cx="9024730" cy="560166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Unicellular and multicellular organisms</a:t>
            </a:r>
            <a:endParaRPr lang="cs-CZ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 flipV="1">
            <a:off x="4006836" y="2329441"/>
            <a:ext cx="3701854" cy="131947"/>
          </a:xfrm>
          <a:custGeom>
            <a:avLst/>
            <a:gdLst/>
            <a:ahLst/>
            <a:cxnLst/>
            <a:rect l="l" t="t" r="r" b="b"/>
            <a:pathLst>
              <a:path w="4686300">
                <a:moveTo>
                  <a:pt x="0" y="0"/>
                </a:moveTo>
                <a:lnTo>
                  <a:pt x="4686300" y="0"/>
                </a:lnTo>
              </a:path>
            </a:pathLst>
          </a:custGeom>
          <a:ln w="8466">
            <a:solidFill>
              <a:srgbClr val="002E8E"/>
            </a:solidFill>
          </a:ln>
        </p:spPr>
        <p:txBody>
          <a:bodyPr wrap="square" lIns="0" tIns="0" rIns="0" bIns="0" rtlCol="0"/>
          <a:lstStyle/>
          <a:p>
            <a:pPr algn="ctr"/>
            <a:endParaRPr sz="86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4D221-1467-42AF-9040-1B5DA8906879}"/>
              </a:ext>
            </a:extLst>
          </p:cNvPr>
          <p:cNvSpPr txBox="1"/>
          <p:nvPr/>
        </p:nvSpPr>
        <p:spPr>
          <a:xfrm>
            <a:off x="556592" y="2944648"/>
            <a:ext cx="7604804" cy="358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3" dirty="0">
                <a:solidFill>
                  <a:srgbClr val="003399"/>
                </a:solidFill>
              </a:rPr>
              <a:t>For this lesson you will need your…</a:t>
            </a:r>
          </a:p>
          <a:p>
            <a:pPr marL="439804" lvl="1" indent="-219902">
              <a:buAutoNum type="arabicPeriod"/>
            </a:pPr>
            <a:r>
              <a:rPr lang="en-US" sz="3463" dirty="0">
                <a:solidFill>
                  <a:srgbClr val="003399"/>
                </a:solidFill>
              </a:rPr>
              <a:t>Science notebook</a:t>
            </a:r>
          </a:p>
          <a:p>
            <a:pPr marL="439804" lvl="1" indent="-219902">
              <a:buAutoNum type="arabicPeriod"/>
            </a:pPr>
            <a:r>
              <a:rPr lang="en-US" sz="3463" dirty="0">
                <a:solidFill>
                  <a:srgbClr val="003399"/>
                </a:solidFill>
              </a:rPr>
              <a:t>Pencil case</a:t>
            </a:r>
          </a:p>
          <a:p>
            <a:pPr marL="439804" lvl="1" indent="-219902">
              <a:buAutoNum type="arabicPeriod"/>
            </a:pPr>
            <a:r>
              <a:rPr lang="en-US" sz="3463" dirty="0">
                <a:solidFill>
                  <a:srgbClr val="003399"/>
                </a:solidFill>
              </a:rPr>
              <a:t>Textbook  </a:t>
            </a:r>
          </a:p>
          <a:p>
            <a:pPr marL="219902" lvl="1"/>
            <a:r>
              <a:rPr lang="en-US" sz="3463" dirty="0" err="1">
                <a:solidFill>
                  <a:srgbClr val="003399"/>
                </a:solidFill>
                <a:highlight>
                  <a:srgbClr val="FFFF00"/>
                </a:highlight>
              </a:rPr>
              <a:t>Wifi</a:t>
            </a:r>
            <a:r>
              <a:rPr lang="en-US" sz="3463" dirty="0">
                <a:solidFill>
                  <a:srgbClr val="003399"/>
                </a:solidFill>
                <a:highlight>
                  <a:srgbClr val="FFFF00"/>
                </a:highlight>
              </a:rPr>
              <a:t> MOESTAFF</a:t>
            </a:r>
          </a:p>
          <a:p>
            <a:pPr marL="219902" lvl="1"/>
            <a:r>
              <a:rPr lang="en-US" sz="3463" dirty="0">
                <a:solidFill>
                  <a:srgbClr val="003399"/>
                </a:solidFill>
              </a:rPr>
              <a:t>password-MOESt@ff2020</a:t>
            </a:r>
          </a:p>
          <a:p>
            <a:endParaRPr lang="en-US" sz="1924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F8F1D024-75BF-4195-B120-1FB2B1BE8A90}"/>
              </a:ext>
            </a:extLst>
          </p:cNvPr>
          <p:cNvSpPr/>
          <p:nvPr/>
        </p:nvSpPr>
        <p:spPr>
          <a:xfrm>
            <a:off x="10760765" y="1139686"/>
            <a:ext cx="1431235" cy="84813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9902">
              <a:defRPr/>
            </a:pPr>
            <a:r>
              <a:rPr lang="en-GB" sz="2700" b="1" dirty="0">
                <a:solidFill>
                  <a:prstClr val="white"/>
                </a:solidFill>
                <a:latin typeface="Calibri" panose="020F0502020204030204"/>
              </a:rPr>
              <a:t>Page 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D517A1A4-B885-4A29-8D57-2E0C835B2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0275" y="3343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27B1A8-EAD0-4467-B687-1C310950C0E0}"/>
              </a:ext>
            </a:extLst>
          </p:cNvPr>
          <p:cNvGrpSpPr/>
          <p:nvPr/>
        </p:nvGrpSpPr>
        <p:grpSpPr>
          <a:xfrm>
            <a:off x="0" y="454090"/>
            <a:ext cx="1670304" cy="510884"/>
            <a:chOff x="690396" y="8642689"/>
            <a:chExt cx="3370629" cy="439424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8EC06CEB-8089-4E0A-B7EC-7E0386397489}"/>
                </a:ext>
              </a:extLst>
            </p:cNvPr>
            <p:cNvSpPr/>
            <p:nvPr/>
          </p:nvSpPr>
          <p:spPr>
            <a:xfrm>
              <a:off x="690396" y="8642693"/>
              <a:ext cx="3154529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649" dirty="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CAFD331-ACB1-486C-9B87-B779B1478012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649" dirty="0"/>
            </a:p>
          </p:txBody>
        </p:sp>
      </p:grpSp>
      <p:sp>
        <p:nvSpPr>
          <p:cNvPr id="11" name="object 9">
            <a:extLst>
              <a:ext uri="{FF2B5EF4-FFF2-40B4-BE49-F238E27FC236}">
                <a16:creationId xmlns:a16="http://schemas.microsoft.com/office/drawing/2014/main" id="{DACBFD8D-008E-48CA-8567-EE6C1C90203B}"/>
              </a:ext>
            </a:extLst>
          </p:cNvPr>
          <p:cNvSpPr txBox="1"/>
          <p:nvPr/>
        </p:nvSpPr>
        <p:spPr>
          <a:xfrm>
            <a:off x="200312" y="496433"/>
            <a:ext cx="1291984" cy="435514"/>
          </a:xfrm>
          <a:prstGeom prst="rect">
            <a:avLst/>
          </a:prstGeom>
        </p:spPr>
        <p:txBody>
          <a:bodyPr vert="horz" wrap="square" lIns="0" tIns="4582" rIns="0" bIns="0" rtlCol="0">
            <a:spAutoFit/>
          </a:bodyPr>
          <a:lstStyle/>
          <a:p>
            <a:pPr marL="4582">
              <a:spcBef>
                <a:spcPts val="36"/>
              </a:spcBef>
            </a:pPr>
            <a:r>
              <a:rPr lang="cs-CZ" sz="2800" b="1" dirty="0">
                <a:solidFill>
                  <a:srgbClr val="FFFFFF"/>
                </a:solidFill>
                <a:cs typeface="Source Sans Pro Light"/>
              </a:rPr>
              <a:t>ENGAGE</a:t>
            </a:r>
            <a:endParaRPr lang="cs-CZ" sz="2800" b="1" dirty="0">
              <a:cs typeface="Source Sans Pro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FE91D7-7FC1-4893-9E90-1BE972EA4A61}"/>
              </a:ext>
            </a:extLst>
          </p:cNvPr>
          <p:cNvSpPr txBox="1"/>
          <p:nvPr/>
        </p:nvSpPr>
        <p:spPr>
          <a:xfrm>
            <a:off x="9019010" y="1129383"/>
            <a:ext cx="2895900" cy="2793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9322" indent="-289322">
              <a:buAutoNum type="arabicPeriod"/>
            </a:pPr>
            <a:r>
              <a:rPr lang="en-US" b="1" dirty="0">
                <a:latin typeface="Georgia" panose="02040502050405020303" pitchFamily="18" charset="0"/>
              </a:rPr>
              <a:t>  write any 2 difference between unicellular and multicellular organisms?</a:t>
            </a:r>
          </a:p>
          <a:p>
            <a:endParaRPr lang="en-US" sz="1350" b="1" dirty="0">
              <a:latin typeface="Georgia" panose="02040502050405020303" pitchFamily="18" charset="0"/>
            </a:endParaRPr>
          </a:p>
          <a:p>
            <a:r>
              <a:rPr lang="en-US" sz="1350" b="1" dirty="0">
                <a:latin typeface="Georgia" panose="02040502050405020303" pitchFamily="18" charset="0"/>
              </a:rPr>
              <a:t> </a:t>
            </a:r>
          </a:p>
          <a:p>
            <a:endParaRPr lang="en-US" sz="1350" b="1" dirty="0">
              <a:latin typeface="Georgia" panose="02040502050405020303" pitchFamily="18" charset="0"/>
            </a:endParaRPr>
          </a:p>
          <a:p>
            <a:r>
              <a:rPr lang="en-US" sz="1350" b="1" dirty="0">
                <a:highlight>
                  <a:srgbClr val="FFFF00"/>
                </a:highlight>
                <a:latin typeface="Georgia" panose="02040502050405020303" pitchFamily="18" charset="0"/>
              </a:rPr>
              <a:t>Write down answers in chat box.</a:t>
            </a:r>
          </a:p>
          <a:p>
            <a:pPr marL="289322" indent="-289322">
              <a:buAutoNum type="arabicPeriod"/>
            </a:pP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43CD6-24E1-4229-BB6C-8AE7F9ABF3BF}"/>
              </a:ext>
            </a:extLst>
          </p:cNvPr>
          <p:cNvSpPr/>
          <p:nvPr/>
        </p:nvSpPr>
        <p:spPr>
          <a:xfrm>
            <a:off x="1412464" y="377684"/>
            <a:ext cx="10452158" cy="54438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200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Listening Activity – unicellular and multicellular organisms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12" name="Add-in 11" title="Slice Timer">
                <a:extLst>
                  <a:ext uri="{FF2B5EF4-FFF2-40B4-BE49-F238E27FC236}">
                    <a16:creationId xmlns:a16="http://schemas.microsoft.com/office/drawing/2014/main" id="{44293F9B-7EF0-4423-943E-EA5CEF82F8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09295" y="4202494"/>
              <a:ext cx="1546864" cy="156404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2" name="Add-in 11" title="Slice Timer">
                <a:extLst>
                  <a:ext uri="{FF2B5EF4-FFF2-40B4-BE49-F238E27FC236}">
                    <a16:creationId xmlns:a16="http://schemas.microsoft.com/office/drawing/2014/main" id="{44293F9B-7EF0-4423-943E-EA5CEF82F8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9295" y="4202494"/>
                <a:ext cx="1546864" cy="15640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185830E-1C8D-499F-AF5B-572C18CBEF9E}"/>
              </a:ext>
            </a:extLst>
          </p:cNvPr>
          <p:cNvSpPr/>
          <p:nvPr/>
        </p:nvSpPr>
        <p:spPr>
          <a:xfrm>
            <a:off x="-112889" y="-11289"/>
            <a:ext cx="592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  <p:pic>
        <p:nvPicPr>
          <p:cNvPr id="2" name="Online Media 1" title="Unicellular vs Multicellular | Cells | Biology | FuseSchool">
            <a:hlinkClick r:id="" action="ppaction://media"/>
            <a:extLst>
              <a:ext uri="{FF2B5EF4-FFF2-40B4-BE49-F238E27FC236}">
                <a16:creationId xmlns:a16="http://schemas.microsoft.com/office/drawing/2014/main" id="{92C8FC9E-3989-449E-A630-1241E76499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43467" y="1162756"/>
            <a:ext cx="7823200" cy="52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CB33EC47-9E82-405C-8B8E-A7062C59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58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ulticellular and Unicellular Organisms - Differences and Examples">
            <a:extLst>
              <a:ext uri="{FF2B5EF4-FFF2-40B4-BE49-F238E27FC236}">
                <a16:creationId xmlns:a16="http://schemas.microsoft.com/office/drawing/2014/main" id="{EC613B5C-478F-463B-ACCB-7C9EFB8A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2" y="0"/>
            <a:ext cx="4891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D61F9E-18B6-4749-B2CF-D812641594B1}"/>
              </a:ext>
            </a:extLst>
          </p:cNvPr>
          <p:cNvSpPr/>
          <p:nvPr/>
        </p:nvSpPr>
        <p:spPr>
          <a:xfrm>
            <a:off x="0" y="0"/>
            <a:ext cx="592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</p:spTree>
    <p:extLst>
      <p:ext uri="{BB962C8B-B14F-4D97-AF65-F5344CB8AC3E}">
        <p14:creationId xmlns:p14="http://schemas.microsoft.com/office/powerpoint/2010/main" val="138975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CF6AF3ED-9927-497D-8F74-DACD4E7F5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84A22A-8D0F-45E9-BC80-62AC81338FBE}"/>
              </a:ext>
            </a:extLst>
          </p:cNvPr>
          <p:cNvSpPr/>
          <p:nvPr/>
        </p:nvSpPr>
        <p:spPr>
          <a:xfrm>
            <a:off x="0" y="0"/>
            <a:ext cx="592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</p:spTree>
    <p:extLst>
      <p:ext uri="{BB962C8B-B14F-4D97-AF65-F5344CB8AC3E}">
        <p14:creationId xmlns:p14="http://schemas.microsoft.com/office/powerpoint/2010/main" val="200853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ts of a Cell. - ppt video online download | Plant and animal cells, What  is cell, Cell theory">
            <a:extLst>
              <a:ext uri="{FF2B5EF4-FFF2-40B4-BE49-F238E27FC236}">
                <a16:creationId xmlns:a16="http://schemas.microsoft.com/office/drawing/2014/main" id="{8286CD81-5E0F-4964-8A31-AFB7C63D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lticellular organisms pictures | ... organisms are known as multi  cellular organisms e g plants … | Cells lesson, Plant science,  Characteristics of living things">
            <a:extLst>
              <a:ext uri="{FF2B5EF4-FFF2-40B4-BE49-F238E27FC236}">
                <a16:creationId xmlns:a16="http://schemas.microsoft.com/office/drawing/2014/main" id="{9C988CF6-9BD7-43E9-9A52-0AA36C6A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572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CDA3BA-71C5-4655-A3B7-A63C36338E99}"/>
              </a:ext>
            </a:extLst>
          </p:cNvPr>
          <p:cNvSpPr/>
          <p:nvPr/>
        </p:nvSpPr>
        <p:spPr>
          <a:xfrm>
            <a:off x="0" y="0"/>
            <a:ext cx="592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</p:spTree>
    <p:extLst>
      <p:ext uri="{BB962C8B-B14F-4D97-AF65-F5344CB8AC3E}">
        <p14:creationId xmlns:p14="http://schemas.microsoft.com/office/powerpoint/2010/main" val="148270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ED1FF-54D6-4BA7-8908-984AB7391CC0}"/>
              </a:ext>
            </a:extLst>
          </p:cNvPr>
          <p:cNvSpPr/>
          <p:nvPr/>
        </p:nvSpPr>
        <p:spPr>
          <a:xfrm>
            <a:off x="3652808" y="345691"/>
            <a:ext cx="265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Plenary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79E0B3-320B-4A13-9192-DCDF025CBB7E}"/>
              </a:ext>
            </a:extLst>
          </p:cNvPr>
          <p:cNvSpPr/>
          <p:nvPr/>
        </p:nvSpPr>
        <p:spPr>
          <a:xfrm>
            <a:off x="-79022" y="-11289"/>
            <a:ext cx="648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213D20-0F22-4BC0-8E49-03B6AD15A82C}"/>
              </a:ext>
            </a:extLst>
          </p:cNvPr>
          <p:cNvGrpSpPr/>
          <p:nvPr/>
        </p:nvGrpSpPr>
        <p:grpSpPr>
          <a:xfrm>
            <a:off x="0" y="613749"/>
            <a:ext cx="1703540" cy="398262"/>
            <a:chOff x="2266858" y="8642689"/>
            <a:chExt cx="1794167" cy="43942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6CED382-ECE7-46C0-ACF6-AA38FE8606BE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ED77A29E-EC0A-46EE-A617-4D3D10F5AD08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606A8C69-E7AD-428F-9FCF-7D858DBCB6E2}"/>
              </a:ext>
            </a:extLst>
          </p:cNvPr>
          <p:cNvSpPr txBox="1"/>
          <p:nvPr/>
        </p:nvSpPr>
        <p:spPr>
          <a:xfrm>
            <a:off x="293732" y="682782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0562F2-DD7E-409F-B6EB-37785C535BD9}"/>
              </a:ext>
            </a:extLst>
          </p:cNvPr>
          <p:cNvSpPr/>
          <p:nvPr/>
        </p:nvSpPr>
        <p:spPr>
          <a:xfrm>
            <a:off x="3793991" y="6301660"/>
            <a:ext cx="4055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https://wordwall.net/play/492/845/8160</a:t>
            </a:r>
          </a:p>
        </p:txBody>
      </p:sp>
      <p:pic>
        <p:nvPicPr>
          <p:cNvPr id="3074" name="Picture 2" descr="Unicellular vs. Multicellular Organisms">
            <a:extLst>
              <a:ext uri="{FF2B5EF4-FFF2-40B4-BE49-F238E27FC236}">
                <a16:creationId xmlns:a16="http://schemas.microsoft.com/office/drawing/2014/main" id="{76E61495-3056-4AA6-BCC5-735947A7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43" y="1772355"/>
            <a:ext cx="6070601" cy="44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3185F7-5566-4BF4-826F-82914F137FFE}"/>
              </a:ext>
            </a:extLst>
          </p:cNvPr>
          <p:cNvSpPr/>
          <p:nvPr/>
        </p:nvSpPr>
        <p:spPr>
          <a:xfrm>
            <a:off x="3276074" y="1065579"/>
            <a:ext cx="417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https://wordwall.net/play/4893/355/9934</a:t>
            </a:r>
          </a:p>
        </p:txBody>
      </p:sp>
    </p:spTree>
    <p:extLst>
      <p:ext uri="{BB962C8B-B14F-4D97-AF65-F5344CB8AC3E}">
        <p14:creationId xmlns:p14="http://schemas.microsoft.com/office/powerpoint/2010/main" val="20942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BD6D-1C30-43E9-9AE1-A1DBFFD2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864" y="1536700"/>
            <a:ext cx="5248275" cy="984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75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Plenary/ Exit ticket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Image result for self assessment emoji">
            <a:extLst>
              <a:ext uri="{FF2B5EF4-FFF2-40B4-BE49-F238E27FC236}">
                <a16:creationId xmlns:a16="http://schemas.microsoft.com/office/drawing/2014/main" id="{19A47439-A648-483A-B9DC-25104F0F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5503" r="11487" b="7697"/>
          <a:stretch>
            <a:fillRect/>
          </a:stretch>
        </p:blipFill>
        <p:spPr bwMode="auto">
          <a:xfrm>
            <a:off x="3814763" y="2671764"/>
            <a:ext cx="1820862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CC702-C3F1-44A3-9B3E-E4AE20FA1893}"/>
              </a:ext>
            </a:extLst>
          </p:cNvPr>
          <p:cNvSpPr txBox="1"/>
          <p:nvPr/>
        </p:nvSpPr>
        <p:spPr>
          <a:xfrm>
            <a:off x="2900364" y="1855788"/>
            <a:ext cx="6391275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defTabSz="685777">
              <a:defRPr/>
            </a:pPr>
            <a:r>
              <a:rPr lang="en-US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Self assessment</a:t>
            </a:r>
            <a:br>
              <a:rPr lang="en-US" b="1" u="sng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US" i="1" dirty="0">
                <a:solidFill>
                  <a:srgbClr val="00B0F0"/>
                </a:solidFill>
                <a:latin typeface="Century Gothic" panose="020B0502020202020204" pitchFamily="34" charset="0"/>
              </a:rPr>
              <a:t>Type your name and self-assessment in the chat box.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49CA6-E81F-4462-876F-8F151C9868BD}"/>
              </a:ext>
            </a:extLst>
          </p:cNvPr>
          <p:cNvSpPr txBox="1"/>
          <p:nvPr/>
        </p:nvSpPr>
        <p:spPr>
          <a:xfrm>
            <a:off x="5778500" y="2817813"/>
            <a:ext cx="294163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totally understand! -  9 or 10/10  or 5/5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2FB4F4-A555-48F6-B9C9-7C3C0DD83339}"/>
              </a:ext>
            </a:extLst>
          </p:cNvPr>
          <p:cNvSpPr txBox="1"/>
          <p:nvPr/>
        </p:nvSpPr>
        <p:spPr>
          <a:xfrm>
            <a:off x="5778500" y="3481388"/>
            <a:ext cx="22352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get it! –  7 or 8 /10</a:t>
            </a:r>
          </a:p>
          <a:p>
            <a:pPr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4/5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4B1F6-EDF8-4FA5-AAE0-F64336D6D171}"/>
              </a:ext>
            </a:extLst>
          </p:cNvPr>
          <p:cNvSpPr txBox="1"/>
          <p:nvPr/>
        </p:nvSpPr>
        <p:spPr>
          <a:xfrm>
            <a:off x="5778501" y="4189413"/>
            <a:ext cx="261302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I’m nearly there! -  5 or 6 / 10</a:t>
            </a:r>
          </a:p>
          <a:p>
            <a:pPr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3/5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3CF46-4ADF-4EC2-9318-76AAEA2EB2AD}"/>
              </a:ext>
            </a:extLst>
          </p:cNvPr>
          <p:cNvSpPr txBox="1"/>
          <p:nvPr/>
        </p:nvSpPr>
        <p:spPr>
          <a:xfrm>
            <a:off x="5778501" y="4887913"/>
            <a:ext cx="357822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need more help please! – 4 or less</a:t>
            </a:r>
          </a:p>
          <a:p>
            <a:pPr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2/5 or less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10AC73C5-368A-4992-917B-0C0A1838E3CA}"/>
              </a:ext>
            </a:extLst>
          </p:cNvPr>
          <p:cNvGrpSpPr/>
          <p:nvPr/>
        </p:nvGrpSpPr>
        <p:grpSpPr>
          <a:xfrm>
            <a:off x="0" y="0"/>
            <a:ext cx="3379304" cy="628267"/>
            <a:chOff x="0" y="8642689"/>
            <a:chExt cx="4336348" cy="439424"/>
          </a:xfrm>
          <a:solidFill>
            <a:srgbClr val="FFBF00"/>
          </a:solidFill>
        </p:grpSpPr>
        <p:sp>
          <p:nvSpPr>
            <p:cNvPr id="57" name="object 4">
              <a:extLst>
                <a:ext uri="{FF2B5EF4-FFF2-40B4-BE49-F238E27FC236}">
                  <a16:creationId xmlns:a16="http://schemas.microsoft.com/office/drawing/2014/main" id="{52033DA7-B496-435D-A3DB-E45BD45E4B7C}"/>
                </a:ext>
              </a:extLst>
            </p:cNvPr>
            <p:cNvSpPr/>
            <p:nvPr/>
          </p:nvSpPr>
          <p:spPr>
            <a:xfrm>
              <a:off x="0" y="8642693"/>
              <a:ext cx="3923363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58" name="object 5">
              <a:extLst>
                <a:ext uri="{FF2B5EF4-FFF2-40B4-BE49-F238E27FC236}">
                  <a16:creationId xmlns:a16="http://schemas.microsoft.com/office/drawing/2014/main" id="{892C04EB-8963-4611-98BC-C2BD5AD407A8}"/>
                </a:ext>
              </a:extLst>
            </p:cNvPr>
            <p:cNvSpPr/>
            <p:nvPr/>
          </p:nvSpPr>
          <p:spPr>
            <a:xfrm>
              <a:off x="3621605" y="8642689"/>
              <a:ext cx="714743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9334" y="130930"/>
            <a:ext cx="3127513" cy="37550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400" b="1" spc="-5" dirty="0">
                <a:solidFill>
                  <a:srgbClr val="FFFFFF"/>
                </a:solidFill>
                <a:cs typeface="Source Sans Pro Light"/>
              </a:rPr>
              <a:t>Learning</a:t>
            </a:r>
            <a:r>
              <a:rPr lang="en-US" sz="2400" b="1" spc="-17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en-US" sz="2400" b="1" spc="-2" dirty="0">
                <a:solidFill>
                  <a:srgbClr val="FFFFFF"/>
                </a:solidFill>
                <a:cs typeface="Source Sans Pro Light"/>
              </a:rPr>
              <a:t>Objectives:</a:t>
            </a:r>
            <a:endParaRPr lang="en-US" sz="2400" b="1" dirty="0">
              <a:cs typeface="Source Sans Pro Ligh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743BB0-F760-4639-92C9-9D37D1405502}"/>
              </a:ext>
            </a:extLst>
          </p:cNvPr>
          <p:cNvGrpSpPr/>
          <p:nvPr/>
        </p:nvGrpSpPr>
        <p:grpSpPr>
          <a:xfrm>
            <a:off x="0" y="3275966"/>
            <a:ext cx="1566492" cy="423944"/>
            <a:chOff x="107814" y="3153015"/>
            <a:chExt cx="3256756" cy="881385"/>
          </a:xfrm>
        </p:grpSpPr>
        <p:sp>
          <p:nvSpPr>
            <p:cNvPr id="23" name="object 23"/>
            <p:cNvSpPr/>
            <p:nvPr/>
          </p:nvSpPr>
          <p:spPr>
            <a:xfrm>
              <a:off x="107814" y="3206400"/>
              <a:ext cx="3256756" cy="828000"/>
            </a:xfrm>
            <a:custGeom>
              <a:avLst/>
              <a:gdLst/>
              <a:ahLst/>
              <a:cxnLst/>
              <a:rect l="l" t="t" r="r" b="b"/>
              <a:pathLst>
                <a:path w="1909445" h="437514">
                  <a:moveTo>
                    <a:pt x="1690241" y="0"/>
                  </a:moveTo>
                  <a:lnTo>
                    <a:pt x="0" y="0"/>
                  </a:lnTo>
                  <a:lnTo>
                    <a:pt x="0" y="437154"/>
                  </a:lnTo>
                  <a:lnTo>
                    <a:pt x="1690241" y="437154"/>
                  </a:lnTo>
                  <a:lnTo>
                    <a:pt x="1740359" y="431381"/>
                  </a:lnTo>
                  <a:lnTo>
                    <a:pt x="1786366" y="414937"/>
                  </a:lnTo>
                  <a:lnTo>
                    <a:pt x="1826950" y="389135"/>
                  </a:lnTo>
                  <a:lnTo>
                    <a:pt x="1860800" y="355285"/>
                  </a:lnTo>
                  <a:lnTo>
                    <a:pt x="1886602" y="314701"/>
                  </a:lnTo>
                  <a:lnTo>
                    <a:pt x="1903046" y="268694"/>
                  </a:lnTo>
                  <a:lnTo>
                    <a:pt x="1908818" y="218577"/>
                  </a:lnTo>
                  <a:lnTo>
                    <a:pt x="1903046" y="168459"/>
                  </a:lnTo>
                  <a:lnTo>
                    <a:pt x="1886602" y="122452"/>
                  </a:lnTo>
                  <a:lnTo>
                    <a:pt x="1860800" y="81868"/>
                  </a:lnTo>
                  <a:lnTo>
                    <a:pt x="1826950" y="48018"/>
                  </a:lnTo>
                  <a:lnTo>
                    <a:pt x="1786366" y="22216"/>
                  </a:lnTo>
                  <a:lnTo>
                    <a:pt x="1740359" y="5772"/>
                  </a:lnTo>
                  <a:lnTo>
                    <a:pt x="1690241" y="0"/>
                  </a:lnTo>
                  <a:close/>
                </a:path>
              </a:pathLst>
            </a:custGeom>
            <a:solidFill>
              <a:srgbClr val="FFA001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97188" y="3153015"/>
              <a:ext cx="2867382" cy="690155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2117" b="1" spc="2" dirty="0">
                  <a:solidFill>
                    <a:srgbClr val="FFFFFF"/>
                  </a:solidFill>
                  <a:cs typeface="Source Sans Pro Light"/>
                </a:rPr>
                <a:t>K</a:t>
              </a:r>
              <a:r>
                <a:rPr sz="2117" b="1" spc="12" dirty="0">
                  <a:solidFill>
                    <a:srgbClr val="FFFFFF"/>
                  </a:solidFill>
                  <a:cs typeface="Source Sans Pro Light"/>
                </a:rPr>
                <a:t>e</a:t>
              </a:r>
              <a:r>
                <a:rPr sz="2117" b="1" dirty="0">
                  <a:solidFill>
                    <a:srgbClr val="FFFFFF"/>
                  </a:solidFill>
                  <a:cs typeface="Source Sans Pro Light"/>
                </a:rPr>
                <a:t>ywo</a:t>
              </a:r>
              <a:r>
                <a:rPr sz="2117" b="1" spc="-10" dirty="0">
                  <a:solidFill>
                    <a:srgbClr val="FFFFFF"/>
                  </a:solidFill>
                  <a:cs typeface="Source Sans Pro Light"/>
                </a:rPr>
                <a:t>r</a:t>
              </a:r>
              <a:r>
                <a:rPr sz="2117" b="1" dirty="0">
                  <a:solidFill>
                    <a:srgbClr val="FFFFFF"/>
                  </a:solidFill>
                  <a:cs typeface="Source Sans Pro Light"/>
                </a:rPr>
                <a:t>d</a:t>
              </a:r>
              <a:r>
                <a:rPr lang="en-US" sz="2117" b="1" dirty="0">
                  <a:solidFill>
                    <a:srgbClr val="FFFFFF"/>
                  </a:solidFill>
                  <a:cs typeface="Source Sans Pro Light"/>
                </a:rPr>
                <a:t>s</a:t>
              </a:r>
              <a:endParaRPr sz="2117" b="1" dirty="0">
                <a:cs typeface="Source Sans Pro Light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DB73937-DCE5-4245-9B02-1861E3C96A56}"/>
              </a:ext>
            </a:extLst>
          </p:cNvPr>
          <p:cNvSpPr/>
          <p:nvPr/>
        </p:nvSpPr>
        <p:spPr>
          <a:xfrm>
            <a:off x="250669" y="1040848"/>
            <a:ext cx="9977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00FFFF"/>
                </a:highlight>
              </a:rPr>
              <a:t>Students are expected to</a:t>
            </a:r>
            <a:r>
              <a:rPr lang="en-US" sz="2400" dirty="0"/>
              <a:t>:</a:t>
            </a:r>
          </a:p>
          <a:p>
            <a:endParaRPr lang="en-US" sz="2800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B14D6-A123-4714-A19F-A17AADA5E365}"/>
              </a:ext>
            </a:extLst>
          </p:cNvPr>
          <p:cNvSpPr/>
          <p:nvPr/>
        </p:nvSpPr>
        <p:spPr>
          <a:xfrm>
            <a:off x="2575136" y="4161207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</a:t>
            </a:r>
            <a:endParaRPr lang="en-US" sz="2117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D3EA8-270D-40BC-963A-BFC48124E42A}"/>
              </a:ext>
            </a:extLst>
          </p:cNvPr>
          <p:cNvSpPr/>
          <p:nvPr/>
        </p:nvSpPr>
        <p:spPr>
          <a:xfrm>
            <a:off x="2604962" y="4024622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6B8CB2-01BF-44E3-95F4-0A90FB238380}"/>
              </a:ext>
            </a:extLst>
          </p:cNvPr>
          <p:cNvSpPr/>
          <p:nvPr/>
        </p:nvSpPr>
        <p:spPr>
          <a:xfrm>
            <a:off x="170067" y="4084772"/>
            <a:ext cx="3453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Unicellular and multicellular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3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1AA422-D8C5-4A46-878A-6F1AB540F039}"/>
              </a:ext>
            </a:extLst>
          </p:cNvPr>
          <p:cNvGrpSpPr/>
          <p:nvPr/>
        </p:nvGrpSpPr>
        <p:grpSpPr>
          <a:xfrm>
            <a:off x="0" y="0"/>
            <a:ext cx="2133600" cy="483575"/>
            <a:chOff x="0" y="5270500"/>
            <a:chExt cx="3256757" cy="828000"/>
          </a:xfrm>
        </p:grpSpPr>
        <p:sp>
          <p:nvSpPr>
            <p:cNvPr id="6" name="object 25">
              <a:extLst>
                <a:ext uri="{FF2B5EF4-FFF2-40B4-BE49-F238E27FC236}">
                  <a16:creationId xmlns:a16="http://schemas.microsoft.com/office/drawing/2014/main" id="{AF408E21-8EE3-4D21-9625-F0856682C3B0}"/>
                </a:ext>
              </a:extLst>
            </p:cNvPr>
            <p:cNvSpPr/>
            <p:nvPr/>
          </p:nvSpPr>
          <p:spPr>
            <a:xfrm>
              <a:off x="0" y="5270500"/>
              <a:ext cx="3256757" cy="828000"/>
            </a:xfrm>
            <a:custGeom>
              <a:avLst/>
              <a:gdLst/>
              <a:ahLst/>
              <a:cxnLst/>
              <a:rect l="l" t="t" r="r" b="b"/>
              <a:pathLst>
                <a:path w="1955164" h="437514">
                  <a:moveTo>
                    <a:pt x="1736031" y="0"/>
                  </a:moveTo>
                  <a:lnTo>
                    <a:pt x="0" y="0"/>
                  </a:lnTo>
                  <a:lnTo>
                    <a:pt x="0" y="437153"/>
                  </a:lnTo>
                  <a:lnTo>
                    <a:pt x="1736031" y="437153"/>
                  </a:lnTo>
                  <a:lnTo>
                    <a:pt x="1786148" y="431380"/>
                  </a:lnTo>
                  <a:lnTo>
                    <a:pt x="1832155" y="414936"/>
                  </a:lnTo>
                  <a:lnTo>
                    <a:pt x="1872739" y="389134"/>
                  </a:lnTo>
                  <a:lnTo>
                    <a:pt x="1906588" y="355285"/>
                  </a:lnTo>
                  <a:lnTo>
                    <a:pt x="1932391" y="314701"/>
                  </a:lnTo>
                  <a:lnTo>
                    <a:pt x="1948834" y="268694"/>
                  </a:lnTo>
                  <a:lnTo>
                    <a:pt x="1954607" y="218577"/>
                  </a:lnTo>
                  <a:lnTo>
                    <a:pt x="1948834" y="168459"/>
                  </a:lnTo>
                  <a:lnTo>
                    <a:pt x="1932391" y="122452"/>
                  </a:lnTo>
                  <a:lnTo>
                    <a:pt x="1906588" y="81868"/>
                  </a:lnTo>
                  <a:lnTo>
                    <a:pt x="1872739" y="48018"/>
                  </a:lnTo>
                  <a:lnTo>
                    <a:pt x="1832155" y="22216"/>
                  </a:lnTo>
                  <a:lnTo>
                    <a:pt x="1786148" y="5772"/>
                  </a:lnTo>
                  <a:lnTo>
                    <a:pt x="1736031" y="0"/>
                  </a:lnTo>
                  <a:close/>
                </a:path>
              </a:pathLst>
            </a:custGeom>
            <a:solidFill>
              <a:srgbClr val="FF8201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7" name="object 26">
              <a:extLst>
                <a:ext uri="{FF2B5EF4-FFF2-40B4-BE49-F238E27FC236}">
                  <a16:creationId xmlns:a16="http://schemas.microsoft.com/office/drawing/2014/main" id="{48770D05-3456-4A7B-86F2-D94F19DBFC92}"/>
                </a:ext>
              </a:extLst>
            </p:cNvPr>
            <p:cNvSpPr txBox="1"/>
            <p:nvPr/>
          </p:nvSpPr>
          <p:spPr>
            <a:xfrm>
              <a:off x="157215" y="5400259"/>
              <a:ext cx="2942062" cy="466957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lang="en-US" sz="1732" b="1" spc="-14" dirty="0">
                  <a:solidFill>
                    <a:srgbClr val="FFFFFF"/>
                  </a:solidFill>
                  <a:cs typeface="Source Sans Pro Light"/>
                </a:rPr>
                <a:t>Lesson Starter</a:t>
              </a:r>
              <a:endParaRPr sz="1732" b="1" dirty="0">
                <a:cs typeface="Source Sans Pro Light"/>
              </a:endParaRPr>
            </a:p>
          </p:txBody>
        </p:sp>
      </p:grp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1" name="Add-in 10" title="Slice Timer">
                <a:extLst>
                  <a:ext uri="{FF2B5EF4-FFF2-40B4-BE49-F238E27FC236}">
                    <a16:creationId xmlns:a16="http://schemas.microsoft.com/office/drawing/2014/main" id="{3E4CDD26-A363-4321-B46D-1634F33DE15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157709" y="-11359"/>
              <a:ext cx="2062485" cy="139521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1" name="Add-in 10" title="Slice Timer">
                <a:extLst>
                  <a:ext uri="{FF2B5EF4-FFF2-40B4-BE49-F238E27FC236}">
                    <a16:creationId xmlns:a16="http://schemas.microsoft.com/office/drawing/2014/main" id="{3E4CDD26-A363-4321-B46D-1634F33DE1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7709" y="-11359"/>
                <a:ext cx="2062485" cy="1395211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92C4B00-5249-4F6B-8470-8E5FEE1B107F}"/>
              </a:ext>
            </a:extLst>
          </p:cNvPr>
          <p:cNvSpPr txBox="1"/>
          <p:nvPr/>
        </p:nvSpPr>
        <p:spPr>
          <a:xfrm>
            <a:off x="0" y="452444"/>
            <a:ext cx="960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What is the difference between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ighlight>
                  <a:srgbClr val="00FFFF"/>
                </a:highlight>
              </a:rPr>
              <a:t>Unicellular and multicellular organisms</a:t>
            </a:r>
            <a:r>
              <a:rPr lang="en-US" sz="2400" dirty="0">
                <a:highlight>
                  <a:srgbClr val="00FFFF"/>
                </a:highlight>
              </a:rPr>
              <a:t>. Write your answer in chat box.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6A7689-BFCF-4F02-BB3C-09332204A078}"/>
              </a:ext>
            </a:extLst>
          </p:cNvPr>
          <p:cNvSpPr/>
          <p:nvPr/>
        </p:nvSpPr>
        <p:spPr>
          <a:xfrm>
            <a:off x="1140178" y="1783645"/>
            <a:ext cx="3589867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D2E6A-D9B1-4AA3-B9F7-E4A44AF167B5}"/>
              </a:ext>
            </a:extLst>
          </p:cNvPr>
          <p:cNvSpPr/>
          <p:nvPr/>
        </p:nvSpPr>
        <p:spPr>
          <a:xfrm>
            <a:off x="7467599" y="1687690"/>
            <a:ext cx="3589867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cellular Organisms - Biology Wise">
            <a:extLst>
              <a:ext uri="{FF2B5EF4-FFF2-40B4-BE49-F238E27FC236}">
                <a16:creationId xmlns:a16="http://schemas.microsoft.com/office/drawing/2014/main" id="{CCC3C68E-4FFB-4C31-898A-1F7B3C4F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6" y="1315684"/>
            <a:ext cx="4678539" cy="32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fference Between Unicellular and Multicellular Organisms (with Comparison  Chart) - Biology Reader">
            <a:extLst>
              <a:ext uri="{FF2B5EF4-FFF2-40B4-BE49-F238E27FC236}">
                <a16:creationId xmlns:a16="http://schemas.microsoft.com/office/drawing/2014/main" id="{1CCFEA05-3E83-489A-869F-A7D8D239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" y="4607278"/>
            <a:ext cx="4662311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E4F543-0416-4148-B0E2-78EBC35C267F}"/>
              </a:ext>
            </a:extLst>
          </p:cNvPr>
          <p:cNvCxnSpPr/>
          <p:nvPr/>
        </p:nvCxnSpPr>
        <p:spPr>
          <a:xfrm>
            <a:off x="5531556" y="1230489"/>
            <a:ext cx="0" cy="5627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Lesson 5: Unicellular and Multicellular Organisms - Ms. Plank: Grade 7/8">
            <a:extLst>
              <a:ext uri="{FF2B5EF4-FFF2-40B4-BE49-F238E27FC236}">
                <a16:creationId xmlns:a16="http://schemas.microsoft.com/office/drawing/2014/main" id="{975CA3FC-775D-410D-87FF-847EFCEBD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96" y="932107"/>
            <a:ext cx="6319331" cy="35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ulticellular Organism Definition (Page 6) - Line.17QQ.com">
            <a:extLst>
              <a:ext uri="{FF2B5EF4-FFF2-40B4-BE49-F238E27FC236}">
                <a16:creationId xmlns:a16="http://schemas.microsoft.com/office/drawing/2014/main" id="{B906EDC2-E9E1-4E24-A51D-757C3F8C8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66" y="4502553"/>
            <a:ext cx="6416233" cy="223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176EEA-7434-432F-8D68-280214765696}"/>
              </a:ext>
            </a:extLst>
          </p:cNvPr>
          <p:cNvSpPr/>
          <p:nvPr/>
        </p:nvSpPr>
        <p:spPr>
          <a:xfrm>
            <a:off x="-1563756" y="1285461"/>
            <a:ext cx="2332383" cy="1086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924E3-AF10-4FD9-A932-62E22E9B246A}"/>
              </a:ext>
            </a:extLst>
          </p:cNvPr>
          <p:cNvSpPr/>
          <p:nvPr/>
        </p:nvSpPr>
        <p:spPr>
          <a:xfrm>
            <a:off x="7666383" y="0"/>
            <a:ext cx="4803913" cy="470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4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fference Between Unicellular And Multicellular Organisms in Tabular Form">
            <a:extLst>
              <a:ext uri="{FF2B5EF4-FFF2-40B4-BE49-F238E27FC236}">
                <a16:creationId xmlns:a16="http://schemas.microsoft.com/office/drawing/2014/main" id="{9D97D1C7-F1DB-4993-9F9F-D0D0D96E63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36" y="744714"/>
            <a:ext cx="10844212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F8C63D-7084-4BA5-A295-B11D72AE183C}"/>
              </a:ext>
            </a:extLst>
          </p:cNvPr>
          <p:cNvSpPr/>
          <p:nvPr/>
        </p:nvSpPr>
        <p:spPr>
          <a:xfrm>
            <a:off x="0" y="0"/>
            <a:ext cx="592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</p:spTree>
    <p:extLst>
      <p:ext uri="{BB962C8B-B14F-4D97-AF65-F5344CB8AC3E}">
        <p14:creationId xmlns:p14="http://schemas.microsoft.com/office/powerpoint/2010/main" val="401268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| Cell of the human body poster">
            <a:extLst>
              <a:ext uri="{FF2B5EF4-FFF2-40B4-BE49-F238E27FC236}">
                <a16:creationId xmlns:a16="http://schemas.microsoft.com/office/drawing/2014/main" id="{2FB1BB0E-42DE-44C9-A38E-1C982A9A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80" y="142875"/>
            <a:ext cx="4336520" cy="70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hat is a cell?">
            <a:extLst>
              <a:ext uri="{FF2B5EF4-FFF2-40B4-BE49-F238E27FC236}">
                <a16:creationId xmlns:a16="http://schemas.microsoft.com/office/drawing/2014/main" id="{3622124C-4E83-4798-96D4-FD5A0CAB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74"/>
            <a:ext cx="7315200" cy="530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ifference Between Unicellular and Multicellular Organisms (with Comparison  Chart) - Biology Reader">
            <a:extLst>
              <a:ext uri="{FF2B5EF4-FFF2-40B4-BE49-F238E27FC236}">
                <a16:creationId xmlns:a16="http://schemas.microsoft.com/office/drawing/2014/main" id="{40BB8C5E-3B26-4B41-A871-05E5D1EE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76" y="4568709"/>
            <a:ext cx="4662311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F97090-FB64-4458-ADD6-FE4664F6601B}"/>
              </a:ext>
            </a:extLst>
          </p:cNvPr>
          <p:cNvSpPr/>
          <p:nvPr/>
        </p:nvSpPr>
        <p:spPr>
          <a:xfrm>
            <a:off x="0" y="0"/>
            <a:ext cx="592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</p:spTree>
    <p:extLst>
      <p:ext uri="{BB962C8B-B14F-4D97-AF65-F5344CB8AC3E}">
        <p14:creationId xmlns:p14="http://schemas.microsoft.com/office/powerpoint/2010/main" val="52795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D8EB4-DCFB-4806-8FD0-4EB46F94C895}"/>
              </a:ext>
            </a:extLst>
          </p:cNvPr>
          <p:cNvSpPr/>
          <p:nvPr/>
        </p:nvSpPr>
        <p:spPr>
          <a:xfrm>
            <a:off x="180797" y="935793"/>
            <a:ext cx="51484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MMFAZ Y+ That"/>
            </a:endParaRPr>
          </a:p>
          <a:p>
            <a:r>
              <a:rPr lang="en-US" sz="2400" dirty="0">
                <a:latin typeface="MMFAZ Y+ That"/>
              </a:rPr>
              <a:t>Living organisms are made of cells. </a:t>
            </a:r>
          </a:p>
          <a:p>
            <a:r>
              <a:rPr lang="en-US" sz="2400" dirty="0">
                <a:latin typeface="MMFAZ Y+ That"/>
              </a:rPr>
              <a:t>In all cells, </a:t>
            </a:r>
            <a:r>
              <a:rPr lang="en-US" sz="2400" b="1" dirty="0">
                <a:latin typeface="MMFAZ Y+ That"/>
              </a:rPr>
              <a:t>macromolecules </a:t>
            </a:r>
            <a:r>
              <a:rPr lang="en-US" sz="2400" dirty="0">
                <a:latin typeface="MMFAZ Y+ That"/>
              </a:rPr>
              <a:t>are organized into different structures that help cells function. </a:t>
            </a:r>
          </a:p>
          <a:p>
            <a:r>
              <a:rPr lang="en-US" sz="2400" dirty="0">
                <a:latin typeface="MMFAZ Y+ That"/>
              </a:rPr>
              <a:t>There  are four macromolecules in cells—nucleic acids, lipids, proteins, and carbohydrates. </a:t>
            </a:r>
          </a:p>
          <a:p>
            <a:r>
              <a:rPr lang="en-US" sz="2400" dirty="0">
                <a:latin typeface="MMFAZ Y+ That"/>
              </a:rPr>
              <a:t>Nucleic acids, such as DNA, store information. </a:t>
            </a:r>
          </a:p>
          <a:p>
            <a:r>
              <a:rPr lang="en-US" sz="2400" dirty="0">
                <a:latin typeface="MMFAZ Y+ That"/>
              </a:rPr>
              <a:t> </a:t>
            </a:r>
          </a:p>
        </p:txBody>
      </p:sp>
      <p:pic>
        <p:nvPicPr>
          <p:cNvPr id="2050" name="Picture 2" descr="Biomolecules">
            <a:extLst>
              <a:ext uri="{FF2B5EF4-FFF2-40B4-BE49-F238E27FC236}">
                <a16:creationId xmlns:a16="http://schemas.microsoft.com/office/drawing/2014/main" id="{05D2E6BA-C426-4A38-80C9-355E3B98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080030"/>
            <a:ext cx="6522156" cy="55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C84F90-A883-46E6-83C7-2D5C2B19E30B}"/>
              </a:ext>
            </a:extLst>
          </p:cNvPr>
          <p:cNvSpPr/>
          <p:nvPr/>
        </p:nvSpPr>
        <p:spPr>
          <a:xfrm>
            <a:off x="0" y="0"/>
            <a:ext cx="592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</p:spTree>
    <p:extLst>
      <p:ext uri="{BB962C8B-B14F-4D97-AF65-F5344CB8AC3E}">
        <p14:creationId xmlns:p14="http://schemas.microsoft.com/office/powerpoint/2010/main" val="298264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089737A-18AE-4F44-A3E8-16E0A2E9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311"/>
            <a:ext cx="6657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B0D8F1-5580-47FF-A29F-CB427B2E6D56}"/>
              </a:ext>
            </a:extLst>
          </p:cNvPr>
          <p:cNvSpPr/>
          <p:nvPr/>
        </p:nvSpPr>
        <p:spPr>
          <a:xfrm>
            <a:off x="6872286" y="307598"/>
            <a:ext cx="54721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MMFAZ Y+ That"/>
            </a:endParaRPr>
          </a:p>
          <a:p>
            <a:r>
              <a:rPr lang="en-US" sz="2800" dirty="0">
                <a:latin typeface="MMFAZ Y+ That"/>
              </a:rPr>
              <a:t>Unicellular organisms have everything needed to obtain and use </a:t>
            </a:r>
            <a:r>
              <a:rPr lang="en-US" sz="2800" dirty="0">
                <a:highlight>
                  <a:srgbClr val="FFFF00"/>
                </a:highlight>
                <a:latin typeface="MMFAZ Y+ That"/>
              </a:rPr>
              <a:t>energy, reproduce, and grow inside one cell. </a:t>
            </a:r>
          </a:p>
          <a:p>
            <a:r>
              <a:rPr lang="en-US" sz="2800" dirty="0">
                <a:latin typeface="MMFAZ Y+ That"/>
              </a:rPr>
              <a:t>Some unicellular organisms </a:t>
            </a:r>
            <a:r>
              <a:rPr lang="en-US" sz="2800" dirty="0">
                <a:highlight>
                  <a:srgbClr val="FFFF00"/>
                </a:highlight>
                <a:latin typeface="MMFAZ Y+ That"/>
              </a:rPr>
              <a:t>are tiny and cannot be seen with-out a microscope. </a:t>
            </a:r>
          </a:p>
          <a:p>
            <a:r>
              <a:rPr lang="en-US" sz="2800" dirty="0">
                <a:latin typeface="MMFAZ Y+ That"/>
              </a:rPr>
              <a:t>Other unicellular organisms, such as the plasmodial slime mold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D7E453-DFB9-45D7-9D30-5119CFB864C7}"/>
              </a:ext>
            </a:extLst>
          </p:cNvPr>
          <p:cNvSpPr/>
          <p:nvPr/>
        </p:nvSpPr>
        <p:spPr>
          <a:xfrm>
            <a:off x="0" y="0"/>
            <a:ext cx="592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B709F-5E1A-41AC-B1AE-FA38D8F6AC66}"/>
              </a:ext>
            </a:extLst>
          </p:cNvPr>
          <p:cNvSpPr txBox="1"/>
          <p:nvPr/>
        </p:nvSpPr>
        <p:spPr>
          <a:xfrm>
            <a:off x="2822222" y="2246489"/>
            <a:ext cx="20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981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amples of Unicellular Organisms | Science cells, Plant and animal cells,  Learn biology">
            <a:extLst>
              <a:ext uri="{FF2B5EF4-FFF2-40B4-BE49-F238E27FC236}">
                <a16:creationId xmlns:a16="http://schemas.microsoft.com/office/drawing/2014/main" id="{180F4571-3154-4C19-BCC4-91579F26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422"/>
            <a:ext cx="12192000" cy="62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5F00BA-D571-4179-9244-E5576965404B}"/>
              </a:ext>
            </a:extLst>
          </p:cNvPr>
          <p:cNvSpPr/>
          <p:nvPr/>
        </p:nvSpPr>
        <p:spPr>
          <a:xfrm>
            <a:off x="0" y="0"/>
            <a:ext cx="592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</p:spTree>
    <p:extLst>
      <p:ext uri="{BB962C8B-B14F-4D97-AF65-F5344CB8AC3E}">
        <p14:creationId xmlns:p14="http://schemas.microsoft.com/office/powerpoint/2010/main" val="428791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ED1FF-54D6-4BA7-8908-984AB7391CC0}"/>
              </a:ext>
            </a:extLst>
          </p:cNvPr>
          <p:cNvSpPr/>
          <p:nvPr/>
        </p:nvSpPr>
        <p:spPr>
          <a:xfrm>
            <a:off x="3652808" y="345691"/>
            <a:ext cx="265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Quick check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79E0B3-320B-4A13-9192-DCDF025CBB7E}"/>
              </a:ext>
            </a:extLst>
          </p:cNvPr>
          <p:cNvSpPr/>
          <p:nvPr/>
        </p:nvSpPr>
        <p:spPr>
          <a:xfrm>
            <a:off x="-79022" y="-11289"/>
            <a:ext cx="648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between unicellular and multicellular organisms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213D20-0F22-4BC0-8E49-03B6AD15A82C}"/>
              </a:ext>
            </a:extLst>
          </p:cNvPr>
          <p:cNvGrpSpPr/>
          <p:nvPr/>
        </p:nvGrpSpPr>
        <p:grpSpPr>
          <a:xfrm>
            <a:off x="0" y="613749"/>
            <a:ext cx="1703540" cy="398262"/>
            <a:chOff x="2266858" y="8642689"/>
            <a:chExt cx="1794167" cy="43942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6CED382-ECE7-46C0-ACF6-AA38FE8606BE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ED77A29E-EC0A-46EE-A617-4D3D10F5AD08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606A8C69-E7AD-428F-9FCF-7D858DBCB6E2}"/>
              </a:ext>
            </a:extLst>
          </p:cNvPr>
          <p:cNvSpPr txBox="1"/>
          <p:nvPr/>
        </p:nvSpPr>
        <p:spPr>
          <a:xfrm>
            <a:off x="293732" y="682782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D4F10-771B-4882-98B0-2A73DEB63276}"/>
              </a:ext>
            </a:extLst>
          </p:cNvPr>
          <p:cNvSpPr/>
          <p:nvPr/>
        </p:nvSpPr>
        <p:spPr>
          <a:xfrm>
            <a:off x="6572429" y="1201045"/>
            <a:ext cx="417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https://wordwall.net/play/13584/296/214</a:t>
            </a:r>
          </a:p>
        </p:txBody>
      </p:sp>
      <p:pic>
        <p:nvPicPr>
          <p:cNvPr id="4098" name="Picture 2" descr="Year 4 • Unit 2 - Cycle 1 | Let's Think!">
            <a:extLst>
              <a:ext uri="{FF2B5EF4-FFF2-40B4-BE49-F238E27FC236}">
                <a16:creationId xmlns:a16="http://schemas.microsoft.com/office/drawing/2014/main" id="{EFCAACBE-D147-493C-AAF2-2B55CAF6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33" y="20679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188B93-8CBD-4DA2-B5A0-00D5847BCF6D}"/>
              </a:ext>
            </a:extLst>
          </p:cNvPr>
          <p:cNvSpPr/>
          <p:nvPr/>
        </p:nvSpPr>
        <p:spPr>
          <a:xfrm>
            <a:off x="659116" y="1359090"/>
            <a:ext cx="4055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https://wordwall.net/play/3454/151/947</a:t>
            </a:r>
          </a:p>
        </p:txBody>
      </p:sp>
      <p:pic>
        <p:nvPicPr>
          <p:cNvPr id="4100" name="Picture 4" descr="Things around us">
            <a:extLst>
              <a:ext uri="{FF2B5EF4-FFF2-40B4-BE49-F238E27FC236}">
                <a16:creationId xmlns:a16="http://schemas.microsoft.com/office/drawing/2014/main" id="{3448E4DA-1FF1-49FF-92DD-007ACDA3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6" y="235020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3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webextension1.xml><?xml version="1.0" encoding="utf-8"?>
<we:webextension xmlns:we="http://schemas.microsoft.com/office/webextensions/webextension/2010/11" id="{B9225F3F-AA45-41F1-B49F-11799EA582B7}">
  <we:reference id="wa104218071" version="1.0.0.0" store="en-US" storeType="OMEX"/>
  <we:alternateReferences>
    <we:reference id="wa104218071" version="1.0.0.0" store="wa104218071" storeType="OMEX"/>
  </we:alternateReferences>
  <we:properties>
    <we:property name="countdown" value="120"/>
    <we:property name="autostart" value="false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8DA1350E-8A25-4F9E-8347-F71C56400113}">
  <we:reference id="wa104218071" version="1.0.0.0" store="en-US" storeType="OMEX"/>
  <we:alternateReferences>
    <we:reference id="wa104218071" version="1.0.0.0" store="wa104218071" storeType="OMEX"/>
  </we:alternateReferences>
  <we:properties>
    <we:property name="countdown" value="120"/>
    <we:property name="autostart" value="false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375</Words>
  <Application>Microsoft Office PowerPoint</Application>
  <PresentationFormat>Widescreen</PresentationFormat>
  <Paragraphs>70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Georgia</vt:lpstr>
      <vt:lpstr>MMFAZ Y+ That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Plenary/ Exit ticket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Afaque Ahmed Khan</dc:creator>
  <cp:lastModifiedBy>Afaque Ahmed Khan</cp:lastModifiedBy>
  <cp:revision>37</cp:revision>
  <dcterms:created xsi:type="dcterms:W3CDTF">2021-04-18T02:25:56Z</dcterms:created>
  <dcterms:modified xsi:type="dcterms:W3CDTF">2021-09-06T04:18:12Z</dcterms:modified>
</cp:coreProperties>
</file>