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62" r:id="rId4"/>
    <p:sldId id="260" r:id="rId5"/>
    <p:sldId id="261" r:id="rId6"/>
    <p:sldId id="263" r:id="rId7"/>
    <p:sldId id="268" r:id="rId8"/>
    <p:sldId id="264" r:id="rId9"/>
    <p:sldId id="265" r:id="rId10"/>
    <p:sldId id="266" r:id="rId11"/>
    <p:sldId id="288" r:id="rId12"/>
    <p:sldId id="290" r:id="rId13"/>
    <p:sldId id="287" r:id="rId14"/>
    <p:sldId id="270" r:id="rId15"/>
    <p:sldId id="271" r:id="rId16"/>
    <p:sldId id="272" r:id="rId17"/>
    <p:sldId id="273" r:id="rId18"/>
    <p:sldId id="293" r:id="rId19"/>
    <p:sldId id="294" r:id="rId20"/>
    <p:sldId id="295" r:id="rId21"/>
    <p:sldId id="275" r:id="rId22"/>
    <p:sldId id="267" r:id="rId23"/>
    <p:sldId id="297" r:id="rId24"/>
    <p:sldId id="282" r:id="rId25"/>
    <p:sldId id="269" r:id="rId26"/>
    <p:sldId id="299" r:id="rId27"/>
    <p:sldId id="289" r:id="rId28"/>
    <p:sldId id="276" r:id="rId29"/>
    <p:sldId id="284" r:id="rId30"/>
    <p:sldId id="298" r:id="rId31"/>
  </p:sldIdLst>
  <p:sldSz cx="14630400" cy="8229600"/>
  <p:notesSz cx="9144000" cy="6858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ill Sans" panose="020B0604020202020204" charset="0"/>
      <p:regular r:id="rId37"/>
      <p:bold r:id="rId38"/>
    </p:embeddedFont>
    <p:embeddedFont>
      <p:font typeface="Impact" panose="020B0806030902050204" pitchFamily="34" charset="0"/>
      <p:regular r:id="rId39"/>
    </p:embeddedFont>
    <p:embeddedFont>
      <p:font typeface="Sakkal Majalla" panose="02000000000000000000" pitchFamily="2" charset="-78"/>
      <p:regular r:id="rId40"/>
      <p:bold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12" y="6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1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p4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981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4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502014" y="7650815"/>
            <a:ext cx="279566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846320" y="7650815"/>
            <a:ext cx="4937760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332722" y="7650815"/>
            <a:ext cx="3383279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9614622" y="2923826"/>
            <a:ext cx="6720485" cy="179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3184069" y="-1216445"/>
            <a:ext cx="6720486" cy="10071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1502014" y="7650815"/>
            <a:ext cx="279566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4846320" y="7650815"/>
            <a:ext cx="4937760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10332722" y="7650815"/>
            <a:ext cx="3383279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02014" y="458862"/>
            <a:ext cx="12213986" cy="179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502014" y="2743202"/>
            <a:ext cx="12213986" cy="431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502014" y="7650815"/>
            <a:ext cx="279566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846320" y="7650815"/>
            <a:ext cx="4937760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332722" y="7650815"/>
            <a:ext cx="3383279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عنوان المقطع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3891516" y="1288666"/>
            <a:ext cx="9824485" cy="487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80"/>
              <a:buFont typeface="Impact"/>
              <a:buNone/>
              <a:defRPr sz="1008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3891516" y="6191738"/>
            <a:ext cx="8420986" cy="11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2400"/>
              <a:buNone/>
              <a:defRPr sz="2400" b="1" i="0" cap="none">
                <a:solidFill>
                  <a:schemeClr val="accent1"/>
                </a:solidFill>
              </a:defRPr>
            </a:lvl1pPr>
            <a:lvl2pPr marL="914400" lvl="1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160"/>
              <a:buNone/>
              <a:defRPr sz="2160">
                <a:solidFill>
                  <a:schemeClr val="lt1"/>
                </a:solidFill>
              </a:defRPr>
            </a:lvl3pPr>
            <a:lvl4pPr marL="1828800" lvl="3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>
                <a:solidFill>
                  <a:schemeClr val="lt1"/>
                </a:solidFill>
              </a:defRPr>
            </a:lvl4pPr>
            <a:lvl5pPr marL="2286000" lvl="4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>
                <a:solidFill>
                  <a:schemeClr val="lt1"/>
                </a:solidFill>
              </a:defRPr>
            </a:lvl5pPr>
            <a:lvl6pPr marL="2743200" lvl="5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>
                <a:solidFill>
                  <a:schemeClr val="lt1"/>
                </a:solidFill>
              </a:defRPr>
            </a:lvl6pPr>
            <a:lvl7pPr marL="3200400" lvl="6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>
                <a:solidFill>
                  <a:schemeClr val="lt1"/>
                </a:solidFill>
              </a:defRPr>
            </a:lvl7pPr>
            <a:lvl8pPr marL="3657600" lvl="7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>
                <a:solidFill>
                  <a:schemeClr val="lt1"/>
                </a:solidFill>
              </a:defRPr>
            </a:lvl8pPr>
            <a:lvl9pPr marL="4114800" lvl="8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3883856" y="7650815"/>
            <a:ext cx="179273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6334877" y="7650815"/>
            <a:ext cx="4937760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930921" y="7650815"/>
            <a:ext cx="1785079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4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44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44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44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44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44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44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44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44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grpSp>
        <p:nvGrpSpPr>
          <p:cNvPr id="41" name="Google Shape;41;p5" title="left scallop shape"/>
          <p:cNvGrpSpPr/>
          <p:nvPr/>
        </p:nvGrpSpPr>
        <p:grpSpPr>
          <a:xfrm>
            <a:off x="0" y="0"/>
            <a:ext cx="3377566" cy="8229600"/>
            <a:chOff x="0" y="0"/>
            <a:chExt cx="2814638" cy="6858000"/>
          </a:xfrm>
        </p:grpSpPr>
        <p:sp>
          <p:nvSpPr>
            <p:cNvPr id="42" name="Google Shape;42;p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3" name="Google Shape;43;p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ان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502014" y="458862"/>
            <a:ext cx="12213986" cy="179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508760" y="2743200"/>
            <a:ext cx="576072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7977355" y="2743200"/>
            <a:ext cx="576072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502014" y="7650815"/>
            <a:ext cx="279566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846320" y="7650815"/>
            <a:ext cx="4937760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332722" y="7650815"/>
            <a:ext cx="3383279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503274" y="457201"/>
            <a:ext cx="12207240" cy="179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502014" y="2639560"/>
            <a:ext cx="5760720" cy="75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2280"/>
              <a:buNone/>
              <a:defRPr sz="2280" b="1" cap="none">
                <a:solidFill>
                  <a:schemeClr val="dk2"/>
                </a:solidFill>
              </a:defRPr>
            </a:lvl1pPr>
            <a:lvl2pPr marL="914400" lvl="1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280"/>
              <a:buNone/>
              <a:defRPr sz="2280" b="1"/>
            </a:lvl2pPr>
            <a:lvl3pPr marL="1371600" lvl="2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160"/>
              <a:buNone/>
              <a:defRPr sz="2160" b="1"/>
            </a:lvl3pPr>
            <a:lvl4pPr marL="1828800" lvl="3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 b="1"/>
            </a:lvl4pPr>
            <a:lvl5pPr marL="2286000" lvl="4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 b="1"/>
            </a:lvl5pPr>
            <a:lvl6pPr marL="2743200" lvl="5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 b="1"/>
            </a:lvl6pPr>
            <a:lvl7pPr marL="3200400" lvl="6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 b="1"/>
            </a:lvl7pPr>
            <a:lvl8pPr marL="3657600" lvl="7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 b="1"/>
            </a:lvl8pPr>
            <a:lvl9pPr marL="4114800" lvl="8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1508760" y="3490922"/>
            <a:ext cx="5760720" cy="359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7960637" y="2639560"/>
            <a:ext cx="5760720" cy="75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2280"/>
              <a:buNone/>
              <a:defRPr sz="2280" b="1" cap="none">
                <a:solidFill>
                  <a:schemeClr val="dk2"/>
                </a:solidFill>
              </a:defRPr>
            </a:lvl1pPr>
            <a:lvl2pPr marL="914400" lvl="1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280"/>
              <a:buNone/>
              <a:defRPr sz="2280" b="1"/>
            </a:lvl2pPr>
            <a:lvl3pPr marL="1371600" lvl="2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160"/>
              <a:buNone/>
              <a:defRPr sz="2160" b="1"/>
            </a:lvl3pPr>
            <a:lvl4pPr marL="1828800" lvl="3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 b="1"/>
            </a:lvl4pPr>
            <a:lvl5pPr marL="2286000" lvl="4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 b="1"/>
            </a:lvl5pPr>
            <a:lvl6pPr marL="2743200" lvl="5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 b="1"/>
            </a:lvl6pPr>
            <a:lvl7pPr marL="3200400" lvl="6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 b="1"/>
            </a:lvl7pPr>
            <a:lvl8pPr marL="3657600" lvl="7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 b="1"/>
            </a:lvl8pPr>
            <a:lvl9pPr marL="4114800" lvl="8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920"/>
              <a:buNone/>
              <a:defRPr sz="192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7960637" y="3490922"/>
            <a:ext cx="5760720" cy="359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1502014" y="7650815"/>
            <a:ext cx="279566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4846320" y="7650815"/>
            <a:ext cx="4937760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0332722" y="7650815"/>
            <a:ext cx="3383279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1502014" y="458862"/>
            <a:ext cx="12213986" cy="179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502014" y="7650815"/>
            <a:ext cx="279566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846320" y="7650815"/>
            <a:ext cx="4937760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332722" y="7650815"/>
            <a:ext cx="3383279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محتوى مع تسمية توضيحية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 title="right scallop background shape"/>
          <p:cNvSpPr/>
          <p:nvPr/>
        </p:nvSpPr>
        <p:spPr>
          <a:xfrm>
            <a:off x="8867774" y="0"/>
            <a:ext cx="5762626" cy="82296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0005461" y="548640"/>
            <a:ext cx="3710538" cy="14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Gill Sans"/>
              <a:buNone/>
              <a:defRPr sz="228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918061" y="1104452"/>
            <a:ext cx="7390102" cy="598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244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3840"/>
              <a:buChar char="•"/>
              <a:defRPr sz="3840"/>
            </a:lvl1pPr>
            <a:lvl2pPr marL="914400" lvl="1" indent="-44196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3360"/>
              <a:buChar char="–"/>
              <a:defRPr sz="3359"/>
            </a:lvl2pPr>
            <a:lvl3pPr marL="1371600" lvl="2" indent="-41148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880"/>
              <a:buChar char="•"/>
              <a:defRPr sz="2880"/>
            </a:lvl3pPr>
            <a:lvl4pPr marL="1828800" lvl="3" indent="-3810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400"/>
              <a:buChar char="–"/>
              <a:defRPr sz="2400"/>
            </a:lvl4pPr>
            <a:lvl5pPr marL="2286000" lvl="4" indent="-3810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400"/>
              <a:buChar char="•"/>
              <a:defRPr sz="2400"/>
            </a:lvl5pPr>
            <a:lvl6pPr marL="2743200" lvl="5" indent="-3810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400"/>
              <a:buChar char="–"/>
              <a:defRPr sz="2400"/>
            </a:lvl6pPr>
            <a:lvl7pPr marL="3200400" lvl="6" indent="-3810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400"/>
              <a:buChar char="•"/>
              <a:defRPr sz="2400"/>
            </a:lvl7pPr>
            <a:lvl8pPr marL="3657600" lvl="7" indent="-3810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400"/>
              <a:buChar char="–"/>
              <a:defRPr sz="2400"/>
            </a:lvl8pPr>
            <a:lvl9pPr marL="4114800" lvl="8" indent="-3810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10005463" y="2089603"/>
            <a:ext cx="3710538" cy="499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SzPts val="1920"/>
              <a:buNone/>
              <a:defRPr sz="1920">
                <a:solidFill>
                  <a:schemeClr val="lt2"/>
                </a:solidFill>
              </a:defRPr>
            </a:lvl1pPr>
            <a:lvl2pPr marL="914400" lvl="1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680"/>
              <a:buNone/>
              <a:defRPr sz="1679"/>
            </a:lvl2pPr>
            <a:lvl3pPr marL="1371600" lvl="2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440"/>
              <a:buNone/>
              <a:defRPr sz="1440"/>
            </a:lvl3pPr>
            <a:lvl4pPr marL="1828800" lvl="3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/>
            </a:lvl6pPr>
            <a:lvl7pPr marL="3200400" lvl="6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/>
            </a:lvl7pPr>
            <a:lvl8pPr marL="3657600" lvl="7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/>
            </a:lvl8pPr>
            <a:lvl9pPr marL="4114800" lvl="8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918062" y="7650815"/>
            <a:ext cx="148002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2524345" y="7650815"/>
            <a:ext cx="4178615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829217" y="7650815"/>
            <a:ext cx="1478947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73" name="Google Shape;73;p9" title="left edge border"/>
          <p:cNvSpPr/>
          <p:nvPr/>
        </p:nvSpPr>
        <p:spPr>
          <a:xfrm>
            <a:off x="0" y="0"/>
            <a:ext cx="340157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صورة مع تسمية توضيحية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340157" y="1"/>
            <a:ext cx="8826702" cy="822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3360"/>
              <a:buFont typeface="Gill Sans"/>
              <a:buNone/>
              <a:defRPr sz="3359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"/>
              <a:buNone/>
              <a:defRPr sz="288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6" name="Google Shape;76;p10" title="right scallop background shape"/>
          <p:cNvSpPr/>
          <p:nvPr/>
        </p:nvSpPr>
        <p:spPr>
          <a:xfrm>
            <a:off x="8867774" y="0"/>
            <a:ext cx="5762626" cy="82296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" name="Google Shape;77;p10" title="left edge border"/>
          <p:cNvSpPr/>
          <p:nvPr/>
        </p:nvSpPr>
        <p:spPr>
          <a:xfrm>
            <a:off x="0" y="0"/>
            <a:ext cx="340157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10005460" y="548640"/>
            <a:ext cx="3710540" cy="143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Gill Sans"/>
              <a:buNone/>
              <a:defRPr sz="228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10005460" y="2089603"/>
            <a:ext cx="3710540" cy="499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SzPts val="1920"/>
              <a:buNone/>
              <a:defRPr sz="1920">
                <a:solidFill>
                  <a:schemeClr val="lt2"/>
                </a:solidFill>
              </a:defRPr>
            </a:lvl1pPr>
            <a:lvl2pPr marL="914400" lvl="1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680"/>
              <a:buNone/>
              <a:defRPr sz="1679"/>
            </a:lvl2pPr>
            <a:lvl3pPr marL="1371600" lvl="2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440"/>
              <a:buNone/>
              <a:defRPr sz="1440"/>
            </a:lvl3pPr>
            <a:lvl4pPr marL="1828800" lvl="3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/>
            </a:lvl4pPr>
            <a:lvl5pPr marL="2286000" lvl="4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/>
            </a:lvl5pPr>
            <a:lvl6pPr marL="2743200" lvl="5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/>
            </a:lvl6pPr>
            <a:lvl7pPr marL="3200400" lvl="6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/>
            </a:lvl7pPr>
            <a:lvl8pPr marL="3657600" lvl="7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/>
            </a:lvl8pPr>
            <a:lvl9pPr marL="4114800" lvl="8" indent="-2286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919140" y="7650815"/>
            <a:ext cx="1478947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2524345" y="7650815"/>
            <a:ext cx="4178614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825082" y="7650815"/>
            <a:ext cx="1481328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502014" y="458862"/>
            <a:ext cx="12213986" cy="179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5452853" y="-1207636"/>
            <a:ext cx="4312309" cy="1221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502014" y="7650815"/>
            <a:ext cx="279566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4846320" y="7650815"/>
            <a:ext cx="4937760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10332722" y="7650815"/>
            <a:ext cx="3383279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02014" y="458862"/>
            <a:ext cx="12213986" cy="179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120"/>
              <a:buFont typeface="Impact"/>
              <a:buNone/>
              <a:defRPr sz="612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502014" y="2743202"/>
            <a:ext cx="12213986" cy="431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6576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2160"/>
              <a:buFont typeface="Gill Sans"/>
              <a:buChar char="–"/>
              <a:defRPr sz="216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0519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5280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Gill Sans"/>
              <a:buChar char="–"/>
              <a:defRPr sz="1679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5279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Char char="•"/>
              <a:defRPr sz="1679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5279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Gill Sans"/>
              <a:buChar char="–"/>
              <a:defRPr sz="1679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5279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Char char="•"/>
              <a:defRPr sz="1679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5279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Gill Sans"/>
              <a:buChar char="–"/>
              <a:defRPr sz="1679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5279" algn="r" rtl="1">
              <a:lnSpc>
                <a:spcPct val="11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"/>
              <a:buChar char="•"/>
              <a:defRPr sz="1679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502014" y="7650815"/>
            <a:ext cx="279566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846320" y="7650815"/>
            <a:ext cx="4937760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4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332722" y="7650815"/>
            <a:ext cx="3383279" cy="4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44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5" name="Google Shape;15;p1" title="Left scallop edge"/>
          <p:cNvSpPr/>
          <p:nvPr/>
        </p:nvSpPr>
        <p:spPr>
          <a:xfrm>
            <a:off x="1" y="0"/>
            <a:ext cx="1062990" cy="82296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1" title="right edge border"/>
          <p:cNvSpPr/>
          <p:nvPr/>
        </p:nvSpPr>
        <p:spPr>
          <a:xfrm>
            <a:off x="14290244" y="0"/>
            <a:ext cx="340157" cy="82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FB4895E-6C14-4BEE-BA5D-FBBF9664937B}"/>
              </a:ext>
            </a:extLst>
          </p:cNvPr>
          <p:cNvSpPr txBox="1"/>
          <p:nvPr/>
        </p:nvSpPr>
        <p:spPr>
          <a:xfrm>
            <a:off x="1578404" y="3297513"/>
            <a:ext cx="1088630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الأحد 29-8-2021م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altLang="en-US" sz="5400" b="1" kern="1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الإحسان إلى الوالدين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altLang="en-US" sz="5400" b="1" kern="1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آيات من سورة الإسراء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3">
            <a:extLst>
              <a:ext uri="{FF2B5EF4-FFF2-40B4-BE49-F238E27FC236}">
                <a16:creationId xmlns:a16="http://schemas.microsoft.com/office/drawing/2014/main" id="{10407A4A-4462-49DE-BB68-A76F2D11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014" y="-167246"/>
            <a:ext cx="4331386" cy="340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4">
            <a:extLst>
              <a:ext uri="{FF2B5EF4-FFF2-40B4-BE49-F238E27FC236}">
                <a16:creationId xmlns:a16="http://schemas.microsoft.com/office/drawing/2014/main" id="{12DEC1D9-649D-4298-AA41-CCB47D2D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0" y="-167246"/>
            <a:ext cx="4331386" cy="340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4EEAAC1-8C91-41B5-9B74-AF7703289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230" y="3699469"/>
            <a:ext cx="2861961" cy="4381850"/>
          </a:xfrm>
          <a:prstGeom prst="rect">
            <a:avLst/>
          </a:prstGeom>
        </p:spPr>
      </p:pic>
      <p:pic>
        <p:nvPicPr>
          <p:cNvPr id="9" name="Google Shape;124;p16">
            <a:extLst>
              <a:ext uri="{FF2B5EF4-FFF2-40B4-BE49-F238E27FC236}">
                <a16:creationId xmlns:a16="http://schemas.microsoft.com/office/drawing/2014/main" id="{1E075D27-05FE-4408-B19F-5C6C47F035C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6085" t="30381" r="38474" b="19500"/>
          <a:stretch/>
        </p:blipFill>
        <p:spPr>
          <a:xfrm>
            <a:off x="10500212" y="3551187"/>
            <a:ext cx="3231180" cy="453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 l="13453" t="25077" r="19853" b="18233"/>
          <a:stretch/>
        </p:blipFill>
        <p:spPr>
          <a:xfrm>
            <a:off x="1181100" y="292608"/>
            <a:ext cx="9590774" cy="7654085"/>
          </a:xfrm>
          <a:prstGeom prst="rect">
            <a:avLst/>
          </a:prstGeom>
          <a:noFill/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6" name="Google Shape;206;p23"/>
          <p:cNvSpPr/>
          <p:nvPr/>
        </p:nvSpPr>
        <p:spPr>
          <a:xfrm>
            <a:off x="5328666" y="563224"/>
            <a:ext cx="1700784" cy="475430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7029450" y="3288907"/>
            <a:ext cx="2999232" cy="475430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1341883" y="1419359"/>
            <a:ext cx="3328416" cy="475430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1341883" y="2366922"/>
            <a:ext cx="1353311" cy="475430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11657744" y="586826"/>
            <a:ext cx="2444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المعجم والمفردات :</a:t>
            </a:r>
            <a:endParaRPr/>
          </a:p>
        </p:txBody>
      </p:sp>
      <p:sp>
        <p:nvSpPr>
          <p:cNvPr id="211" name="Google Shape;211;p23"/>
          <p:cNvSpPr/>
          <p:nvPr/>
        </p:nvSpPr>
        <p:spPr>
          <a:xfrm>
            <a:off x="9790937" y="1419359"/>
            <a:ext cx="876553" cy="475430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9790937" y="4114800"/>
            <a:ext cx="876553" cy="475430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1543050" y="3931920"/>
            <a:ext cx="2304288" cy="751106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9534906" y="5960704"/>
            <a:ext cx="1132583" cy="487680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5328666" y="6810588"/>
            <a:ext cx="2852928" cy="475430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9817668" y="2409453"/>
            <a:ext cx="954207" cy="475430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9817667" y="5119519"/>
            <a:ext cx="954207" cy="475430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1543050" y="4898283"/>
            <a:ext cx="1389888" cy="475430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11623386" y="1308613"/>
            <a:ext cx="2444900" cy="46166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أكمل الفراغات التالية :</a:t>
            </a:r>
            <a:endParaRPr sz="24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p23"/>
          <p:cNvSpPr/>
          <p:nvPr/>
        </p:nvSpPr>
        <p:spPr>
          <a:xfrm>
            <a:off x="12184436" y="1914517"/>
            <a:ext cx="1981633" cy="46166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الأوابين مفردها : </a:t>
            </a:r>
            <a:endParaRPr sz="24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23"/>
          <p:cNvSpPr/>
          <p:nvPr/>
        </p:nvSpPr>
        <p:spPr>
          <a:xfrm>
            <a:off x="12184436" y="2497541"/>
            <a:ext cx="1988251" cy="46166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المسكين جمعها : </a:t>
            </a:r>
            <a:endParaRPr sz="24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23"/>
          <p:cNvSpPr/>
          <p:nvPr/>
        </p:nvSpPr>
        <p:spPr>
          <a:xfrm>
            <a:off x="12184436" y="3100484"/>
            <a:ext cx="1988251" cy="46166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فاحشة جمعها : </a:t>
            </a:r>
            <a:endParaRPr sz="24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11194894" y="1910188"/>
            <a:ext cx="808235" cy="46166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الأواب</a:t>
            </a:r>
            <a:endParaRPr sz="24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10969749" y="2497540"/>
            <a:ext cx="1072731" cy="46166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المساكين</a:t>
            </a:r>
            <a:endParaRPr sz="24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6" name="Google Shape;226;p23"/>
          <p:cNvSpPr/>
          <p:nvPr/>
        </p:nvSpPr>
        <p:spPr>
          <a:xfrm>
            <a:off x="10990841" y="3102401"/>
            <a:ext cx="1069524" cy="46166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الفواحش</a:t>
            </a:r>
            <a:endParaRPr sz="24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5"/>
          <p:cNvSpPr/>
          <p:nvPr/>
        </p:nvSpPr>
        <p:spPr>
          <a:xfrm>
            <a:off x="11408914" y="150447"/>
            <a:ext cx="2331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17161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بعد قراءة النص : </a:t>
            </a:r>
            <a:endParaRPr/>
          </a:p>
        </p:txBody>
      </p:sp>
      <p:sp>
        <p:nvSpPr>
          <p:cNvPr id="480" name="Google Shape;480;p45"/>
          <p:cNvSpPr/>
          <p:nvPr/>
        </p:nvSpPr>
        <p:spPr>
          <a:xfrm>
            <a:off x="9686686" y="150447"/>
            <a:ext cx="16578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17161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حول النص :</a:t>
            </a:r>
            <a:endParaRPr/>
          </a:p>
        </p:txBody>
      </p:sp>
      <p:sp>
        <p:nvSpPr>
          <p:cNvPr id="481" name="Google Shape;481;p45"/>
          <p:cNvSpPr txBox="1"/>
          <p:nvPr/>
        </p:nvSpPr>
        <p:spPr>
          <a:xfrm>
            <a:off x="1588356" y="5713542"/>
            <a:ext cx="12349351" cy="1323439"/>
          </a:xfrm>
          <a:prstGeom prst="rect">
            <a:avLst/>
          </a:prstGeom>
          <a:solidFill>
            <a:srgbClr val="C385BC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صورت البخيل بمن قُيدت يده لعنقه ( كناية عن البخل )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وصورت المبذر بأنه من إخوان الشياطين</a:t>
            </a:r>
            <a:endParaRPr sz="40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2" name="Google Shape;482;p45"/>
          <p:cNvSpPr txBox="1"/>
          <p:nvPr/>
        </p:nvSpPr>
        <p:spPr>
          <a:xfrm>
            <a:off x="1588356" y="4466948"/>
            <a:ext cx="12349351" cy="707886"/>
          </a:xfrm>
          <a:prstGeom prst="rect">
            <a:avLst/>
          </a:prstGeom>
          <a:solidFill>
            <a:srgbClr val="FCF1B2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 dirty="0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2- كيفَ صورتِ الآياتُ كلًّا منَ البخيلِ والمبذرِ ؟</a:t>
            </a:r>
            <a:endParaRPr sz="4000" b="1" dirty="0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3" name="Google Shape;483;p45"/>
          <p:cNvSpPr txBox="1"/>
          <p:nvPr/>
        </p:nvSpPr>
        <p:spPr>
          <a:xfrm>
            <a:off x="1588356" y="947911"/>
            <a:ext cx="12349351" cy="1323439"/>
          </a:xfrm>
          <a:prstGeom prst="rect">
            <a:avLst/>
          </a:prstGeom>
          <a:solidFill>
            <a:srgbClr val="FCF1B2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 dirty="0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1- لماذا جاءَ الامرُ في الآياتِ بالإحسانِ إلى الوالدينِ بعدَ الأمرِ بعبادةِ اللهِ وحدهُ لا شريكَ لهُ ؟</a:t>
            </a:r>
            <a:endParaRPr sz="4000" b="1" dirty="0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4" name="Google Shape;484;p45"/>
          <p:cNvSpPr txBox="1"/>
          <p:nvPr/>
        </p:nvSpPr>
        <p:spPr>
          <a:xfrm>
            <a:off x="1632117" y="2669007"/>
            <a:ext cx="12349351" cy="1323439"/>
          </a:xfrm>
          <a:prstGeom prst="rect">
            <a:avLst/>
          </a:prstGeom>
          <a:solidFill>
            <a:srgbClr val="C385BC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 dirty="0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لأهميتهما وعلو قدرهما عند الله عز وجل فهما السبب في وجودنا في هذه الحياة لعبادة الله وحده</a:t>
            </a:r>
            <a:endParaRPr sz="4000" b="1" dirty="0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 animBg="1"/>
      <p:bldP spid="482" grpId="0" animBg="1"/>
      <p:bldP spid="483" grpId="0" animBg="1"/>
      <p:bldP spid="4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7"/>
          <p:cNvSpPr/>
          <p:nvPr/>
        </p:nvSpPr>
        <p:spPr>
          <a:xfrm>
            <a:off x="11218414" y="150447"/>
            <a:ext cx="2331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17161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بعد قراءة النص : </a:t>
            </a:r>
            <a:endParaRPr/>
          </a:p>
        </p:txBody>
      </p:sp>
      <p:sp>
        <p:nvSpPr>
          <p:cNvPr id="498" name="Google Shape;498;p47"/>
          <p:cNvSpPr/>
          <p:nvPr/>
        </p:nvSpPr>
        <p:spPr>
          <a:xfrm>
            <a:off x="8840150" y="150447"/>
            <a:ext cx="21210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17161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حول لغة النص :</a:t>
            </a:r>
            <a:endParaRPr/>
          </a:p>
        </p:txBody>
      </p:sp>
      <p:pic>
        <p:nvPicPr>
          <p:cNvPr id="499" name="Google Shape;499;p47"/>
          <p:cNvPicPr preferRelativeResize="0"/>
          <p:nvPr/>
        </p:nvPicPr>
        <p:blipFill rotWithShape="1">
          <a:blip r:embed="rId3">
            <a:alphaModFix/>
          </a:blip>
          <a:srcRect l="32138" t="28385" r="26866" b="44271"/>
          <a:stretch/>
        </p:blipFill>
        <p:spPr>
          <a:xfrm>
            <a:off x="4564154" y="902266"/>
            <a:ext cx="9182100" cy="1815531"/>
          </a:xfrm>
          <a:prstGeom prst="rect">
            <a:avLst/>
          </a:prstGeom>
          <a:solidFill>
            <a:schemeClr val="accent1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0" name="Google Shape;500;p47"/>
          <p:cNvSpPr/>
          <p:nvPr/>
        </p:nvSpPr>
        <p:spPr>
          <a:xfrm>
            <a:off x="1826794" y="1373587"/>
            <a:ext cx="2429301" cy="532263"/>
          </a:xfrm>
          <a:prstGeom prst="roundRect">
            <a:avLst>
              <a:gd name="adj" fmla="val 16667"/>
            </a:avLst>
          </a:prstGeom>
          <a:solidFill>
            <a:srgbClr val="C385BC"/>
          </a:solidFill>
          <a:ln w="3810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2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طباق ( تضاد )</a:t>
            </a:r>
            <a:endParaRPr sz="32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1" name="Google Shape;501;p47"/>
          <p:cNvSpPr/>
          <p:nvPr/>
        </p:nvSpPr>
        <p:spPr>
          <a:xfrm>
            <a:off x="1826793" y="2022141"/>
            <a:ext cx="2429301" cy="532263"/>
          </a:xfrm>
          <a:prstGeom prst="roundRect">
            <a:avLst>
              <a:gd name="adj" fmla="val 16667"/>
            </a:avLst>
          </a:prstGeom>
          <a:solidFill>
            <a:srgbClr val="C385BC"/>
          </a:solidFill>
          <a:ln w="3810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2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طباق ( تضاد )</a:t>
            </a:r>
            <a:endParaRPr sz="32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02" name="Google Shape;502;p47"/>
          <p:cNvPicPr preferRelativeResize="0"/>
          <p:nvPr/>
        </p:nvPicPr>
        <p:blipFill rotWithShape="1">
          <a:blip r:embed="rId4">
            <a:alphaModFix/>
          </a:blip>
          <a:srcRect l="44715" t="29554" r="26428" b="63755"/>
          <a:stretch/>
        </p:blipFill>
        <p:spPr>
          <a:xfrm>
            <a:off x="6061394" y="2946395"/>
            <a:ext cx="7678607" cy="723901"/>
          </a:xfrm>
          <a:prstGeom prst="rect">
            <a:avLst/>
          </a:prstGeom>
          <a:solidFill>
            <a:schemeClr val="accent1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3" name="Google Shape;503;p47"/>
          <p:cNvSpPr/>
          <p:nvPr/>
        </p:nvSpPr>
        <p:spPr>
          <a:xfrm>
            <a:off x="1636295" y="3880422"/>
            <a:ext cx="12248601" cy="1517082"/>
          </a:xfrm>
          <a:prstGeom prst="roundRect">
            <a:avLst>
              <a:gd name="adj" fmla="val 16667"/>
            </a:avLst>
          </a:prstGeom>
          <a:solidFill>
            <a:srgbClr val="C385BC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الزجر والتخويف الشديد من توجيه أقل شيء يؤذي الوالدين ( فما بالنا بمن يفعل أكثر من ذلك القول )</a:t>
            </a:r>
            <a:endParaRPr sz="40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04" name="Google Shape;504;p47"/>
          <p:cNvPicPr preferRelativeResize="0"/>
          <p:nvPr/>
        </p:nvPicPr>
        <p:blipFill rotWithShape="1">
          <a:blip r:embed="rId5">
            <a:alphaModFix/>
          </a:blip>
          <a:srcRect l="37555" t="47577" r="27453" b="44704"/>
          <a:stretch/>
        </p:blipFill>
        <p:spPr>
          <a:xfrm>
            <a:off x="6074397" y="5608492"/>
            <a:ext cx="7678607" cy="860719"/>
          </a:xfrm>
          <a:prstGeom prst="rect">
            <a:avLst/>
          </a:prstGeom>
          <a:solidFill>
            <a:schemeClr val="accent1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5" name="Google Shape;505;p47"/>
          <p:cNvSpPr/>
          <p:nvPr/>
        </p:nvSpPr>
        <p:spPr>
          <a:xfrm>
            <a:off x="1599652" y="6623811"/>
            <a:ext cx="12248601" cy="1292746"/>
          </a:xfrm>
          <a:prstGeom prst="roundRect">
            <a:avLst>
              <a:gd name="adj" fmla="val 16667"/>
            </a:avLst>
          </a:prstGeom>
          <a:solidFill>
            <a:srgbClr val="C385BC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ألن جانبك وتواضع لهما خضوعا وإذلالا ورحمة بهما ( عاملهما بلطف ولين )</a:t>
            </a:r>
            <a:endParaRPr sz="40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4"/>
          <p:cNvSpPr/>
          <p:nvPr/>
        </p:nvSpPr>
        <p:spPr>
          <a:xfrm>
            <a:off x="11408914" y="150447"/>
            <a:ext cx="2331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17161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بعد قراءة النص : </a:t>
            </a:r>
            <a:endParaRPr/>
          </a:p>
        </p:txBody>
      </p:sp>
      <p:sp>
        <p:nvSpPr>
          <p:cNvPr id="470" name="Google Shape;470;p44"/>
          <p:cNvSpPr/>
          <p:nvPr/>
        </p:nvSpPr>
        <p:spPr>
          <a:xfrm>
            <a:off x="9686686" y="150447"/>
            <a:ext cx="16578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17161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حول النص :</a:t>
            </a:r>
            <a:endParaRPr/>
          </a:p>
        </p:txBody>
      </p:sp>
      <p:sp>
        <p:nvSpPr>
          <p:cNvPr id="471" name="Google Shape;471;p44"/>
          <p:cNvSpPr txBox="1"/>
          <p:nvPr/>
        </p:nvSpPr>
        <p:spPr>
          <a:xfrm>
            <a:off x="1447991" y="2271647"/>
            <a:ext cx="12292007" cy="2123658"/>
          </a:xfrm>
          <a:prstGeom prst="rect">
            <a:avLst/>
          </a:prstGeom>
          <a:solidFill>
            <a:srgbClr val="C385BC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4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هي قاعدة التوسط والاعتدال في الإنفاق حيث إن لها أبلغ الأثر على الفرد والمجتمع فبها يتحقق الرخاء والاطمئنان وتتلاشي معها صفات الحسد والحقد تجاه الآخر</a:t>
            </a:r>
            <a:endParaRPr sz="44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" name="Google Shape;472;p44"/>
          <p:cNvSpPr txBox="1"/>
          <p:nvPr/>
        </p:nvSpPr>
        <p:spPr>
          <a:xfrm>
            <a:off x="1447991" y="6008598"/>
            <a:ext cx="12292007" cy="1938992"/>
          </a:xfrm>
          <a:prstGeom prst="rect">
            <a:avLst/>
          </a:prstGeom>
          <a:solidFill>
            <a:srgbClr val="C385BC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الإحسان عامة من الصفات التي حثنا عليها ديننا الحنيف والإحسان إلى المحتاج  يحقق الأمن والأمان ويوفر الحياة الكريمة ويُعف النفس ويصرف بعض الصفات السيئة مثل السرقة والتسول والنصب والاحتيال </a:t>
            </a:r>
            <a:r>
              <a:rPr lang="ar-AE" sz="32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sz="32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3" name="Google Shape;473;p44"/>
          <p:cNvSpPr txBox="1"/>
          <p:nvPr/>
        </p:nvSpPr>
        <p:spPr>
          <a:xfrm>
            <a:off x="1419318" y="819157"/>
            <a:ext cx="12349351" cy="1323439"/>
          </a:xfrm>
          <a:prstGeom prst="rect">
            <a:avLst/>
          </a:prstGeom>
          <a:solidFill>
            <a:srgbClr val="FCF1B2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 dirty="0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3- أرستِ الآياتُ قاعدةً راسخةً في الإنفاقِ </a:t>
            </a:r>
            <a:r>
              <a:rPr lang="ar-AE" sz="40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، وضح </a:t>
            </a:r>
            <a:r>
              <a:rPr lang="ar-AE" sz="4000" b="1" dirty="0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هذه القاعدةَ ، وبيني تأثيرَ تطبيقها على الفردِ والمجتمعِ ؟</a:t>
            </a:r>
            <a:endParaRPr sz="4000" b="1" dirty="0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4" name="Google Shape;474;p44"/>
          <p:cNvSpPr txBox="1"/>
          <p:nvPr/>
        </p:nvSpPr>
        <p:spPr>
          <a:xfrm>
            <a:off x="1447991" y="4524356"/>
            <a:ext cx="12349351" cy="1323439"/>
          </a:xfrm>
          <a:prstGeom prst="rect">
            <a:avLst/>
          </a:prstGeom>
          <a:solidFill>
            <a:srgbClr val="FCF1B2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4- ما </a:t>
            </a:r>
            <a:r>
              <a:rPr lang="ar-AE" sz="4000" b="1" dirty="0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أثرُ الإحسانِ إلى المحتاجينَ في تلاشي المشكلاتِ الاجتماعيةِ واستقرارِ المجتمعِ؟ </a:t>
            </a:r>
            <a:endParaRPr sz="4000" b="1" dirty="0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0" animBg="1"/>
      <p:bldP spid="472" grpId="0" animBg="1"/>
      <p:bldP spid="473" grpId="0" animBg="1"/>
      <p:bldP spid="4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7"/>
          <p:cNvPicPr preferRelativeResize="0"/>
          <p:nvPr/>
        </p:nvPicPr>
        <p:blipFill rotWithShape="1">
          <a:blip r:embed="rId3">
            <a:alphaModFix/>
          </a:blip>
          <a:srcRect l="12464" r="12318"/>
          <a:stretch/>
        </p:blipFill>
        <p:spPr>
          <a:xfrm>
            <a:off x="0" y="1133856"/>
            <a:ext cx="14630400" cy="709574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7"/>
          <p:cNvSpPr txBox="1"/>
          <p:nvPr/>
        </p:nvSpPr>
        <p:spPr>
          <a:xfrm>
            <a:off x="0" y="-47218"/>
            <a:ext cx="14630400" cy="6324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55"/>
              <a:buFont typeface="Sakkal Majalla"/>
              <a:buNone/>
            </a:pPr>
            <a:r>
              <a:rPr lang="ar-AE" sz="3655" b="1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التأكد من فهم النص</a:t>
            </a:r>
            <a:endParaRPr sz="3655" b="1">
              <a:solidFill>
                <a:srgbClr val="FF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0" y="501422"/>
            <a:ext cx="14630400" cy="6324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62"/>
              <a:buFont typeface="Sakkal Majalla"/>
              <a:buNone/>
            </a:pPr>
            <a:r>
              <a:rPr lang="ar-AE" sz="4062" b="1">
                <a:solidFill>
                  <a:srgbClr val="FFFF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أجيبي عن الأسئلة التالية </a:t>
            </a:r>
            <a:endParaRPr sz="4062" b="1">
              <a:solidFill>
                <a:srgbClr val="FFFF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8" descr="صورة تحتوي على علامة, خارجي, سارية, قف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9558"/>
            <a:ext cx="14630399" cy="8306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8"/>
          <p:cNvSpPr txBox="1"/>
          <p:nvPr/>
        </p:nvSpPr>
        <p:spPr>
          <a:xfrm>
            <a:off x="5979382" y="699715"/>
            <a:ext cx="65995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6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(مرادف كلمة كفورًا )</a:t>
            </a:r>
            <a:endParaRPr sz="60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6" name="Google Shape;276;p28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2894854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8"/>
          <p:cNvSpPr txBox="1"/>
          <p:nvPr/>
        </p:nvSpPr>
        <p:spPr>
          <a:xfrm>
            <a:off x="8097546" y="2867182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مشركا 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8097546" y="4591451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جحودا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9" name="Google Shape;279;p28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4693162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 txBox="1"/>
          <p:nvPr/>
        </p:nvSpPr>
        <p:spPr>
          <a:xfrm>
            <a:off x="8097546" y="6510687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بخيلا 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81" name="Google Shape;281;p28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6591923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8">
            <a:hlinkClick r:id="rId5" action="ppaction://hlinksldjump"/>
          </p:cNvPr>
          <p:cNvSpPr/>
          <p:nvPr/>
        </p:nvSpPr>
        <p:spPr>
          <a:xfrm>
            <a:off x="9000019" y="7543588"/>
            <a:ext cx="1598213" cy="55399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السؤال التالي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9" descr="صورة تحتوي على علامة, خارجي, سارية, قف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9558"/>
            <a:ext cx="14630399" cy="830611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9"/>
          <p:cNvSpPr txBox="1"/>
          <p:nvPr/>
        </p:nvSpPr>
        <p:spPr>
          <a:xfrm>
            <a:off x="5979382" y="699715"/>
            <a:ext cx="7315994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576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(من حقوق الوالدين )</a:t>
            </a:r>
            <a:endParaRPr sz="576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89" name="Google Shape;289;p29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2894854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9"/>
          <p:cNvSpPr txBox="1"/>
          <p:nvPr/>
        </p:nvSpPr>
        <p:spPr>
          <a:xfrm>
            <a:off x="8097546" y="2867182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أن لا تعبدوا إلا إياه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1" name="Google Shape;291;p29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6252081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9"/>
          <p:cNvSpPr txBox="1"/>
          <p:nvPr/>
        </p:nvSpPr>
        <p:spPr>
          <a:xfrm>
            <a:off x="8094427" y="6140762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قل لهما قولا كريما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3" name="Google Shape;293;p29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4582919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9"/>
          <p:cNvSpPr txBox="1"/>
          <p:nvPr/>
        </p:nvSpPr>
        <p:spPr>
          <a:xfrm>
            <a:off x="8097551" y="4580675"/>
            <a:ext cx="40035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أوفوا الكيل ، أوفوا بالعهد ) 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5" name="Google Shape;295;p29">
            <a:hlinkClick r:id="rId5" action="ppaction://hlinksldjump"/>
          </p:cNvPr>
          <p:cNvSpPr/>
          <p:nvPr/>
        </p:nvSpPr>
        <p:spPr>
          <a:xfrm>
            <a:off x="9000019" y="7543588"/>
            <a:ext cx="1598213" cy="55399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السؤال التالي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0" descr="صورة تحتوي على علامة, خارجي, سارية, قف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9558"/>
            <a:ext cx="14630399" cy="830611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0"/>
          <p:cNvSpPr txBox="1"/>
          <p:nvPr/>
        </p:nvSpPr>
        <p:spPr>
          <a:xfrm>
            <a:off x="5979374" y="699725"/>
            <a:ext cx="7466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576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اليد المغلولة تدل على :  )</a:t>
            </a:r>
            <a:endParaRPr sz="576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2" name="Google Shape;302;p30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945615" y="2932601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0"/>
          <p:cNvSpPr txBox="1"/>
          <p:nvPr/>
        </p:nvSpPr>
        <p:spPr>
          <a:xfrm>
            <a:off x="8097546" y="2867182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العطاء ) 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8097546" y="4591451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البخل ) 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5" name="Google Shape;305;p30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945615" y="4753846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0"/>
          <p:cNvSpPr txBox="1"/>
          <p:nvPr/>
        </p:nvSpPr>
        <p:spPr>
          <a:xfrm>
            <a:off x="8097546" y="6510687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الإسراف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7" name="Google Shape;307;p30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808975" y="6542883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0">
            <a:hlinkClick r:id="rId5" action="ppaction://hlinksldjump"/>
          </p:cNvPr>
          <p:cNvSpPr/>
          <p:nvPr/>
        </p:nvSpPr>
        <p:spPr>
          <a:xfrm>
            <a:off x="9000019" y="7543588"/>
            <a:ext cx="1598213" cy="55399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السؤال التالي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50" descr="صورة تحتوي على علامة, خارجي, سارية, قف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9558"/>
            <a:ext cx="14630399" cy="830611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0"/>
          <p:cNvSpPr txBox="1"/>
          <p:nvPr/>
        </p:nvSpPr>
        <p:spPr>
          <a:xfrm>
            <a:off x="5358384" y="699715"/>
            <a:ext cx="90525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60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(اليد المبسوطة كل البسط دلالة على : )</a:t>
            </a:r>
            <a:endParaRPr sz="60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28" name="Google Shape;528;p50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2894854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50"/>
          <p:cNvSpPr txBox="1"/>
          <p:nvPr/>
        </p:nvSpPr>
        <p:spPr>
          <a:xfrm>
            <a:off x="8097546" y="2867182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الكرم 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0" name="Google Shape;530;p50"/>
          <p:cNvSpPr txBox="1"/>
          <p:nvPr/>
        </p:nvSpPr>
        <p:spPr>
          <a:xfrm>
            <a:off x="8097546" y="4591451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  الإسراف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31" name="Google Shape;531;p50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4684303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0"/>
          <p:cNvSpPr txBox="1"/>
          <p:nvPr/>
        </p:nvSpPr>
        <p:spPr>
          <a:xfrm>
            <a:off x="8097546" y="6510687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البخل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33" name="Google Shape;533;p50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6625324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0">
            <a:hlinkClick r:id="rId5" action="ppaction://hlinksldjump"/>
          </p:cNvPr>
          <p:cNvSpPr/>
          <p:nvPr/>
        </p:nvSpPr>
        <p:spPr>
          <a:xfrm>
            <a:off x="9000019" y="7543588"/>
            <a:ext cx="1598213" cy="55399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السؤال التالي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51" descr="صورة تحتوي على علامة, خارجي, سارية, قف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9558"/>
            <a:ext cx="14630399" cy="830611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1"/>
          <p:cNvSpPr txBox="1"/>
          <p:nvPr/>
        </p:nvSpPr>
        <p:spPr>
          <a:xfrm>
            <a:off x="5979382" y="699715"/>
            <a:ext cx="8138954" cy="18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576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(الذي لا يزور والديه ولا يهتم برعايتهما ولا يسأل عنهما يسمى : )</a:t>
            </a:r>
            <a:endParaRPr sz="576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41" name="Google Shape;541;p51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2894854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1"/>
          <p:cNvSpPr txBox="1"/>
          <p:nvPr/>
        </p:nvSpPr>
        <p:spPr>
          <a:xfrm>
            <a:off x="8097546" y="2867182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بارًا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43" name="Google Shape;543;p51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6252081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1"/>
          <p:cNvSpPr txBox="1"/>
          <p:nvPr/>
        </p:nvSpPr>
        <p:spPr>
          <a:xfrm>
            <a:off x="8094427" y="6140762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عاقًا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45" name="Google Shape;545;p51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4582919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1"/>
          <p:cNvSpPr txBox="1"/>
          <p:nvPr/>
        </p:nvSpPr>
        <p:spPr>
          <a:xfrm>
            <a:off x="8097546" y="4580667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وفيًا ) 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7" name="Google Shape;547;p51">
            <a:hlinkClick r:id="rId5" action="ppaction://hlinksldjump"/>
          </p:cNvPr>
          <p:cNvSpPr/>
          <p:nvPr/>
        </p:nvSpPr>
        <p:spPr>
          <a:xfrm>
            <a:off x="9000019" y="7543588"/>
            <a:ext cx="1598213" cy="55399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السؤال التالي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1430838" y="4438389"/>
            <a:ext cx="2522375" cy="63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37700" rIns="75425" bIns="37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0" i="0" u="none" strike="noStrike" cap="non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ar-AE" sz="3600" b="0" i="0" u="sng" strike="noStrike" cap="non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لمدة دقيقتين </a:t>
            </a:r>
            <a:r>
              <a:rPr lang="ar-AE" sz="3600" b="0" i="0" u="none" strike="noStrike" cap="none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11075403" y="374007"/>
            <a:ext cx="2946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6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التهيئة الحافزة </a:t>
            </a:r>
            <a:endParaRPr sz="6000" b="1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1577" y="5198103"/>
            <a:ext cx="2701636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1710267" y="1621989"/>
            <a:ext cx="10212382" cy="144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37700" rIns="75425" bIns="37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455" b="1" i="0" u="none" strike="noStrike" cap="none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عبّر عن هذه الصورة  بفقرة  من أسلوبك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5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4" descr="في عصر الحداثة.. أين صار برّ الوالدين؟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4535" y="3069308"/>
            <a:ext cx="8995557" cy="468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52" descr="صورة تحتوي على علامة, خارجي, سارية, قف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9558"/>
            <a:ext cx="14630399" cy="8306116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52"/>
          <p:cNvSpPr txBox="1"/>
          <p:nvPr/>
        </p:nvSpPr>
        <p:spPr>
          <a:xfrm>
            <a:off x="5065776" y="823929"/>
            <a:ext cx="91988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80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من الأوامر  أو النواهي التي خوطب بها الجماعة )</a:t>
            </a:r>
            <a:endParaRPr sz="480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54" name="Google Shape;554;p52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6265414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52"/>
          <p:cNvSpPr txBox="1"/>
          <p:nvPr/>
        </p:nvSpPr>
        <p:spPr>
          <a:xfrm>
            <a:off x="8097546" y="6237742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عدم الإحسان لهما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56" name="Google Shape;556;p52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623587" y="2692519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52"/>
          <p:cNvSpPr txBox="1"/>
          <p:nvPr/>
        </p:nvSpPr>
        <p:spPr>
          <a:xfrm>
            <a:off x="8221648" y="2581201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طاعتهما واحترامهما  ) 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58" name="Google Shape;558;p52" descr="A picture containing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739" b="75266"/>
          <a:stretch/>
        </p:blipFill>
        <p:spPr>
          <a:xfrm>
            <a:off x="7496366" y="4582919"/>
            <a:ext cx="5305234" cy="1219946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52"/>
          <p:cNvSpPr txBox="1"/>
          <p:nvPr/>
        </p:nvSpPr>
        <p:spPr>
          <a:xfrm>
            <a:off x="8097546" y="4580667"/>
            <a:ext cx="3403159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80" b="1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( التضجر منهما )</a:t>
            </a:r>
            <a:endParaRPr sz="2880" b="1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0" name="Google Shape;560;p52">
            <a:hlinkClick r:id="rId5" action="ppaction://hlinksldjump"/>
          </p:cNvPr>
          <p:cNvSpPr/>
          <p:nvPr/>
        </p:nvSpPr>
        <p:spPr>
          <a:xfrm>
            <a:off x="9000019" y="7543588"/>
            <a:ext cx="1598213" cy="55399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السؤال التالي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2"/>
          <p:cNvSpPr/>
          <p:nvPr/>
        </p:nvSpPr>
        <p:spPr>
          <a:xfrm>
            <a:off x="2743200" y="844558"/>
            <a:ext cx="9143999" cy="692696"/>
          </a:xfrm>
          <a:prstGeom prst="roundRect">
            <a:avLst>
              <a:gd name="adj" fmla="val 16667"/>
            </a:avLst>
          </a:prstGeom>
          <a:solidFill>
            <a:srgbClr val="C385BC"/>
          </a:solidFill>
          <a:ln w="57150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8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صل الجمل التالية بما يناسبها </a:t>
            </a:r>
            <a:endParaRPr/>
          </a:p>
        </p:txBody>
      </p:sp>
      <p:grpSp>
        <p:nvGrpSpPr>
          <p:cNvPr id="330" name="Google Shape;330;p32"/>
          <p:cNvGrpSpPr/>
          <p:nvPr/>
        </p:nvGrpSpPr>
        <p:grpSpPr>
          <a:xfrm>
            <a:off x="10073782" y="3026518"/>
            <a:ext cx="3553673" cy="673536"/>
            <a:chOff x="3997049" y="889"/>
            <a:chExt cx="3553673" cy="1083436"/>
          </a:xfrm>
        </p:grpSpPr>
        <p:sp>
          <p:nvSpPr>
            <p:cNvPr id="331" name="Google Shape;331;p32"/>
            <p:cNvSpPr/>
            <p:nvPr/>
          </p:nvSpPr>
          <p:spPr>
            <a:xfrm>
              <a:off x="3997049" y="889"/>
              <a:ext cx="3553673" cy="1083436"/>
            </a:xfrm>
            <a:prstGeom prst="rect">
              <a:avLst/>
            </a:prstGeom>
            <a:solidFill>
              <a:srgbClr val="C385B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 txBox="1"/>
            <p:nvPr/>
          </p:nvSpPr>
          <p:spPr>
            <a:xfrm>
              <a:off x="3997049" y="889"/>
              <a:ext cx="3553673" cy="1083436"/>
            </a:xfrm>
            <a:prstGeom prst="rect">
              <a:avLst/>
            </a:prstGeom>
            <a:solidFill>
              <a:srgbClr val="C385BC"/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616"/>
                </a:buClr>
                <a:buSzPts val="2800"/>
                <a:buFont typeface="Gill Sans"/>
                <a:buNone/>
              </a:pPr>
              <a:r>
                <a:rPr lang="ar-AE" sz="2800" b="1">
                  <a:solidFill>
                    <a:srgbClr val="171616"/>
                  </a:solidFill>
                  <a:latin typeface="Gill Sans"/>
                  <a:ea typeface="Gill Sans"/>
                  <a:cs typeface="Gill Sans"/>
                  <a:sym typeface="Gill Sans"/>
                </a:rPr>
                <a:t>الفقير العاجز</a:t>
              </a:r>
              <a:endParaRPr/>
            </a:p>
          </p:txBody>
        </p:sp>
      </p:grpSp>
      <p:grpSp>
        <p:nvGrpSpPr>
          <p:cNvPr id="333" name="Google Shape;333;p32"/>
          <p:cNvGrpSpPr/>
          <p:nvPr/>
        </p:nvGrpSpPr>
        <p:grpSpPr>
          <a:xfrm>
            <a:off x="10073783" y="3938328"/>
            <a:ext cx="3553673" cy="673536"/>
            <a:chOff x="3997049" y="1355185"/>
            <a:chExt cx="3553673" cy="1083436"/>
          </a:xfrm>
        </p:grpSpPr>
        <p:sp>
          <p:nvSpPr>
            <p:cNvPr id="334" name="Google Shape;334;p32"/>
            <p:cNvSpPr/>
            <p:nvPr/>
          </p:nvSpPr>
          <p:spPr>
            <a:xfrm>
              <a:off x="3997049" y="1355185"/>
              <a:ext cx="3553673" cy="1083436"/>
            </a:xfrm>
            <a:prstGeom prst="rect">
              <a:avLst/>
            </a:prstGeom>
            <a:solidFill>
              <a:srgbClr val="C385B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 txBox="1"/>
            <p:nvPr/>
          </p:nvSpPr>
          <p:spPr>
            <a:xfrm>
              <a:off x="3997049" y="1355185"/>
              <a:ext cx="3553673" cy="1083436"/>
            </a:xfrm>
            <a:prstGeom prst="rect">
              <a:avLst/>
            </a:prstGeom>
            <a:solidFill>
              <a:srgbClr val="C385BC"/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616"/>
                </a:buClr>
                <a:buSzPts val="2800"/>
                <a:buFont typeface="Gill Sans"/>
                <a:buNone/>
              </a:pPr>
              <a:r>
                <a:rPr lang="ar-AE" sz="2800" b="1">
                  <a:solidFill>
                    <a:srgbClr val="171616"/>
                  </a:solidFill>
                  <a:latin typeface="Gill Sans"/>
                  <a:ea typeface="Gill Sans"/>
                  <a:cs typeface="Gill Sans"/>
                  <a:sym typeface="Gill Sans"/>
                </a:rPr>
                <a:t>التوابين الراجعين عن الذنوب </a:t>
              </a:r>
              <a:endParaRPr/>
            </a:p>
          </p:txBody>
        </p:sp>
      </p:grpSp>
      <p:grpSp>
        <p:nvGrpSpPr>
          <p:cNvPr id="336" name="Google Shape;336;p32"/>
          <p:cNvGrpSpPr/>
          <p:nvPr/>
        </p:nvGrpSpPr>
        <p:grpSpPr>
          <a:xfrm>
            <a:off x="10073782" y="4946037"/>
            <a:ext cx="3553673" cy="673536"/>
            <a:chOff x="3997049" y="2709481"/>
            <a:chExt cx="3553673" cy="1083436"/>
          </a:xfrm>
        </p:grpSpPr>
        <p:sp>
          <p:nvSpPr>
            <p:cNvPr id="337" name="Google Shape;337;p32"/>
            <p:cNvSpPr/>
            <p:nvPr/>
          </p:nvSpPr>
          <p:spPr>
            <a:xfrm>
              <a:off x="3997049" y="2709481"/>
              <a:ext cx="3553673" cy="1083436"/>
            </a:xfrm>
            <a:prstGeom prst="rect">
              <a:avLst/>
            </a:prstGeom>
            <a:solidFill>
              <a:srgbClr val="C385B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 txBox="1"/>
            <p:nvPr/>
          </p:nvSpPr>
          <p:spPr>
            <a:xfrm>
              <a:off x="3997049" y="2709481"/>
              <a:ext cx="3553673" cy="1083436"/>
            </a:xfrm>
            <a:prstGeom prst="rect">
              <a:avLst/>
            </a:prstGeom>
            <a:solidFill>
              <a:srgbClr val="C385BC"/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616"/>
                </a:buClr>
                <a:buSzPts val="2800"/>
                <a:buFont typeface="Gill Sans"/>
                <a:buNone/>
              </a:pPr>
              <a:r>
                <a:rPr lang="ar-AE" sz="2800" b="1">
                  <a:solidFill>
                    <a:srgbClr val="171616"/>
                  </a:solidFill>
                  <a:latin typeface="Gill Sans"/>
                  <a:ea typeface="Gill Sans"/>
                  <a:cs typeface="Gill Sans"/>
                  <a:sym typeface="Gill Sans"/>
                </a:rPr>
                <a:t>ذنبا قبيحا شنيعا</a:t>
              </a:r>
              <a:endParaRPr/>
            </a:p>
          </p:txBody>
        </p:sp>
      </p:grpSp>
      <p:grpSp>
        <p:nvGrpSpPr>
          <p:cNvPr id="339" name="Google Shape;339;p32"/>
          <p:cNvGrpSpPr/>
          <p:nvPr/>
        </p:nvGrpSpPr>
        <p:grpSpPr>
          <a:xfrm>
            <a:off x="10073782" y="5939475"/>
            <a:ext cx="3553673" cy="673536"/>
            <a:chOff x="3997049" y="4063777"/>
            <a:chExt cx="3553673" cy="1083436"/>
          </a:xfrm>
        </p:grpSpPr>
        <p:sp>
          <p:nvSpPr>
            <p:cNvPr id="340" name="Google Shape;340;p32"/>
            <p:cNvSpPr/>
            <p:nvPr/>
          </p:nvSpPr>
          <p:spPr>
            <a:xfrm>
              <a:off x="3997049" y="4063777"/>
              <a:ext cx="3553673" cy="1083436"/>
            </a:xfrm>
            <a:prstGeom prst="rect">
              <a:avLst/>
            </a:prstGeom>
            <a:solidFill>
              <a:srgbClr val="C385B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 txBox="1"/>
            <p:nvPr/>
          </p:nvSpPr>
          <p:spPr>
            <a:xfrm>
              <a:off x="3997049" y="4063777"/>
              <a:ext cx="3553673" cy="1083436"/>
            </a:xfrm>
            <a:prstGeom prst="rect">
              <a:avLst/>
            </a:prstGeom>
            <a:solidFill>
              <a:srgbClr val="C385BC"/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616"/>
                </a:buClr>
                <a:buSzPts val="2800"/>
                <a:buFont typeface="Gill Sans"/>
                <a:buNone/>
              </a:pPr>
              <a:r>
                <a:rPr lang="ar-AE" sz="2800" b="1">
                  <a:solidFill>
                    <a:srgbClr val="171616"/>
                  </a:solidFill>
                  <a:latin typeface="Gill Sans"/>
                  <a:ea typeface="Gill Sans"/>
                  <a:cs typeface="Gill Sans"/>
                  <a:sym typeface="Gill Sans"/>
                </a:rPr>
                <a:t>الإحسان</a:t>
              </a:r>
              <a:endParaRPr/>
            </a:p>
          </p:txBody>
        </p:sp>
      </p:grpSp>
      <p:grpSp>
        <p:nvGrpSpPr>
          <p:cNvPr id="342" name="Google Shape;342;p32"/>
          <p:cNvGrpSpPr/>
          <p:nvPr/>
        </p:nvGrpSpPr>
        <p:grpSpPr>
          <a:xfrm>
            <a:off x="10073782" y="6955147"/>
            <a:ext cx="3553673" cy="673536"/>
            <a:chOff x="3997049" y="5418074"/>
            <a:chExt cx="3553673" cy="1083436"/>
          </a:xfrm>
        </p:grpSpPr>
        <p:sp>
          <p:nvSpPr>
            <p:cNvPr id="343" name="Google Shape;343;p32"/>
            <p:cNvSpPr/>
            <p:nvPr/>
          </p:nvSpPr>
          <p:spPr>
            <a:xfrm>
              <a:off x="3997049" y="5418074"/>
              <a:ext cx="3553673" cy="1083436"/>
            </a:xfrm>
            <a:prstGeom prst="rect">
              <a:avLst/>
            </a:prstGeom>
            <a:solidFill>
              <a:srgbClr val="C385B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 txBox="1"/>
            <p:nvPr/>
          </p:nvSpPr>
          <p:spPr>
            <a:xfrm>
              <a:off x="3997049" y="5418074"/>
              <a:ext cx="3553673" cy="1083436"/>
            </a:xfrm>
            <a:prstGeom prst="rect">
              <a:avLst/>
            </a:prstGeom>
            <a:solidFill>
              <a:srgbClr val="C385BC"/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616"/>
                </a:buClr>
                <a:buSzPts val="2800"/>
                <a:buFont typeface="Gill Sans"/>
                <a:buNone/>
              </a:pPr>
              <a:r>
                <a:rPr lang="ar-AE" sz="2800" b="1">
                  <a:solidFill>
                    <a:srgbClr val="171616"/>
                  </a:solidFill>
                  <a:latin typeface="Gill Sans"/>
                  <a:ea typeface="Gill Sans"/>
                  <a:cs typeface="Gill Sans"/>
                  <a:sym typeface="Gill Sans"/>
                </a:rPr>
                <a:t>المجاوزين الحد في النفقة </a:t>
              </a:r>
              <a:endParaRPr/>
            </a:p>
          </p:txBody>
        </p:sp>
      </p:grpSp>
      <p:grpSp>
        <p:nvGrpSpPr>
          <p:cNvPr id="345" name="Google Shape;345;p32"/>
          <p:cNvGrpSpPr/>
          <p:nvPr/>
        </p:nvGrpSpPr>
        <p:grpSpPr>
          <a:xfrm>
            <a:off x="3180999" y="3026518"/>
            <a:ext cx="3553673" cy="673536"/>
            <a:chOff x="3997049" y="889"/>
            <a:chExt cx="3553673" cy="1083436"/>
          </a:xfrm>
        </p:grpSpPr>
        <p:sp>
          <p:nvSpPr>
            <p:cNvPr id="346" name="Google Shape;346;p32"/>
            <p:cNvSpPr/>
            <p:nvPr/>
          </p:nvSpPr>
          <p:spPr>
            <a:xfrm>
              <a:off x="3997049" y="889"/>
              <a:ext cx="3553673" cy="1083436"/>
            </a:xfrm>
            <a:prstGeom prst="rect">
              <a:avLst/>
            </a:prstGeom>
            <a:solidFill>
              <a:srgbClr val="C385B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 txBox="1"/>
            <p:nvPr/>
          </p:nvSpPr>
          <p:spPr>
            <a:xfrm>
              <a:off x="3997049" y="889"/>
              <a:ext cx="3553673" cy="1083436"/>
            </a:xfrm>
            <a:prstGeom prst="rect">
              <a:avLst/>
            </a:prstGeom>
            <a:solidFill>
              <a:srgbClr val="C385BC"/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616"/>
                </a:buClr>
                <a:buSzPts val="2800"/>
                <a:buFont typeface="Gill Sans"/>
                <a:buNone/>
              </a:pPr>
              <a:r>
                <a:rPr lang="ar-AE" sz="2800" b="1">
                  <a:solidFill>
                    <a:srgbClr val="171616"/>
                  </a:solidFill>
                  <a:latin typeface="Gill Sans"/>
                  <a:ea typeface="Gill Sans"/>
                  <a:cs typeface="Gill Sans"/>
                  <a:sym typeface="Gill Sans"/>
                </a:rPr>
                <a:t>الأوابين</a:t>
              </a:r>
              <a:endParaRPr/>
            </a:p>
          </p:txBody>
        </p:sp>
      </p:grpSp>
      <p:grpSp>
        <p:nvGrpSpPr>
          <p:cNvPr id="348" name="Google Shape;348;p32"/>
          <p:cNvGrpSpPr/>
          <p:nvPr/>
        </p:nvGrpSpPr>
        <p:grpSpPr>
          <a:xfrm>
            <a:off x="3181000" y="3938328"/>
            <a:ext cx="3553673" cy="673536"/>
            <a:chOff x="3997049" y="1355185"/>
            <a:chExt cx="3553673" cy="1083436"/>
          </a:xfrm>
        </p:grpSpPr>
        <p:sp>
          <p:nvSpPr>
            <p:cNvPr id="349" name="Google Shape;349;p32"/>
            <p:cNvSpPr/>
            <p:nvPr/>
          </p:nvSpPr>
          <p:spPr>
            <a:xfrm>
              <a:off x="3997049" y="1355185"/>
              <a:ext cx="3553673" cy="1083436"/>
            </a:xfrm>
            <a:prstGeom prst="rect">
              <a:avLst/>
            </a:prstGeom>
            <a:solidFill>
              <a:srgbClr val="C385B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 txBox="1"/>
            <p:nvPr/>
          </p:nvSpPr>
          <p:spPr>
            <a:xfrm>
              <a:off x="3997049" y="1355185"/>
              <a:ext cx="3553673" cy="1083436"/>
            </a:xfrm>
            <a:prstGeom prst="rect">
              <a:avLst/>
            </a:prstGeom>
            <a:solidFill>
              <a:srgbClr val="C385BC"/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616"/>
                </a:buClr>
                <a:buSzPts val="2800"/>
                <a:buFont typeface="Gill Sans"/>
                <a:buNone/>
              </a:pPr>
              <a:r>
                <a:rPr lang="ar-AE" sz="2800" b="1">
                  <a:solidFill>
                    <a:srgbClr val="171616"/>
                  </a:solidFill>
                  <a:latin typeface="Gill Sans"/>
                  <a:ea typeface="Gill Sans"/>
                  <a:cs typeface="Gill Sans"/>
                  <a:sym typeface="Gill Sans"/>
                </a:rPr>
                <a:t>المبذرين</a:t>
              </a:r>
              <a:endParaRPr/>
            </a:p>
          </p:txBody>
        </p:sp>
      </p:grpSp>
      <p:grpSp>
        <p:nvGrpSpPr>
          <p:cNvPr id="351" name="Google Shape;351;p32"/>
          <p:cNvGrpSpPr/>
          <p:nvPr/>
        </p:nvGrpSpPr>
        <p:grpSpPr>
          <a:xfrm>
            <a:off x="3180999" y="4946037"/>
            <a:ext cx="3553673" cy="673536"/>
            <a:chOff x="3997049" y="2709481"/>
            <a:chExt cx="3553673" cy="1083436"/>
          </a:xfrm>
        </p:grpSpPr>
        <p:sp>
          <p:nvSpPr>
            <p:cNvPr id="352" name="Google Shape;352;p32"/>
            <p:cNvSpPr/>
            <p:nvPr/>
          </p:nvSpPr>
          <p:spPr>
            <a:xfrm>
              <a:off x="3997049" y="2709481"/>
              <a:ext cx="3553673" cy="1083436"/>
            </a:xfrm>
            <a:prstGeom prst="rect">
              <a:avLst/>
            </a:prstGeom>
            <a:solidFill>
              <a:srgbClr val="C385B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 txBox="1"/>
            <p:nvPr/>
          </p:nvSpPr>
          <p:spPr>
            <a:xfrm>
              <a:off x="3997049" y="2709481"/>
              <a:ext cx="3553673" cy="1083436"/>
            </a:xfrm>
            <a:prstGeom prst="rect">
              <a:avLst/>
            </a:prstGeom>
            <a:solidFill>
              <a:srgbClr val="C385BC"/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616"/>
                </a:buClr>
                <a:buSzPts val="2800"/>
                <a:buFont typeface="Gill Sans"/>
                <a:buNone/>
              </a:pPr>
              <a:r>
                <a:rPr lang="ar-AE" sz="2800" b="1">
                  <a:solidFill>
                    <a:srgbClr val="171616"/>
                  </a:solidFill>
                  <a:latin typeface="Gill Sans"/>
                  <a:ea typeface="Gill Sans"/>
                  <a:cs typeface="Gill Sans"/>
                  <a:sym typeface="Gill Sans"/>
                </a:rPr>
                <a:t>المسكين</a:t>
              </a:r>
              <a:endParaRPr/>
            </a:p>
          </p:txBody>
        </p:sp>
      </p:grpSp>
      <p:grpSp>
        <p:nvGrpSpPr>
          <p:cNvPr id="354" name="Google Shape;354;p32"/>
          <p:cNvGrpSpPr/>
          <p:nvPr/>
        </p:nvGrpSpPr>
        <p:grpSpPr>
          <a:xfrm>
            <a:off x="3180999" y="5939475"/>
            <a:ext cx="3553673" cy="673536"/>
            <a:chOff x="3997049" y="4063777"/>
            <a:chExt cx="3553673" cy="1083436"/>
          </a:xfrm>
        </p:grpSpPr>
        <p:sp>
          <p:nvSpPr>
            <p:cNvPr id="355" name="Google Shape;355;p32"/>
            <p:cNvSpPr/>
            <p:nvPr/>
          </p:nvSpPr>
          <p:spPr>
            <a:xfrm>
              <a:off x="3997049" y="4063777"/>
              <a:ext cx="3553673" cy="1083436"/>
            </a:xfrm>
            <a:prstGeom prst="rect">
              <a:avLst/>
            </a:prstGeom>
            <a:solidFill>
              <a:srgbClr val="C385B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 txBox="1"/>
            <p:nvPr/>
          </p:nvSpPr>
          <p:spPr>
            <a:xfrm>
              <a:off x="3997049" y="4063777"/>
              <a:ext cx="3553673" cy="1083436"/>
            </a:xfrm>
            <a:prstGeom prst="rect">
              <a:avLst/>
            </a:prstGeom>
            <a:solidFill>
              <a:srgbClr val="C385BC"/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616"/>
                </a:buClr>
                <a:buSzPts val="2800"/>
                <a:buFont typeface="Gill Sans"/>
                <a:buNone/>
              </a:pPr>
              <a:r>
                <a:rPr lang="ar-AE" sz="2800" b="1">
                  <a:solidFill>
                    <a:srgbClr val="171616"/>
                  </a:solidFill>
                  <a:latin typeface="Gill Sans"/>
                  <a:ea typeface="Gill Sans"/>
                  <a:cs typeface="Gill Sans"/>
                  <a:sym typeface="Gill Sans"/>
                </a:rPr>
                <a:t>فاحشة</a:t>
              </a:r>
              <a:endParaRPr/>
            </a:p>
          </p:txBody>
        </p:sp>
      </p:grpSp>
      <p:grpSp>
        <p:nvGrpSpPr>
          <p:cNvPr id="357" name="Google Shape;357;p32"/>
          <p:cNvGrpSpPr/>
          <p:nvPr/>
        </p:nvGrpSpPr>
        <p:grpSpPr>
          <a:xfrm>
            <a:off x="3180999" y="6955147"/>
            <a:ext cx="3553673" cy="673536"/>
            <a:chOff x="3997049" y="5418074"/>
            <a:chExt cx="3553673" cy="1083436"/>
          </a:xfrm>
        </p:grpSpPr>
        <p:sp>
          <p:nvSpPr>
            <p:cNvPr id="358" name="Google Shape;358;p32"/>
            <p:cNvSpPr/>
            <p:nvPr/>
          </p:nvSpPr>
          <p:spPr>
            <a:xfrm>
              <a:off x="3997049" y="5418074"/>
              <a:ext cx="3553673" cy="1083436"/>
            </a:xfrm>
            <a:prstGeom prst="rect">
              <a:avLst/>
            </a:prstGeom>
            <a:solidFill>
              <a:srgbClr val="C385B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 txBox="1"/>
            <p:nvPr/>
          </p:nvSpPr>
          <p:spPr>
            <a:xfrm>
              <a:off x="3997049" y="5418074"/>
              <a:ext cx="3553673" cy="1083436"/>
            </a:xfrm>
            <a:prstGeom prst="rect">
              <a:avLst/>
            </a:prstGeom>
            <a:solidFill>
              <a:srgbClr val="C385BC"/>
            </a:solidFill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1616"/>
                </a:buClr>
                <a:buSzPts val="2800"/>
                <a:buFont typeface="Gill Sans"/>
                <a:buNone/>
              </a:pPr>
              <a:r>
                <a:rPr lang="ar-AE" sz="2800" b="1">
                  <a:solidFill>
                    <a:srgbClr val="171616"/>
                  </a:solidFill>
                  <a:latin typeface="Gill Sans"/>
                  <a:ea typeface="Gill Sans"/>
                  <a:cs typeface="Gill Sans"/>
                  <a:sym typeface="Gill Sans"/>
                </a:rPr>
                <a:t>البر</a:t>
              </a:r>
              <a:endParaRPr/>
            </a:p>
          </p:txBody>
        </p:sp>
      </p:grpSp>
      <p:cxnSp>
        <p:nvCxnSpPr>
          <p:cNvPr id="360" name="Google Shape;360;p32"/>
          <p:cNvCxnSpPr>
            <a:stCxn id="332" idx="1"/>
          </p:cNvCxnSpPr>
          <p:nvPr/>
        </p:nvCxnSpPr>
        <p:spPr>
          <a:xfrm flipH="1">
            <a:off x="6734782" y="3363286"/>
            <a:ext cx="3339000" cy="1982700"/>
          </a:xfrm>
          <a:prstGeom prst="straightConnector1">
            <a:avLst/>
          </a:prstGeom>
          <a:noFill/>
          <a:ln w="76200" cap="flat" cmpd="sng">
            <a:solidFill>
              <a:srgbClr val="17161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1" name="Google Shape;361;p32"/>
          <p:cNvCxnSpPr/>
          <p:nvPr/>
        </p:nvCxnSpPr>
        <p:spPr>
          <a:xfrm rot="10800000">
            <a:off x="6734673" y="3513361"/>
            <a:ext cx="3339107" cy="920256"/>
          </a:xfrm>
          <a:prstGeom prst="straightConnector1">
            <a:avLst/>
          </a:prstGeom>
          <a:noFill/>
          <a:ln w="76200" cap="flat" cmpd="sng">
            <a:solidFill>
              <a:srgbClr val="17161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2" name="Google Shape;362;p32"/>
          <p:cNvCxnSpPr/>
          <p:nvPr/>
        </p:nvCxnSpPr>
        <p:spPr>
          <a:xfrm flipH="1">
            <a:off x="6545837" y="5172352"/>
            <a:ext cx="3527946" cy="1191249"/>
          </a:xfrm>
          <a:prstGeom prst="straightConnector1">
            <a:avLst/>
          </a:prstGeom>
          <a:noFill/>
          <a:ln w="76200" cap="flat" cmpd="sng">
            <a:solidFill>
              <a:srgbClr val="17161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3" name="Google Shape;363;p32"/>
          <p:cNvCxnSpPr>
            <a:stCxn id="341" idx="1"/>
          </p:cNvCxnSpPr>
          <p:nvPr/>
        </p:nvCxnSpPr>
        <p:spPr>
          <a:xfrm flipH="1">
            <a:off x="6640282" y="6276243"/>
            <a:ext cx="3433500" cy="1197300"/>
          </a:xfrm>
          <a:prstGeom prst="straightConnector1">
            <a:avLst/>
          </a:prstGeom>
          <a:noFill/>
          <a:ln w="76200" cap="flat" cmpd="sng">
            <a:solidFill>
              <a:srgbClr val="17161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4" name="Google Shape;364;p32"/>
          <p:cNvCxnSpPr/>
          <p:nvPr/>
        </p:nvCxnSpPr>
        <p:spPr>
          <a:xfrm rot="10800000">
            <a:off x="6343650" y="4186897"/>
            <a:ext cx="3524250" cy="3105018"/>
          </a:xfrm>
          <a:prstGeom prst="straightConnector1">
            <a:avLst/>
          </a:prstGeom>
          <a:noFill/>
          <a:ln w="76200" cap="flat" cmpd="sng">
            <a:solidFill>
              <a:srgbClr val="171616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4" descr="صورة تحتوي على لقطة شاشة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 l="47819" t="45230" r="6393" b="8541"/>
          <a:stretch/>
        </p:blipFill>
        <p:spPr>
          <a:xfrm>
            <a:off x="1163673" y="1386012"/>
            <a:ext cx="5689007" cy="579545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/>
          <p:nvPr/>
        </p:nvSpPr>
        <p:spPr>
          <a:xfrm>
            <a:off x="6852675" y="381000"/>
            <a:ext cx="7272900" cy="6978600"/>
          </a:xfrm>
          <a:prstGeom prst="rect">
            <a:avLst/>
          </a:prstGeom>
          <a:solidFill>
            <a:srgbClr val="C385BC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 u="sng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رتب الدلالات المناسبة لما لون في الآيات :</a:t>
            </a:r>
            <a:endParaRPr sz="3600" b="1" u="sng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◙ (    ) الدعاء لهمها في الحياة وبعد الممات .</a:t>
            </a:r>
            <a:endParaRPr/>
          </a:p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◙ (    ) التواضع لهما .</a:t>
            </a:r>
            <a:endParaRPr/>
          </a:p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◙ (    ) التأدب والتوقير والاحترام .</a:t>
            </a:r>
            <a:endParaRPr/>
          </a:p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◙ (    ) التأفف والتضجر .</a:t>
            </a:r>
            <a:endParaRPr/>
          </a:p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◙ (    ) الضعف والحاجة والرعاية .</a:t>
            </a:r>
            <a:endParaRPr/>
          </a:p>
        </p:txBody>
      </p:sp>
      <p:sp>
        <p:nvSpPr>
          <p:cNvPr id="233" name="Google Shape;233;p24"/>
          <p:cNvSpPr/>
          <p:nvPr/>
        </p:nvSpPr>
        <p:spPr>
          <a:xfrm>
            <a:off x="7713813" y="1330206"/>
            <a:ext cx="695100" cy="692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endParaRPr sz="36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9062288" y="6011736"/>
            <a:ext cx="792000" cy="560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 sz="36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10881559" y="2591737"/>
            <a:ext cx="792000" cy="560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endParaRPr sz="36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10485512" y="4735767"/>
            <a:ext cx="792000" cy="560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 sz="36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9245994" y="3389771"/>
            <a:ext cx="706500" cy="882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endParaRPr sz="36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4"/>
          <p:cNvSpPr/>
          <p:nvPr/>
        </p:nvSpPr>
        <p:spPr>
          <a:xfrm>
            <a:off x="2495975" y="685302"/>
            <a:ext cx="9143999" cy="692696"/>
          </a:xfrm>
          <a:prstGeom prst="roundRect">
            <a:avLst>
              <a:gd name="adj" fmla="val 16667"/>
            </a:avLst>
          </a:prstGeom>
          <a:solidFill>
            <a:srgbClr val="C385BC"/>
          </a:solidFill>
          <a:ln w="57150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8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اخترْ الإجابة الصحيحة : </a:t>
            </a:r>
            <a:endParaRPr/>
          </a:p>
        </p:txBody>
      </p:sp>
      <p:sp>
        <p:nvSpPr>
          <p:cNvPr id="582" name="Google Shape;582;p54"/>
          <p:cNvSpPr/>
          <p:nvPr/>
        </p:nvSpPr>
        <p:spPr>
          <a:xfrm>
            <a:off x="1772563" y="2036816"/>
            <a:ext cx="12084546" cy="6001643"/>
          </a:xfrm>
          <a:prstGeom prst="rect">
            <a:avLst/>
          </a:prstGeom>
          <a:solidFill>
            <a:srgbClr val="C385BC"/>
          </a:solidFill>
          <a:ln w="57150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200" b="1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◙ علة النهي في الآية التالية ( ولا تبذر تبذيرا ) :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200" b="1" dirty="0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( أ ) أن المبذرين إخوان الشياطين .  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200" b="1" dirty="0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(ب) أن الله يرزقهم ويرزقكم  .                                         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200" b="1" dirty="0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( ج ) أنه من الفواحش القبيحة الشنيعة .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200" b="1" dirty="0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◙ اقتران بر الوالدين بإفراد الله بالعبادة : </a:t>
            </a:r>
            <a:endParaRPr dirty="0"/>
          </a:p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200" b="1" dirty="0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( أ ) قلة الإحسان لهما   .         ( ب )عظمة الإحسان لهما .      ( ت) ندرة الإحسان لهما .</a:t>
            </a:r>
            <a:endParaRPr dirty="0"/>
          </a:p>
        </p:txBody>
      </p:sp>
      <p:sp>
        <p:nvSpPr>
          <p:cNvPr id="583" name="Google Shape;583;p54"/>
          <p:cNvSpPr/>
          <p:nvPr/>
        </p:nvSpPr>
        <p:spPr>
          <a:xfrm>
            <a:off x="5119652" y="6192784"/>
            <a:ext cx="3438000" cy="720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0000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4" name="Google Shape;584;p54"/>
          <p:cNvSpPr/>
          <p:nvPr/>
        </p:nvSpPr>
        <p:spPr>
          <a:xfrm>
            <a:off x="8122967" y="3108319"/>
            <a:ext cx="4975800" cy="762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0000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9"/>
          <p:cNvSpPr/>
          <p:nvPr/>
        </p:nvSpPr>
        <p:spPr>
          <a:xfrm>
            <a:off x="-303456" y="2777500"/>
            <a:ext cx="14097000" cy="183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37700" rIns="75425" bIns="37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6000" b="1" dirty="0">
                <a:solidFill>
                  <a:srgbClr val="1A0C18"/>
                </a:solidFill>
                <a:latin typeface="Arial"/>
                <a:ea typeface="Arial"/>
                <a:cs typeface="Arial"/>
                <a:sym typeface="Arial"/>
              </a:rPr>
              <a:t>بعد قراءتك للدرس :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5400" b="1" dirty="0">
                <a:solidFill>
                  <a:srgbClr val="1A0C18"/>
                </a:solidFill>
                <a:latin typeface="Arial"/>
                <a:ea typeface="Arial"/>
                <a:cs typeface="Arial"/>
                <a:sym typeface="Arial"/>
              </a:rPr>
              <a:t>ما هي الأوامر الربانية التي ذكرت في الآيات الكريمة ؟</a:t>
            </a:r>
            <a:endParaRPr dirty="0"/>
          </a:p>
        </p:txBody>
      </p:sp>
      <p:sp>
        <p:nvSpPr>
          <p:cNvPr id="416" name="Google Shape;416;p39"/>
          <p:cNvSpPr txBox="1"/>
          <p:nvPr/>
        </p:nvSpPr>
        <p:spPr>
          <a:xfrm>
            <a:off x="8638487" y="213545"/>
            <a:ext cx="52894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6000" b="1" u="sng" dirty="0">
                <a:solidFill>
                  <a:srgbClr val="FF0000"/>
                </a:solidFill>
              </a:rPr>
              <a:t>السؤال الختامي:</a:t>
            </a:r>
            <a:r>
              <a:rPr lang="ar-AE" sz="60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0" b="1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9"/>
          <p:cNvSpPr/>
          <p:nvPr/>
        </p:nvSpPr>
        <p:spPr>
          <a:xfrm>
            <a:off x="1316824" y="4989170"/>
            <a:ext cx="12611100" cy="11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575" tIns="28275" rIns="56575" bIns="28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7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هيا لنتنافس ونكتب إجاباتنا</a:t>
            </a:r>
            <a:endParaRPr sz="72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9"/>
          <p:cNvSpPr/>
          <p:nvPr/>
        </p:nvSpPr>
        <p:spPr>
          <a:xfrm>
            <a:off x="1316824" y="2462414"/>
            <a:ext cx="2522375" cy="63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37700" rIns="75425" bIns="37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ar-AE" sz="36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لمدة دقيقتين </a:t>
            </a:r>
            <a:r>
              <a:rPr lang="ar-AE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419" name="Google Shape;41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818" y="363795"/>
            <a:ext cx="2734388" cy="2005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/>
        </p:nvSpPr>
        <p:spPr>
          <a:xfrm>
            <a:off x="11503317" y="5427896"/>
            <a:ext cx="2679700" cy="2585323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11503317" y="2572242"/>
            <a:ext cx="2679700" cy="2585323"/>
          </a:xfrm>
          <a:prstGeom prst="rect">
            <a:avLst/>
          </a:prstGeom>
          <a:noFill/>
          <a:ln w="38100" cap="flat" cmpd="sng">
            <a:solidFill>
              <a:srgbClr val="E810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5272777" y="3864903"/>
            <a:ext cx="2679700" cy="2585323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8451656" y="2503913"/>
            <a:ext cx="2679700" cy="2585323"/>
          </a:xfrm>
          <a:prstGeom prst="rect">
            <a:avLst/>
          </a:prstGeom>
          <a:noFill/>
          <a:ln w="381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8451656" y="5425990"/>
            <a:ext cx="2679700" cy="258532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59" name="Google Shape;259;p26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177" y="5425990"/>
            <a:ext cx="3449639" cy="2587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71;p33">
            <a:extLst>
              <a:ext uri="{FF2B5EF4-FFF2-40B4-BE49-F238E27FC236}">
                <a16:creationId xmlns:a16="http://schemas.microsoft.com/office/drawing/2014/main" id="{55CDDD7B-0DA8-438F-B8D4-E9076A940006}"/>
              </a:ext>
            </a:extLst>
          </p:cNvPr>
          <p:cNvSpPr txBox="1"/>
          <p:nvPr/>
        </p:nvSpPr>
        <p:spPr>
          <a:xfrm>
            <a:off x="8451656" y="84812"/>
            <a:ext cx="47783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54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المهام الكتابية1 </a:t>
            </a:r>
            <a:endParaRPr sz="5400" b="1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44;p41">
            <a:extLst>
              <a:ext uri="{FF2B5EF4-FFF2-40B4-BE49-F238E27FC236}">
                <a16:creationId xmlns:a16="http://schemas.microsoft.com/office/drawing/2014/main" id="{E30E1D2C-E5FE-476B-9923-DB0441F43849}"/>
              </a:ext>
            </a:extLst>
          </p:cNvPr>
          <p:cNvSpPr txBox="1"/>
          <p:nvPr/>
        </p:nvSpPr>
        <p:spPr>
          <a:xfrm>
            <a:off x="1547196" y="1370806"/>
            <a:ext cx="12302128" cy="1032295"/>
          </a:xfrm>
          <a:prstGeom prst="rect">
            <a:avLst/>
          </a:prstGeom>
          <a:noFill/>
          <a:ln w="38100" cap="flat" cmpd="sng">
            <a:solidFill>
              <a:srgbClr val="8240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200" b="1" cap="none" dirty="0">
                <a:solidFill>
                  <a:srgbClr val="462242"/>
                </a:solidFill>
                <a:latin typeface="Arial"/>
                <a:ea typeface="Arial"/>
                <a:cs typeface="Arial"/>
                <a:sym typeface="Arial"/>
              </a:rPr>
              <a:t>أ- من خلال قراءتك </a:t>
            </a:r>
            <a:r>
              <a:rPr lang="ar-AE" sz="3200" b="1" dirty="0">
                <a:solidFill>
                  <a:srgbClr val="462242"/>
                </a:solidFill>
                <a:latin typeface="Arial"/>
                <a:ea typeface="Arial"/>
                <a:cs typeface="Arial"/>
                <a:sym typeface="Arial"/>
              </a:rPr>
              <a:t>للآيات الكريمة</a:t>
            </a:r>
            <a:r>
              <a:rPr lang="ar-AE" sz="3200" b="1" cap="none" dirty="0">
                <a:solidFill>
                  <a:srgbClr val="462242"/>
                </a:solidFill>
                <a:latin typeface="Arial"/>
                <a:ea typeface="Arial"/>
                <a:cs typeface="Arial"/>
                <a:sym typeface="Arial"/>
              </a:rPr>
              <a:t> استنبط الفكرة الرئيسة ثم الأفكار الفرعية مستخدما المخطط التالي: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6"/>
          <p:cNvSpPr txBox="1"/>
          <p:nvPr/>
        </p:nvSpPr>
        <p:spPr>
          <a:xfrm>
            <a:off x="1225254" y="2646712"/>
            <a:ext cx="12349351" cy="2936175"/>
          </a:xfrm>
          <a:prstGeom prst="rect">
            <a:avLst/>
          </a:prstGeom>
          <a:solidFill>
            <a:srgbClr val="FCF1B2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AE" sz="4000" b="1" dirty="0">
              <a:solidFill>
                <a:srgbClr val="2E010E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 dirty="0">
                <a:solidFill>
                  <a:srgbClr val="2E010E"/>
                </a:solidFill>
                <a:latin typeface="Gill Sans"/>
                <a:ea typeface="Gill Sans"/>
                <a:cs typeface="Gill Sans"/>
                <a:sym typeface="Gill Sans"/>
              </a:rPr>
              <a:t>ب- كثر الإسراف في مجتمعنا. اكتب مقالة تتحدث فيها عن  بعض مظاهر الإسراف والتبذير التي ترصدها في البيت والمدرسة ، محللا الأسباب والنتائج ومقترحًا الحلول لذلك</a:t>
            </a:r>
            <a:endParaRPr sz="4000" b="1" dirty="0">
              <a:solidFill>
                <a:srgbClr val="2E010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Google Shape;435;p41">
            <a:extLst>
              <a:ext uri="{FF2B5EF4-FFF2-40B4-BE49-F238E27FC236}">
                <a16:creationId xmlns:a16="http://schemas.microsoft.com/office/drawing/2014/main" id="{167CE851-143A-4418-AB46-132E88A52231}"/>
              </a:ext>
            </a:extLst>
          </p:cNvPr>
          <p:cNvSpPr/>
          <p:nvPr/>
        </p:nvSpPr>
        <p:spPr>
          <a:xfrm>
            <a:off x="5564005" y="656507"/>
            <a:ext cx="801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800" b="1" u="sng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المهام الكتابية 1</a:t>
            </a:r>
            <a:r>
              <a:rPr lang="ar-AE" sz="48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6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6"/>
          <p:cNvSpPr txBox="1"/>
          <p:nvPr/>
        </p:nvSpPr>
        <p:spPr>
          <a:xfrm>
            <a:off x="1390649" y="3462366"/>
            <a:ext cx="12349351" cy="4112326"/>
          </a:xfrm>
          <a:prstGeom prst="rect">
            <a:avLst/>
          </a:prstGeom>
          <a:solidFill>
            <a:srgbClr val="C385BC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600" dirty="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2" name="Google Shape;492;p46"/>
          <p:cNvSpPr txBox="1"/>
          <p:nvPr/>
        </p:nvSpPr>
        <p:spPr>
          <a:xfrm>
            <a:off x="1279439" y="1438117"/>
            <a:ext cx="12349351" cy="1323439"/>
          </a:xfrm>
          <a:prstGeom prst="rect">
            <a:avLst/>
          </a:prstGeom>
          <a:solidFill>
            <a:srgbClr val="FCF1B2"/>
          </a:solidFill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 dirty="0">
                <a:solidFill>
                  <a:srgbClr val="3A3838"/>
                </a:solidFill>
                <a:latin typeface="Gill Sans"/>
                <a:ea typeface="Gill Sans"/>
                <a:cs typeface="Gill Sans"/>
                <a:sym typeface="Gill Sans"/>
              </a:rPr>
              <a:t>أ</a:t>
            </a:r>
            <a:r>
              <a:rPr lang="ar-AE" sz="4000" b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lang="ar-AE" sz="4000" b="1" dirty="0">
                <a:solidFill>
                  <a:srgbClr val="2E010E"/>
                </a:solidFill>
                <a:latin typeface="Gill Sans"/>
                <a:ea typeface="Gill Sans"/>
                <a:cs typeface="Gill Sans"/>
                <a:sym typeface="Gill Sans"/>
              </a:rPr>
              <a:t>- صِغ بأسلوبك فقرةً توضح فيها كيفَ يجبُ على أن يعاملَ الأبناءُ أباءهم كي يصلوا إلى مقامِ الإحسانِ؟ </a:t>
            </a:r>
            <a:endParaRPr sz="4000" b="1" dirty="0">
              <a:solidFill>
                <a:srgbClr val="2E010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Google Shape;435;p41">
            <a:extLst>
              <a:ext uri="{FF2B5EF4-FFF2-40B4-BE49-F238E27FC236}">
                <a16:creationId xmlns:a16="http://schemas.microsoft.com/office/drawing/2014/main" id="{167CE851-143A-4418-AB46-132E88A52231}"/>
              </a:ext>
            </a:extLst>
          </p:cNvPr>
          <p:cNvSpPr/>
          <p:nvPr/>
        </p:nvSpPr>
        <p:spPr>
          <a:xfrm>
            <a:off x="5564005" y="100453"/>
            <a:ext cx="801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800" b="1" u="sng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المهام الكتابية 2</a:t>
            </a:r>
            <a:r>
              <a:rPr lang="ar-AE" sz="48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"/>
          <p:cNvSpPr/>
          <p:nvPr/>
        </p:nvSpPr>
        <p:spPr>
          <a:xfrm>
            <a:off x="1451039" y="1629276"/>
            <a:ext cx="10490667" cy="1738168"/>
          </a:xfrm>
          <a:prstGeom prst="rect">
            <a:avLst/>
          </a:prstGeom>
          <a:solidFill>
            <a:srgbClr val="FCF1B2"/>
          </a:solidFill>
          <a:ln w="57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37700" rIns="75425" bIns="37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5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ب-ابحث في الشبكة المعلوماتية عن أهمية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5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بر الوالدين.</a:t>
            </a:r>
            <a:endParaRPr sz="5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3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8843" y="4114800"/>
            <a:ext cx="8218735" cy="3749552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3"/>
          <p:cNvSpPr txBox="1"/>
          <p:nvPr/>
        </p:nvSpPr>
        <p:spPr>
          <a:xfrm>
            <a:off x="7098210" y="239935"/>
            <a:ext cx="47783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8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المهام الكتابية 2</a:t>
            </a:r>
            <a:endParaRPr sz="4800" b="1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 txBox="1"/>
          <p:nvPr/>
        </p:nvSpPr>
        <p:spPr>
          <a:xfrm>
            <a:off x="10610850" y="2099392"/>
            <a:ext cx="31564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0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الفكرة الرئيسة :</a:t>
            </a:r>
            <a:endParaRPr/>
          </a:p>
        </p:txBody>
      </p:sp>
      <p:sp>
        <p:nvSpPr>
          <p:cNvPr id="435" name="Google Shape;435;p41"/>
          <p:cNvSpPr/>
          <p:nvPr/>
        </p:nvSpPr>
        <p:spPr>
          <a:xfrm>
            <a:off x="5564005" y="100453"/>
            <a:ext cx="801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800" b="1" u="sng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المهام الكتابية 3</a:t>
            </a:r>
            <a:r>
              <a:rPr lang="ar-AE" sz="48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grpSp>
        <p:nvGrpSpPr>
          <p:cNvPr id="436" name="Google Shape;436;p41"/>
          <p:cNvGrpSpPr/>
          <p:nvPr/>
        </p:nvGrpSpPr>
        <p:grpSpPr>
          <a:xfrm>
            <a:off x="4641091" y="2987190"/>
            <a:ext cx="8933514" cy="4800992"/>
            <a:chOff x="1677336" y="2925634"/>
            <a:chExt cx="11061454" cy="4800992"/>
          </a:xfrm>
        </p:grpSpPr>
        <p:pic>
          <p:nvPicPr>
            <p:cNvPr id="437" name="Google Shape;437;p41"/>
            <p:cNvPicPr preferRelativeResize="0"/>
            <p:nvPr/>
          </p:nvPicPr>
          <p:blipFill rotWithShape="1">
            <a:blip r:embed="rId3">
              <a:alphaModFix/>
            </a:blip>
            <a:srcRect l="21937" t="24678" r="24214" b="7333"/>
            <a:stretch/>
          </p:blipFill>
          <p:spPr>
            <a:xfrm flipH="1">
              <a:off x="1677336" y="2925634"/>
              <a:ext cx="11061454" cy="48009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p41"/>
            <p:cNvSpPr txBox="1"/>
            <p:nvPr/>
          </p:nvSpPr>
          <p:spPr>
            <a:xfrm>
              <a:off x="9674494" y="3260141"/>
              <a:ext cx="2783895" cy="64633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AE" sz="3600" b="1">
                  <a:solidFill>
                    <a:srgbClr val="171616"/>
                  </a:solidFill>
                  <a:latin typeface="Gill Sans"/>
                  <a:ea typeface="Gill Sans"/>
                  <a:cs typeface="Gill Sans"/>
                  <a:sym typeface="Gill Sans"/>
                </a:rPr>
                <a:t>الأفكار الفرعية :</a:t>
              </a:r>
              <a:endParaRPr/>
            </a:p>
          </p:txBody>
        </p:sp>
        <p:sp>
          <p:nvSpPr>
            <p:cNvPr id="439" name="Google Shape;439;p41"/>
            <p:cNvSpPr txBox="1"/>
            <p:nvPr/>
          </p:nvSpPr>
          <p:spPr>
            <a:xfrm>
              <a:off x="4787210" y="3966621"/>
              <a:ext cx="3965516" cy="646331"/>
            </a:xfrm>
            <a:prstGeom prst="rect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40" name="Google Shape;440;p41"/>
            <p:cNvSpPr txBox="1"/>
            <p:nvPr/>
          </p:nvSpPr>
          <p:spPr>
            <a:xfrm>
              <a:off x="2633496" y="5989368"/>
              <a:ext cx="3965516" cy="646331"/>
            </a:xfrm>
            <a:prstGeom prst="rect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41" name="Google Shape;441;p41"/>
            <p:cNvSpPr txBox="1"/>
            <p:nvPr/>
          </p:nvSpPr>
          <p:spPr>
            <a:xfrm>
              <a:off x="3845044" y="6790662"/>
              <a:ext cx="3965516" cy="646331"/>
            </a:xfrm>
            <a:prstGeom prst="rect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42" name="Google Shape;442;p41"/>
            <p:cNvSpPr txBox="1"/>
            <p:nvPr/>
          </p:nvSpPr>
          <p:spPr>
            <a:xfrm>
              <a:off x="5428577" y="3087358"/>
              <a:ext cx="3965516" cy="646331"/>
            </a:xfrm>
            <a:prstGeom prst="rect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43" name="Google Shape;443;p41"/>
            <p:cNvSpPr txBox="1"/>
            <p:nvPr/>
          </p:nvSpPr>
          <p:spPr>
            <a:xfrm>
              <a:off x="8492873" y="6944926"/>
              <a:ext cx="3965516" cy="646331"/>
            </a:xfrm>
            <a:prstGeom prst="rect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444" name="Google Shape;444;p41"/>
          <p:cNvSpPr txBox="1"/>
          <p:nvPr/>
        </p:nvSpPr>
        <p:spPr>
          <a:xfrm>
            <a:off x="857694" y="1037771"/>
            <a:ext cx="12302128" cy="1032295"/>
          </a:xfrm>
          <a:prstGeom prst="rect">
            <a:avLst/>
          </a:prstGeom>
          <a:noFill/>
          <a:ln w="38100" cap="flat" cmpd="sng">
            <a:solidFill>
              <a:srgbClr val="8240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5" name="Google Shape;445;p41"/>
          <p:cNvSpPr/>
          <p:nvPr/>
        </p:nvSpPr>
        <p:spPr>
          <a:xfrm>
            <a:off x="2089446" y="1002551"/>
            <a:ext cx="11258700" cy="63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 b="1" cap="none" dirty="0">
                <a:solidFill>
                  <a:srgbClr val="462242"/>
                </a:solidFill>
                <a:latin typeface="Arial"/>
                <a:ea typeface="Arial"/>
                <a:cs typeface="Arial"/>
                <a:sym typeface="Arial"/>
              </a:rPr>
              <a:t>أ- من خلال قراءتك </a:t>
            </a:r>
            <a:r>
              <a:rPr lang="ar-AE" sz="3600" b="1" dirty="0">
                <a:solidFill>
                  <a:srgbClr val="462242"/>
                </a:solidFill>
                <a:latin typeface="Arial"/>
                <a:ea typeface="Arial"/>
                <a:cs typeface="Arial"/>
                <a:sym typeface="Arial"/>
              </a:rPr>
              <a:t>للآيات الكريمة</a:t>
            </a:r>
            <a:r>
              <a:rPr lang="ar-AE" sz="3600" b="1" cap="none" dirty="0">
                <a:solidFill>
                  <a:srgbClr val="462242"/>
                </a:solidFill>
                <a:latin typeface="Arial"/>
                <a:ea typeface="Arial"/>
                <a:cs typeface="Arial"/>
                <a:sym typeface="Arial"/>
              </a:rPr>
              <a:t> استنبط الفكرة الرئيسة ثم الأفكار الفرعية مستخدما مخطط السمكة : </a:t>
            </a:r>
            <a:endParaRPr sz="3600" b="1" cap="none" dirty="0">
              <a:solidFill>
                <a:srgbClr val="4622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533400" y="3952713"/>
            <a:ext cx="14097000" cy="183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37700" rIns="75425" bIns="37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6000" b="1">
                <a:solidFill>
                  <a:srgbClr val="1A0C18"/>
                </a:solidFill>
                <a:latin typeface="Arial"/>
                <a:ea typeface="Arial"/>
                <a:cs typeface="Arial"/>
                <a:sym typeface="Arial"/>
              </a:rPr>
              <a:t>بعد قراءتك للدرس قبل الحصة 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5400" b="1">
                <a:solidFill>
                  <a:srgbClr val="1A0C18"/>
                </a:solidFill>
                <a:latin typeface="Arial"/>
                <a:ea typeface="Arial"/>
                <a:cs typeface="Arial"/>
                <a:sym typeface="Arial"/>
              </a:rPr>
              <a:t>ما الصفات التي ينبغي على المرء التخلق بها  ؟</a:t>
            </a: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8491499" y="858572"/>
            <a:ext cx="43873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60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السؤال القبلي </a:t>
            </a:r>
            <a:endParaRPr sz="6000" b="1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1316824" y="2462414"/>
            <a:ext cx="2522375" cy="63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37700" rIns="75425" bIns="37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ar-AE" sz="36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لمدة دقيقتين </a:t>
            </a:r>
            <a:r>
              <a:rPr lang="ar-AE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0818" y="363795"/>
            <a:ext cx="2734388" cy="2005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5"/>
          <p:cNvSpPr/>
          <p:nvPr/>
        </p:nvSpPr>
        <p:spPr>
          <a:xfrm>
            <a:off x="1303141" y="1531750"/>
            <a:ext cx="11079206" cy="1738168"/>
          </a:xfrm>
          <a:prstGeom prst="rect">
            <a:avLst/>
          </a:prstGeom>
          <a:solidFill>
            <a:srgbClr val="FCF1B2"/>
          </a:solidFill>
          <a:ln w="571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5425" tIns="37700" rIns="75425" bIns="37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5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ب- ارسم لوحة معبرة عن أهمية بر الوالدين</a:t>
            </a:r>
            <a:endParaRPr sz="5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55" descr="صورة تحتوي على رسم&#10;&#10;تم إنشاء الوصف تلقائيا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4384" y="3861254"/>
            <a:ext cx="6165342" cy="396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55" descr="صورة تحتوي على كمبيوتر, منضدة&#10;&#10;تم إنشاء الوصف تلقائياً"/>
          <p:cNvPicPr preferRelativeResize="0"/>
          <p:nvPr/>
        </p:nvPicPr>
        <p:blipFill rotWithShape="1">
          <a:blip r:embed="rId4">
            <a:alphaModFix/>
          </a:blip>
          <a:srcRect l="8566" b="10574"/>
          <a:stretch/>
        </p:blipFill>
        <p:spPr>
          <a:xfrm>
            <a:off x="1488492" y="3861254"/>
            <a:ext cx="5497525" cy="3964656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55"/>
          <p:cNvSpPr txBox="1"/>
          <p:nvPr/>
        </p:nvSpPr>
        <p:spPr>
          <a:xfrm>
            <a:off x="7117492" y="220419"/>
            <a:ext cx="457213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8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المهام الكتابية3</a:t>
            </a:r>
            <a:endParaRPr sz="4800" b="1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4617349" y="2403229"/>
            <a:ext cx="5872919" cy="834384"/>
          </a:xfrm>
          <a:prstGeom prst="roundRect">
            <a:avLst>
              <a:gd name="adj" fmla="val 6782"/>
            </a:avLst>
          </a:prstGeom>
          <a:solidFill>
            <a:srgbClr val="C385BC"/>
          </a:solidFill>
          <a:ln w="3810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0" tIns="45700" rIns="237600" bIns="45700" anchor="ctr" anchorCtr="0">
            <a:noAutofit/>
          </a:bodyPr>
          <a:lstStyle/>
          <a:p>
            <a:pPr marL="514350" marR="0" lvl="0" indent="-514350" algn="r" rtl="1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ar-AE" sz="3200" b="1" dirty="0">
                <a:solidFill>
                  <a:srgbClr val="171616"/>
                </a:solidFill>
                <a:ea typeface="Sakkal Majalla"/>
              </a:rPr>
              <a:t>ي</a:t>
            </a:r>
            <a:r>
              <a:rPr lang="ar-AE" sz="3200" b="1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فسر كلمات النص مستنبطا الدلالات </a:t>
            </a:r>
            <a:r>
              <a:rPr lang="ar-AE" sz="3200" b="1" dirty="0">
                <a:solidFill>
                  <a:srgbClr val="171616"/>
                </a:solidFill>
              </a:rPr>
              <a:t>التعب</a:t>
            </a:r>
            <a:r>
              <a:rPr lang="ar-AE" sz="3200" b="1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يرية فيه .</a:t>
            </a:r>
            <a:endParaRPr dirty="0"/>
          </a:p>
        </p:txBody>
      </p:sp>
      <p:sp>
        <p:nvSpPr>
          <p:cNvPr id="130" name="Google Shape;130;p17"/>
          <p:cNvSpPr/>
          <p:nvPr/>
        </p:nvSpPr>
        <p:spPr>
          <a:xfrm>
            <a:off x="4032504" y="3589615"/>
            <a:ext cx="7042610" cy="834385"/>
          </a:xfrm>
          <a:prstGeom prst="roundRect">
            <a:avLst>
              <a:gd name="adj" fmla="val 6782"/>
            </a:avLst>
          </a:prstGeom>
          <a:solidFill>
            <a:srgbClr val="C385BC"/>
          </a:solidFill>
          <a:ln w="3810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0" tIns="45700" rIns="237600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200" b="1" dirty="0">
                <a:solidFill>
                  <a:srgbClr val="171616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2. </a:t>
            </a:r>
            <a:r>
              <a:rPr lang="ar-AE" sz="3200" b="1" dirty="0">
                <a:solidFill>
                  <a:srgbClr val="171616"/>
                </a:solidFill>
                <a:ea typeface="Sakkal Majalla"/>
              </a:rPr>
              <a:t>ي</a:t>
            </a:r>
            <a:r>
              <a:rPr lang="ar-AE" sz="3200" b="1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فسر الأسماء والأفعال بمرادفاتها وأضدادها .</a:t>
            </a:r>
            <a:endParaRPr sz="3200" b="1" dirty="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5294373" y="975654"/>
            <a:ext cx="4809744" cy="834383"/>
          </a:xfrm>
          <a:prstGeom prst="roundRect">
            <a:avLst>
              <a:gd name="adj" fmla="val 6782"/>
            </a:avLst>
          </a:prstGeom>
          <a:solidFill>
            <a:srgbClr val="C385BC"/>
          </a:solidFill>
          <a:ln w="3810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0" tIns="45700" rIns="2376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800" b="1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نواتج التعلم</a:t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2273642" y="4856205"/>
            <a:ext cx="10429103" cy="1150713"/>
          </a:xfrm>
          <a:prstGeom prst="roundRect">
            <a:avLst>
              <a:gd name="adj" fmla="val 6782"/>
            </a:avLst>
          </a:prstGeom>
          <a:solidFill>
            <a:srgbClr val="C385BC"/>
          </a:solidFill>
          <a:ln w="3810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0" tIns="45700" rIns="237600" bIns="45700" anchor="ctr" anchorCtr="0">
            <a:no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ar-AE" sz="3200" b="1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ar-AE" sz="3200" b="1" dirty="0">
                <a:solidFill>
                  <a:srgbClr val="171616"/>
                </a:solidFill>
                <a:sym typeface="Arial"/>
              </a:rPr>
              <a:t>.</a:t>
            </a:r>
            <a:r>
              <a:rPr lang="ar-SA" sz="32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 panose="020B0604020202020204" pitchFamily="34" charset="0"/>
              </a:rPr>
              <a:t> يحلل الطالب النص القرآني ويحدد الفكر الرئيسية والتفاصيل الجزئية.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7"/>
          <p:cNvSpPr/>
          <p:nvPr/>
        </p:nvSpPr>
        <p:spPr>
          <a:xfrm>
            <a:off x="1335022" y="6439123"/>
            <a:ext cx="12728446" cy="834384"/>
          </a:xfrm>
          <a:prstGeom prst="roundRect">
            <a:avLst>
              <a:gd name="adj" fmla="val 6782"/>
            </a:avLst>
          </a:prstGeom>
          <a:solidFill>
            <a:srgbClr val="C385BC"/>
          </a:solidFill>
          <a:ln w="3810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0" tIns="45700" rIns="237600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3200" b="1" dirty="0">
                <a:solidFill>
                  <a:srgbClr val="171616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4. </a:t>
            </a:r>
            <a:r>
              <a:rPr lang="ar-AE" sz="3200" b="1" dirty="0">
                <a:solidFill>
                  <a:srgbClr val="171616"/>
                </a:solidFill>
                <a:ea typeface="Sakkal Majalla"/>
              </a:rPr>
              <a:t>ي</a:t>
            </a:r>
            <a:r>
              <a:rPr lang="ar-AE" sz="3200" b="1" dirty="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فسر الكلمات مستخدمة المعجم الورقي والرقمي ، وتستخدمها في سياقات تعزز معناها 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/>
        </p:nvSpPr>
        <p:spPr>
          <a:xfrm>
            <a:off x="1572315" y="1920245"/>
            <a:ext cx="12107562" cy="4389110"/>
          </a:xfrm>
          <a:prstGeom prst="roundRect">
            <a:avLst>
              <a:gd name="adj" fmla="val 11310"/>
            </a:avLst>
          </a:prstGeom>
          <a:solidFill>
            <a:srgbClr val="FDE5F5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6600" b="1">
                <a:solidFill>
                  <a:srgbClr val="41203D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اقرأ الدرس في البيتِ </a:t>
            </a:r>
            <a:r>
              <a:rPr lang="ar-AE" sz="6600" b="1">
                <a:solidFill>
                  <a:srgbClr val="FF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قبلَ</a:t>
            </a:r>
            <a:r>
              <a:rPr lang="ar-AE" sz="6600" b="1">
                <a:solidFill>
                  <a:srgbClr val="41203D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 الحصةِ، اقرأ، تأمَّل، تساءَل، وسجِّل ملحوظاتِك، ثمَّ شارك زُميلائك ومعلمَتك أفكارَك ومشاعِرَك حول ما قرأْت.</a:t>
            </a:r>
            <a:endParaRPr sz="6600" b="1">
              <a:solidFill>
                <a:srgbClr val="41203D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9728450" y="249022"/>
            <a:ext cx="41713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4400" b="1" u="sng">
                <a:solidFill>
                  <a:schemeClr val="dk2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في أثناء قراءةِ النَّص:</a:t>
            </a:r>
            <a:endParaRPr sz="4400" b="1" u="sng">
              <a:solidFill>
                <a:schemeClr val="dk2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l="11534" t="28109" r="19585" b="12994"/>
          <a:stretch/>
        </p:blipFill>
        <p:spPr>
          <a:xfrm>
            <a:off x="1339946" y="533996"/>
            <a:ext cx="10019320" cy="7058541"/>
          </a:xfrm>
          <a:prstGeom prst="rect">
            <a:avLst/>
          </a:prstGeom>
          <a:noFill/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5" name="Google Shape;155;p20"/>
          <p:cNvSpPr/>
          <p:nvPr/>
        </p:nvSpPr>
        <p:spPr>
          <a:xfrm>
            <a:off x="4757985" y="637062"/>
            <a:ext cx="152416" cy="144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425" tIns="37700" rIns="75425" bIns="37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5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5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9198864" y="5625470"/>
            <a:ext cx="2043722" cy="585216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1533442" y="4961685"/>
            <a:ext cx="9632328" cy="512064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1533443" y="4232062"/>
            <a:ext cx="2343614" cy="445008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1302342" y="1636914"/>
            <a:ext cx="10019320" cy="2477885"/>
          </a:xfrm>
          <a:prstGeom prst="roundRect">
            <a:avLst>
              <a:gd name="adj" fmla="val 16667"/>
            </a:avLst>
          </a:prstGeom>
          <a:solidFill>
            <a:srgbClr val="D60093">
              <a:alpha val="27450"/>
            </a:srgbClr>
          </a:solidFill>
          <a:ln w="127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11359266" y="877824"/>
            <a:ext cx="29979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الاستعدادُ لقراءةِ النصّ :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11578627" y="1877913"/>
            <a:ext cx="2559214" cy="2268362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1850" tIns="25925" rIns="51850" bIns="25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اكتب أهم النقاط التي ذكرت في الفقرة السابقة عن  سلامة المجتمع ووحدة أبنائه 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هيا لنتنافس ونكتب إجاباتنا</a:t>
            </a: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0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5080" y="4762724"/>
            <a:ext cx="3445320" cy="270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5"/>
          <p:cNvPicPr preferRelativeResize="0"/>
          <p:nvPr/>
        </p:nvPicPr>
        <p:blipFill rotWithShape="1">
          <a:blip r:embed="rId3">
            <a:alphaModFix/>
          </a:blip>
          <a:srcRect l="19644" t="38103" r="24898" b="10059"/>
          <a:stretch/>
        </p:blipFill>
        <p:spPr>
          <a:xfrm>
            <a:off x="1284845" y="585216"/>
            <a:ext cx="9959829" cy="7132320"/>
          </a:xfrm>
          <a:prstGeom prst="rect">
            <a:avLst/>
          </a:prstGeom>
          <a:noFill/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25"/>
          <p:cNvSpPr/>
          <p:nvPr/>
        </p:nvSpPr>
        <p:spPr>
          <a:xfrm>
            <a:off x="11459615" y="250844"/>
            <a:ext cx="28232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في أثناء قراءة النص :</a:t>
            </a:r>
            <a:endParaRPr/>
          </a:p>
        </p:txBody>
      </p:sp>
      <p:sp>
        <p:nvSpPr>
          <p:cNvPr id="245" name="Google Shape;245;p25"/>
          <p:cNvSpPr/>
          <p:nvPr/>
        </p:nvSpPr>
        <p:spPr>
          <a:xfrm>
            <a:off x="11260703" y="1170072"/>
            <a:ext cx="285526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استمع إلى تلاوة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الآيات الكريمة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في البيت قبل الحصة : </a:t>
            </a:r>
            <a:endParaRPr/>
          </a:p>
        </p:txBody>
      </p:sp>
      <p:pic>
        <p:nvPicPr>
          <p:cNvPr id="246" name="Google Shape;24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53092" y="3243683"/>
            <a:ext cx="1470493" cy="84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5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59615" y="4483909"/>
            <a:ext cx="2656357" cy="323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l="11066" t="34750" r="20298" b="9250"/>
          <a:stretch/>
        </p:blipFill>
        <p:spPr>
          <a:xfrm>
            <a:off x="1247228" y="256032"/>
            <a:ext cx="10475380" cy="7461504"/>
          </a:xfrm>
          <a:prstGeom prst="rect">
            <a:avLst/>
          </a:prstGeom>
          <a:noFill/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" name="Google Shape;169;p21"/>
          <p:cNvSpPr/>
          <p:nvPr/>
        </p:nvSpPr>
        <p:spPr>
          <a:xfrm>
            <a:off x="7351528" y="2395727"/>
            <a:ext cx="2268570" cy="556873"/>
          </a:xfrm>
          <a:prstGeom prst="roundRect">
            <a:avLst>
              <a:gd name="adj" fmla="val 16667"/>
            </a:avLst>
          </a:prstGeom>
          <a:solidFill>
            <a:srgbClr val="D60093">
              <a:alpha val="27450"/>
            </a:srgbClr>
          </a:solidFill>
          <a:ln w="127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11914875" y="961422"/>
            <a:ext cx="2212464" cy="830997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أدخل كلمة قضى في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جملة من إنشائكِ .</a:t>
            </a:r>
            <a:endParaRPr sz="24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10594145" y="1477615"/>
            <a:ext cx="725722" cy="629608"/>
          </a:xfrm>
          <a:prstGeom prst="roundRect">
            <a:avLst>
              <a:gd name="adj" fmla="val 16667"/>
            </a:avLst>
          </a:prstGeom>
          <a:solidFill>
            <a:srgbClr val="D60093">
              <a:alpha val="27450"/>
            </a:srgbClr>
          </a:solidFill>
          <a:ln w="127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11871594" y="1906917"/>
            <a:ext cx="2353529" cy="46166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اكتب ضد كلمة تنهر .</a:t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>
            <a:off x="2878848" y="3224053"/>
            <a:ext cx="3293384" cy="556873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11859571" y="268840"/>
            <a:ext cx="2444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المعجم والمفردات :</a:t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1518581" y="4094622"/>
            <a:ext cx="2695291" cy="556873"/>
          </a:xfrm>
          <a:prstGeom prst="roundRect">
            <a:avLst>
              <a:gd name="adj" fmla="val 16667"/>
            </a:avLst>
          </a:prstGeom>
          <a:solidFill>
            <a:srgbClr val="D60093">
              <a:alpha val="27450"/>
            </a:srgbClr>
          </a:solidFill>
          <a:ln w="127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10291762" y="3965797"/>
            <a:ext cx="725722" cy="756250"/>
          </a:xfrm>
          <a:prstGeom prst="roundRect">
            <a:avLst>
              <a:gd name="adj" fmla="val 16667"/>
            </a:avLst>
          </a:prstGeom>
          <a:solidFill>
            <a:srgbClr val="D60093">
              <a:alpha val="27450"/>
            </a:srgbClr>
          </a:solidFill>
          <a:ln w="127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10516034" y="3328806"/>
            <a:ext cx="881943" cy="556873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8515573" y="5047722"/>
            <a:ext cx="1830247" cy="556873"/>
          </a:xfrm>
          <a:prstGeom prst="roundRect">
            <a:avLst>
              <a:gd name="adj" fmla="val 16667"/>
            </a:avLst>
          </a:prstGeom>
          <a:solidFill>
            <a:srgbClr val="D60093">
              <a:alpha val="27450"/>
            </a:srgbClr>
          </a:solidFill>
          <a:ln w="127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10335269" y="5830746"/>
            <a:ext cx="881943" cy="556873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1518580" y="5916168"/>
            <a:ext cx="3656923" cy="556873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8585573" y="6751985"/>
            <a:ext cx="2069050" cy="556873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5415070" y="512064"/>
            <a:ext cx="2139696" cy="665086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183" name="Google Shape;183;p21" descr="صورة تحتوي على جالس, مجموعة, سيدة, ثابت&#10;&#10;تم إنشاء الوصف تلقائيا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44343" y="3097343"/>
            <a:ext cx="2397406" cy="454418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1"/>
          <p:cNvSpPr/>
          <p:nvPr/>
        </p:nvSpPr>
        <p:spPr>
          <a:xfrm>
            <a:off x="12634921" y="2502130"/>
            <a:ext cx="816250" cy="461665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ترضي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/>
          <p:cNvPicPr preferRelativeResize="0"/>
          <p:nvPr/>
        </p:nvPicPr>
        <p:blipFill rotWithShape="1">
          <a:blip r:embed="rId3">
            <a:alphaModFix/>
          </a:blip>
          <a:srcRect l="38192" t="34043" r="17813" b="48634"/>
          <a:stretch/>
        </p:blipFill>
        <p:spPr>
          <a:xfrm>
            <a:off x="1261154" y="4588643"/>
            <a:ext cx="10223710" cy="3028593"/>
          </a:xfrm>
          <a:prstGeom prst="rect">
            <a:avLst/>
          </a:prstGeom>
          <a:noFill/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4">
            <a:alphaModFix/>
          </a:blip>
          <a:srcRect l="10363" t="37500" r="21793" b="37094"/>
          <a:stretch/>
        </p:blipFill>
        <p:spPr>
          <a:xfrm>
            <a:off x="1261154" y="346188"/>
            <a:ext cx="10223710" cy="3966056"/>
          </a:xfrm>
          <a:prstGeom prst="rect">
            <a:avLst/>
          </a:prstGeom>
          <a:noFill/>
          <a:ln w="57150" cap="flat" cmpd="sng">
            <a:solidFill>
              <a:srgbClr val="46224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1" name="Google Shape;191;p22"/>
          <p:cNvSpPr/>
          <p:nvPr/>
        </p:nvSpPr>
        <p:spPr>
          <a:xfrm>
            <a:off x="7912068" y="2781856"/>
            <a:ext cx="2896139" cy="791806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10533888" y="1861933"/>
            <a:ext cx="822960" cy="643523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3112365" y="6349287"/>
            <a:ext cx="6625635" cy="714718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9436607" y="5212080"/>
            <a:ext cx="1498943" cy="714718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5669009" y="862507"/>
            <a:ext cx="1512349" cy="585216"/>
          </a:xfrm>
          <a:prstGeom prst="roundRect">
            <a:avLst>
              <a:gd name="adj" fmla="val 16667"/>
            </a:avLst>
          </a:prstGeom>
          <a:solidFill>
            <a:srgbClr val="FF9933">
              <a:alpha val="27450"/>
            </a:srgbClr>
          </a:solidFill>
          <a:ln w="12700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11657744" y="586826"/>
            <a:ext cx="24449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800" b="1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المعجم والمفردات :</a:t>
            </a: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4986123" y="2740590"/>
            <a:ext cx="2896139" cy="791806"/>
          </a:xfrm>
          <a:prstGeom prst="roundRect">
            <a:avLst>
              <a:gd name="adj" fmla="val 16667"/>
            </a:avLst>
          </a:prstGeom>
          <a:solidFill>
            <a:srgbClr val="92D050">
              <a:alpha val="27450"/>
            </a:srgbClr>
          </a:solidFill>
          <a:ln w="127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11838081" y="1421427"/>
            <a:ext cx="2206053" cy="830997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أدخل كلمة الذل في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Gill Sans"/>
                <a:ea typeface="Gill Sans"/>
                <a:cs typeface="Gill Sans"/>
                <a:sym typeface="Gill Sans"/>
              </a:rPr>
              <a:t>جملة من إنشائكِ .</a:t>
            </a:r>
            <a:endParaRPr sz="2400" b="1">
              <a:solidFill>
                <a:srgbClr val="17161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12195553" y="2366922"/>
            <a:ext cx="1545615" cy="830997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0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اكتب مرادف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AE" sz="2400" b="1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كلمة الرزق </a:t>
            </a:r>
            <a:endParaRPr/>
          </a:p>
        </p:txBody>
      </p:sp>
      <p:pic>
        <p:nvPicPr>
          <p:cNvPr id="200" name="Google Shape;200;p22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86444" y="3607663"/>
            <a:ext cx="2509325" cy="3456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الشارة">
  <a:themeElements>
    <a:clrScheme name="مخصص 1">
      <a:dk1>
        <a:srgbClr val="FFFFFF"/>
      </a:dk1>
      <a:lt1>
        <a:srgbClr val="FFFFFF"/>
      </a:lt1>
      <a:dk2>
        <a:srgbClr val="8D4585"/>
      </a:dk2>
      <a:lt2>
        <a:srgbClr val="E7E6E6"/>
      </a:lt2>
      <a:accent1>
        <a:srgbClr val="F35AE6"/>
      </a:accent1>
      <a:accent2>
        <a:srgbClr val="D7AED3"/>
      </a:accent2>
      <a:accent3>
        <a:srgbClr val="FEDCE6"/>
      </a:accent3>
      <a:accent4>
        <a:srgbClr val="FCDDFA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852</Words>
  <Application>Microsoft Office PowerPoint</Application>
  <PresentationFormat>مخصص</PresentationFormat>
  <Paragraphs>187</Paragraphs>
  <Slides>30</Slides>
  <Notes>30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7" baseType="lpstr">
      <vt:lpstr>Sakkal Majalla</vt:lpstr>
      <vt:lpstr>Trebuchet MS</vt:lpstr>
      <vt:lpstr>Calibri</vt:lpstr>
      <vt:lpstr>Gill Sans</vt:lpstr>
      <vt:lpstr>Impact</vt:lpstr>
      <vt:lpstr>Arial</vt:lpstr>
      <vt:lpstr>الشارة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Noor Essa</cp:lastModifiedBy>
  <cp:revision>7</cp:revision>
  <dcterms:modified xsi:type="dcterms:W3CDTF">2021-08-30T07:56:41Z</dcterms:modified>
</cp:coreProperties>
</file>