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1" r:id="rId2"/>
    <p:sldId id="1097" r:id="rId3"/>
    <p:sldId id="266" r:id="rId4"/>
    <p:sldId id="365" r:id="rId5"/>
    <p:sldId id="375" r:id="rId6"/>
    <p:sldId id="1085" r:id="rId7"/>
    <p:sldId id="1092" r:id="rId8"/>
    <p:sldId id="1086" r:id="rId9"/>
    <p:sldId id="283" r:id="rId10"/>
    <p:sldId id="1099" r:id="rId11"/>
    <p:sldId id="1107" r:id="rId12"/>
    <p:sldId id="1110" r:id="rId13"/>
    <p:sldId id="1108" r:id="rId14"/>
    <p:sldId id="257" r:id="rId15"/>
    <p:sldId id="324" r:id="rId16"/>
    <p:sldId id="1098" r:id="rId17"/>
    <p:sldId id="1835" r:id="rId18"/>
    <p:sldId id="296" r:id="rId19"/>
    <p:sldId id="486" r:id="rId20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5" autoAdjust="0"/>
    <p:restoredTop sz="94660"/>
  </p:normalViewPr>
  <p:slideViewPr>
    <p:cSldViewPr snapToGrid="0">
      <p:cViewPr varScale="1">
        <p:scale>
          <a:sx n="49" d="100"/>
          <a:sy n="49" d="100"/>
        </p:scale>
        <p:origin x="12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3EE9B-6994-44E8-9557-4F504A50AA8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84D56-D9AC-4768-AF5E-FC778B9B6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34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4D56-D9AC-4768-AF5E-FC778B9B64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2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6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04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3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6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9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8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0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2.mp4"/><Relationship Id="rId7" Type="http://schemas.openxmlformats.org/officeDocument/2006/relationships/image" Target="../media/image4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5.gif"/><Relationship Id="rId4" Type="http://schemas.openxmlformats.org/officeDocument/2006/relationships/audio" Target="../media/audio2.wav"/><Relationship Id="rId9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audio" Target="NULL"/><Relationship Id="rId5" Type="http://schemas.openxmlformats.org/officeDocument/2006/relationships/image" Target="../media/image4.gif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jpg"/><Relationship Id="rId18" Type="http://schemas.openxmlformats.org/officeDocument/2006/relationships/audio" Target="../media/audio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image" Target="../media/image5.gif"/><Relationship Id="rId2" Type="http://schemas.openxmlformats.org/officeDocument/2006/relationships/audio" Target="../media/audio1.wav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781536" y="1551145"/>
            <a:ext cx="6560235" cy="53498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Google Shape;1704;p96"/>
          <p:cNvSpPr/>
          <p:nvPr/>
        </p:nvSpPr>
        <p:spPr>
          <a:xfrm>
            <a:off x="2467612" y="7666360"/>
            <a:ext cx="1579135" cy="61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96" tIns="47985" rIns="95996" bIns="47985" anchor="t" anchorCtr="0">
            <a:noAutofit/>
          </a:bodyPr>
          <a:lstStyle/>
          <a:p>
            <a:pPr algn="ctr"/>
            <a:endParaRPr sz="42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1C7A5-CA4C-44B1-8A6F-B3B6542A03D4}"/>
              </a:ext>
            </a:extLst>
          </p:cNvPr>
          <p:cNvSpPr txBox="1"/>
          <p:nvPr/>
        </p:nvSpPr>
        <p:spPr>
          <a:xfrm>
            <a:off x="2143755" y="6037197"/>
            <a:ext cx="7876309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97071BDA-A6C4-4F32-9587-B1C578264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5" y="5109636"/>
            <a:ext cx="4572000" cy="45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568D86-E342-4537-AEF3-2626717409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00" t="23307" r="28723" b="12825"/>
          <a:stretch/>
        </p:blipFill>
        <p:spPr>
          <a:xfrm>
            <a:off x="1558566" y="857172"/>
            <a:ext cx="10241280" cy="828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9A3E96-AB21-4398-A307-E57D34DD3B9D}"/>
              </a:ext>
            </a:extLst>
          </p:cNvPr>
          <p:cNvSpPr txBox="1"/>
          <p:nvPr/>
        </p:nvSpPr>
        <p:spPr>
          <a:xfrm>
            <a:off x="7948753" y="2869846"/>
            <a:ext cx="1205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ا</a:t>
            </a:r>
            <a:r>
              <a:rPr lang="ar-BH" sz="3200" dirty="0">
                <a:highlight>
                  <a:srgbClr val="FFFF00"/>
                </a:highlight>
                <a:cs typeface="(AH) Manal Black" pitchFamily="2" charset="-78"/>
              </a:rPr>
              <a:t>بْتِسامَة</a:t>
            </a:r>
            <a:endParaRPr lang="en-US" sz="32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0A65F-B4D7-4530-BD47-B32EAAE07087}"/>
              </a:ext>
            </a:extLst>
          </p:cNvPr>
          <p:cNvSpPr txBox="1"/>
          <p:nvPr/>
        </p:nvSpPr>
        <p:spPr>
          <a:xfrm>
            <a:off x="3430872" y="2822399"/>
            <a:ext cx="324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3200" dirty="0">
                <a:cs typeface="(AH) Manal Black" pitchFamily="2" charset="-78"/>
              </a:rPr>
              <a:t>بْتِسامَة أُمي جَميلةٌ.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4ABBCD-3B41-4801-9A4B-C78CAD5C995D}"/>
              </a:ext>
            </a:extLst>
          </p:cNvPr>
          <p:cNvSpPr txBox="1"/>
          <p:nvPr/>
        </p:nvSpPr>
        <p:spPr>
          <a:xfrm>
            <a:off x="8152440" y="4708198"/>
            <a:ext cx="1205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rgbClr val="FF0000"/>
                </a:solidFill>
                <a:highlight>
                  <a:srgbClr val="49D58C"/>
                </a:highlight>
                <a:cs typeface="(AH) Manal Black" pitchFamily="2" charset="-78"/>
              </a:rPr>
              <a:t>ا</a:t>
            </a:r>
            <a:r>
              <a:rPr lang="ar-BH" sz="3200" dirty="0">
                <a:highlight>
                  <a:srgbClr val="49D58C"/>
                </a:highlight>
                <a:cs typeface="(AH) Manal Black" pitchFamily="2" charset="-78"/>
              </a:rPr>
              <a:t>لْحزْن</a:t>
            </a:r>
            <a:endParaRPr lang="en-US" sz="3200" dirty="0">
              <a:highlight>
                <a:srgbClr val="49D58C"/>
              </a:highlight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E9130-5149-40AC-8681-02B9C85B4624}"/>
              </a:ext>
            </a:extLst>
          </p:cNvPr>
          <p:cNvSpPr txBox="1"/>
          <p:nvPr/>
        </p:nvSpPr>
        <p:spPr>
          <a:xfrm>
            <a:off x="8133549" y="6595195"/>
            <a:ext cx="1205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rgbClr val="FF0000"/>
                </a:solidFill>
                <a:highlight>
                  <a:srgbClr val="00FFFF"/>
                </a:highlight>
                <a:cs typeface="(AH) Manal Black" pitchFamily="2" charset="-78"/>
              </a:rPr>
              <a:t>ا</a:t>
            </a:r>
            <a:r>
              <a:rPr lang="ar-BH" sz="3200" dirty="0">
                <a:highlight>
                  <a:srgbClr val="00FFFF"/>
                </a:highlight>
                <a:cs typeface="(AH) Manal Black" pitchFamily="2" charset="-78"/>
              </a:rPr>
              <a:t>لْبُكاء</a:t>
            </a:r>
            <a:endParaRPr lang="en-US" sz="3200" dirty="0">
              <a:highlight>
                <a:srgbClr val="00FFFF"/>
              </a:highlight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17B184-C242-4A7A-8CC4-92F44469CE5D}"/>
              </a:ext>
            </a:extLst>
          </p:cNvPr>
          <p:cNvSpPr txBox="1"/>
          <p:nvPr/>
        </p:nvSpPr>
        <p:spPr>
          <a:xfrm>
            <a:off x="8196783" y="8416574"/>
            <a:ext cx="1205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cs typeface="(AH) Manal Black" pitchFamily="2" charset="-78"/>
              </a:rPr>
              <a:t>ا</a:t>
            </a:r>
            <a:r>
              <a:rPr lang="ar-BH" sz="3200" dirty="0">
                <a:highlight>
                  <a:srgbClr val="00FF00"/>
                </a:highlight>
                <a:cs typeface="(AH) Manal Black" pitchFamily="2" charset="-78"/>
              </a:rPr>
              <a:t>لْوقوف</a:t>
            </a:r>
            <a:endParaRPr lang="en-US" sz="3200" dirty="0"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8E5EA-1490-4147-9D07-65BC16FFB13A}"/>
              </a:ext>
            </a:extLst>
          </p:cNvPr>
          <p:cNvSpPr/>
          <p:nvPr/>
        </p:nvSpPr>
        <p:spPr>
          <a:xfrm>
            <a:off x="1558566" y="4505673"/>
            <a:ext cx="6301383" cy="786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16A646-5FCB-4CC4-91C5-DF4F28D49C9F}"/>
              </a:ext>
            </a:extLst>
          </p:cNvPr>
          <p:cNvSpPr/>
          <p:nvPr/>
        </p:nvSpPr>
        <p:spPr>
          <a:xfrm>
            <a:off x="1782421" y="6494496"/>
            <a:ext cx="6301383" cy="786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56CD20-8B26-422E-BD9F-198B606ACBE6}"/>
              </a:ext>
            </a:extLst>
          </p:cNvPr>
          <p:cNvSpPr/>
          <p:nvPr/>
        </p:nvSpPr>
        <p:spPr>
          <a:xfrm>
            <a:off x="1726983" y="8215175"/>
            <a:ext cx="6301383" cy="786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13D3D1-7195-4645-B837-83B79FBC5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A7116805-5E10-4413-8786-408D6FC06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9" name="Table 38">
            <a:extLst>
              <a:ext uri="{FF2B5EF4-FFF2-40B4-BE49-F238E27FC236}">
                <a16:creationId xmlns:a16="http://schemas.microsoft.com/office/drawing/2014/main" id="{8CB9F260-51CD-4F65-8CCF-6D6FD5923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071588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EE1F31B-5BD9-4910-8169-2BB4CD3DC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09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8" grpId="0"/>
      <p:bldP spid="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AFDC01-BFE1-4200-B8F5-BBD8B9150FD7}"/>
              </a:ext>
            </a:extLst>
          </p:cNvPr>
          <p:cNvSpPr txBox="1"/>
          <p:nvPr/>
        </p:nvSpPr>
        <p:spPr>
          <a:xfrm>
            <a:off x="11647446" y="-1985278"/>
            <a:ext cx="476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solidFill>
                  <a:schemeClr val="bg1"/>
                </a:solidFill>
                <a:cs typeface="(AH) Manal Black" pitchFamily="2" charset="-78"/>
              </a:rPr>
              <a:t> </a:t>
            </a:r>
            <a:r>
              <a:rPr lang="ar-BH" sz="4800" u="sng" dirty="0">
                <a:cs typeface="(AH) Manal Black" pitchFamily="2" charset="-78"/>
              </a:rPr>
              <a:t>عَناصِر الْقِّصة: 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D4566-AAF6-453D-BFD9-C976040D8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08" t="16137" r="33282" b="11717"/>
          <a:stretch/>
        </p:blipFill>
        <p:spPr>
          <a:xfrm>
            <a:off x="2652424" y="360304"/>
            <a:ext cx="8229600" cy="893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4ED711-708C-4F9F-BD94-1CEA036E5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D16FA980-BDA2-4862-8D85-1B3A06A60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D0826EAC-BA89-4DDF-81F4-0F0F02AFC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071588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0FF3DA9B-86C8-412D-909A-201AD4511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57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AFDC01-BFE1-4200-B8F5-BBD8B9150FD7}"/>
              </a:ext>
            </a:extLst>
          </p:cNvPr>
          <p:cNvSpPr txBox="1"/>
          <p:nvPr/>
        </p:nvSpPr>
        <p:spPr>
          <a:xfrm>
            <a:off x="11647446" y="-1985278"/>
            <a:ext cx="476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solidFill>
                  <a:schemeClr val="bg1"/>
                </a:solidFill>
                <a:cs typeface="(AH) Manal Black" pitchFamily="2" charset="-78"/>
              </a:rPr>
              <a:t> </a:t>
            </a:r>
            <a:r>
              <a:rPr lang="ar-BH" sz="4800" u="sng" dirty="0">
                <a:cs typeface="(AH) Manal Black" pitchFamily="2" charset="-78"/>
              </a:rPr>
              <a:t>عَناصِر الْقِّصة: 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7" name="قوة التحفيز الإيجابي - الضفدع الأصم مدبلج للعربية 2">
            <a:hlinkClick r:id="" action="ppaction://media"/>
            <a:extLst>
              <a:ext uri="{FF2B5EF4-FFF2-40B4-BE49-F238E27FC236}">
                <a16:creationId xmlns:a16="http://schemas.microsoft.com/office/drawing/2014/main" id="{286B402A-B17D-4889-ABDD-A6151B7EE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9767" y="882318"/>
            <a:ext cx="9418320" cy="7725944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E1C8A2-9A50-4AFB-B551-AFF8A33BC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F48A1B53-58B1-4E43-9641-BA306FCDF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AC4238A9-6C21-434C-9D9C-C99671E53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071588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2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E6E8018C-3908-40D5-A729-3BDF522392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27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9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6F953-6714-4954-A3C3-5E835AE635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79" t="22125" r="29635" b="29112"/>
          <a:stretch/>
        </p:blipFill>
        <p:spPr>
          <a:xfrm>
            <a:off x="1219395" y="1425258"/>
            <a:ext cx="10698480" cy="67506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4443E-5D8C-43DE-A374-A3EA0D8BFDA0}"/>
              </a:ext>
            </a:extLst>
          </p:cNvPr>
          <p:cNvSpPr/>
          <p:nvPr/>
        </p:nvSpPr>
        <p:spPr>
          <a:xfrm>
            <a:off x="14031601" y="2526224"/>
            <a:ext cx="1565329" cy="681925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918FBD-D820-4EE5-BB70-CAD1E989852D}"/>
              </a:ext>
            </a:extLst>
          </p:cNvPr>
          <p:cNvSpPr/>
          <p:nvPr/>
        </p:nvSpPr>
        <p:spPr>
          <a:xfrm>
            <a:off x="13468393" y="4118674"/>
            <a:ext cx="2618847" cy="681925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B242014-9A85-4501-B44B-83EDCA397AE8}"/>
              </a:ext>
            </a:extLst>
          </p:cNvPr>
          <p:cNvSpPr/>
          <p:nvPr/>
        </p:nvSpPr>
        <p:spPr>
          <a:xfrm>
            <a:off x="14184001" y="6206729"/>
            <a:ext cx="1565329" cy="681925"/>
          </a:xfrm>
          <a:prstGeom prst="roundRect">
            <a:avLst/>
          </a:prstGeom>
          <a:solidFill>
            <a:srgbClr val="00B0F0">
              <a:alpha val="3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7A9E77-F670-4354-8108-64D0780851E8}"/>
              </a:ext>
            </a:extLst>
          </p:cNvPr>
          <p:cNvSpPr/>
          <p:nvPr/>
        </p:nvSpPr>
        <p:spPr>
          <a:xfrm>
            <a:off x="9595001" y="1906620"/>
            <a:ext cx="680936" cy="3307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392045-7D01-49B7-90A9-F54D51134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364C78BC-CFB9-4BE0-A03B-C5C65975D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F9FB98AE-8DA3-465B-A749-938E27FAC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071588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5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426809F-0C39-4477-83AB-DBC4F90AB8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29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349E-6 -0.00661 L -0.74082 0.0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1" y="4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048E-7 -0.00165 L -0.46069 0.071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1" y="36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46E-6 -0.00662 L -0.96813 0.09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13" y="5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9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نبات, راحة اليد, مليء بالألوان&#10;&#10;تم إنشاء الوصف تلقائياً">
            <a:extLst>
              <a:ext uri="{FF2B5EF4-FFF2-40B4-BE49-F238E27FC236}">
                <a16:creationId xmlns:a16="http://schemas.microsoft.com/office/drawing/2014/main" id="{E2263FC4-FB2F-477C-A3DB-1AAB60EE1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15"/>
          <a:stretch/>
        </p:blipFill>
        <p:spPr>
          <a:xfrm>
            <a:off x="21" y="-1"/>
            <a:ext cx="12801579" cy="9601200"/>
          </a:xfrm>
          <a:prstGeom prst="rect">
            <a:avLst/>
          </a:prstGeom>
        </p:spPr>
      </p:pic>
      <p:pic>
        <p:nvPicPr>
          <p:cNvPr id="5" name="ورقة1">
            <a:extLst>
              <a:ext uri="{FF2B5EF4-FFF2-40B4-BE49-F238E27FC236}">
                <a16:creationId xmlns:a16="http://schemas.microsoft.com/office/drawing/2014/main" id="{AEE0F7BA-3BCF-4E41-A065-633843121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9158" y="4192470"/>
            <a:ext cx="1785978" cy="608129"/>
          </a:xfrm>
          <a:prstGeom prst="rect">
            <a:avLst/>
          </a:prstGeom>
        </p:spPr>
      </p:pic>
      <p:pic>
        <p:nvPicPr>
          <p:cNvPr id="6" name="ورقة2">
            <a:extLst>
              <a:ext uri="{FF2B5EF4-FFF2-40B4-BE49-F238E27FC236}">
                <a16:creationId xmlns:a16="http://schemas.microsoft.com/office/drawing/2014/main" id="{3E978A89-2D9D-4645-919E-4DCD08CE7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172" y="4390912"/>
            <a:ext cx="1785978" cy="608129"/>
          </a:xfrm>
          <a:prstGeom prst="rect">
            <a:avLst/>
          </a:prstGeom>
        </p:spPr>
      </p:pic>
      <p:pic>
        <p:nvPicPr>
          <p:cNvPr id="8" name="ورقة3">
            <a:extLst>
              <a:ext uri="{FF2B5EF4-FFF2-40B4-BE49-F238E27FC236}">
                <a16:creationId xmlns:a16="http://schemas.microsoft.com/office/drawing/2014/main" id="{191450D9-EE79-4C2C-922A-CE9B54693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666" y="4526954"/>
            <a:ext cx="1785978" cy="608129"/>
          </a:xfrm>
          <a:prstGeom prst="rect">
            <a:avLst/>
          </a:prstGeom>
        </p:spPr>
      </p:pic>
      <p:pic>
        <p:nvPicPr>
          <p:cNvPr id="9" name="ورقة4">
            <a:extLst>
              <a:ext uri="{FF2B5EF4-FFF2-40B4-BE49-F238E27FC236}">
                <a16:creationId xmlns:a16="http://schemas.microsoft.com/office/drawing/2014/main" id="{0769A1C3-F944-4583-A3EB-121F8A069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40" y="4510926"/>
            <a:ext cx="1785978" cy="608129"/>
          </a:xfrm>
          <a:prstGeom prst="rect">
            <a:avLst/>
          </a:prstGeom>
        </p:spPr>
      </p:pic>
      <p:pic>
        <p:nvPicPr>
          <p:cNvPr id="11" name="ورق1">
            <a:extLst>
              <a:ext uri="{FF2B5EF4-FFF2-40B4-BE49-F238E27FC236}">
                <a16:creationId xmlns:a16="http://schemas.microsoft.com/office/drawing/2014/main" id="{2E1765D7-9565-4736-9F0A-9CC93226E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9158" y="5573006"/>
            <a:ext cx="1785978" cy="608129"/>
          </a:xfrm>
          <a:prstGeom prst="rect">
            <a:avLst/>
          </a:prstGeom>
        </p:spPr>
      </p:pic>
      <p:pic>
        <p:nvPicPr>
          <p:cNvPr id="14" name="ورق4">
            <a:extLst>
              <a:ext uri="{FF2B5EF4-FFF2-40B4-BE49-F238E27FC236}">
                <a16:creationId xmlns:a16="http://schemas.microsoft.com/office/drawing/2014/main" id="{8CB4067B-2C0F-4A8F-90A7-847894988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853" y="5422987"/>
            <a:ext cx="1785978" cy="608129"/>
          </a:xfrm>
          <a:prstGeom prst="rect">
            <a:avLst/>
          </a:prstGeom>
        </p:spPr>
      </p:pic>
      <p:pic>
        <p:nvPicPr>
          <p:cNvPr id="15" name="ورق3">
            <a:extLst>
              <a:ext uri="{FF2B5EF4-FFF2-40B4-BE49-F238E27FC236}">
                <a16:creationId xmlns:a16="http://schemas.microsoft.com/office/drawing/2014/main" id="{52E5AA82-4470-4849-A4E4-A72CD2133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016" y="5485436"/>
            <a:ext cx="1785978" cy="608129"/>
          </a:xfrm>
          <a:prstGeom prst="rect">
            <a:avLst/>
          </a:prstGeom>
        </p:spPr>
      </p:pic>
      <p:pic>
        <p:nvPicPr>
          <p:cNvPr id="16" name="ورق2">
            <a:extLst>
              <a:ext uri="{FF2B5EF4-FFF2-40B4-BE49-F238E27FC236}">
                <a16:creationId xmlns:a16="http://schemas.microsoft.com/office/drawing/2014/main" id="{948B0BFC-2395-4264-87E8-287CBF4AC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715" y="5573006"/>
            <a:ext cx="1785978" cy="608129"/>
          </a:xfrm>
          <a:prstGeom prst="rect">
            <a:avLst/>
          </a:prstGeom>
        </p:spPr>
      </p:pic>
      <p:pic>
        <p:nvPicPr>
          <p:cNvPr id="4" name="ضفدع1">
            <a:extLst>
              <a:ext uri="{FF2B5EF4-FFF2-40B4-BE49-F238E27FC236}">
                <a16:creationId xmlns:a16="http://schemas.microsoft.com/office/drawing/2014/main" id="{EEDE2EA5-2D80-4368-9577-ED3A6A48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4835" y="3689964"/>
            <a:ext cx="947400" cy="1005013"/>
          </a:xfrm>
          <a:prstGeom prst="rect">
            <a:avLst/>
          </a:prstGeom>
        </p:spPr>
      </p:pic>
      <p:pic>
        <p:nvPicPr>
          <p:cNvPr id="17" name="ضفدع2">
            <a:extLst>
              <a:ext uri="{FF2B5EF4-FFF2-40B4-BE49-F238E27FC236}">
                <a16:creationId xmlns:a16="http://schemas.microsoft.com/office/drawing/2014/main" id="{531F5EBF-2AC5-4332-9907-2117F6BC7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4835" y="5088552"/>
            <a:ext cx="947400" cy="1005013"/>
          </a:xfrm>
          <a:prstGeom prst="rect">
            <a:avLst/>
          </a:prstGeom>
        </p:spPr>
      </p:pic>
      <p:sp>
        <p:nvSpPr>
          <p:cNvPr id="18" name="فريق1">
            <a:extLst>
              <a:ext uri="{FF2B5EF4-FFF2-40B4-BE49-F238E27FC236}">
                <a16:creationId xmlns:a16="http://schemas.microsoft.com/office/drawing/2014/main" id="{CAA68858-B49A-480F-9A86-5C687915CAA6}"/>
              </a:ext>
            </a:extLst>
          </p:cNvPr>
          <p:cNvSpPr/>
          <p:nvPr/>
        </p:nvSpPr>
        <p:spPr>
          <a:xfrm>
            <a:off x="10672934" y="-10641"/>
            <a:ext cx="2128666" cy="7400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QA" sz="1890" b="1" dirty="0"/>
              <a:t>الفريق الأول</a:t>
            </a:r>
            <a:endParaRPr lang="en-US" sz="1890" b="1" dirty="0"/>
          </a:p>
        </p:txBody>
      </p:sp>
      <p:sp>
        <p:nvSpPr>
          <p:cNvPr id="20" name="فريق2">
            <a:extLst>
              <a:ext uri="{FF2B5EF4-FFF2-40B4-BE49-F238E27FC236}">
                <a16:creationId xmlns:a16="http://schemas.microsoft.com/office/drawing/2014/main" id="{8597446B-8C16-404B-8160-ADD58743B5EB}"/>
              </a:ext>
            </a:extLst>
          </p:cNvPr>
          <p:cNvSpPr/>
          <p:nvPr/>
        </p:nvSpPr>
        <p:spPr>
          <a:xfrm>
            <a:off x="0" y="-43493"/>
            <a:ext cx="2128666" cy="7400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QA" sz="1890" b="1" dirty="0"/>
              <a:t>الفريق الثاني</a:t>
            </a:r>
            <a:endParaRPr lang="en-US" sz="1890" b="1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160AE26-EBA8-4850-A3B3-0F7414260586}"/>
              </a:ext>
            </a:extLst>
          </p:cNvPr>
          <p:cNvSpPr/>
          <p:nvPr/>
        </p:nvSpPr>
        <p:spPr>
          <a:xfrm>
            <a:off x="10671334" y="-7094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40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A7475B3-4255-4C3C-9EAD-618B02170BE1}"/>
              </a:ext>
            </a:extLst>
          </p:cNvPr>
          <p:cNvSpPr/>
          <p:nvPr/>
        </p:nvSpPr>
        <p:spPr>
          <a:xfrm>
            <a:off x="10669734" y="-14188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74EAC89-1681-4BB6-8EB9-A1D709F31D15}"/>
              </a:ext>
            </a:extLst>
          </p:cNvPr>
          <p:cNvSpPr/>
          <p:nvPr/>
        </p:nvSpPr>
        <p:spPr>
          <a:xfrm>
            <a:off x="10669734" y="-21282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8CCFA9A-8C86-4ED4-A722-3569A09DF076}"/>
              </a:ext>
            </a:extLst>
          </p:cNvPr>
          <p:cNvSpPr/>
          <p:nvPr/>
        </p:nvSpPr>
        <p:spPr>
          <a:xfrm>
            <a:off x="10669734" y="-1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87895E9-D239-4198-9918-85F25DD8DBFE}"/>
              </a:ext>
            </a:extLst>
          </p:cNvPr>
          <p:cNvSpPr/>
          <p:nvPr/>
        </p:nvSpPr>
        <p:spPr>
          <a:xfrm>
            <a:off x="10668133" y="-44933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1EA9FE0-4F4C-4903-96CE-F1258EBEC730}"/>
              </a:ext>
            </a:extLst>
          </p:cNvPr>
          <p:cNvSpPr/>
          <p:nvPr/>
        </p:nvSpPr>
        <p:spPr>
          <a:xfrm>
            <a:off x="1181265" y="-39946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40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A232360-1654-464C-B7C7-3AB64DF99015}"/>
              </a:ext>
            </a:extLst>
          </p:cNvPr>
          <p:cNvSpPr/>
          <p:nvPr/>
        </p:nvSpPr>
        <p:spPr>
          <a:xfrm>
            <a:off x="1179665" y="-47040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B903E57-FDA1-479B-88DE-19E3B95A3B86}"/>
              </a:ext>
            </a:extLst>
          </p:cNvPr>
          <p:cNvSpPr/>
          <p:nvPr/>
        </p:nvSpPr>
        <p:spPr>
          <a:xfrm>
            <a:off x="1179665" y="-54134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9114737C-5D0A-4396-AC0E-B21A59DCEBE3}"/>
              </a:ext>
            </a:extLst>
          </p:cNvPr>
          <p:cNvSpPr/>
          <p:nvPr/>
        </p:nvSpPr>
        <p:spPr>
          <a:xfrm>
            <a:off x="1179665" y="-32853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5FA547E-3DD1-430B-8FF9-E516FD910FF5}"/>
              </a:ext>
            </a:extLst>
          </p:cNvPr>
          <p:cNvSpPr/>
          <p:nvPr/>
        </p:nvSpPr>
        <p:spPr>
          <a:xfrm>
            <a:off x="1178065" y="-77785"/>
            <a:ext cx="947400" cy="74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E8D980-8CA6-495F-8579-1DBCC8960E98}"/>
              </a:ext>
            </a:extLst>
          </p:cNvPr>
          <p:cNvSpPr txBox="1"/>
          <p:nvPr/>
        </p:nvSpPr>
        <p:spPr>
          <a:xfrm>
            <a:off x="3223143" y="506087"/>
            <a:ext cx="69906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cs typeface="(AH) Manal Black" pitchFamily="2" charset="-78"/>
              </a:rPr>
              <a:t>2. هل توقعت أن تكون خاتمة القصة كما وردت ؟ لِماذا؟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1223E4-5872-4709-AF58-79F1FDF38DDD}"/>
              </a:ext>
            </a:extLst>
          </p:cNvPr>
          <p:cNvSpPr txBox="1"/>
          <p:nvPr/>
        </p:nvSpPr>
        <p:spPr>
          <a:xfrm>
            <a:off x="3219942" y="500682"/>
            <a:ext cx="69906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cs typeface="(AH) Manal Black" pitchFamily="2" charset="-78"/>
              </a:rPr>
              <a:t>3. ضَع خاتِمة أُخْرى مِن عَنْدِك تكون مُفاجِئَةً أَيْضًا.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B1D209-A82C-4338-B946-0E027A6DC414}"/>
              </a:ext>
            </a:extLst>
          </p:cNvPr>
          <p:cNvSpPr txBox="1"/>
          <p:nvPr/>
        </p:nvSpPr>
        <p:spPr>
          <a:xfrm>
            <a:off x="3216741" y="493973"/>
            <a:ext cx="69906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cs typeface="(AH) Manal Black" pitchFamily="2" charset="-78"/>
              </a:rPr>
              <a:t>4. لَوْكُنْتَ مَكان الضُفْدع الصَّغير كيف تَتَصَرَّف؟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A6A9B5-8E1B-4DD3-A855-91FE01395A0A}"/>
              </a:ext>
            </a:extLst>
          </p:cNvPr>
          <p:cNvSpPr txBox="1"/>
          <p:nvPr/>
        </p:nvSpPr>
        <p:spPr>
          <a:xfrm>
            <a:off x="3210339" y="485810"/>
            <a:ext cx="69906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cs typeface="(AH) Manal Black" pitchFamily="2" charset="-78"/>
              </a:rPr>
              <a:t>5. ماذا تَعَلَّمت من القِصَّة؟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2F3B55-2168-4D6D-91A5-BD66BB542AA6}"/>
              </a:ext>
            </a:extLst>
          </p:cNvPr>
          <p:cNvSpPr txBox="1"/>
          <p:nvPr/>
        </p:nvSpPr>
        <p:spPr>
          <a:xfrm>
            <a:off x="3203937" y="485809"/>
            <a:ext cx="69906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cs typeface="(AH) Manal Black" pitchFamily="2" charset="-78"/>
              </a:rPr>
              <a:t>6. كَم كان عَدَدُ الضَفادِع خارِج الْحُفْرة؟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333B52-B549-4EDB-B643-477106DCBC51}"/>
              </a:ext>
            </a:extLst>
          </p:cNvPr>
          <p:cNvSpPr txBox="1"/>
          <p:nvPr/>
        </p:nvSpPr>
        <p:spPr>
          <a:xfrm>
            <a:off x="3223143" y="504139"/>
            <a:ext cx="69906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cs typeface="(AH) Manal Black" pitchFamily="2" charset="-78"/>
              </a:rPr>
              <a:t>7. ما مَعْنى كلمة تنافَسَ؟</a:t>
            </a:r>
            <a:endParaRPr lang="en-US" sz="3200" dirty="0">
              <a:cs typeface="(AH) Manal Black" pitchFamily="2" charset="-78"/>
            </a:endParaRPr>
          </a:p>
        </p:txBody>
      </p:sp>
      <p:pic>
        <p:nvPicPr>
          <p:cNvPr id="41" name="Picture 4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36584C-AF96-44DE-AE01-B56E8D972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 descr="A picture containing person&#10;&#10;Description automatically generated">
            <a:extLst>
              <a:ext uri="{FF2B5EF4-FFF2-40B4-BE49-F238E27FC236}">
                <a16:creationId xmlns:a16="http://schemas.microsoft.com/office/drawing/2014/main" id="{DA301B30-2BF7-4C09-A620-D59EFE629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3" name="Table 38">
            <a:extLst>
              <a:ext uri="{FF2B5EF4-FFF2-40B4-BE49-F238E27FC236}">
                <a16:creationId xmlns:a16="http://schemas.microsoft.com/office/drawing/2014/main" id="{7244AC51-6EB4-4E5D-AECD-C03926D2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93339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4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3640210C-D887-4EDC-B0A8-39F19ADED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1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29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292 L -3.33333E-6 -0.02269 C -0.00247 -0.02824 -0.00468 -0.03357 -0.00729 -0.03866 C -0.01002 -0.04375 -0.01393 -0.05 -0.0177 -0.05324 C -0.01888 -0.0544 -0.02044 -0.05486 -0.02174 -0.05532 C -0.03307 -0.06019 -0.02877 -0.05903 -0.03945 -0.06019 C -0.06471 -0.06898 -0.03724 -0.06019 -0.06106 -0.0662 C -0.06549 -0.06736 -0.06966 -0.06898 -0.07395 -0.07014 C -0.07877 -0.0713 -0.08372 -0.07176 -0.08841 -0.07292 C -0.09244 -0.07431 -0.09635 -0.07616 -0.10039 -0.07778 L -0.13086 -0.07107 C -0.13203 -0.07083 -0.1332 -0.0706 -0.13411 -0.07014 C -0.13685 -0.06829 -0.13945 -0.06597 -0.14218 -0.06412 C -0.14427 -0.06296 -0.14648 -0.06227 -0.14856 -0.06111 C -0.15104 -0.05995 -0.15351 -0.0588 -0.15573 -0.05718 C -0.16627 -0.05093 -0.15351 -0.05741 -0.1638 -0.05232 C -0.16484 -0.05116 -0.16614 -0.05 -0.16705 -0.04838 C -0.17005 -0.04375 -0.17135 -0.0375 -0.17265 -0.03171 C -0.17799 -0.00926 -0.17578 -0.01528 -0.17578 0.01551 " pathEditMode="relative" rAng="0" ptsTypes="AAAAAAAAAAAAAAAAAAA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78 0.01551 L -0.17578 0.01551 C -0.18632 0.0081 -0.19479 -0.00116 -0.20677 -0.00648 C -0.21549 -0.00996 -0.22343 -0.01482 -0.23268 -0.01759 C -0.23541 -0.01829 -0.23802 -0.01922 -0.24075 -0.02014 C -0.24427 -0.02153 -0.24752 -0.02361 -0.2513 -0.02477 C -0.25364 -0.0257 -0.25664 -0.0257 -0.25924 -0.02616 C -0.27031 -0.02824 -0.26106 -0.02732 -0.27317 -0.02801 C -0.28151 -0.03009 -0.28815 -0.03172 -0.29726 -0.03264 C -0.3013 -0.0331 -0.30534 -0.0331 -0.3095 -0.0331 C -0.31784 -0.03218 -0.32617 -0.03195 -0.3345 -0.03009 C -0.33672 -0.02963 -0.33828 -0.02801 -0.34023 -0.02662 C -0.34453 -0.02338 -0.34843 -0.01875 -0.35143 -0.01412 C -0.35338 -0.01111 -0.35534 -0.00834 -0.35703 -0.00486 C -0.35807 -0.00347 -0.35833 -0.00162 -0.3595 0.00023 C -0.36028 0.00139 -0.36185 0.00254 -0.36276 0.0037 C -0.36419 0.00555 -0.36679 0.01018 -0.36679 0.01041 C -0.36875 0.02569 -0.36979 0.02639 -0.36601 0.04444 C -0.36575 0.04537 -0.36419 0.04583 -0.36354 0.04653 C -0.35716 0.05254 -0.36458 0.04629 -0.35872 0.05139 L -0.35703 0.04907 " pathEditMode="relative" rAng="0" ptsTypes="AAAAAAAAAAAAAAAAAAAAA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-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8 0.05393 L -0.3638 0.05393 C -0.36484 0.04653 -0.36575 0.03889 -0.36692 0.03171 C -0.36731 0.02963 -0.37044 0.02014 -0.37083 0.01921 C -0.37148 0.01782 -0.37252 0.01736 -0.37317 0.01643 C -0.37461 0.01412 -0.37578 0.01157 -0.37708 0.00949 C -0.38125 0.00278 -0.38489 -0.00093 -0.39036 -0.0044 C -0.39218 -0.00556 -0.39401 -0.00532 -0.39583 -0.00579 C -0.40807 -0.01458 -0.38906 -0.0007 -0.4052 -0.01412 C -0.41614 -0.02338 -0.4108 -0.0169 -0.42317 -0.02523 C -0.42369 -0.0257 -0.44804 -0.04468 -0.4513 -0.04607 C -0.45416 -0.04745 -0.45716 -0.04884 -0.45989 -0.05023 C -0.47057 -0.05602 -0.46315 -0.05347 -0.47239 -0.05579 C -0.47343 -0.05671 -0.47448 -0.05787 -0.47552 -0.05857 C -0.47968 -0.06157 -0.48802 -0.0669 -0.48802 -0.0669 C -0.51172 -0.06273 -0.52812 -0.07732 -0.54036 -0.04745 C -0.5431 -0.04097 -0.54505 -0.03357 -0.54739 -0.02662 C -0.54765 -0.02338 -0.54817 -0.02037 -0.54817 -0.0169 C -0.54869 0.00741 -0.54895 0.03194 -0.54895 0.05671 " pathEditMode="relative" ptsTypes="AAAAAAAAAAAAAAAAAAA">
                                      <p:cBhvr>
                                        <p:cTn id="9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17 0.04005 L -0.54817 0.04005 C -0.55377 0.02523 -0.55507 0.01643 -0.56237 0.0081 C -0.56536 0.0044 -0.56875 0.00208 -0.57174 -0.00162 C -0.58125 -0.01389 -0.57031 -0.00486 -0.57955 -0.01134 C -0.58112 -0.01412 -0.58242 -0.01736 -0.58424 -0.01968 C -0.58515 -0.02107 -0.58632 -0.02153 -0.58737 -0.02245 C -0.58919 -0.02454 -0.5944 -0.03032 -0.59596 -0.03218 C -0.597 -0.03403 -0.59791 -0.03634 -0.59909 -0.03773 C -0.60195 -0.04167 -0.60507 -0.04398 -0.60846 -0.04607 C -0.61002 -0.04722 -0.61159 -0.04792 -0.61315 -0.04884 C -0.61966 -0.06065 -0.61458 -0.0537 -0.63034 -0.05995 C -0.63242 -0.06088 -0.6345 -0.06204 -0.63659 -0.06273 C -0.63815 -0.06343 -0.63971 -0.06366 -0.64127 -0.06412 C -0.64257 -0.06458 -0.64388 -0.06505 -0.64518 -0.06551 C -0.64622 -0.06597 -0.64726 -0.06644 -0.6483 -0.0669 C -0.65794 -0.07269 -0.65091 -0.07014 -0.66002 -0.07245 C -0.66992 -0.07153 -0.67981 -0.07153 -0.68971 -0.06968 C -0.69062 -0.06968 -0.69114 -0.06759 -0.69205 -0.0669 C -0.6931 -0.0662 -0.69414 -0.06597 -0.69518 -0.06551 C -0.69609 -0.06458 -0.70026 -0.05972 -0.70065 -0.05857 C -0.70182 -0.05532 -0.70143 -0.04282 -0.70143 -0.04051 " pathEditMode="relative" ptsTypes="AAAAAAAAAAAAAAAAAAAAAA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1805 L 0.00339 -0.01805 C -0.00104 -0.02268 -0.00547 -0.02754 -0.00989 -0.03194 C -0.01145 -0.03356 -0.01315 -0.03449 -0.01458 -0.03611 C -0.01627 -0.03819 -0.01784 -0.04074 -0.01927 -0.04305 C -0.022 -0.04768 -0.02382 -0.0544 -0.02708 -0.05694 C -0.0302 -0.05926 -0.0358 -0.06389 -0.0388 -0.06528 C -0.04036 -0.0662 -0.04205 -0.0662 -0.04349 -0.06666 C -0.04544 -0.06759 -0.04713 -0.06875 -0.04895 -0.06944 C -0.05078 -0.07014 -0.05273 -0.07037 -0.05442 -0.07083 L -0.0638 -0.07361 C -0.06588 -0.075 -0.0681 -0.07616 -0.07005 -0.07778 C -0.07617 -0.08287 -0.07461 -0.08264 -0.07942 -0.08889 C -0.09062 -0.10347 -0.07825 -0.08611 -0.08802 -0.1 C -0.10026 -0.09907 -0.11263 -0.09953 -0.12474 -0.09722 C -0.1263 -0.09699 -0.12734 -0.09444 -0.12864 -0.09305 C -0.1302 -0.09166 -0.1319 -0.09051 -0.13333 -0.08889 C -0.13528 -0.08727 -0.13698 -0.08518 -0.1388 -0.08333 C -0.14036 -0.08194 -0.14205 -0.08078 -0.14349 -0.07916 C -0.14935 -0.07361 -0.14531 -0.07639 -0.14974 -0.07361 C -0.15026 -0.07222 -0.15078 -0.07083 -0.1513 -0.06944 C -0.15208 -0.06759 -0.15299 -0.06597 -0.15364 -0.06389 C -0.15455 -0.0618 -0.1552 -0.05926 -0.15599 -0.05694 C -0.15625 -0.05509 -0.1569 -0.05347 -0.15677 -0.05139 C -0.15664 -0.03333 -0.1552 0.00278 -0.1552 0.00278 " pathEditMode="relative" ptsTypes="AAAAAAAAAAAAAAAAAAAAAAA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86 -0.01273 L -0.15286 -0.01273 C -0.15755 -0.02222 -0.16328 -0.03449 -0.16849 -0.0419 C -0.17135 -0.0456 -0.175 -0.04676 -0.17786 -0.05023 C -0.18359 -0.05694 -0.18841 -0.0662 -0.19427 -0.07245 C -0.19895 -0.07731 -0.20651 -0.08588 -0.21145 -0.08912 C -0.21484 -0.0912 -0.21823 -0.09236 -0.22161 -0.09328 C -0.2276 -0.09467 -0.23958 -0.09606 -0.23958 -0.09606 C -0.24375 -0.09745 -0.24791 -0.1 -0.25208 -0.10023 C -0.2694 -0.10139 -0.2707 -0.10069 -0.28177 -0.09745 C -0.28359 -0.0956 -0.28541 -0.09352 -0.28724 -0.0919 C -0.28906 -0.09028 -0.29101 -0.08935 -0.2927 -0.08773 C -0.29739 -0.08333 -0.29726 -0.08171 -0.3013 -0.07662 C -0.30364 -0.07361 -0.30586 -0.0706 -0.30833 -0.06828 C -0.3138 -0.06319 -0.3151 -0.06528 -0.32005 -0.05995 C -0.32239 -0.05741 -0.32448 -0.05463 -0.3263 -0.05162 C -0.3302 -0.04514 -0.32994 -0.04328 -0.33255 -0.03634 C -0.33333 -0.03426 -0.33411 -0.03264 -0.33489 -0.03078 C -0.33385 -0.01713 -0.33489 -0.01458 -0.33177 -0.00578 C -0.33164 -0.00509 -0.33125 -0.00486 -0.33099 -0.00416 " pathEditMode="relative" ptsTypes="AAAAAAAAAAAAAAAAAAAA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55 -0.01111 L -0.33255 -0.01111 C -0.3358 -0.01528 -0.33854 -0.0206 -0.34205 -0.02361 C -0.3832 -0.0618 -0.397 -0.07569 -0.43268 -0.09722 C -0.43619 -0.09953 -0.43997 -0.10069 -0.44362 -0.10278 C -0.4483 -0.10578 -0.45286 -0.11018 -0.45768 -0.1125 C -0.46614 -0.11713 -0.47005 -0.11643 -0.47799 -0.11805 C -0.47955 -0.11852 -0.48112 -0.11898 -0.48268 -0.11944 C -0.48945 -0.11759 -0.49635 -0.11666 -0.50299 -0.11389 C -0.50599 -0.11273 -0.51198 -0.10671 -0.51471 -0.10278 C -0.5164 -0.10046 -0.51784 -0.09722 -0.5194 -0.09444 C -0.52018 -0.08796 -0.52122 -0.08171 -0.52174 -0.075 C -0.522 -0.07129 -0.522 -0.06759 -0.52252 -0.06389 C -0.52278 -0.06203 -0.52395 -0.06041 -0.52409 -0.05833 C -0.52461 -0.04143 -0.52409 -0.02407 -0.52409 -0.00694 " pathEditMode="relative" ptsTypes="AAAAAAAAAAAAAAA">
                                      <p:cBhvr>
                                        <p:cTn id="1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614 -0.03611 L -0.51614 -0.03611 C -0.52708 -0.05555 -0.52213 -0.05324 -0.53333 -0.05694 C -0.53515 -0.05764 -0.53698 -0.05787 -0.5388 -0.05833 C -0.54349 -0.05648 -0.5483 -0.05555 -0.55286 -0.05278 C -0.55494 -0.05185 -0.55885 -0.04328 -0.55989 -0.04166 C -0.56159 -0.03958 -0.56354 -0.03796 -0.56536 -0.03611 C -0.56614 -0.03426 -0.56705 -0.03264 -0.5677 -0.03055 C -0.56836 -0.02893 -0.56849 -0.02662 -0.56927 -0.025 C -0.57018 -0.02361 -0.57135 -0.02315 -0.57239 -0.02222 C -0.58007 -0.00555 -0.57786 -0.01412 -0.5802 0.00278 C -0.58047 0.00857 -0.5819 0.04167 -0.58177 0.04584 C -0.58164 0.06019 -0.58203 0.07477 -0.5802 0.08889 C -0.57981 0.09213 -0.57708 0.09259 -0.57552 0.09445 C -0.575 0.0963 -0.57487 0.09838 -0.57395 0.1 C -0.57239 0.10278 -0.5664 0.10695 -0.56458 0.10834 C -0.5638 0.11065 -0.56315 0.11297 -0.56224 0.11528 C -0.55989 0.12222 -0.56132 0.11713 -0.55833 0.12639 C -0.55781 0.12801 -0.55677 0.13195 -0.55677 0.13195 " pathEditMode="relative" ptsTypes="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292D5C-E830-4E5A-9D1D-FCC786C6DCD2}"/>
              </a:ext>
            </a:extLst>
          </p:cNvPr>
          <p:cNvSpPr/>
          <p:nvPr/>
        </p:nvSpPr>
        <p:spPr>
          <a:xfrm>
            <a:off x="953311" y="457200"/>
            <a:ext cx="11031166" cy="8896656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63350-6A6C-4C73-B28F-45E8BCBFA84D}"/>
              </a:ext>
            </a:extLst>
          </p:cNvPr>
          <p:cNvSpPr txBox="1"/>
          <p:nvPr/>
        </p:nvSpPr>
        <p:spPr>
          <a:xfrm>
            <a:off x="7561691" y="1059989"/>
            <a:ext cx="5239909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5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5400" u="sng" dirty="0">
                <a:cs typeface="(AH) Manal Black" pitchFamily="2" charset="-78"/>
              </a:rPr>
              <a:t>التَّغْذية الرَّاجِعة: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2" name="How to draw a frog for kids-كيفية رسم ضفدع للأطفال＾▽＾ 2">
            <a:hlinkClick r:id="" action="ppaction://media"/>
            <a:extLst>
              <a:ext uri="{FF2B5EF4-FFF2-40B4-BE49-F238E27FC236}">
                <a16:creationId xmlns:a16="http://schemas.microsoft.com/office/drawing/2014/main" id="{E6E7A511-DF68-4B9E-B6A5-7BCF5C641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311" y="1983320"/>
            <a:ext cx="11031166" cy="737053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99B9202-89B6-4113-97B2-B070B8C65CCB}"/>
              </a:ext>
            </a:extLst>
          </p:cNvPr>
          <p:cNvSpPr/>
          <p:nvPr/>
        </p:nvSpPr>
        <p:spPr>
          <a:xfrm>
            <a:off x="4249316" y="89280"/>
            <a:ext cx="3991681" cy="2160425"/>
          </a:xfrm>
          <a:prstGeom prst="cloudCallout">
            <a:avLst>
              <a:gd name="adj1" fmla="val -98098"/>
              <a:gd name="adj2" fmla="val 20234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75" b="1" dirty="0">
                <a:solidFill>
                  <a:schemeClr val="tx1"/>
                </a:solidFill>
                <a:cs typeface="(AH) Manal Black" pitchFamily="2" charset="-78"/>
              </a:rPr>
              <a:t>هيَّا نَرْسُم ضُفْدَع.</a:t>
            </a:r>
            <a:endParaRPr lang="en-US" sz="3675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3BE0CD5-9989-4E46-A994-1A6B9232C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" b="93737" l="9961" r="89844">
                        <a14:foregroundMark x1="35156" y1="92009" x2="35156" y2="92009"/>
                        <a14:foregroundMark x1="77539" y1="94168" x2="77539" y2="94168"/>
                        <a14:foregroundMark x1="64844" y1="20950" x2="64844" y2="8855"/>
                        <a14:foregroundMark x1="64844" y1="8855" x2="59570" y2="2376"/>
                        <a14:foregroundMark x1="59570" y1="2376" x2="59180" y2="27214"/>
                        <a14:foregroundMark x1="59180" y1="27214" x2="59570" y2="30238"/>
                        <a14:foregroundMark x1="59570" y1="30670" x2="54297" y2="19222"/>
                        <a14:foregroundMark x1="54297" y1="19222" x2="53516" y2="12095"/>
                        <a14:foregroundMark x1="42773" y1="20086" x2="38867" y2="7775"/>
                        <a14:foregroundMark x1="38867" y1="7775" x2="31250" y2="15767"/>
                        <a14:foregroundMark x1="31250" y1="15767" x2="34375" y2="27214"/>
                        <a14:foregroundMark x1="34375" y1="27214" x2="35547" y2="28942"/>
                        <a14:foregroundMark x1="35547" y1="28942" x2="29297" y2="19438"/>
                        <a14:foregroundMark x1="29297" y1="19438" x2="29102" y2="8639"/>
                        <a14:foregroundMark x1="29102" y1="8639" x2="30859" y2="5184"/>
                        <a14:foregroundMark x1="32813" y1="1944" x2="32813" y2="1944"/>
                        <a14:foregroundMark x1="28125" y1="5616" x2="28125" y2="5616"/>
                        <a14:foregroundMark x1="28125" y1="5616" x2="27344" y2="11231"/>
                        <a14:foregroundMark x1="59570" y1="216" x2="59570" y2="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38" y="1059989"/>
            <a:ext cx="1463040" cy="1323019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5F8EA-3E0E-4115-86ED-BF6B29E05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9503"/>
            <a:ext cx="658837" cy="607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A5FF763E-D8CA-4BF0-80F2-F1840F0DF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" y="363962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1B799223-797C-4C1D-ADE8-77DC435E2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754360"/>
              </p:ext>
            </p:extLst>
          </p:nvPr>
        </p:nvGraphicFramePr>
        <p:xfrm>
          <a:off x="-1374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0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1038468" y="1543581"/>
            <a:ext cx="10724665" cy="718258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5205705" y="2280018"/>
            <a:ext cx="634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هَل حققنا أَهْداف دَرْس اْليَوْم؟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BFC70-A8B2-45A2-86D0-DAA870361495}"/>
              </a:ext>
            </a:extLst>
          </p:cNvPr>
          <p:cNvSpPr txBox="1"/>
          <p:nvPr/>
        </p:nvSpPr>
        <p:spPr>
          <a:xfrm>
            <a:off x="2462645" y="7790579"/>
            <a:ext cx="787630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6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B283D-0F1D-4D12-B225-AE90920DDAF2}"/>
              </a:ext>
            </a:extLst>
          </p:cNvPr>
          <p:cNvSpPr/>
          <p:nvPr/>
        </p:nvSpPr>
        <p:spPr>
          <a:xfrm>
            <a:off x="1716795" y="3321542"/>
            <a:ext cx="9336370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يُجيبُ المُتَعَلِّمُ عَنْ أَسْئِلَةٍ الِنَصٍّ أ وَيَطْرَحُ أَسْئِلَةً: </a:t>
            </a:r>
          </a:p>
          <a:p>
            <a:pPr lvl="0" algn="ctr" rtl="1">
              <a:lnSpc>
                <a:spcPct val="150000"/>
              </a:lnSpc>
            </a:pP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(</a:t>
            </a:r>
            <a:r>
              <a:rPr lang="ar-BH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مَنْ - ماذا - مَتى - أيْنَ - لمِاذا – كَيْفَ</a:t>
            </a: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)</a:t>
            </a:r>
          </a:p>
          <a:p>
            <a:pPr lvl="0" algn="ctr" rtl="1">
              <a:lnSpc>
                <a:spcPct val="150000"/>
              </a:lnSpc>
            </a:pP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مُظْهِرًا فَهْمَهُ لِلنَّصِّ، </a:t>
            </a:r>
            <a:r>
              <a:rPr lang="ar-BH" sz="4800" b="1" dirty="0" err="1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مُبْدِيًا</a:t>
            </a: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رَأْيَهُ فيْهِ.</a:t>
            </a:r>
          </a:p>
          <a:p>
            <a:pPr lvl="0" algn="ctr" rtl="1">
              <a:lnSpc>
                <a:spcPct val="150000"/>
              </a:lnSpc>
            </a:pPr>
            <a:endParaRPr lang="ar-BH" sz="44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20CC8F-32B0-4771-B7A5-BF8423212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824959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12A9EBB-7293-4508-BBD9-CA1487EEC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363232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71616673-F391-4328-9439-697A8FE33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170695"/>
              </p:ext>
            </p:extLst>
          </p:nvPr>
        </p:nvGraphicFramePr>
        <p:xfrm>
          <a:off x="17247" y="363232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C307B-8AC0-4007-A848-1AA7D936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43" y="2119873"/>
            <a:ext cx="10332720" cy="581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9" y="1580108"/>
            <a:ext cx="944117" cy="565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402608" y="1669172"/>
            <a:ext cx="692817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8146" rtl="1"/>
            <a:r>
              <a:rPr lang="ar-BH" sz="189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205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383737" y="2254235"/>
            <a:ext cx="908196" cy="1131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200" y="3929242"/>
            <a:ext cx="1728216" cy="116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1100965" y="2406713"/>
            <a:ext cx="151735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418" dirty="0"/>
              <a:t> 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189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418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11133273" y="30901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11133273" y="46259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11133273" y="614494"/>
            <a:ext cx="1394496" cy="2646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11304284" y="462589"/>
            <a:ext cx="1052472" cy="5550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4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46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10373209" y="10584866"/>
            <a:ext cx="1564949" cy="1420503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82" t="14799" r="36346" b="17591"/>
          <a:stretch/>
        </p:blipFill>
        <p:spPr>
          <a:xfrm rot="20243506">
            <a:off x="475831" y="5537527"/>
            <a:ext cx="1632204" cy="216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31 0.02497 L -0.30754 -0.45106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61" y="-23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31 0.02497 L -0.30754 -0.45106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61" y="-23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1163661" y="1128584"/>
            <a:ext cx="10474279" cy="73440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1" y="1128584"/>
            <a:ext cx="10474278" cy="734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4297921" y="1348192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0EE064-C505-4BF3-B811-94A08E987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" y="8687649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DA1DA64-D68F-47E0-84B6-C20A8C1A9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" y="361345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005B5E50-82A1-4CBA-BE32-76D233C3555E}"/>
              </a:ext>
            </a:extLst>
          </p:cNvPr>
          <p:cNvGraphicFramePr>
            <a:graphicFrameLocks noGrp="1"/>
          </p:cNvGraphicFramePr>
          <p:nvPr/>
        </p:nvGraphicFramePr>
        <p:xfrm>
          <a:off x="12120" y="3613456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B87752-C274-4238-A6D5-21B14D80CA7D}"/>
              </a:ext>
            </a:extLst>
          </p:cNvPr>
          <p:cNvSpPr/>
          <p:nvPr/>
        </p:nvSpPr>
        <p:spPr>
          <a:xfrm>
            <a:off x="2537525" y="2024386"/>
            <a:ext cx="8724013" cy="555242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D8D2E-92E0-4A6E-B992-D222C0E6A562}"/>
              </a:ext>
            </a:extLst>
          </p:cNvPr>
          <p:cNvSpPr/>
          <p:nvPr/>
        </p:nvSpPr>
        <p:spPr>
          <a:xfrm>
            <a:off x="4211535" y="2602295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6FD90ACA-4728-4B1E-875C-6186D5519714}"/>
              </a:ext>
            </a:extLst>
          </p:cNvPr>
          <p:cNvSpPr/>
          <p:nvPr/>
        </p:nvSpPr>
        <p:spPr>
          <a:xfrm>
            <a:off x="6810348" y="6869437"/>
            <a:ext cx="609600" cy="6096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9F0B73-2B18-41FD-A8E8-0B03F30FA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8" y="4576509"/>
            <a:ext cx="5070764" cy="519545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4B5D3-88E7-4F1B-919C-80957343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57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BD7534EC-B44F-480C-ADFD-46A63CAD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53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1819F40C-CC4A-467C-B809-761AC00D5F74}"/>
              </a:ext>
            </a:extLst>
          </p:cNvPr>
          <p:cNvGraphicFramePr>
            <a:graphicFrameLocks noGrp="1"/>
          </p:cNvGraphicFramePr>
          <p:nvPr/>
        </p:nvGraphicFramePr>
        <p:xfrm>
          <a:off x="0" y="36053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9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1410305" y="1173669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60" y="661586"/>
            <a:ext cx="2943225" cy="1485900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82" y="2327866"/>
            <a:ext cx="2943225" cy="1485900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63" y="1493338"/>
            <a:ext cx="2943225" cy="148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1524000" y="9932644"/>
            <a:ext cx="13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1899822" y="234857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805301" y="234857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1899822" y="5634170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2079445" y="218636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4984923" y="215215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2079445" y="5437756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8029776" y="2389774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5259634" y="3351254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cs typeface="(AH) Manal Black" pitchFamily="2" charset="-78"/>
              </a:rPr>
              <a:t>الثلاثاء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8029776" y="4828410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2020888" y="3195724"/>
            <a:ext cx="235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12</a:t>
            </a:r>
            <a:r>
              <a:rPr lang="ar-BH" sz="3200" b="1" dirty="0"/>
              <a:t>/10/2021</a:t>
            </a:r>
            <a:endParaRPr lang="en-US" sz="4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1791489" y="4188982"/>
            <a:ext cx="271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5</a:t>
            </a:r>
            <a:r>
              <a:rPr lang="ar-BH" sz="3200" b="1" dirty="0"/>
              <a:t>/ </a:t>
            </a:r>
            <a:r>
              <a:rPr lang="ar-AE" sz="3200" b="1" dirty="0"/>
              <a:t>ربيع </a:t>
            </a:r>
            <a:r>
              <a:rPr lang="ar-AE" sz="1600" b="1" dirty="0"/>
              <a:t>1</a:t>
            </a:r>
            <a:r>
              <a:rPr lang="ar-AE" sz="3200" b="1" dirty="0"/>
              <a:t> </a:t>
            </a:r>
            <a:r>
              <a:rPr lang="ar-BH" sz="3200" b="1" dirty="0"/>
              <a:t>/1443</a:t>
            </a:r>
            <a:endParaRPr lang="en-US" sz="4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2508262" y="6667852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ابْتَسِم.</a:t>
            </a:r>
            <a:endParaRPr lang="en-US" sz="4400" b="1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41D5A-2ABC-4CB0-BE5F-C6D408CF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" y="4454071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12B0860-6956-421A-A11C-875E0358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559059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93E27C54-2A90-4B3C-870C-3AC07189A800}"/>
              </a:ext>
            </a:extLst>
          </p:cNvPr>
          <p:cNvGraphicFramePr>
            <a:graphicFrameLocks noGrp="1"/>
          </p:cNvGraphicFramePr>
          <p:nvPr/>
        </p:nvGraphicFramePr>
        <p:xfrm>
          <a:off x="14042" y="3559059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2806450" y="7902171"/>
            <a:ext cx="362990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2" y="6419290"/>
            <a:ext cx="2468880" cy="22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49A63DD-2A98-4C6D-922D-12CF4E390231}"/>
              </a:ext>
            </a:extLst>
          </p:cNvPr>
          <p:cNvSpPr/>
          <p:nvPr/>
        </p:nvSpPr>
        <p:spPr>
          <a:xfrm>
            <a:off x="1035367" y="1200730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038" name="Picture 14" descr="Paint colors from nature that go way beyond brown.">
            <a:extLst>
              <a:ext uri="{FF2B5EF4-FFF2-40B4-BE49-F238E27FC236}">
                <a16:creationId xmlns:a16="http://schemas.microsoft.com/office/drawing/2014/main" id="{8E0BA560-3735-4BB0-BA36-671BA769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2690363" y="-228938"/>
            <a:ext cx="7413036" cy="26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3778945" y="551080"/>
            <a:ext cx="51513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dirty="0">
                <a:solidFill>
                  <a:srgbClr val="C00000"/>
                </a:solidFill>
                <a:cs typeface="(AH) Manal Black" pitchFamily="2" charset="-78"/>
              </a:rPr>
              <a:t>قَوانين الْحِصَّة </a:t>
            </a:r>
            <a:endParaRPr lang="en-US" sz="6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8988D86-C90A-458C-89FF-7DEE0E3E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0953" y="2411588"/>
            <a:ext cx="1737360" cy="1776375"/>
          </a:xfrm>
          <a:prstGeom prst="rect">
            <a:avLst/>
          </a:prstGeom>
        </p:spPr>
      </p:pic>
      <p:sp>
        <p:nvSpPr>
          <p:cNvPr id="24" name="مربع نص 22">
            <a:extLst>
              <a:ext uri="{FF2B5EF4-FFF2-40B4-BE49-F238E27FC236}">
                <a16:creationId xmlns:a16="http://schemas.microsoft.com/office/drawing/2014/main" id="{8DF71E2B-1501-433A-8185-BC3ACC55A59E}"/>
              </a:ext>
            </a:extLst>
          </p:cNvPr>
          <p:cNvSpPr txBox="1"/>
          <p:nvPr/>
        </p:nvSpPr>
        <p:spPr>
          <a:xfrm>
            <a:off x="8346776" y="4160692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مربع نص 22">
            <a:extLst>
              <a:ext uri="{FF2B5EF4-FFF2-40B4-BE49-F238E27FC236}">
                <a16:creationId xmlns:a16="http://schemas.microsoft.com/office/drawing/2014/main" id="{42E870D4-5A67-4DEC-A74A-9DEFC4D966F7}"/>
              </a:ext>
            </a:extLst>
          </p:cNvPr>
          <p:cNvSpPr txBox="1"/>
          <p:nvPr/>
        </p:nvSpPr>
        <p:spPr>
          <a:xfrm>
            <a:off x="5761894" y="572608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مربع نص 22">
            <a:extLst>
              <a:ext uri="{FF2B5EF4-FFF2-40B4-BE49-F238E27FC236}">
                <a16:creationId xmlns:a16="http://schemas.microsoft.com/office/drawing/2014/main" id="{853061EE-2F96-4637-A230-975CB5BD43DE}"/>
              </a:ext>
            </a:extLst>
          </p:cNvPr>
          <p:cNvSpPr txBox="1"/>
          <p:nvPr/>
        </p:nvSpPr>
        <p:spPr>
          <a:xfrm>
            <a:off x="2758118" y="7889776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BBCFAB93-60BD-460E-A6FD-7E99D126B654}"/>
              </a:ext>
            </a:extLst>
          </p:cNvPr>
          <p:cNvSpPr txBox="1"/>
          <p:nvPr/>
        </p:nvSpPr>
        <p:spPr>
          <a:xfrm>
            <a:off x="4263967" y="3759392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DE33B8AF-3670-4C4B-920D-56BFC70452F6}"/>
              </a:ext>
            </a:extLst>
          </p:cNvPr>
          <p:cNvSpPr txBox="1"/>
          <p:nvPr/>
        </p:nvSpPr>
        <p:spPr>
          <a:xfrm>
            <a:off x="1108400" y="4622357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395969AE-A8C6-45C6-91AF-6835FF41F05A}"/>
              </a:ext>
            </a:extLst>
          </p:cNvPr>
          <p:cNvSpPr txBox="1"/>
          <p:nvPr/>
        </p:nvSpPr>
        <p:spPr>
          <a:xfrm>
            <a:off x="8138160" y="7520444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B3D9CA-8FED-4050-B126-0A7FAC35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2521855"/>
            <a:ext cx="1371600" cy="1371600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E824016F-1BDC-4BC9-B3EA-629725F52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360" y="2521855"/>
            <a:ext cx="2194560" cy="2194560"/>
          </a:xfrm>
          <a:prstGeom prst="rect">
            <a:avLst/>
          </a:prstGeom>
        </p:spPr>
      </p:pic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67F98F-31CB-45A4-AA3E-A1C210224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400800" y="4415031"/>
            <a:ext cx="1737360" cy="1398884"/>
          </a:xfrm>
          <a:prstGeom prst="rect">
            <a:avLst/>
          </a:prstGeom>
        </p:spPr>
      </p:pic>
      <p:pic>
        <p:nvPicPr>
          <p:cNvPr id="37" name="Picture 36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E7700003-27F9-40AC-8888-3167C2BE4D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7011" y="5649958"/>
            <a:ext cx="1828800" cy="2282753"/>
          </a:xfrm>
          <a:prstGeom prst="rect">
            <a:avLst/>
          </a:prstGeom>
        </p:spPr>
      </p:pic>
      <p:pic>
        <p:nvPicPr>
          <p:cNvPr id="38" name="Picture 37" descr="A picture containing toy&#10;&#10;Description automatically generated">
            <a:extLst>
              <a:ext uri="{FF2B5EF4-FFF2-40B4-BE49-F238E27FC236}">
                <a16:creationId xmlns:a16="http://schemas.microsoft.com/office/drawing/2014/main" id="{FD008481-E143-46D4-9F9C-414E8A28AE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346776" y="6249496"/>
            <a:ext cx="2651760" cy="1455612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4A2C6B-9620-4E19-991F-1A6AC7120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" y="4458070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DCCE2665-0DA3-420E-BBC0-6923AC97C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3" y="3521724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058F7E23-81E0-4F4F-AA2D-CBA019361165}"/>
              </a:ext>
            </a:extLst>
          </p:cNvPr>
          <p:cNvGraphicFramePr>
            <a:graphicFrameLocks noGrp="1"/>
          </p:cNvGraphicFramePr>
          <p:nvPr/>
        </p:nvGraphicFramePr>
        <p:xfrm>
          <a:off x="-21944" y="3524034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359FB-EAB1-45D9-878B-D0FC756B1B21}"/>
              </a:ext>
            </a:extLst>
          </p:cNvPr>
          <p:cNvSpPr/>
          <p:nvPr/>
        </p:nvSpPr>
        <p:spPr>
          <a:xfrm>
            <a:off x="1705496" y="1470940"/>
            <a:ext cx="9614159" cy="68184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E40E9-0CD2-4380-9380-83F2201C8FE2}"/>
              </a:ext>
            </a:extLst>
          </p:cNvPr>
          <p:cNvSpPr txBox="1"/>
          <p:nvPr/>
        </p:nvSpPr>
        <p:spPr>
          <a:xfrm>
            <a:off x="4332865" y="1374639"/>
            <a:ext cx="796986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6000" u="sng" dirty="0">
                <a:cs typeface="(AH) Manal Black" pitchFamily="2" charset="-78"/>
              </a:rPr>
              <a:t>الْوِحْدة الثّانية (ابْتَسِمْ)</a:t>
            </a:r>
            <a:endParaRPr lang="en-US" sz="6000" u="sng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FA1F6-301D-4135-9863-CC1C93AC4E63}"/>
              </a:ext>
            </a:extLst>
          </p:cNvPr>
          <p:cNvSpPr txBox="1"/>
          <p:nvPr/>
        </p:nvSpPr>
        <p:spPr>
          <a:xfrm>
            <a:off x="2339803" y="3405277"/>
            <a:ext cx="9244619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7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rtl="1">
              <a:lnSpc>
                <a:spcPct val="150000"/>
              </a:lnSpc>
            </a:pPr>
            <a:r>
              <a:rPr lang="ar-BH" sz="5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النَّص الْمَعْلوماتي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/ الْفهم والاسْتيعاب.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59F7B2-C8E5-451A-B9AB-76775B684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6" y="8070413"/>
            <a:ext cx="1524000" cy="1524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F9D24C-51E1-4995-A0CF-1E6660CB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E13B5214-82BC-43DA-B6AD-514F778B0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98DABF08-73CD-4C60-8E84-EAD54F921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531334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69245F3-20BE-4EFF-92FE-7B353EEDEF9A}"/>
              </a:ext>
            </a:extLst>
          </p:cNvPr>
          <p:cNvSpPr txBox="1"/>
          <p:nvPr/>
        </p:nvSpPr>
        <p:spPr>
          <a:xfrm>
            <a:off x="2339803" y="6970951"/>
            <a:ext cx="7876309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40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1038467" y="1209307"/>
            <a:ext cx="10724665" cy="718258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5727239" y="1554669"/>
            <a:ext cx="530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أَهْداف دَرْس اْليَوْم: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7E967A-7357-4032-BF40-9ACE0189EE84}"/>
              </a:ext>
            </a:extLst>
          </p:cNvPr>
          <p:cNvSpPr/>
          <p:nvPr/>
        </p:nvSpPr>
        <p:spPr>
          <a:xfrm>
            <a:off x="1898850" y="3028885"/>
            <a:ext cx="9336370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يُجيبُ المُتَعَلِّمُ عَنْ أَسْئِلَةٍ الِنَصٍّ أ وَيَطْرَحُ أَسْئِلَةً: </a:t>
            </a:r>
          </a:p>
          <a:p>
            <a:pPr lvl="0" algn="ctr" rtl="1">
              <a:lnSpc>
                <a:spcPct val="150000"/>
              </a:lnSpc>
            </a:pP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(</a:t>
            </a:r>
            <a:r>
              <a:rPr lang="ar-BH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مَنْ - ماذا - مَتى - أيْنَ - لمِاذا – كَيْفَ</a:t>
            </a: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)</a:t>
            </a:r>
          </a:p>
          <a:p>
            <a:pPr lvl="0" algn="ctr" rtl="1">
              <a:lnSpc>
                <a:spcPct val="150000"/>
              </a:lnSpc>
            </a:pP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مُظْهِرًا فَهْمَهُ لِلنَّصِّ، </a:t>
            </a:r>
            <a:r>
              <a:rPr lang="ar-BH" sz="4800" b="1" dirty="0" err="1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مُبْدِيًا</a:t>
            </a: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رَأْيَهُ فيْهِ.</a:t>
            </a:r>
          </a:p>
          <a:p>
            <a:pPr lvl="0" algn="ctr" rtl="1">
              <a:lnSpc>
                <a:spcPct val="150000"/>
              </a:lnSpc>
            </a:pPr>
            <a:endParaRPr lang="ar-BH" sz="44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A5CE239-FD0E-4243-81FE-3D00CB1DB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53" y="7376229"/>
            <a:ext cx="2319527" cy="2491069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B5C321-A026-4FC0-BEC7-4159C5403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7354326C-EF70-49B6-8B56-578744134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CF3E5F9D-524B-4C34-BA59-F3A60F2DE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531334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3C0CD03-29A6-433A-99F0-70FC1D10CFFA}"/>
              </a:ext>
            </a:extLst>
          </p:cNvPr>
          <p:cNvSpPr txBox="1"/>
          <p:nvPr/>
        </p:nvSpPr>
        <p:spPr>
          <a:xfrm>
            <a:off x="2032452" y="7188451"/>
            <a:ext cx="7876309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EF2102FA-554A-4B87-BDC8-7800BB08E08A}"/>
              </a:ext>
            </a:extLst>
          </p:cNvPr>
          <p:cNvSpPr txBox="1"/>
          <p:nvPr/>
        </p:nvSpPr>
        <p:spPr>
          <a:xfrm>
            <a:off x="7407135" y="211388"/>
            <a:ext cx="6239584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التَّهْيِئة الْحافِزَة: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12F3F3AB-EFC5-4321-9B8E-57436E486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283125-832E-4BFB-8E02-17E12F9DBE7C}"/>
              </a:ext>
            </a:extLst>
          </p:cNvPr>
          <p:cNvSpPr/>
          <p:nvPr/>
        </p:nvSpPr>
        <p:spPr>
          <a:xfrm>
            <a:off x="651753" y="458846"/>
            <a:ext cx="11887200" cy="892681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84F9B-AEFF-4A0C-A94C-3B04EAF9982F}"/>
              </a:ext>
            </a:extLst>
          </p:cNvPr>
          <p:cNvSpPr txBox="1"/>
          <p:nvPr/>
        </p:nvSpPr>
        <p:spPr>
          <a:xfrm>
            <a:off x="5853792" y="71062"/>
            <a:ext cx="6988629" cy="148886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هَيّا عَبِّر عَنْ الصّورة</a:t>
            </a:r>
            <a:r>
              <a:rPr lang="en-US" sz="4800" dirty="0">
                <a:cs typeface="(AH) Manal Black" pitchFamily="2" charset="-78"/>
              </a:rPr>
              <a:t>:</a:t>
            </a:r>
            <a:endParaRPr lang="en-US" sz="6600" dirty="0">
              <a:cs typeface="(AH) Manal Black" pitchFamily="2" charset="-78"/>
            </a:endParaRPr>
          </a:p>
        </p:txBody>
      </p:sp>
      <p:pic>
        <p:nvPicPr>
          <p:cNvPr id="14" name="Picture 13" descr="A picture containing sitting, toy, table, birthday&#10;&#10;Description automatically generated">
            <a:extLst>
              <a:ext uri="{FF2B5EF4-FFF2-40B4-BE49-F238E27FC236}">
                <a16:creationId xmlns:a16="http://schemas.microsoft.com/office/drawing/2014/main" id="{629E47DF-CF76-4A55-9834-99DF0969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47" y="2018778"/>
            <a:ext cx="7315200" cy="63271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213C08-68FD-4B99-B019-8A3078E78A08}"/>
              </a:ext>
            </a:extLst>
          </p:cNvPr>
          <p:cNvSpPr txBox="1"/>
          <p:nvPr/>
        </p:nvSpPr>
        <p:spPr>
          <a:xfrm>
            <a:off x="-3825640" y="997612"/>
            <a:ext cx="2608823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ما اسْمهُ؟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FE352-DCEA-4686-98F7-5DB3C3E67764}"/>
              </a:ext>
            </a:extLst>
          </p:cNvPr>
          <p:cNvSpPr txBox="1"/>
          <p:nvPr/>
        </p:nvSpPr>
        <p:spPr>
          <a:xfrm>
            <a:off x="-3896573" y="2483607"/>
            <a:ext cx="2608823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ما لَوْنَهُ؟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F94FD-2FD1-45D0-878A-2FBCB82A0DA2}"/>
              </a:ext>
            </a:extLst>
          </p:cNvPr>
          <p:cNvSpPr txBox="1"/>
          <p:nvPr/>
        </p:nvSpPr>
        <p:spPr>
          <a:xfrm>
            <a:off x="-3825639" y="3969602"/>
            <a:ext cx="2608823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ماذا يَفْعَل؟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DF3411-DA03-4EF9-9B97-5ED1DBA4929A}"/>
              </a:ext>
            </a:extLst>
          </p:cNvPr>
          <p:cNvSpPr txBox="1"/>
          <p:nvPr/>
        </p:nvSpPr>
        <p:spPr>
          <a:xfrm>
            <a:off x="-7120646" y="5608903"/>
            <a:ext cx="583014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هَل لَديك مَعْلومات عَنْهٌ؟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8853EA-E569-421F-8C35-8321B8253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" y="6161513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4FFF14A4-3A46-4C94-AEEF-E6CD0A2A5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" y="3613941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6EB08703-8714-4426-955E-343A8DFBA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360698"/>
              </p:ext>
            </p:extLst>
          </p:nvPr>
        </p:nvGraphicFramePr>
        <p:xfrm>
          <a:off x="9603" y="3613941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F9FD218-4A3B-4F0E-9D5F-2049EE7F3B96}"/>
              </a:ext>
            </a:extLst>
          </p:cNvPr>
          <p:cNvSpPr txBox="1"/>
          <p:nvPr/>
        </p:nvSpPr>
        <p:spPr>
          <a:xfrm>
            <a:off x="1956184" y="8389266"/>
            <a:ext cx="7876309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70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0317E-6 3.91534E-6 L 0.41071 0.000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032E-6 2.01058E-6 L 0.41071 0.000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0317E-6 1.0582E-7 L 0.41071 0.000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7619E-6 -1.5873E-7 L 0.53063 0.006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8" y="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A482FCEF-3597-46AD-BAAE-268717951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478" y="7291202"/>
            <a:ext cx="640080" cy="640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7293387" y="409653"/>
            <a:ext cx="5159828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 هَيّا نَجيب عَن الأسئِلة: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D4CB4DAC-4D03-4CE0-8DCA-963485FE8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0" y="5972783"/>
            <a:ext cx="3819525" cy="36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AFDC01-BFE1-4200-B8F5-BBD8B9150FD7}"/>
              </a:ext>
            </a:extLst>
          </p:cNvPr>
          <p:cNvSpPr txBox="1"/>
          <p:nvPr/>
        </p:nvSpPr>
        <p:spPr>
          <a:xfrm>
            <a:off x="11647446" y="-1985278"/>
            <a:ext cx="476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solidFill>
                  <a:schemeClr val="bg1"/>
                </a:solidFill>
                <a:cs typeface="(AH) Manal Black" pitchFamily="2" charset="-78"/>
              </a:rPr>
              <a:t> </a:t>
            </a:r>
            <a:r>
              <a:rPr lang="ar-BH" sz="4800" u="sng" dirty="0">
                <a:cs typeface="(AH) Manal Black" pitchFamily="2" charset="-78"/>
              </a:rPr>
              <a:t>عَناصِر الْقِّصة: </a:t>
            </a:r>
            <a:endParaRPr lang="en-US" sz="4800" u="sng" dirty="0"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79A7E-796D-4E9A-9630-A12EB1DDB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68" t="25262" r="25684" b="20842"/>
          <a:stretch/>
        </p:blipFill>
        <p:spPr>
          <a:xfrm>
            <a:off x="1269977" y="1716865"/>
            <a:ext cx="10790852" cy="621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50A91D-9368-45F1-B70B-F2714C32D34F}"/>
              </a:ext>
            </a:extLst>
          </p:cNvPr>
          <p:cNvCxnSpPr>
            <a:cxnSpLocks/>
          </p:cNvCxnSpPr>
          <p:nvPr/>
        </p:nvCxnSpPr>
        <p:spPr>
          <a:xfrm flipV="1">
            <a:off x="4533089" y="3540868"/>
            <a:ext cx="5564222" cy="167315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B3AF14-867E-4620-906F-C88537E1FA36}"/>
              </a:ext>
            </a:extLst>
          </p:cNvPr>
          <p:cNvCxnSpPr>
            <a:cxnSpLocks/>
          </p:cNvCxnSpPr>
          <p:nvPr/>
        </p:nvCxnSpPr>
        <p:spPr>
          <a:xfrm flipV="1">
            <a:off x="4533089" y="5369668"/>
            <a:ext cx="5564222" cy="155642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3FA818-4F52-45CC-9F49-E225FB42A976}"/>
              </a:ext>
            </a:extLst>
          </p:cNvPr>
          <p:cNvCxnSpPr>
            <a:cxnSpLocks/>
          </p:cNvCxnSpPr>
          <p:nvPr/>
        </p:nvCxnSpPr>
        <p:spPr>
          <a:xfrm>
            <a:off x="4533089" y="3540868"/>
            <a:ext cx="5836596" cy="354086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38FCA8C1-E30F-406B-9D4F-2EE75670C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932" y="8654341"/>
            <a:ext cx="1005840" cy="839251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B3C2BA-95A4-4469-8992-A3F13C632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79C6756B-4608-42D4-A1E8-01E8C1FBC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FD33F818-C2B4-4CC7-A0F2-9B253DE03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068859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6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</TotalTime>
  <Words>775</Words>
  <Application>Microsoft Office PowerPoint</Application>
  <PresentationFormat>A3 Paper (297x420 mm)</PresentationFormat>
  <Paragraphs>298</Paragraphs>
  <Slides>19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256</cp:revision>
  <dcterms:created xsi:type="dcterms:W3CDTF">2020-09-22T08:56:10Z</dcterms:created>
  <dcterms:modified xsi:type="dcterms:W3CDTF">2021-10-11T15:41:53Z</dcterms:modified>
</cp:coreProperties>
</file>