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1" r:id="rId2"/>
    <p:sldId id="263" r:id="rId3"/>
  </p:sldIdLst>
  <p:sldSz cx="6858000" cy="9144000" type="screen4x3"/>
  <p:notesSz cx="6877050" cy="9656763"/>
  <p:defaultTextStyle>
    <a:defPPr>
      <a:defRPr lang="ar-AE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066" autoAdjust="0"/>
    <p:restoredTop sz="94660" autoAdjust="0"/>
  </p:normalViewPr>
  <p:slideViewPr>
    <p:cSldViewPr>
      <p:cViewPr>
        <p:scale>
          <a:sx n="60" d="100"/>
          <a:sy n="60" d="100"/>
        </p:scale>
        <p:origin x="-2076" y="-13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ar-AE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1C04-2B16-47C9-91F0-BB471F0F5FEA}" type="datetimeFigureOut">
              <a:rPr lang="ar-AE" smtClean="0"/>
              <a:pPr/>
              <a:t>22/01/1440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D5121-05AC-4E03-9413-1621AC7BD804}" type="slidenum">
              <a:rPr lang="ar-AE" smtClean="0"/>
              <a:pPr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824305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1C04-2B16-47C9-91F0-BB471F0F5FEA}" type="datetimeFigureOut">
              <a:rPr lang="ar-AE" smtClean="0"/>
              <a:pPr/>
              <a:t>22/01/1440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D5121-05AC-4E03-9413-1621AC7BD804}" type="slidenum">
              <a:rPr lang="ar-AE" smtClean="0"/>
              <a:pPr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547615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257176" y="488951"/>
            <a:ext cx="3357563" cy="10401300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1C04-2B16-47C9-91F0-BB471F0F5FEA}" type="datetimeFigureOut">
              <a:rPr lang="ar-AE" smtClean="0"/>
              <a:pPr/>
              <a:t>22/01/1440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D5121-05AC-4E03-9413-1621AC7BD804}" type="slidenum">
              <a:rPr lang="ar-AE" smtClean="0"/>
              <a:pPr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0124284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title"/>
          </p:nvPr>
        </p:nvSpPr>
        <p:spPr>
          <a:xfrm>
            <a:off x="514350" y="2840568"/>
            <a:ext cx="5829300" cy="1960035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11" name="Shape 111"/>
          <p:cNvSpPr>
            <a:spLocks noGrp="1"/>
          </p:cNvSpPr>
          <p:nvPr>
            <p:ph type="body" sz="quarter" idx="1"/>
          </p:nvPr>
        </p:nvSpPr>
        <p:spPr>
          <a:xfrm>
            <a:off x="1028700" y="5181600"/>
            <a:ext cx="4800600" cy="23368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2" name="Shape 112"/>
          <p:cNvSpPr>
            <a:spLocks noGrp="1"/>
          </p:cNvSpPr>
          <p:nvPr>
            <p:ph type="sldNum" sz="quarter" idx="2"/>
          </p:nvPr>
        </p:nvSpPr>
        <p:spPr>
          <a:xfrm>
            <a:off x="6251119" y="8583931"/>
            <a:ext cx="263983" cy="26924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2858618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1C04-2B16-47C9-91F0-BB471F0F5FEA}" type="datetimeFigureOut">
              <a:rPr lang="ar-AE" smtClean="0"/>
              <a:pPr/>
              <a:t>22/01/1440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D5121-05AC-4E03-9413-1621AC7BD804}" type="slidenum">
              <a:rPr lang="ar-AE" smtClean="0"/>
              <a:pPr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619465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1C04-2B16-47C9-91F0-BB471F0F5FEA}" type="datetimeFigureOut">
              <a:rPr lang="ar-AE" smtClean="0"/>
              <a:pPr/>
              <a:t>22/01/1440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D5121-05AC-4E03-9413-1621AC7BD804}" type="slidenum">
              <a:rPr lang="ar-AE" smtClean="0"/>
              <a:pPr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040443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1C04-2B16-47C9-91F0-BB471F0F5FEA}" type="datetimeFigureOut">
              <a:rPr lang="ar-AE" smtClean="0"/>
              <a:pPr/>
              <a:t>22/01/1440</a:t>
            </a:fld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D5121-05AC-4E03-9413-1621AC7BD804}" type="slidenum">
              <a:rPr lang="ar-AE" smtClean="0"/>
              <a:pPr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558920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1C04-2B16-47C9-91F0-BB471F0F5FEA}" type="datetimeFigureOut">
              <a:rPr lang="ar-AE" smtClean="0"/>
              <a:pPr/>
              <a:t>22/01/1440</a:t>
            </a:fld>
            <a:endParaRPr lang="ar-AE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D5121-05AC-4E03-9413-1621AC7BD804}" type="slidenum">
              <a:rPr lang="ar-AE" smtClean="0"/>
              <a:pPr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145333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1C04-2B16-47C9-91F0-BB471F0F5FEA}" type="datetimeFigureOut">
              <a:rPr lang="ar-AE" smtClean="0"/>
              <a:pPr/>
              <a:t>22/01/1440</a:t>
            </a:fld>
            <a:endParaRPr lang="ar-AE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D5121-05AC-4E03-9413-1621AC7BD804}" type="slidenum">
              <a:rPr lang="ar-AE" smtClean="0"/>
              <a:pPr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412364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1C04-2B16-47C9-91F0-BB471F0F5FEA}" type="datetimeFigureOut">
              <a:rPr lang="ar-AE" smtClean="0"/>
              <a:pPr/>
              <a:t>22/01/1440</a:t>
            </a:fld>
            <a:endParaRPr lang="ar-AE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D5121-05AC-4E03-9413-1621AC7BD804}" type="slidenum">
              <a:rPr lang="ar-AE" smtClean="0"/>
              <a:pPr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882143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1C04-2B16-47C9-91F0-BB471F0F5FEA}" type="datetimeFigureOut">
              <a:rPr lang="ar-AE" smtClean="0"/>
              <a:pPr/>
              <a:t>22/01/1440</a:t>
            </a:fld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D5121-05AC-4E03-9413-1621AC7BD804}" type="slidenum">
              <a:rPr lang="ar-AE" smtClean="0"/>
              <a:pPr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956809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AE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1C04-2B16-47C9-91F0-BB471F0F5FEA}" type="datetimeFigureOut">
              <a:rPr lang="ar-AE" smtClean="0"/>
              <a:pPr/>
              <a:t>22/01/1440</a:t>
            </a:fld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D5121-05AC-4E03-9413-1621AC7BD804}" type="slidenum">
              <a:rPr lang="ar-AE" smtClean="0"/>
              <a:pPr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777663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61C04-2B16-47C9-91F0-BB471F0F5FEA}" type="datetimeFigureOut">
              <a:rPr lang="ar-AE" smtClean="0"/>
              <a:pPr/>
              <a:t>22/01/1440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D5121-05AC-4E03-9413-1621AC7BD804}" type="slidenum">
              <a:rPr lang="ar-AE" smtClean="0"/>
              <a:pPr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113322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AE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213767" y="157055"/>
            <a:ext cx="2757861" cy="922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SA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rial" pitchFamily="34" charset="0"/>
                <a:cs typeface="Arial" pitchFamily="34" charset="0"/>
              </a:rPr>
              <a:t>اسمي الجميل :.........................</a:t>
            </a:r>
          </a:p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SA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rial" pitchFamily="34" charset="0"/>
                <a:cs typeface="Arial" pitchFamily="34" charset="0"/>
              </a:rPr>
              <a:t>صفي ال</a:t>
            </a:r>
            <a:r>
              <a:rPr kumimoji="0" lang="ar-AE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rial" pitchFamily="34" charset="0"/>
                <a:cs typeface="Arial" pitchFamily="34" charset="0"/>
              </a:rPr>
              <a:t>ثاني</a:t>
            </a:r>
            <a:r>
              <a:rPr kumimoji="0" lang="ar-SA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rial" pitchFamily="34" charset="0"/>
                <a:cs typeface="Arial" pitchFamily="34" charset="0"/>
              </a:rPr>
              <a:t> : 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rial" pitchFamily="34" charset="0"/>
                <a:cs typeface="Arial" pitchFamily="34" charset="0"/>
              </a:rPr>
              <a:t>........</a:t>
            </a:r>
            <a:endParaRPr kumimoji="0" lang="ar-SA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AE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152401" y="75144"/>
            <a:ext cx="6616700" cy="8961352"/>
          </a:xfrm>
          <a:prstGeom prst="rect">
            <a:avLst/>
          </a:prstGeom>
          <a:noFill/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1357299" y="836395"/>
            <a:ext cx="4429156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AE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Arial" pitchFamily="34" charset="0"/>
                <a:cs typeface="+mj-cs"/>
              </a:rPr>
              <a:t>الاختبار</a:t>
            </a:r>
            <a:r>
              <a:rPr kumimoji="0" lang="ar-AE" sz="2000" b="1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Arial" pitchFamily="34" charset="0"/>
                <a:cs typeface="+mj-cs"/>
              </a:rPr>
              <a:t> الأول ( النباتات تنمو وتتغير)</a:t>
            </a:r>
            <a:endParaRPr kumimoji="0" lang="ar-AE" sz="2000" b="1" i="0" u="sng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ea typeface="Arial" pitchFamily="34" charset="0"/>
              <a:cs typeface="+mj-cs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ar-AE" sz="2000" b="1" i="0" u="sng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ea typeface="Arial" pitchFamily="34" charset="0"/>
              <a:cs typeface="+mj-cs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000" b="1" i="0" u="sng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ea typeface="Arial" pitchFamily="34" charset="0"/>
              <a:cs typeface="+mj-cs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000" b="1" i="0" u="sng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ea typeface="Arial" pitchFamily="34" charset="0"/>
              <a:cs typeface="+mj-cs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AE" b="0" i="0" u="sng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+mj-cs"/>
            </a:endParaRPr>
          </a:p>
        </p:txBody>
      </p:sp>
      <p:cxnSp>
        <p:nvCxnSpPr>
          <p:cNvPr id="1029" name="AutoShape 12"/>
          <p:cNvCxnSpPr>
            <a:cxnSpLocks noChangeShapeType="1"/>
          </p:cNvCxnSpPr>
          <p:nvPr/>
        </p:nvCxnSpPr>
        <p:spPr bwMode="auto">
          <a:xfrm>
            <a:off x="260648" y="899592"/>
            <a:ext cx="874919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3" name="صورة 12" descr="شعار الدولة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4687" y="237832"/>
            <a:ext cx="642942" cy="527124"/>
          </a:xfrm>
          <a:prstGeom prst="rect">
            <a:avLst/>
          </a:prstGeom>
          <a:noFill/>
        </p:spPr>
      </p:pic>
      <p:sp>
        <p:nvSpPr>
          <p:cNvPr id="30" name="AutoShape 21"/>
          <p:cNvSpPr>
            <a:spLocks noChangeArrowheads="1"/>
          </p:cNvSpPr>
          <p:nvPr/>
        </p:nvSpPr>
        <p:spPr bwMode="auto">
          <a:xfrm>
            <a:off x="399730" y="1265021"/>
            <a:ext cx="6243981" cy="642943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AE" sz="1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بسم الله الرحمن الرحيم ( اللهم لا سهل إلا ما جعلته سهلا ...)</a:t>
            </a:r>
            <a:endParaRPr kumimoji="0" lang="ar-AE" sz="16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ea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AE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السؤال الأول : اختار المفردة المناسبة لملء الفراغ .........  :    </a:t>
            </a:r>
            <a:r>
              <a:rPr kumimoji="0" lang="ar-AE" sz="1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4</a:t>
            </a:r>
            <a:r>
              <a:rPr kumimoji="0" lang="ar-AE" sz="1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درجات لكل إجابة درجة</a:t>
            </a:r>
            <a:r>
              <a:rPr kumimoji="0" lang="ar-AE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endParaRPr kumimoji="0" lang="ar-AE" sz="14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Arial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AE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AutoShape 23"/>
          <p:cNvSpPr>
            <a:spLocks noChangeArrowheads="1"/>
          </p:cNvSpPr>
          <p:nvPr/>
        </p:nvSpPr>
        <p:spPr bwMode="auto">
          <a:xfrm>
            <a:off x="698715" y="2034859"/>
            <a:ext cx="1158650" cy="37317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AE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الأزهار</a:t>
            </a:r>
            <a:endParaRPr kumimoji="0" lang="ar-AE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AutoShape 24"/>
          <p:cNvSpPr>
            <a:spLocks noChangeArrowheads="1"/>
          </p:cNvSpPr>
          <p:nvPr/>
        </p:nvSpPr>
        <p:spPr bwMode="auto">
          <a:xfrm>
            <a:off x="2000239" y="1979402"/>
            <a:ext cx="1357322" cy="42862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A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الجذور</a:t>
            </a:r>
            <a:endParaRPr kumimoji="0" lang="ar-AE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AutoShape 25"/>
          <p:cNvSpPr>
            <a:spLocks noChangeArrowheads="1"/>
          </p:cNvSpPr>
          <p:nvPr/>
        </p:nvSpPr>
        <p:spPr bwMode="auto">
          <a:xfrm>
            <a:off x="5000635" y="2003168"/>
            <a:ext cx="1357322" cy="40486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A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ماء وهواء</a:t>
            </a:r>
            <a:endParaRPr kumimoji="0" lang="ar-AE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AutoShape 26"/>
          <p:cNvSpPr>
            <a:spLocks noChangeArrowheads="1"/>
          </p:cNvSpPr>
          <p:nvPr/>
        </p:nvSpPr>
        <p:spPr bwMode="auto">
          <a:xfrm>
            <a:off x="3500437" y="2003168"/>
            <a:ext cx="1357322" cy="40486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A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الأوراق</a:t>
            </a:r>
            <a:endParaRPr kumimoji="0" lang="ar-AE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AutoShape 28"/>
          <p:cNvSpPr>
            <a:spLocks noChangeArrowheads="1"/>
          </p:cNvSpPr>
          <p:nvPr/>
        </p:nvSpPr>
        <p:spPr bwMode="auto">
          <a:xfrm>
            <a:off x="1428737" y="3979665"/>
            <a:ext cx="5214973" cy="35719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A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4.تحتاج النباتات إلى ................ ...................لتنمو وتتغير </a:t>
            </a:r>
            <a:endParaRPr kumimoji="0" lang="ar-AE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AutoShape 29"/>
          <p:cNvSpPr>
            <a:spLocks noChangeArrowheads="1"/>
          </p:cNvSpPr>
          <p:nvPr/>
        </p:nvSpPr>
        <p:spPr bwMode="auto">
          <a:xfrm>
            <a:off x="1857365" y="3076068"/>
            <a:ext cx="4786345" cy="40353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AE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2....................... تنتج الثمار وتحمل البذور </a:t>
            </a:r>
            <a:endParaRPr kumimoji="0" lang="ar-AE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AutoShape 30"/>
          <p:cNvSpPr>
            <a:spLocks noChangeArrowheads="1"/>
          </p:cNvSpPr>
          <p:nvPr/>
        </p:nvSpPr>
        <p:spPr bwMode="auto">
          <a:xfrm>
            <a:off x="1643051" y="3551037"/>
            <a:ext cx="5000659" cy="35719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AE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3. يمتص الماء والغذاء من التربة ..................................</a:t>
            </a:r>
            <a:endParaRPr kumimoji="0" lang="ar-AE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AutoShape 31"/>
          <p:cNvSpPr>
            <a:spLocks noChangeArrowheads="1"/>
          </p:cNvSpPr>
          <p:nvPr/>
        </p:nvSpPr>
        <p:spPr bwMode="auto">
          <a:xfrm>
            <a:off x="1285861" y="2550906"/>
            <a:ext cx="5357849" cy="42862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A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1. احتاج إلى ماء وضوء وهواء لصنع الغذاء للنبتة . فمن إنا ؟ .............</a:t>
            </a:r>
            <a:endParaRPr kumimoji="0" lang="ar-AE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AutoShape 33"/>
          <p:cNvSpPr>
            <a:spLocks noChangeArrowheads="1"/>
          </p:cNvSpPr>
          <p:nvPr/>
        </p:nvSpPr>
        <p:spPr bwMode="auto">
          <a:xfrm>
            <a:off x="298769" y="4479732"/>
            <a:ext cx="6416380" cy="428628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AE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السؤال الثاني : ضع علامة (  √ ) إمام العبارة الصحيحة وعلامة (× ) إمام العبارة الخاطئة    </a:t>
            </a:r>
            <a:r>
              <a:rPr kumimoji="0" lang="ar-AE" sz="16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4</a:t>
            </a:r>
            <a:r>
              <a:rPr kumimoji="0" lang="ar-AE" sz="11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ar-AE" sz="12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درجات لكل إجابة درجة </a:t>
            </a:r>
            <a:endParaRPr kumimoji="0" lang="ar-AE" b="1" i="0" u="sng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AutoShape 35"/>
          <p:cNvSpPr>
            <a:spLocks noChangeArrowheads="1"/>
          </p:cNvSpPr>
          <p:nvPr/>
        </p:nvSpPr>
        <p:spPr bwMode="auto">
          <a:xfrm>
            <a:off x="1857364" y="6408557"/>
            <a:ext cx="4786322" cy="35719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AE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" pitchFamily="34" charset="0"/>
              </a:rPr>
              <a:t> 4. المرحلة الأولى لنمو البذرة هي خروج الجذور   (     )</a:t>
            </a:r>
            <a:endParaRPr kumimoji="0" lang="ar-AE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" name="AutoShape 36"/>
          <p:cNvSpPr>
            <a:spLocks noChangeArrowheads="1"/>
          </p:cNvSpPr>
          <p:nvPr/>
        </p:nvSpPr>
        <p:spPr bwMode="auto">
          <a:xfrm>
            <a:off x="2285992" y="5908491"/>
            <a:ext cx="4357694" cy="35719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A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" pitchFamily="34" charset="0"/>
              </a:rPr>
              <a:t> 3. الساق يدعم النبتة وينقل الماء والغذاء    (     )</a:t>
            </a:r>
            <a:endParaRPr kumimoji="0" lang="ar-AE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2" name="AutoShape 37"/>
          <p:cNvSpPr>
            <a:spLocks noChangeArrowheads="1"/>
          </p:cNvSpPr>
          <p:nvPr/>
        </p:nvSpPr>
        <p:spPr bwMode="auto">
          <a:xfrm>
            <a:off x="2571744" y="5051236"/>
            <a:ext cx="4071942" cy="35719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A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" pitchFamily="34" charset="0"/>
              </a:rPr>
              <a:t> 1. ينمو جذر البذرة إلى أعلى عندما يخرج   (     )</a:t>
            </a:r>
            <a:endParaRPr kumimoji="0" lang="ar-AE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3" name="AutoShape 38"/>
          <p:cNvSpPr>
            <a:spLocks noChangeArrowheads="1"/>
          </p:cNvSpPr>
          <p:nvPr/>
        </p:nvSpPr>
        <p:spPr bwMode="auto">
          <a:xfrm>
            <a:off x="2786058" y="5479864"/>
            <a:ext cx="3857628" cy="35719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A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" pitchFamily="34" charset="0"/>
              </a:rPr>
              <a:t> 2. جميع أجزاء النباتات متشابهة (     )</a:t>
            </a:r>
            <a:endParaRPr kumimoji="0" lang="ar-AE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4" name="Picture 39" descr="two-cartoon-character-smiling-green-yes-check-mark-red-no-3027453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94" y="5051235"/>
            <a:ext cx="887942" cy="1371648"/>
          </a:xfrm>
          <a:prstGeom prst="rect">
            <a:avLst/>
          </a:prstGeom>
          <a:noFill/>
        </p:spPr>
      </p:pic>
      <p:sp>
        <p:nvSpPr>
          <p:cNvPr id="7" name="AutoShape 11"/>
          <p:cNvSpPr>
            <a:spLocks noChangeArrowheads="1"/>
          </p:cNvSpPr>
          <p:nvPr/>
        </p:nvSpPr>
        <p:spPr bwMode="auto">
          <a:xfrm>
            <a:off x="285729" y="501394"/>
            <a:ext cx="928693" cy="659317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AE"/>
          </a:p>
        </p:txBody>
      </p:sp>
      <p:sp>
        <p:nvSpPr>
          <p:cNvPr id="8" name="Text Box 488"/>
          <p:cNvSpPr txBox="1">
            <a:spLocks noChangeArrowheads="1"/>
          </p:cNvSpPr>
          <p:nvPr/>
        </p:nvSpPr>
        <p:spPr bwMode="auto">
          <a:xfrm>
            <a:off x="374630" y="838198"/>
            <a:ext cx="792078" cy="39394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AE" sz="2400" b="1" i="0" u="none" strike="noStrike" cap="none" normalizeH="0" baseline="0" noProof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25</a:t>
            </a:r>
            <a:endParaRPr kumimoji="0" lang="ar-A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AutoShape 33"/>
          <p:cNvSpPr>
            <a:spLocks noChangeArrowheads="1"/>
          </p:cNvSpPr>
          <p:nvPr/>
        </p:nvSpPr>
        <p:spPr bwMode="auto">
          <a:xfrm>
            <a:off x="285729" y="6952253"/>
            <a:ext cx="6416380" cy="500067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AE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السؤال الثالث:</a:t>
            </a:r>
            <a:r>
              <a:rPr kumimoji="0" lang="ar-AE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رتب مراحل نمو </a:t>
            </a:r>
            <a:r>
              <a:rPr kumimoji="0" lang="ar-AE" sz="14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النبته</a:t>
            </a:r>
            <a:r>
              <a:rPr kumimoji="0" lang="ar-AE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  </a:t>
            </a:r>
            <a:r>
              <a:rPr kumimoji="0" lang="ar-AE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 </a:t>
            </a:r>
            <a:r>
              <a:rPr kumimoji="0" lang="ar-AE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4</a:t>
            </a:r>
            <a:r>
              <a:rPr kumimoji="0" lang="ar-AE" sz="16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درجات لكل إجابة درجة </a:t>
            </a:r>
            <a:endParaRPr kumimoji="0" lang="ar-AE" sz="2400" b="1" i="0" u="sng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6" name="Picture 20" descr="Picture 00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8928" t="14694" r="14285" b="33878"/>
          <a:stretch>
            <a:fillRect/>
          </a:stretch>
        </p:blipFill>
        <p:spPr bwMode="auto">
          <a:xfrm>
            <a:off x="5020714" y="7480127"/>
            <a:ext cx="1051493" cy="1124200"/>
          </a:xfrm>
          <a:prstGeom prst="rect">
            <a:avLst/>
          </a:prstGeom>
          <a:noFill/>
        </p:spPr>
      </p:pic>
      <p:pic>
        <p:nvPicPr>
          <p:cNvPr id="47" name="Picture 21" descr="Picture 00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0715" t="50612" r="77382" b="36327"/>
          <a:stretch>
            <a:fillRect/>
          </a:stretch>
        </p:blipFill>
        <p:spPr bwMode="auto">
          <a:xfrm>
            <a:off x="3743028" y="8044488"/>
            <a:ext cx="573542" cy="337260"/>
          </a:xfrm>
          <a:prstGeom prst="rect">
            <a:avLst/>
          </a:prstGeom>
          <a:noFill/>
        </p:spPr>
      </p:pic>
      <p:pic>
        <p:nvPicPr>
          <p:cNvPr id="48" name="Picture 22" descr="Picture 00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2857" t="22041" r="41071" b="33878"/>
          <a:stretch>
            <a:fillRect/>
          </a:stretch>
        </p:blipFill>
        <p:spPr bwMode="auto">
          <a:xfrm>
            <a:off x="2366241" y="7649929"/>
            <a:ext cx="669132" cy="954399"/>
          </a:xfrm>
          <a:prstGeom prst="rect">
            <a:avLst/>
          </a:prstGeom>
          <a:noFill/>
        </p:spPr>
      </p:pic>
      <p:pic>
        <p:nvPicPr>
          <p:cNvPr id="49" name="Picture 23" descr="1238004126"/>
          <p:cNvPicPr>
            <a:picLocks noChangeAspect="1" noChangeArrowheads="1"/>
          </p:cNvPicPr>
          <p:nvPr/>
        </p:nvPicPr>
        <p:blipFill>
          <a:blip r:embed="rId5">
            <a:grayscl/>
            <a:biLevel thresh="50000"/>
          </a:blip>
          <a:srcRect l="21214" t="36218" r="60744"/>
          <a:stretch>
            <a:fillRect/>
          </a:stretch>
        </p:blipFill>
        <p:spPr bwMode="auto">
          <a:xfrm>
            <a:off x="857232" y="7725994"/>
            <a:ext cx="776406" cy="914973"/>
          </a:xfrm>
          <a:prstGeom prst="rect">
            <a:avLst/>
          </a:prstGeom>
          <a:noFill/>
        </p:spPr>
      </p:pic>
      <p:sp>
        <p:nvSpPr>
          <p:cNvPr id="50" name="Oval 25"/>
          <p:cNvSpPr>
            <a:spLocks noChangeArrowheads="1"/>
          </p:cNvSpPr>
          <p:nvPr/>
        </p:nvSpPr>
        <p:spPr bwMode="auto">
          <a:xfrm>
            <a:off x="5298352" y="8564588"/>
            <a:ext cx="630548" cy="327892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AE"/>
          </a:p>
        </p:txBody>
      </p:sp>
      <p:sp>
        <p:nvSpPr>
          <p:cNvPr id="51" name="Oval 26"/>
          <p:cNvSpPr>
            <a:spLocks noChangeArrowheads="1"/>
          </p:cNvSpPr>
          <p:nvPr/>
        </p:nvSpPr>
        <p:spPr bwMode="auto">
          <a:xfrm>
            <a:off x="3727147" y="8532984"/>
            <a:ext cx="630548" cy="327892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AE"/>
          </a:p>
        </p:txBody>
      </p:sp>
      <p:sp>
        <p:nvSpPr>
          <p:cNvPr id="52" name="Oval 27"/>
          <p:cNvSpPr>
            <a:spLocks noChangeArrowheads="1"/>
          </p:cNvSpPr>
          <p:nvPr/>
        </p:nvSpPr>
        <p:spPr bwMode="auto">
          <a:xfrm>
            <a:off x="2441263" y="8564588"/>
            <a:ext cx="630548" cy="327892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AE"/>
          </a:p>
        </p:txBody>
      </p:sp>
      <p:sp>
        <p:nvSpPr>
          <p:cNvPr id="53" name="Oval 28"/>
          <p:cNvSpPr>
            <a:spLocks noChangeArrowheads="1"/>
          </p:cNvSpPr>
          <p:nvPr/>
        </p:nvSpPr>
        <p:spPr bwMode="auto">
          <a:xfrm>
            <a:off x="928671" y="8542768"/>
            <a:ext cx="630548" cy="327892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AE"/>
          </a:p>
        </p:txBody>
      </p:sp>
      <p:pic>
        <p:nvPicPr>
          <p:cNvPr id="54" name="Picture 20" descr="cartoon-tree-illustration-smiling-3955988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4290" y="2693781"/>
            <a:ext cx="1000132" cy="1500199"/>
          </a:xfrm>
          <a:prstGeom prst="rect">
            <a:avLst/>
          </a:prstGeom>
          <a:noFill/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464839" y="86103"/>
            <a:ext cx="2393161" cy="1125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A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dobe Arabic" charset="-78"/>
                <a:ea typeface="Arial" pitchFamily="34" charset="0"/>
                <a:cs typeface="Adobe Arabic" charset="-78"/>
              </a:rPr>
              <a:t>ووزارة التربية والتعليم</a:t>
            </a:r>
            <a:endParaRPr kumimoji="0" lang="ar-A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rial" pitchFamily="34" charset="0"/>
              <a:cs typeface="Adobe Arabic" charset="-78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A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dobe Arabic" charset="-78"/>
              </a:rPr>
              <a:t>مدرسة عاتكة بنت زيد للتعليم الأساسي ح1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A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dobe Arabic" charset="-78"/>
              </a:rPr>
              <a:t>المجلس 3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A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dobe Arabic" charset="-78"/>
              </a:rPr>
              <a:t>نطاق 2</a:t>
            </a:r>
            <a:endParaRPr kumimoji="0" lang="ar-A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4495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52401" y="106448"/>
            <a:ext cx="6616700" cy="8961352"/>
          </a:xfrm>
          <a:prstGeom prst="rect">
            <a:avLst/>
          </a:prstGeom>
          <a:noFill/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285728" y="214283"/>
            <a:ext cx="6429421" cy="428628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AE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</a:rPr>
              <a:t>السؤال الرابع: اكتب أجزاء النبتة، ثم لون كل جزء حسب وظيفته باللون المطلوب. </a:t>
            </a:r>
            <a:r>
              <a:rPr kumimoji="0" lang="ar-AE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Arial" pitchFamily="34" charset="0"/>
              </a:rPr>
              <a:t>8 درجات لكل إجابة درجة.</a:t>
            </a:r>
          </a:p>
        </p:txBody>
      </p:sp>
      <p:sp>
        <p:nvSpPr>
          <p:cNvPr id="4" name="مربع نص 3"/>
          <p:cNvSpPr txBox="1"/>
          <p:nvPr/>
        </p:nvSpPr>
        <p:spPr>
          <a:xfrm>
            <a:off x="214290" y="785787"/>
            <a:ext cx="6429420" cy="158504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ar-AE" b="1" dirty="0" smtClean="0">
                <a:latin typeface="Arial" pitchFamily="34" charset="0"/>
                <a:ea typeface="Arial" pitchFamily="34" charset="0"/>
                <a:cs typeface="Arial" pitchFamily="34" charset="0"/>
              </a:rPr>
              <a:t>1.لون </a:t>
            </a:r>
            <a:r>
              <a:rPr lang="ar-AE" b="1" dirty="0" smtClean="0">
                <a:solidFill>
                  <a:srgbClr val="FF0000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بالأحمر</a:t>
            </a:r>
            <a:r>
              <a:rPr lang="ar-AE" b="1" dirty="0" smtClean="0">
                <a:latin typeface="Arial" pitchFamily="34" charset="0"/>
                <a:ea typeface="Arial" pitchFamily="34" charset="0"/>
                <a:cs typeface="Arial" pitchFamily="34" charset="0"/>
              </a:rPr>
              <a:t> الجزء الذي يحمل البذور . </a:t>
            </a:r>
          </a:p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ar-AE" b="1" dirty="0" smtClean="0">
                <a:latin typeface="Arial" pitchFamily="34" charset="0"/>
                <a:ea typeface="Arial" pitchFamily="34" charset="0"/>
                <a:cs typeface="Arial" pitchFamily="34" charset="0"/>
              </a:rPr>
              <a:t>2.لون </a:t>
            </a:r>
            <a:r>
              <a:rPr lang="ar-AE" b="1" dirty="0" smtClean="0">
                <a:solidFill>
                  <a:srgbClr val="FFFF00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بالأصفر</a:t>
            </a:r>
            <a:r>
              <a:rPr lang="ar-AE" b="1" dirty="0" smtClean="0">
                <a:latin typeface="Arial" pitchFamily="34" charset="0"/>
                <a:ea typeface="Arial" pitchFamily="34" charset="0"/>
                <a:cs typeface="Arial" pitchFamily="34" charset="0"/>
              </a:rPr>
              <a:t> الجزء الذي يمتص الماء والغذاء. </a:t>
            </a:r>
          </a:p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ar-AE" b="1" dirty="0" smtClean="0">
                <a:latin typeface="Arial" pitchFamily="34" charset="0"/>
                <a:ea typeface="Arial" pitchFamily="34" charset="0"/>
                <a:cs typeface="Arial" pitchFamily="34" charset="0"/>
              </a:rPr>
              <a:t>3.لون </a:t>
            </a:r>
            <a:r>
              <a:rPr lang="ar-AE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بالبني</a:t>
            </a:r>
            <a:r>
              <a:rPr lang="ar-AE" b="1" dirty="0" smtClean="0">
                <a:latin typeface="Arial" pitchFamily="34" charset="0"/>
                <a:ea typeface="Arial" pitchFamily="34" charset="0"/>
                <a:cs typeface="Arial" pitchFamily="34" charset="0"/>
              </a:rPr>
              <a:t> الجزء الذي يتقل الماء والغذاء  </a:t>
            </a:r>
          </a:p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ar-AE" b="1" dirty="0" smtClean="0">
                <a:latin typeface="Arial" pitchFamily="34" charset="0"/>
                <a:ea typeface="Arial" pitchFamily="34" charset="0"/>
                <a:cs typeface="Arial" pitchFamily="34" charset="0"/>
              </a:rPr>
              <a:t>4. لون </a:t>
            </a:r>
            <a:r>
              <a:rPr lang="ar-AE" b="1" dirty="0" smtClean="0">
                <a:solidFill>
                  <a:srgbClr val="00B050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بالأخضر</a:t>
            </a:r>
            <a:r>
              <a:rPr lang="ar-AE" b="1" dirty="0" smtClean="0">
                <a:latin typeface="Arial" pitchFamily="34" charset="0"/>
                <a:ea typeface="Arial" pitchFamily="34" charset="0"/>
                <a:cs typeface="Arial" pitchFamily="34" charset="0"/>
              </a:rPr>
              <a:t> الجزء الذي ينتج الغذاء .</a:t>
            </a:r>
            <a:endParaRPr lang="en-US" b="1" dirty="0" smtClean="0">
              <a:latin typeface="Arial" pitchFamily="34" charset="0"/>
              <a:ea typeface="Arial" pitchFamily="34" charset="0"/>
              <a:cs typeface="Arial" pitchFamily="34" charset="0"/>
            </a:endParaRPr>
          </a:p>
        </p:txBody>
      </p:sp>
      <p:grpSp>
        <p:nvGrpSpPr>
          <p:cNvPr id="49" name="مجموعة 48"/>
          <p:cNvGrpSpPr/>
          <p:nvPr/>
        </p:nvGrpSpPr>
        <p:grpSpPr>
          <a:xfrm>
            <a:off x="357166" y="714350"/>
            <a:ext cx="2000264" cy="1933423"/>
            <a:chOff x="285728" y="852627"/>
            <a:chExt cx="2500330" cy="1933423"/>
          </a:xfrm>
        </p:grpSpPr>
        <p:pic>
          <p:nvPicPr>
            <p:cNvPr id="5" name="pasted-image.png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/>
            </a:blip>
            <a:srcRect/>
            <a:stretch>
              <a:fillRect/>
            </a:stretch>
          </p:blipFill>
          <p:spPr>
            <a:xfrm>
              <a:off x="285728" y="857225"/>
              <a:ext cx="2500330" cy="192882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6" name="Shape 716"/>
            <p:cNvSpPr/>
            <p:nvPr/>
          </p:nvSpPr>
          <p:spPr>
            <a:xfrm>
              <a:off x="1857364" y="852627"/>
              <a:ext cx="302437" cy="64753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noAutofit/>
            </a:bodyPr>
            <a:lstStyle>
              <a:lvl1pPr rtl="1">
                <a:defRPr sz="4600" b="1"/>
              </a:lvl1pPr>
            </a:lstStyle>
            <a:p>
              <a:r>
                <a:rPr dirty="0"/>
                <a:t>.</a:t>
              </a:r>
            </a:p>
          </p:txBody>
        </p:sp>
        <p:sp>
          <p:nvSpPr>
            <p:cNvPr id="7" name="Shape 716"/>
            <p:cNvSpPr/>
            <p:nvPr/>
          </p:nvSpPr>
          <p:spPr>
            <a:xfrm>
              <a:off x="1785926" y="1424131"/>
              <a:ext cx="302437" cy="64753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noAutofit/>
            </a:bodyPr>
            <a:lstStyle>
              <a:lvl1pPr rtl="1">
                <a:defRPr sz="4600" b="1"/>
              </a:lvl1pPr>
            </a:lstStyle>
            <a:p>
              <a:r>
                <a:rPr dirty="0"/>
                <a:t>.</a:t>
              </a:r>
            </a:p>
          </p:txBody>
        </p:sp>
        <p:sp>
          <p:nvSpPr>
            <p:cNvPr id="8" name="Shape 716"/>
            <p:cNvSpPr/>
            <p:nvPr/>
          </p:nvSpPr>
          <p:spPr>
            <a:xfrm>
              <a:off x="1214422" y="1571604"/>
              <a:ext cx="302437" cy="64753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noAutofit/>
            </a:bodyPr>
            <a:lstStyle>
              <a:lvl1pPr rtl="1">
                <a:defRPr sz="4600" b="1"/>
              </a:lvl1pPr>
            </a:lstStyle>
            <a:p>
              <a:r>
                <a:rPr dirty="0"/>
                <a:t>.</a:t>
              </a:r>
            </a:p>
          </p:txBody>
        </p:sp>
        <p:sp>
          <p:nvSpPr>
            <p:cNvPr id="9" name="Shape 716"/>
            <p:cNvSpPr/>
            <p:nvPr/>
          </p:nvSpPr>
          <p:spPr>
            <a:xfrm>
              <a:off x="1840679" y="2000232"/>
              <a:ext cx="302437" cy="64753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noAutofit/>
            </a:bodyPr>
            <a:lstStyle>
              <a:lvl1pPr rtl="1">
                <a:defRPr sz="4600" b="1"/>
              </a:lvl1pPr>
            </a:lstStyle>
            <a:p>
              <a:r>
                <a:rPr dirty="0"/>
                <a:t>.</a:t>
              </a:r>
            </a:p>
          </p:txBody>
        </p:sp>
        <p:cxnSp>
          <p:nvCxnSpPr>
            <p:cNvPr id="11" name="رابط كسهم مستقيم 10"/>
            <p:cNvCxnSpPr/>
            <p:nvPr/>
          </p:nvCxnSpPr>
          <p:spPr>
            <a:xfrm>
              <a:off x="2071678" y="1357290"/>
              <a:ext cx="42862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رابط كسهم مستقيم 11"/>
            <p:cNvCxnSpPr/>
            <p:nvPr/>
          </p:nvCxnSpPr>
          <p:spPr>
            <a:xfrm>
              <a:off x="2000240" y="1928794"/>
              <a:ext cx="57150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رابط كسهم مستقيم 13"/>
            <p:cNvCxnSpPr/>
            <p:nvPr/>
          </p:nvCxnSpPr>
          <p:spPr>
            <a:xfrm>
              <a:off x="2071678" y="2571736"/>
              <a:ext cx="57150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رابط كسهم مستقيم 14"/>
            <p:cNvCxnSpPr/>
            <p:nvPr/>
          </p:nvCxnSpPr>
          <p:spPr>
            <a:xfrm rot="10800000">
              <a:off x="714356" y="2143108"/>
              <a:ext cx="64294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7" name="AutoShape 3"/>
          <p:cNvSpPr>
            <a:spLocks noChangeArrowheads="1"/>
          </p:cNvSpPr>
          <p:nvPr/>
        </p:nvSpPr>
        <p:spPr bwMode="auto">
          <a:xfrm>
            <a:off x="357167" y="2786050"/>
            <a:ext cx="6357982" cy="357191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A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</a:rPr>
              <a:t>السؤال الخامس: اختر الإجابة الصحيحة . </a:t>
            </a:r>
            <a:r>
              <a:rPr kumimoji="0" lang="ar-AE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Arial" pitchFamily="34" charset="0"/>
              </a:rPr>
              <a:t>5 درجات لكل إجابة درجة .</a:t>
            </a:r>
          </a:p>
        </p:txBody>
      </p:sp>
      <p:grpSp>
        <p:nvGrpSpPr>
          <p:cNvPr id="18" name="Group 655"/>
          <p:cNvGrpSpPr/>
          <p:nvPr/>
        </p:nvGrpSpPr>
        <p:grpSpPr>
          <a:xfrm>
            <a:off x="2297253" y="3838097"/>
            <a:ext cx="4038600" cy="262355"/>
            <a:chOff x="1600200" y="558800"/>
            <a:chExt cx="4038600" cy="262354"/>
          </a:xfrm>
        </p:grpSpPr>
        <p:sp>
          <p:nvSpPr>
            <p:cNvPr id="20" name="Shape 652"/>
            <p:cNvSpPr/>
            <p:nvPr/>
          </p:nvSpPr>
          <p:spPr>
            <a:xfrm>
              <a:off x="5410200" y="561775"/>
              <a:ext cx="228600" cy="228601"/>
            </a:xfrm>
            <a:prstGeom prst="ellipse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ln w="9525">
                    <a:solidFill>
                      <a:srgbClr val="000000"/>
                    </a:solidFill>
                  </a:ln>
                  <a:solidFill>
                    <a:srgbClr val="FFFFFF"/>
                  </a:solidFill>
                </a:defRPr>
              </a:pPr>
              <a:endParaRPr sz="1050"/>
            </a:p>
          </p:txBody>
        </p:sp>
        <p:sp>
          <p:nvSpPr>
            <p:cNvPr id="21" name="Shape 653"/>
            <p:cNvSpPr/>
            <p:nvPr/>
          </p:nvSpPr>
          <p:spPr>
            <a:xfrm>
              <a:off x="3505200" y="558800"/>
              <a:ext cx="228600" cy="228600"/>
            </a:xfrm>
            <a:prstGeom prst="ellipse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ln w="9525">
                    <a:solidFill>
                      <a:srgbClr val="000000"/>
                    </a:solidFill>
                  </a:ln>
                  <a:solidFill>
                    <a:srgbClr val="FFFFFF"/>
                  </a:solidFill>
                </a:defRPr>
              </a:pPr>
              <a:endParaRPr sz="1050"/>
            </a:p>
          </p:txBody>
        </p:sp>
        <p:sp>
          <p:nvSpPr>
            <p:cNvPr id="22" name="Shape 654"/>
            <p:cNvSpPr/>
            <p:nvPr/>
          </p:nvSpPr>
          <p:spPr>
            <a:xfrm>
              <a:off x="1600200" y="592553"/>
              <a:ext cx="228600" cy="228601"/>
            </a:xfrm>
            <a:prstGeom prst="ellipse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ln w="9525">
                    <a:solidFill>
                      <a:srgbClr val="000000"/>
                    </a:solidFill>
                  </a:ln>
                  <a:solidFill>
                    <a:srgbClr val="FFFFFF"/>
                  </a:solidFill>
                </a:defRPr>
              </a:pPr>
              <a:endParaRPr sz="1050"/>
            </a:p>
          </p:txBody>
        </p:sp>
      </p:grpSp>
      <p:pic>
        <p:nvPicPr>
          <p:cNvPr id="23" name="image34-filtered.jpeg"/>
          <p:cNvPicPr>
            <a:picLocks noChangeAspect="1"/>
          </p:cNvPicPr>
          <p:nvPr/>
        </p:nvPicPr>
        <p:blipFill>
          <a:blip r:embed="rId3" cstate="print">
            <a:alphaModFix amt="87000"/>
            <a:extLst/>
          </a:blip>
          <a:srcRect l="23602" b="16779"/>
          <a:stretch>
            <a:fillRect/>
          </a:stretch>
        </p:blipFill>
        <p:spPr>
          <a:xfrm rot="4801931">
            <a:off x="2793900" y="2859152"/>
            <a:ext cx="476959" cy="1301837"/>
          </a:xfrm>
          <a:prstGeom prst="rect">
            <a:avLst/>
          </a:prstGeom>
          <a:ln w="12700">
            <a:miter lim="400000"/>
          </a:ln>
        </p:spPr>
      </p:pic>
      <p:sp>
        <p:nvSpPr>
          <p:cNvPr id="24" name="Shape 694"/>
          <p:cNvSpPr/>
          <p:nvPr/>
        </p:nvSpPr>
        <p:spPr>
          <a:xfrm>
            <a:off x="5403491" y="3743263"/>
            <a:ext cx="597277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rtl="1">
              <a:defRPr/>
            </a:lvl1pPr>
          </a:lstStyle>
          <a:p>
            <a:r>
              <a:rPr lang="ar-AE" sz="2000" b="1" dirty="0" smtClean="0">
                <a:latin typeface="Microsoft Sans Serif" pitchFamily="34" charset="0"/>
                <a:ea typeface="Arial" pitchFamily="34" charset="0"/>
                <a:cs typeface="Microsoft Sans Serif" pitchFamily="34" charset="0"/>
              </a:rPr>
              <a:t>أوراق</a:t>
            </a:r>
            <a:endParaRPr sz="2000" b="1" dirty="0">
              <a:latin typeface="Microsoft Sans Serif" pitchFamily="34" charset="0"/>
              <a:ea typeface="Arial" pitchFamily="34" charset="0"/>
              <a:cs typeface="Microsoft Sans Serif" pitchFamily="34" charset="0"/>
            </a:endParaRPr>
          </a:p>
        </p:txBody>
      </p:sp>
      <p:sp>
        <p:nvSpPr>
          <p:cNvPr id="25" name="Shape 695"/>
          <p:cNvSpPr/>
          <p:nvPr/>
        </p:nvSpPr>
        <p:spPr>
          <a:xfrm>
            <a:off x="3618591" y="3743263"/>
            <a:ext cx="457816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rtl="1">
              <a:defRPr/>
            </a:lvl1pPr>
          </a:lstStyle>
          <a:p>
            <a:r>
              <a:rPr lang="ar-AE" sz="2000" b="1" dirty="0" smtClean="0">
                <a:latin typeface="Microsoft Sans Serif" pitchFamily="34" charset="0"/>
                <a:ea typeface="Arial" pitchFamily="34" charset="0"/>
                <a:cs typeface="Microsoft Sans Serif" pitchFamily="34" charset="0"/>
              </a:rPr>
              <a:t>ساق</a:t>
            </a:r>
            <a:endParaRPr sz="2000" b="1" dirty="0">
              <a:latin typeface="Microsoft Sans Serif" pitchFamily="34" charset="0"/>
              <a:ea typeface="Arial" pitchFamily="34" charset="0"/>
              <a:cs typeface="Microsoft Sans Serif" pitchFamily="34" charset="0"/>
            </a:endParaRPr>
          </a:p>
        </p:txBody>
      </p:sp>
      <p:sp>
        <p:nvSpPr>
          <p:cNvPr id="26" name="Shape 696"/>
          <p:cNvSpPr/>
          <p:nvPr/>
        </p:nvSpPr>
        <p:spPr>
          <a:xfrm>
            <a:off x="1648257" y="3743263"/>
            <a:ext cx="552393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rtl="1">
              <a:defRPr/>
            </a:lvl1pPr>
          </a:lstStyle>
          <a:p>
            <a:r>
              <a:rPr lang="ar-AE" sz="2000" b="1" dirty="0" smtClean="0">
                <a:latin typeface="Microsoft Sans Serif" pitchFamily="34" charset="0"/>
                <a:ea typeface="Arial" pitchFamily="34" charset="0"/>
                <a:cs typeface="Microsoft Sans Serif" pitchFamily="34" charset="0"/>
              </a:rPr>
              <a:t>جذور</a:t>
            </a:r>
            <a:endParaRPr sz="2000" dirty="0"/>
          </a:p>
        </p:txBody>
      </p:sp>
      <p:sp>
        <p:nvSpPr>
          <p:cNvPr id="28" name="مربع نص 27"/>
          <p:cNvSpPr txBox="1"/>
          <p:nvPr/>
        </p:nvSpPr>
        <p:spPr>
          <a:xfrm>
            <a:off x="3000372" y="3273975"/>
            <a:ext cx="35719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b="1" dirty="0" smtClean="0"/>
              <a:t>1- عندما تأكل خساً، فإنك تأكل</a:t>
            </a:r>
            <a:endParaRPr lang="ar-AE" b="1" dirty="0"/>
          </a:p>
        </p:txBody>
      </p:sp>
      <p:sp>
        <p:nvSpPr>
          <p:cNvPr id="29" name="مربع نص 28"/>
          <p:cNvSpPr txBox="1"/>
          <p:nvPr/>
        </p:nvSpPr>
        <p:spPr>
          <a:xfrm>
            <a:off x="188640" y="4214811"/>
            <a:ext cx="6429420" cy="61555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b="1" dirty="0" smtClean="0"/>
              <a:t> </a:t>
            </a:r>
            <a:r>
              <a:rPr lang="ar-AE" b="1" dirty="0" smtClean="0">
                <a:latin typeface="Microsoft Sans Serif" pitchFamily="34" charset="0"/>
                <a:ea typeface="Arial" pitchFamily="34" charset="0"/>
              </a:rPr>
              <a:t>2. </a:t>
            </a:r>
            <a:r>
              <a:rPr lang="ar-AE" sz="1600" b="1" dirty="0">
                <a:latin typeface="Arial" pitchFamily="34" charset="0"/>
                <a:ea typeface="Arial" pitchFamily="34" charset="0"/>
                <a:cs typeface="Arial" pitchFamily="34" charset="0"/>
              </a:rPr>
              <a:t>عندما تصنع النباتات غذاءها يخرج إلى الهواء غازاً يسمى ؟</a:t>
            </a:r>
          </a:p>
          <a:p>
            <a:endParaRPr lang="ar-AE" sz="1600" b="1" dirty="0">
              <a:latin typeface="Arial" pitchFamily="34" charset="0"/>
              <a:ea typeface="Arial" pitchFamily="34" charset="0"/>
              <a:cs typeface="Arial" pitchFamily="34" charset="0"/>
            </a:endParaRPr>
          </a:p>
        </p:txBody>
      </p:sp>
      <p:grpSp>
        <p:nvGrpSpPr>
          <p:cNvPr id="30" name="Group 672"/>
          <p:cNvGrpSpPr/>
          <p:nvPr/>
        </p:nvGrpSpPr>
        <p:grpSpPr>
          <a:xfrm>
            <a:off x="1221076" y="4286249"/>
            <a:ext cx="5636949" cy="799327"/>
            <a:chOff x="230453" y="0"/>
            <a:chExt cx="5636948" cy="799324"/>
          </a:xfrm>
        </p:grpSpPr>
        <p:sp>
          <p:nvSpPr>
            <p:cNvPr id="31" name="Shape 665"/>
            <p:cNvSpPr/>
            <p:nvPr/>
          </p:nvSpPr>
          <p:spPr>
            <a:xfrm>
              <a:off x="762000" y="0"/>
              <a:ext cx="5105401" cy="27699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r" rtl="1">
                <a:defRPr sz="1400"/>
              </a:lvl1pPr>
            </a:lstStyle>
            <a:p>
              <a:r>
                <a:rPr sz="1200" dirty="0"/>
                <a:t> </a:t>
              </a:r>
            </a:p>
          </p:txBody>
        </p:sp>
        <p:sp>
          <p:nvSpPr>
            <p:cNvPr id="32" name="Shape 666"/>
            <p:cNvSpPr/>
            <p:nvPr/>
          </p:nvSpPr>
          <p:spPr>
            <a:xfrm>
              <a:off x="3349585" y="439595"/>
              <a:ext cx="1981200" cy="33855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r" rtl="1">
                <a:defRPr sz="1400"/>
              </a:lvl1pPr>
            </a:lstStyle>
            <a:p>
              <a:r>
                <a:rPr lang="ar-AE" sz="1600" b="1" dirty="0">
                  <a:latin typeface="Microsoft Sans Serif" pitchFamily="34" charset="0"/>
                  <a:ea typeface="Arial" pitchFamily="34" charset="0"/>
                  <a:cs typeface="Microsoft Sans Serif" pitchFamily="34" charset="0"/>
                </a:rPr>
                <a:t>ثاني أكسيد الكربون </a:t>
              </a:r>
              <a:endParaRPr sz="1600" b="1" dirty="0">
                <a:latin typeface="Microsoft Sans Serif" pitchFamily="34" charset="0"/>
                <a:ea typeface="Arial" pitchFamily="34" charset="0"/>
                <a:cs typeface="Microsoft Sans Serif" pitchFamily="34" charset="0"/>
              </a:endParaRPr>
            </a:p>
          </p:txBody>
        </p:sp>
        <p:sp>
          <p:nvSpPr>
            <p:cNvPr id="33" name="Shape 667"/>
            <p:cNvSpPr/>
            <p:nvPr/>
          </p:nvSpPr>
          <p:spPr>
            <a:xfrm>
              <a:off x="1140083" y="460773"/>
              <a:ext cx="1981200" cy="33855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r" rtl="1">
                <a:defRPr sz="1400"/>
              </a:lvl1pPr>
            </a:lstStyle>
            <a:p>
              <a:r>
                <a:rPr lang="ar-AE" sz="1600" b="1" dirty="0">
                  <a:latin typeface="Microsoft Sans Serif" pitchFamily="34" charset="0"/>
                  <a:ea typeface="Arial" pitchFamily="34" charset="0"/>
                  <a:cs typeface="Microsoft Sans Serif" pitchFamily="34" charset="0"/>
                </a:rPr>
                <a:t>الاوكسجين </a:t>
              </a:r>
              <a:endParaRPr sz="1200" dirty="0"/>
            </a:p>
          </p:txBody>
        </p:sp>
        <p:sp>
          <p:nvSpPr>
            <p:cNvPr id="34" name="Shape 668"/>
            <p:cNvSpPr/>
            <p:nvPr/>
          </p:nvSpPr>
          <p:spPr>
            <a:xfrm>
              <a:off x="230453" y="457148"/>
              <a:ext cx="1195382" cy="33855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r" rtl="1">
                <a:defRPr sz="1400"/>
              </a:lvl1pPr>
            </a:lstStyle>
            <a:p>
              <a:r>
                <a:rPr lang="ar-AE" sz="1600" b="1" dirty="0">
                  <a:latin typeface="Microsoft Sans Serif" pitchFamily="34" charset="0"/>
                  <a:ea typeface="Arial" pitchFamily="34" charset="0"/>
                  <a:cs typeface="Microsoft Sans Serif" pitchFamily="34" charset="0"/>
                </a:rPr>
                <a:t>هيلبوم </a:t>
              </a:r>
              <a:endParaRPr sz="1600" b="1" dirty="0">
                <a:latin typeface="Microsoft Sans Serif" pitchFamily="34" charset="0"/>
                <a:ea typeface="Arial" pitchFamily="34" charset="0"/>
                <a:cs typeface="Microsoft Sans Serif" pitchFamily="34" charset="0"/>
              </a:endParaRPr>
            </a:p>
          </p:txBody>
        </p:sp>
        <p:sp>
          <p:nvSpPr>
            <p:cNvPr id="35" name="Shape 669"/>
            <p:cNvSpPr/>
            <p:nvPr/>
          </p:nvSpPr>
          <p:spPr>
            <a:xfrm>
              <a:off x="5410200" y="509959"/>
              <a:ext cx="228600" cy="228600"/>
            </a:xfrm>
            <a:prstGeom prst="ellipse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ln w="9525">
                    <a:solidFill>
                      <a:srgbClr val="000000"/>
                    </a:solidFill>
                  </a:ln>
                  <a:solidFill>
                    <a:srgbClr val="FFFFFF"/>
                  </a:solidFill>
                </a:defRPr>
              </a:pPr>
              <a:endParaRPr sz="1200"/>
            </a:p>
          </p:txBody>
        </p:sp>
        <p:sp>
          <p:nvSpPr>
            <p:cNvPr id="36" name="Shape 670"/>
            <p:cNvSpPr/>
            <p:nvPr/>
          </p:nvSpPr>
          <p:spPr>
            <a:xfrm>
              <a:off x="3140346" y="519632"/>
              <a:ext cx="228600" cy="228601"/>
            </a:xfrm>
            <a:prstGeom prst="ellipse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ln w="9525">
                    <a:solidFill>
                      <a:srgbClr val="000000"/>
                    </a:solidFill>
                  </a:ln>
                  <a:solidFill>
                    <a:srgbClr val="FFFFFF"/>
                  </a:solidFill>
                </a:defRPr>
              </a:pPr>
              <a:endParaRPr sz="1200" dirty="0"/>
            </a:p>
          </p:txBody>
        </p:sp>
        <p:sp>
          <p:nvSpPr>
            <p:cNvPr id="37" name="Shape 671"/>
            <p:cNvSpPr/>
            <p:nvPr/>
          </p:nvSpPr>
          <p:spPr>
            <a:xfrm>
              <a:off x="1502205" y="536807"/>
              <a:ext cx="137928" cy="228601"/>
            </a:xfrm>
            <a:prstGeom prst="ellipse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ln w="9525">
                    <a:solidFill>
                      <a:srgbClr val="000000"/>
                    </a:solidFill>
                  </a:ln>
                  <a:solidFill>
                    <a:srgbClr val="FFFFFF"/>
                  </a:solidFill>
                </a:defRPr>
              </a:pPr>
              <a:endParaRPr sz="1200"/>
            </a:p>
          </p:txBody>
        </p:sp>
      </p:grpSp>
      <p:pic>
        <p:nvPicPr>
          <p:cNvPr id="38" name="Picture 60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6194" y="4143372"/>
            <a:ext cx="1239343" cy="1076699"/>
          </a:xfrm>
          <a:prstGeom prst="rect">
            <a:avLst/>
          </a:prstGeom>
        </p:spPr>
      </p:pic>
      <p:pic>
        <p:nvPicPr>
          <p:cNvPr id="39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156" t="49136" r="24589" b="38226"/>
          <a:stretch/>
        </p:blipFill>
        <p:spPr bwMode="auto">
          <a:xfrm>
            <a:off x="188640" y="5649077"/>
            <a:ext cx="2499284" cy="1371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0" name="Group 672"/>
          <p:cNvGrpSpPr/>
          <p:nvPr/>
        </p:nvGrpSpPr>
        <p:grpSpPr>
          <a:xfrm>
            <a:off x="1614940" y="5329630"/>
            <a:ext cx="5342452" cy="1474618"/>
            <a:chOff x="762000" y="0"/>
            <a:chExt cx="5342451" cy="1474615"/>
          </a:xfrm>
        </p:grpSpPr>
        <p:sp>
          <p:nvSpPr>
            <p:cNvPr id="41" name="Shape 665"/>
            <p:cNvSpPr/>
            <p:nvPr/>
          </p:nvSpPr>
          <p:spPr>
            <a:xfrm>
              <a:off x="762000" y="0"/>
              <a:ext cx="5105401" cy="26160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r" rtl="1">
                <a:defRPr sz="1400"/>
              </a:lvl1pPr>
            </a:lstStyle>
            <a:p>
              <a:r>
                <a:rPr sz="1100" b="1" dirty="0"/>
                <a:t> </a:t>
              </a:r>
            </a:p>
          </p:txBody>
        </p:sp>
        <p:sp>
          <p:nvSpPr>
            <p:cNvPr id="42" name="Shape 666"/>
            <p:cNvSpPr/>
            <p:nvPr/>
          </p:nvSpPr>
          <p:spPr>
            <a:xfrm>
              <a:off x="3205067" y="289671"/>
              <a:ext cx="2899384" cy="36932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r" rtl="1">
                <a:defRPr sz="1400"/>
              </a:lvl1pPr>
            </a:lstStyle>
            <a:p>
              <a:pPr lvl="2"/>
              <a:r>
                <a:rPr lang="ar-AE" b="1" dirty="0">
                  <a:latin typeface="Arial" pitchFamily="34" charset="0"/>
                  <a:ea typeface="Arial" pitchFamily="34" charset="0"/>
                  <a:cs typeface="Arial" pitchFamily="34" charset="0"/>
                </a:rPr>
                <a:t>كيف يصنع النبات غذاءه</a:t>
              </a:r>
            </a:p>
          </p:txBody>
        </p:sp>
        <p:sp>
          <p:nvSpPr>
            <p:cNvPr id="43" name="Shape 667"/>
            <p:cNvSpPr/>
            <p:nvPr/>
          </p:nvSpPr>
          <p:spPr>
            <a:xfrm>
              <a:off x="2748509" y="730439"/>
              <a:ext cx="2429970" cy="55399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r" rtl="1">
                <a:defRPr sz="1400"/>
              </a:lvl1pPr>
            </a:lstStyle>
            <a:p>
              <a:r>
                <a:rPr lang="ar-AE" sz="1800" b="1" dirty="0">
                  <a:latin typeface="Arial" pitchFamily="34" charset="0"/>
                  <a:ea typeface="Arial" pitchFamily="34" charset="0"/>
                  <a:cs typeface="Arial" pitchFamily="34" charset="0"/>
                </a:rPr>
                <a:t>كيف ينتج النبات نباتات جديدة </a:t>
              </a:r>
            </a:p>
            <a:p>
              <a:endParaRPr sz="12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Shape 669"/>
            <p:cNvSpPr/>
            <p:nvPr/>
          </p:nvSpPr>
          <p:spPr>
            <a:xfrm>
              <a:off x="5248838" y="373249"/>
              <a:ext cx="228600" cy="228600"/>
            </a:xfrm>
            <a:prstGeom prst="ellipse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ln w="9525">
                    <a:solidFill>
                      <a:srgbClr val="000000"/>
                    </a:solidFill>
                  </a:ln>
                  <a:solidFill>
                    <a:srgbClr val="FFFFFF"/>
                  </a:solidFill>
                </a:defRPr>
              </a:pPr>
              <a:endParaRPr sz="1100" b="1"/>
            </a:p>
          </p:txBody>
        </p:sp>
        <p:sp>
          <p:nvSpPr>
            <p:cNvPr id="45" name="Shape 670"/>
            <p:cNvSpPr/>
            <p:nvPr/>
          </p:nvSpPr>
          <p:spPr>
            <a:xfrm>
              <a:off x="5299787" y="1246014"/>
              <a:ext cx="228600" cy="228601"/>
            </a:xfrm>
            <a:prstGeom prst="ellipse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ln w="9525">
                    <a:solidFill>
                      <a:srgbClr val="000000"/>
                    </a:solidFill>
                  </a:ln>
                  <a:solidFill>
                    <a:srgbClr val="FFFFFF"/>
                  </a:solidFill>
                </a:defRPr>
              </a:pPr>
              <a:endParaRPr sz="1100" b="1" dirty="0"/>
            </a:p>
          </p:txBody>
        </p:sp>
        <p:sp>
          <p:nvSpPr>
            <p:cNvPr id="46" name="Shape 671"/>
            <p:cNvSpPr/>
            <p:nvPr/>
          </p:nvSpPr>
          <p:spPr>
            <a:xfrm>
              <a:off x="5248838" y="801876"/>
              <a:ext cx="228600" cy="228601"/>
            </a:xfrm>
            <a:prstGeom prst="ellipse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>
                  <a:ln w="9525">
                    <a:solidFill>
                      <a:srgbClr val="000000"/>
                    </a:solidFill>
                  </a:ln>
                  <a:solidFill>
                    <a:srgbClr val="FFFFFF"/>
                  </a:solidFill>
                </a:defRPr>
              </a:pPr>
              <a:endParaRPr sz="1100" b="1"/>
            </a:p>
          </p:txBody>
        </p:sp>
      </p:grpSp>
      <p:sp>
        <p:nvSpPr>
          <p:cNvPr id="47" name="Shape 700"/>
          <p:cNvSpPr/>
          <p:nvPr/>
        </p:nvSpPr>
        <p:spPr>
          <a:xfrm>
            <a:off x="44624" y="5293821"/>
            <a:ext cx="6425158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rtl="1">
              <a:defRPr sz="1400"/>
            </a:lvl1pPr>
          </a:lstStyle>
          <a:p>
            <a:r>
              <a:rPr lang="ar-AE" sz="1800" b="1" dirty="0" smtClean="0">
                <a:latin typeface="Arial" pitchFamily="34" charset="0"/>
                <a:ea typeface="Arial" pitchFamily="34" charset="0"/>
                <a:cs typeface="Arial" pitchFamily="34" charset="0"/>
              </a:rPr>
              <a:t>3. </a:t>
            </a:r>
            <a:r>
              <a:rPr lang="ar-AE" sz="1800" b="1" dirty="0">
                <a:latin typeface="Arial" pitchFamily="34" charset="0"/>
                <a:ea typeface="Arial" pitchFamily="34" charset="0"/>
                <a:cs typeface="Arial" pitchFamily="34" charset="0"/>
              </a:rPr>
              <a:t>انظر إلى الصورة الواردة  في الشكل التالي :ما الذي توضحه هذه الصورة ؟</a:t>
            </a:r>
          </a:p>
          <a:p>
            <a:endParaRPr lang="ar-AE" sz="1800" b="1" dirty="0">
              <a:latin typeface="Arial" pitchFamily="34" charset="0"/>
              <a:ea typeface="Arial" pitchFamily="34" charset="0"/>
              <a:cs typeface="Arial" pitchFamily="34" charset="0"/>
            </a:endParaRPr>
          </a:p>
        </p:txBody>
      </p:sp>
      <p:sp>
        <p:nvSpPr>
          <p:cNvPr id="48" name="Shape 667"/>
          <p:cNvSpPr/>
          <p:nvPr/>
        </p:nvSpPr>
        <p:spPr>
          <a:xfrm>
            <a:off x="3663326" y="6507507"/>
            <a:ext cx="2429970" cy="584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tIns="45719" rIns="45719" bIns="45719" numCol="1" anchor="t">
            <a:spAutoFit/>
          </a:bodyPr>
          <a:lstStyle>
            <a:lvl1pPr algn="r" rtl="1">
              <a:defRPr sz="1400"/>
            </a:lvl1pPr>
          </a:lstStyle>
          <a:p>
            <a:r>
              <a:rPr lang="ar-AE" sz="1800" b="1" dirty="0">
                <a:latin typeface="Arial" pitchFamily="34" charset="0"/>
                <a:cs typeface="Arial" pitchFamily="34" charset="0"/>
              </a:rPr>
              <a:t> </a:t>
            </a:r>
            <a:r>
              <a:rPr lang="ar-AE" sz="1800" b="1" dirty="0">
                <a:latin typeface="Arial" pitchFamily="34" charset="0"/>
                <a:ea typeface="Arial" pitchFamily="34" charset="0"/>
                <a:cs typeface="Arial" pitchFamily="34" charset="0"/>
              </a:rPr>
              <a:t>كيف ينمو النبات ويتغير</a:t>
            </a:r>
          </a:p>
          <a:p>
            <a:endParaRPr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Shape 700"/>
          <p:cNvSpPr/>
          <p:nvPr/>
        </p:nvSpPr>
        <p:spPr>
          <a:xfrm>
            <a:off x="315302" y="6966555"/>
            <a:ext cx="6425158" cy="10618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rtl="1">
              <a:defRPr sz="1400"/>
            </a:lvl1pPr>
          </a:lstStyle>
          <a:p>
            <a:r>
              <a:rPr lang="ar-AE" sz="1600" b="1" dirty="0" smtClean="0">
                <a:latin typeface="Arial" pitchFamily="34" charset="0"/>
                <a:ea typeface="Arial" pitchFamily="34" charset="0"/>
                <a:cs typeface="Arial" pitchFamily="34" charset="0"/>
              </a:rPr>
              <a:t>4. لماذا </a:t>
            </a:r>
            <a:r>
              <a:rPr lang="ar-AE" sz="1800" b="1" dirty="0" smtClean="0">
                <a:latin typeface="Arial" pitchFamily="34" charset="0"/>
                <a:ea typeface="Arial" pitchFamily="34" charset="0"/>
                <a:cs typeface="Arial" pitchFamily="34" charset="0"/>
              </a:rPr>
              <a:t>تمتلك النباتات أشواكاً أو تصدر رائحة كريهة ؟</a:t>
            </a:r>
          </a:p>
          <a:p>
            <a:r>
              <a:rPr lang="ar-AE" sz="1100" b="1" dirty="0" smtClean="0">
                <a:latin typeface="Arial" pitchFamily="34" charset="0"/>
                <a:ea typeface="Arial" pitchFamily="34" charset="0"/>
                <a:cs typeface="Arial" pitchFamily="34" charset="0"/>
              </a:rPr>
              <a:t>         </a:t>
            </a:r>
            <a:endParaRPr lang="ar-AE" sz="1800" b="1" dirty="0" smtClean="0"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r>
              <a:rPr lang="ar-AE" sz="1800" b="1" dirty="0" smtClean="0">
                <a:latin typeface="Arial" pitchFamily="34" charset="0"/>
                <a:ea typeface="Arial" pitchFamily="34" charset="0"/>
                <a:cs typeface="Arial" pitchFamily="34" charset="0"/>
              </a:rPr>
              <a:t>       لتصنع غذائها                    لتنمو وتكبر           لتمنع الحيوانات من أكلها                  </a:t>
            </a:r>
            <a:endParaRPr lang="ar-AE" sz="1800" b="1" dirty="0"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endParaRPr lang="ar-AE" sz="1600" b="1" dirty="0">
              <a:latin typeface="Arial" pitchFamily="34" charset="0"/>
              <a:ea typeface="Arial" pitchFamily="34" charset="0"/>
              <a:cs typeface="Arial" pitchFamily="34" charset="0"/>
            </a:endParaRPr>
          </a:p>
        </p:txBody>
      </p:sp>
      <p:sp>
        <p:nvSpPr>
          <p:cNvPr id="51" name="Shape 700"/>
          <p:cNvSpPr/>
          <p:nvPr/>
        </p:nvSpPr>
        <p:spPr>
          <a:xfrm>
            <a:off x="315302" y="8046675"/>
            <a:ext cx="6425158" cy="10618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rtl="1">
              <a:defRPr sz="1400"/>
            </a:lvl1pPr>
          </a:lstStyle>
          <a:p>
            <a:r>
              <a:rPr lang="ar-AE" sz="1600" b="1" dirty="0" smtClean="0">
                <a:latin typeface="Arial" pitchFamily="34" charset="0"/>
                <a:ea typeface="Arial" pitchFamily="34" charset="0"/>
                <a:cs typeface="Arial" pitchFamily="34" charset="0"/>
              </a:rPr>
              <a:t>5. </a:t>
            </a:r>
            <a:r>
              <a:rPr lang="ar-AE" sz="1800" b="1" dirty="0" smtClean="0">
                <a:latin typeface="Arial" pitchFamily="34" charset="0"/>
                <a:ea typeface="Arial" pitchFamily="34" charset="0"/>
                <a:cs typeface="Arial" pitchFamily="34" charset="0"/>
              </a:rPr>
              <a:t>تحتاج النباتات إلى ................ لتنمو وتكبر.</a:t>
            </a:r>
          </a:p>
          <a:p>
            <a:endParaRPr lang="ar-AE" sz="1100" b="1" dirty="0" smtClean="0"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r>
              <a:rPr lang="ar-AE" sz="1800" b="1" dirty="0" smtClean="0">
                <a:latin typeface="Arial" pitchFamily="34" charset="0"/>
                <a:ea typeface="Arial" pitchFamily="34" charset="0"/>
                <a:cs typeface="Arial" pitchFamily="34" charset="0"/>
              </a:rPr>
              <a:t>        تفاح                    ضوء الشمس            كمبيوتر                  </a:t>
            </a:r>
            <a:endParaRPr lang="ar-AE" sz="1800" b="1" dirty="0"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endParaRPr lang="ar-AE" sz="1600" b="1" dirty="0">
              <a:latin typeface="Arial" pitchFamily="34" charset="0"/>
              <a:ea typeface="Arial" pitchFamily="34" charset="0"/>
              <a:cs typeface="Arial" pitchFamily="34" charset="0"/>
            </a:endParaRPr>
          </a:p>
        </p:txBody>
      </p:sp>
      <p:sp>
        <p:nvSpPr>
          <p:cNvPr id="52" name="Shape 669"/>
          <p:cNvSpPr/>
          <p:nvPr/>
        </p:nvSpPr>
        <p:spPr>
          <a:xfrm>
            <a:off x="6316093" y="7466621"/>
            <a:ext cx="228600" cy="228600"/>
          </a:xfrm>
          <a:prstGeom prst="ellipse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 sz="1400">
                <a:ln w="9525">
                  <a:solidFill>
                    <a:srgbClr val="000000"/>
                  </a:solidFill>
                </a:ln>
                <a:solidFill>
                  <a:srgbClr val="FFFFFF"/>
                </a:solidFill>
              </a:defRPr>
            </a:pPr>
            <a:endParaRPr sz="1100" b="1"/>
          </a:p>
        </p:txBody>
      </p:sp>
      <p:sp>
        <p:nvSpPr>
          <p:cNvPr id="53" name="Shape 669"/>
          <p:cNvSpPr/>
          <p:nvPr/>
        </p:nvSpPr>
        <p:spPr>
          <a:xfrm>
            <a:off x="4030077" y="7466621"/>
            <a:ext cx="228600" cy="228600"/>
          </a:xfrm>
          <a:prstGeom prst="ellipse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 sz="1400">
                <a:ln w="9525">
                  <a:solidFill>
                    <a:srgbClr val="000000"/>
                  </a:solidFill>
                </a:ln>
                <a:solidFill>
                  <a:srgbClr val="FFFFFF"/>
                </a:solidFill>
              </a:defRPr>
            </a:pPr>
            <a:endParaRPr sz="1100" b="1"/>
          </a:p>
        </p:txBody>
      </p:sp>
      <p:sp>
        <p:nvSpPr>
          <p:cNvPr id="54" name="Shape 669"/>
          <p:cNvSpPr/>
          <p:nvPr/>
        </p:nvSpPr>
        <p:spPr>
          <a:xfrm>
            <a:off x="2458441" y="7466621"/>
            <a:ext cx="228600" cy="228600"/>
          </a:xfrm>
          <a:prstGeom prst="ellipse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 sz="1400">
                <a:ln w="9525">
                  <a:solidFill>
                    <a:srgbClr val="000000"/>
                  </a:solidFill>
                </a:ln>
                <a:solidFill>
                  <a:srgbClr val="FFFFFF"/>
                </a:solidFill>
              </a:defRPr>
            </a:pPr>
            <a:endParaRPr sz="1100" b="1"/>
          </a:p>
        </p:txBody>
      </p:sp>
      <p:sp>
        <p:nvSpPr>
          <p:cNvPr id="55" name="Shape 669"/>
          <p:cNvSpPr/>
          <p:nvPr/>
        </p:nvSpPr>
        <p:spPr>
          <a:xfrm>
            <a:off x="2928934" y="8520435"/>
            <a:ext cx="228600" cy="228600"/>
          </a:xfrm>
          <a:prstGeom prst="ellipse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 sz="1400">
                <a:ln w="9525">
                  <a:solidFill>
                    <a:srgbClr val="000000"/>
                  </a:solidFill>
                </a:ln>
                <a:solidFill>
                  <a:srgbClr val="FFFFFF"/>
                </a:solidFill>
              </a:defRPr>
            </a:pPr>
            <a:endParaRPr sz="1100" b="1"/>
          </a:p>
        </p:txBody>
      </p:sp>
      <p:sp>
        <p:nvSpPr>
          <p:cNvPr id="56" name="Shape 669"/>
          <p:cNvSpPr/>
          <p:nvPr/>
        </p:nvSpPr>
        <p:spPr>
          <a:xfrm>
            <a:off x="4643446" y="8591872"/>
            <a:ext cx="228600" cy="228600"/>
          </a:xfrm>
          <a:prstGeom prst="ellipse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 sz="1400">
                <a:ln w="9525">
                  <a:solidFill>
                    <a:srgbClr val="000000"/>
                  </a:solidFill>
                </a:ln>
                <a:solidFill>
                  <a:srgbClr val="FFFFFF"/>
                </a:solidFill>
              </a:defRPr>
            </a:pPr>
            <a:endParaRPr sz="1100" b="1"/>
          </a:p>
        </p:txBody>
      </p:sp>
      <p:sp>
        <p:nvSpPr>
          <p:cNvPr id="57" name="Shape 669"/>
          <p:cNvSpPr/>
          <p:nvPr/>
        </p:nvSpPr>
        <p:spPr>
          <a:xfrm>
            <a:off x="6286520" y="8520435"/>
            <a:ext cx="228600" cy="228600"/>
          </a:xfrm>
          <a:prstGeom prst="ellipse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 sz="1400">
                <a:ln w="9525">
                  <a:solidFill>
                    <a:srgbClr val="000000"/>
                  </a:solidFill>
                </a:ln>
                <a:solidFill>
                  <a:srgbClr val="FFFFFF"/>
                </a:solidFill>
              </a:defRPr>
            </a:pPr>
            <a:endParaRPr sz="1100" b="1"/>
          </a:p>
        </p:txBody>
      </p:sp>
      <p:pic>
        <p:nvPicPr>
          <p:cNvPr id="58" name="Pictur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90" y="8301072"/>
            <a:ext cx="785818" cy="700085"/>
          </a:xfrm>
          <a:prstGeom prst="rect">
            <a:avLst/>
          </a:prstGeom>
        </p:spPr>
      </p:pic>
      <p:cxnSp>
        <p:nvCxnSpPr>
          <p:cNvPr id="13" name="رابط مستقيم 12"/>
          <p:cNvCxnSpPr/>
          <p:nvPr/>
        </p:nvCxnSpPr>
        <p:spPr>
          <a:xfrm flipH="1">
            <a:off x="214291" y="4143373"/>
            <a:ext cx="6526169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0" name="وسيلة شرح على شكل سحابة 2"/>
          <p:cNvSpPr>
            <a:spLocks noChangeArrowheads="1"/>
          </p:cNvSpPr>
          <p:nvPr/>
        </p:nvSpPr>
        <p:spPr bwMode="auto">
          <a:xfrm>
            <a:off x="214291" y="7786709"/>
            <a:ext cx="1357322" cy="600075"/>
          </a:xfrm>
          <a:prstGeom prst="cloudCallout">
            <a:avLst>
              <a:gd name="adj1" fmla="val -56769"/>
              <a:gd name="adj2" fmla="val 42194"/>
            </a:avLst>
          </a:prstGeom>
          <a:solidFill>
            <a:srgbClr val="FFFFFF"/>
          </a:solidFill>
          <a:ln w="25400">
            <a:solidFill>
              <a:srgbClr val="4BACC6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AE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أتمنى للجميع التوفيق</a:t>
            </a:r>
            <a:endParaRPr kumimoji="0" lang="ar-A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9" name="رابط مستقيم 58"/>
          <p:cNvCxnSpPr/>
          <p:nvPr/>
        </p:nvCxnSpPr>
        <p:spPr>
          <a:xfrm flipH="1">
            <a:off x="188640" y="5220072"/>
            <a:ext cx="6526169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رابط مستقيم 59"/>
          <p:cNvCxnSpPr/>
          <p:nvPr/>
        </p:nvCxnSpPr>
        <p:spPr>
          <a:xfrm flipH="1">
            <a:off x="215199" y="6948264"/>
            <a:ext cx="6526169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رابط مستقيم 60"/>
          <p:cNvCxnSpPr/>
          <p:nvPr/>
        </p:nvCxnSpPr>
        <p:spPr>
          <a:xfrm flipH="1">
            <a:off x="1557324" y="7956376"/>
            <a:ext cx="5229494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349</Words>
  <Application>Microsoft Office PowerPoint</Application>
  <PresentationFormat>عرض على الشاشة (3:4)‏</PresentationFormat>
  <Paragraphs>58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نسق Office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DELL</dc:creator>
  <cp:lastModifiedBy>user</cp:lastModifiedBy>
  <cp:revision>46</cp:revision>
  <cp:lastPrinted>2016-10-15T07:50:18Z</cp:lastPrinted>
  <dcterms:created xsi:type="dcterms:W3CDTF">2009-08-19T23:31:36Z</dcterms:created>
  <dcterms:modified xsi:type="dcterms:W3CDTF">2018-10-02T17:43:40Z</dcterms:modified>
</cp:coreProperties>
</file>